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84" r:id="rId8"/>
    <p:sldId id="285" r:id="rId9"/>
    <p:sldId id="290" r:id="rId10"/>
    <p:sldId id="288" r:id="rId11"/>
    <p:sldId id="289" r:id="rId12"/>
    <p:sldId id="291" r:id="rId13"/>
    <p:sldId id="263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A3BA52-FE24-BDEB-ABD0-5AC1D7C922A4}" v="166" dt="2025-05-04T17:06:37.2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9" autoAdjust="0"/>
    <p:restoredTop sz="94660"/>
  </p:normalViewPr>
  <p:slideViewPr>
    <p:cSldViewPr snapToGrid="0">
      <p:cViewPr varScale="1">
        <p:scale>
          <a:sx n="85" d="100"/>
          <a:sy n="85" d="100"/>
        </p:scale>
        <p:origin x="50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o Šebalj" userId="S::dario.sebalj_efos.hr#ext#@putpoznanpl.onmicrosoft.com::89557be9-5a4b-40ec-a5bf-61e588efe439" providerId="AD" clId="Web-{8DA3BA52-FE24-BDEB-ABD0-5AC1D7C922A4}"/>
    <pc:docChg chg="modSld">
      <pc:chgData name="Dario Šebalj" userId="S::dario.sebalj_efos.hr#ext#@putpoznanpl.onmicrosoft.com::89557be9-5a4b-40ec-a5bf-61e588efe439" providerId="AD" clId="Web-{8DA3BA52-FE24-BDEB-ABD0-5AC1D7C922A4}" dt="2025-05-04T17:06:36.902" v="180" actId="20577"/>
      <pc:docMkLst>
        <pc:docMk/>
      </pc:docMkLst>
      <pc:sldChg chg="modSp">
        <pc:chgData name="Dario Šebalj" userId="S::dario.sebalj_efos.hr#ext#@putpoznanpl.onmicrosoft.com::89557be9-5a4b-40ec-a5bf-61e588efe439" providerId="AD" clId="Web-{8DA3BA52-FE24-BDEB-ABD0-5AC1D7C922A4}" dt="2025-05-04T17:01:15.047" v="9" actId="20577"/>
        <pc:sldMkLst>
          <pc:docMk/>
          <pc:sldMk cId="2920479427" sldId="256"/>
        </pc:sldMkLst>
        <pc:spChg chg="mod">
          <ac:chgData name="Dario Šebalj" userId="S::dario.sebalj_efos.hr#ext#@putpoznanpl.onmicrosoft.com::89557be9-5a4b-40ec-a5bf-61e588efe439" providerId="AD" clId="Web-{8DA3BA52-FE24-BDEB-ABD0-5AC1D7C922A4}" dt="2025-05-04T17:00:55.265" v="3" actId="20577"/>
          <ac:spMkLst>
            <pc:docMk/>
            <pc:sldMk cId="2920479427" sldId="256"/>
            <ac:spMk id="2" creationId="{EB42DF12-B99A-B28D-4CDB-00731913E04F}"/>
          </ac:spMkLst>
        </pc:spChg>
        <pc:spChg chg="mod">
          <ac:chgData name="Dario Šebalj" userId="S::dario.sebalj_efos.hr#ext#@putpoznanpl.onmicrosoft.com::89557be9-5a4b-40ec-a5bf-61e588efe439" providerId="AD" clId="Web-{8DA3BA52-FE24-BDEB-ABD0-5AC1D7C922A4}" dt="2025-05-04T17:01:10.562" v="7" actId="20577"/>
          <ac:spMkLst>
            <pc:docMk/>
            <pc:sldMk cId="2920479427" sldId="256"/>
            <ac:spMk id="8" creationId="{19348FEB-0D15-F9D5-CC56-88E3DC56F6F1}"/>
          </ac:spMkLst>
        </pc:spChg>
        <pc:spChg chg="mod">
          <ac:chgData name="Dario Šebalj" userId="S::dario.sebalj_efos.hr#ext#@putpoznanpl.onmicrosoft.com::89557be9-5a4b-40ec-a5bf-61e588efe439" providerId="AD" clId="Web-{8DA3BA52-FE24-BDEB-ABD0-5AC1D7C922A4}" dt="2025-05-04T17:01:15.047" v="9" actId="20577"/>
          <ac:spMkLst>
            <pc:docMk/>
            <pc:sldMk cId="2920479427" sldId="256"/>
            <ac:spMk id="9" creationId="{EE4E65C5-835A-F284-C071-E322E9120233}"/>
          </ac:spMkLst>
        </pc:spChg>
      </pc:sldChg>
      <pc:sldChg chg="modSp">
        <pc:chgData name="Dario Šebalj" userId="S::dario.sebalj_efos.hr#ext#@putpoznanpl.onmicrosoft.com::89557be9-5a4b-40ec-a5bf-61e588efe439" providerId="AD" clId="Web-{8DA3BA52-FE24-BDEB-ABD0-5AC1D7C922A4}" dt="2025-05-04T17:02:42.144" v="32" actId="20577"/>
        <pc:sldMkLst>
          <pc:docMk/>
          <pc:sldMk cId="1952772968" sldId="262"/>
        </pc:sldMkLst>
        <pc:spChg chg="mod">
          <ac:chgData name="Dario Šebalj" userId="S::dario.sebalj_efos.hr#ext#@putpoznanpl.onmicrosoft.com::89557be9-5a4b-40ec-a5bf-61e588efe439" providerId="AD" clId="Web-{8DA3BA52-FE24-BDEB-ABD0-5AC1D7C922A4}" dt="2025-05-04T17:02:16.486" v="30" actId="20577"/>
          <ac:spMkLst>
            <pc:docMk/>
            <pc:sldMk cId="1952772968" sldId="262"/>
            <ac:spMk id="4" creationId="{1B53A616-BC45-7003-D00A-64BD15781752}"/>
          </ac:spMkLst>
        </pc:spChg>
        <pc:spChg chg="mod">
          <ac:chgData name="Dario Šebalj" userId="S::dario.sebalj_efos.hr#ext#@putpoznanpl.onmicrosoft.com::89557be9-5a4b-40ec-a5bf-61e588efe439" providerId="AD" clId="Web-{8DA3BA52-FE24-BDEB-ABD0-5AC1D7C922A4}" dt="2025-05-04T17:02:42.144" v="32" actId="20577"/>
          <ac:spMkLst>
            <pc:docMk/>
            <pc:sldMk cId="1952772968" sldId="262"/>
            <ac:spMk id="5" creationId="{08B1E3E4-9C4A-4CF8-DBD2-8A61BD597723}"/>
          </ac:spMkLst>
        </pc:spChg>
      </pc:sldChg>
      <pc:sldChg chg="modSp">
        <pc:chgData name="Dario Šebalj" userId="S::dario.sebalj_efos.hr#ext#@putpoznanpl.onmicrosoft.com::89557be9-5a4b-40ec-a5bf-61e588efe439" providerId="AD" clId="Web-{8DA3BA52-FE24-BDEB-ABD0-5AC1D7C922A4}" dt="2025-05-04T17:06:36.902" v="180" actId="20577"/>
        <pc:sldMkLst>
          <pc:docMk/>
          <pc:sldMk cId="4020019421" sldId="263"/>
        </pc:sldMkLst>
        <pc:spChg chg="mod">
          <ac:chgData name="Dario Šebalj" userId="S::dario.sebalj_efos.hr#ext#@putpoznanpl.onmicrosoft.com::89557be9-5a4b-40ec-a5bf-61e588efe439" providerId="AD" clId="Web-{8DA3BA52-FE24-BDEB-ABD0-5AC1D7C922A4}" dt="2025-05-04T17:06:36.902" v="180" actId="20577"/>
          <ac:spMkLst>
            <pc:docMk/>
            <pc:sldMk cId="4020019421" sldId="263"/>
            <ac:spMk id="3" creationId="{5736179A-2A6B-1BB5-3527-A969A8C3E86B}"/>
          </ac:spMkLst>
        </pc:spChg>
      </pc:sldChg>
      <pc:sldChg chg="modSp">
        <pc:chgData name="Dario Šebalj" userId="S::dario.sebalj_efos.hr#ext#@putpoznanpl.onmicrosoft.com::89557be9-5a4b-40ec-a5bf-61e588efe439" providerId="AD" clId="Web-{8DA3BA52-FE24-BDEB-ABD0-5AC1D7C922A4}" dt="2025-05-04T17:02:14.221" v="29" actId="20577"/>
        <pc:sldMkLst>
          <pc:docMk/>
          <pc:sldMk cId="1254930911" sldId="264"/>
        </pc:sldMkLst>
        <pc:spChg chg="mod">
          <ac:chgData name="Dario Šebalj" userId="S::dario.sebalj_efos.hr#ext#@putpoznanpl.onmicrosoft.com::89557be9-5a4b-40ec-a5bf-61e588efe439" providerId="AD" clId="Web-{8DA3BA52-FE24-BDEB-ABD0-5AC1D7C922A4}" dt="2025-05-04T17:01:17.375" v="10" actId="20577"/>
          <ac:spMkLst>
            <pc:docMk/>
            <pc:sldMk cId="1254930911" sldId="264"/>
            <ac:spMk id="7" creationId="{0CB6B79D-13A1-418A-3CD7-076077286145}"/>
          </ac:spMkLst>
        </pc:spChg>
        <pc:spChg chg="mod">
          <ac:chgData name="Dario Šebalj" userId="S::dario.sebalj_efos.hr#ext#@putpoznanpl.onmicrosoft.com::89557be9-5a4b-40ec-a5bf-61e588efe439" providerId="AD" clId="Web-{8DA3BA52-FE24-BDEB-ABD0-5AC1D7C922A4}" dt="2025-05-04T17:02:14.221" v="29" actId="20577"/>
          <ac:spMkLst>
            <pc:docMk/>
            <pc:sldMk cId="1254930911" sldId="264"/>
            <ac:spMk id="8" creationId="{BA68647D-8959-AECA-FF1C-384AA40B609E}"/>
          </ac:spMkLst>
        </pc:spChg>
      </pc:sldChg>
      <pc:sldChg chg="modSp">
        <pc:chgData name="Dario Šebalj" userId="S::dario.sebalj_efos.hr#ext#@putpoznanpl.onmicrosoft.com::89557be9-5a4b-40ec-a5bf-61e588efe439" providerId="AD" clId="Web-{8DA3BA52-FE24-BDEB-ABD0-5AC1D7C922A4}" dt="2025-05-04T17:03:33.099" v="74" actId="20577"/>
        <pc:sldMkLst>
          <pc:docMk/>
          <pc:sldMk cId="3429602653" sldId="284"/>
        </pc:sldMkLst>
        <pc:spChg chg="mod">
          <ac:chgData name="Dario Šebalj" userId="S::dario.sebalj_efos.hr#ext#@putpoznanpl.onmicrosoft.com::89557be9-5a4b-40ec-a5bf-61e588efe439" providerId="AD" clId="Web-{8DA3BA52-FE24-BDEB-ABD0-5AC1D7C922A4}" dt="2025-05-04T17:02:45.456" v="34" actId="20577"/>
          <ac:spMkLst>
            <pc:docMk/>
            <pc:sldMk cId="3429602653" sldId="284"/>
            <ac:spMk id="4" creationId="{0CB277C0-731A-AB0B-6864-0E8234701994}"/>
          </ac:spMkLst>
        </pc:spChg>
        <pc:spChg chg="mod">
          <ac:chgData name="Dario Šebalj" userId="S::dario.sebalj_efos.hr#ext#@putpoznanpl.onmicrosoft.com::89557be9-5a4b-40ec-a5bf-61e588efe439" providerId="AD" clId="Web-{8DA3BA52-FE24-BDEB-ABD0-5AC1D7C922A4}" dt="2025-05-04T17:03:33.099" v="74" actId="20577"/>
          <ac:spMkLst>
            <pc:docMk/>
            <pc:sldMk cId="3429602653" sldId="284"/>
            <ac:spMk id="5" creationId="{4326A215-720B-ACFD-F1FE-F7D29F8F4A65}"/>
          </ac:spMkLst>
        </pc:spChg>
      </pc:sldChg>
      <pc:sldChg chg="modSp">
        <pc:chgData name="Dario Šebalj" userId="S::dario.sebalj_efos.hr#ext#@putpoznanpl.onmicrosoft.com::89557be9-5a4b-40ec-a5bf-61e588efe439" providerId="AD" clId="Web-{8DA3BA52-FE24-BDEB-ABD0-5AC1D7C922A4}" dt="2025-05-04T17:04:21.178" v="109" actId="20577"/>
        <pc:sldMkLst>
          <pc:docMk/>
          <pc:sldMk cId="966396376" sldId="285"/>
        </pc:sldMkLst>
        <pc:spChg chg="mod">
          <ac:chgData name="Dario Šebalj" userId="S::dario.sebalj_efos.hr#ext#@putpoznanpl.onmicrosoft.com::89557be9-5a4b-40ec-a5bf-61e588efe439" providerId="AD" clId="Web-{8DA3BA52-FE24-BDEB-ABD0-5AC1D7C922A4}" dt="2025-05-04T17:03:36.099" v="76" actId="20577"/>
          <ac:spMkLst>
            <pc:docMk/>
            <pc:sldMk cId="966396376" sldId="285"/>
            <ac:spMk id="4" creationId="{CF43EDC5-B545-C1BB-D473-C695F1CC51E6}"/>
          </ac:spMkLst>
        </pc:spChg>
        <pc:spChg chg="mod">
          <ac:chgData name="Dario Šebalj" userId="S::dario.sebalj_efos.hr#ext#@putpoznanpl.onmicrosoft.com::89557be9-5a4b-40ec-a5bf-61e588efe439" providerId="AD" clId="Web-{8DA3BA52-FE24-BDEB-ABD0-5AC1D7C922A4}" dt="2025-05-04T17:04:21.178" v="109" actId="20577"/>
          <ac:spMkLst>
            <pc:docMk/>
            <pc:sldMk cId="966396376" sldId="285"/>
            <ac:spMk id="5" creationId="{83A241B7-AC10-0D4E-2C6F-1E78B551419A}"/>
          </ac:spMkLst>
        </pc:spChg>
      </pc:sldChg>
      <pc:sldChg chg="modSp">
        <pc:chgData name="Dario Šebalj" userId="S::dario.sebalj_efos.hr#ext#@putpoznanpl.onmicrosoft.com::89557be9-5a4b-40ec-a5bf-61e588efe439" providerId="AD" clId="Web-{8DA3BA52-FE24-BDEB-ABD0-5AC1D7C922A4}" dt="2025-05-04T17:05:19.181" v="139" actId="20577"/>
        <pc:sldMkLst>
          <pc:docMk/>
          <pc:sldMk cId="707600454" sldId="288"/>
        </pc:sldMkLst>
        <pc:spChg chg="mod">
          <ac:chgData name="Dario Šebalj" userId="S::dario.sebalj_efos.hr#ext#@putpoznanpl.onmicrosoft.com::89557be9-5a4b-40ec-a5bf-61e588efe439" providerId="AD" clId="Web-{8DA3BA52-FE24-BDEB-ABD0-5AC1D7C922A4}" dt="2025-05-04T17:04:42.382" v="116" actId="20577"/>
          <ac:spMkLst>
            <pc:docMk/>
            <pc:sldMk cId="707600454" sldId="288"/>
            <ac:spMk id="4" creationId="{7C5674C4-7015-5808-DD67-F9037D5CF9D2}"/>
          </ac:spMkLst>
        </pc:spChg>
        <pc:spChg chg="mod">
          <ac:chgData name="Dario Šebalj" userId="S::dario.sebalj_efos.hr#ext#@putpoznanpl.onmicrosoft.com::89557be9-5a4b-40ec-a5bf-61e588efe439" providerId="AD" clId="Web-{8DA3BA52-FE24-BDEB-ABD0-5AC1D7C922A4}" dt="2025-05-04T17:05:19.181" v="139" actId="20577"/>
          <ac:spMkLst>
            <pc:docMk/>
            <pc:sldMk cId="707600454" sldId="288"/>
            <ac:spMk id="5" creationId="{A42411F0-4796-601D-05F1-88EF3867567E}"/>
          </ac:spMkLst>
        </pc:spChg>
      </pc:sldChg>
      <pc:sldChg chg="modSp">
        <pc:chgData name="Dario Šebalj" userId="S::dario.sebalj_efos.hr#ext#@putpoznanpl.onmicrosoft.com::89557be9-5a4b-40ec-a5bf-61e588efe439" providerId="AD" clId="Web-{8DA3BA52-FE24-BDEB-ABD0-5AC1D7C922A4}" dt="2025-05-04T17:06:15.479" v="167" actId="20577"/>
        <pc:sldMkLst>
          <pc:docMk/>
          <pc:sldMk cId="1956845681" sldId="289"/>
        </pc:sldMkLst>
        <pc:spChg chg="mod">
          <ac:chgData name="Dario Šebalj" userId="S::dario.sebalj_efos.hr#ext#@putpoznanpl.onmicrosoft.com::89557be9-5a4b-40ec-a5bf-61e588efe439" providerId="AD" clId="Web-{8DA3BA52-FE24-BDEB-ABD0-5AC1D7C922A4}" dt="2025-05-04T17:05:25.150" v="141" actId="20577"/>
          <ac:spMkLst>
            <pc:docMk/>
            <pc:sldMk cId="1956845681" sldId="289"/>
            <ac:spMk id="4" creationId="{4AB043CB-AB92-A8C5-2F1A-17632A620086}"/>
          </ac:spMkLst>
        </pc:spChg>
        <pc:spChg chg="mod">
          <ac:chgData name="Dario Šebalj" userId="S::dario.sebalj_efos.hr#ext#@putpoznanpl.onmicrosoft.com::89557be9-5a4b-40ec-a5bf-61e588efe439" providerId="AD" clId="Web-{8DA3BA52-FE24-BDEB-ABD0-5AC1D7C922A4}" dt="2025-05-04T17:06:15.479" v="167" actId="20577"/>
          <ac:spMkLst>
            <pc:docMk/>
            <pc:sldMk cId="1956845681" sldId="289"/>
            <ac:spMk id="5" creationId="{7D759EEC-3804-8C82-D694-98CDD2777448}"/>
          </ac:spMkLst>
        </pc:spChg>
      </pc:sldChg>
      <pc:sldChg chg="modSp">
        <pc:chgData name="Dario Šebalj" userId="S::dario.sebalj_efos.hr#ext#@putpoznanpl.onmicrosoft.com::89557be9-5a4b-40ec-a5bf-61e588efe439" providerId="AD" clId="Web-{8DA3BA52-FE24-BDEB-ABD0-5AC1D7C922A4}" dt="2025-05-04T17:04:32.757" v="113" actId="20577"/>
        <pc:sldMkLst>
          <pc:docMk/>
          <pc:sldMk cId="143830530" sldId="290"/>
        </pc:sldMkLst>
        <pc:spChg chg="mod">
          <ac:chgData name="Dario Šebalj" userId="S::dario.sebalj_efos.hr#ext#@putpoznanpl.onmicrosoft.com::89557be9-5a4b-40ec-a5bf-61e588efe439" providerId="AD" clId="Web-{8DA3BA52-FE24-BDEB-ABD0-5AC1D7C922A4}" dt="2025-05-04T17:04:32.757" v="113" actId="20577"/>
          <ac:spMkLst>
            <pc:docMk/>
            <pc:sldMk cId="143830530" sldId="290"/>
            <ac:spMk id="2" creationId="{F06B53BC-2670-4C5A-A19D-B299CD304665}"/>
          </ac:spMkLst>
        </pc:spChg>
      </pc:sldChg>
      <pc:sldChg chg="modSp">
        <pc:chgData name="Dario Šebalj" userId="S::dario.sebalj_efos.hr#ext#@putpoznanpl.onmicrosoft.com::89557be9-5a4b-40ec-a5bf-61e588efe439" providerId="AD" clId="Web-{8DA3BA52-FE24-BDEB-ABD0-5AC1D7C922A4}" dt="2025-05-04T17:06:29.667" v="175" actId="20577"/>
        <pc:sldMkLst>
          <pc:docMk/>
          <pc:sldMk cId="3307095418" sldId="291"/>
        </pc:sldMkLst>
        <pc:spChg chg="mod">
          <ac:chgData name="Dario Šebalj" userId="S::dario.sebalj_efos.hr#ext#@putpoznanpl.onmicrosoft.com::89557be9-5a4b-40ec-a5bf-61e588efe439" providerId="AD" clId="Web-{8DA3BA52-FE24-BDEB-ABD0-5AC1D7C922A4}" dt="2025-05-04T17:06:18.605" v="173" actId="20577"/>
          <ac:spMkLst>
            <pc:docMk/>
            <pc:sldMk cId="3307095418" sldId="291"/>
            <ac:spMk id="2" creationId="{1B47BCDE-37E9-4E52-8C08-EA5EA19E2CDC}"/>
          </ac:spMkLst>
        </pc:spChg>
        <pc:spChg chg="mod">
          <ac:chgData name="Dario Šebalj" userId="S::dario.sebalj_efos.hr#ext#@putpoznanpl.onmicrosoft.com::89557be9-5a4b-40ec-a5bf-61e588efe439" providerId="AD" clId="Web-{8DA3BA52-FE24-BDEB-ABD0-5AC1D7C922A4}" dt="2025-05-04T17:06:29.667" v="175" actId="20577"/>
          <ac:spMkLst>
            <pc:docMk/>
            <pc:sldMk cId="3307095418" sldId="291"/>
            <ac:spMk id="3" creationId="{A58F2ED0-C1D9-4951-AE7D-06963EE6C4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dirty="0" err="1">
                <a:latin typeface="Tahoma"/>
                <a:ea typeface="Tahoma"/>
                <a:cs typeface="Tahoma"/>
              </a:rPr>
              <a:t>Poslovna</a:t>
            </a:r>
            <a:r>
              <a:rPr lang="pl-PL" dirty="0">
                <a:latin typeface="Tahoma"/>
                <a:ea typeface="Tahoma"/>
                <a:cs typeface="Tahoma"/>
              </a:rPr>
              <a:t> </a:t>
            </a:r>
            <a:r>
              <a:rPr lang="pl-PL" dirty="0" err="1">
                <a:latin typeface="Tahoma"/>
                <a:ea typeface="Tahoma"/>
                <a:cs typeface="Tahoma"/>
              </a:rPr>
              <a:t>inteligencija</a:t>
            </a:r>
            <a:endParaRPr lang="pl-PL" b="1" dirty="0" err="1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/>
                <a:ea typeface="Tahoma"/>
                <a:cs typeface="Tahoma"/>
              </a:rPr>
              <a:t>Analiza </a:t>
            </a:r>
            <a:r>
              <a:rPr lang="pl-PL" sz="4400" dirty="0" err="1">
                <a:latin typeface="Tahoma"/>
                <a:ea typeface="Tahoma"/>
                <a:cs typeface="Tahoma"/>
              </a:rPr>
              <a:t>upitnika</a:t>
            </a:r>
            <a:endParaRPr lang="sr-Latn-RS" dirty="0" err="1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err="1">
                <a:latin typeface="Tahoma"/>
                <a:ea typeface="Tahoma"/>
                <a:cs typeface="Tahoma"/>
              </a:rPr>
              <a:t>Studija</a:t>
            </a:r>
            <a:r>
              <a:rPr lang="pl-PL" sz="2800" dirty="0">
                <a:latin typeface="Tahoma"/>
                <a:ea typeface="Tahoma"/>
                <a:cs typeface="Tahoma"/>
              </a:rPr>
              <a:t> </a:t>
            </a:r>
            <a:r>
              <a:rPr lang="pl-PL" sz="2800" dirty="0" err="1">
                <a:latin typeface="Tahoma"/>
                <a:ea typeface="Tahoma"/>
                <a:cs typeface="Tahoma"/>
              </a:rPr>
              <a:t>slučaja</a:t>
            </a:r>
            <a:endParaRPr lang="sr-Latn-RS" dirty="0" err="1"/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>
                <a:latin typeface="Tahoma"/>
                <a:ea typeface="Tahoma"/>
                <a:cs typeface="Tahoma"/>
              </a:rPr>
              <a:t>Hvala</a:t>
            </a:r>
            <a:r>
              <a:rPr lang="pl-PL" dirty="0">
                <a:latin typeface="Tahoma"/>
                <a:ea typeface="Tahoma"/>
                <a:cs typeface="Tahoma"/>
              </a:rPr>
              <a:t> na </a:t>
            </a:r>
            <a:r>
              <a:rPr lang="pl-PL" dirty="0" err="1">
                <a:latin typeface="Tahoma"/>
                <a:ea typeface="Tahoma"/>
                <a:cs typeface="Tahoma"/>
              </a:rPr>
              <a:t>pozornosti</a:t>
            </a:r>
            <a:endParaRPr lang="sr-Latn-RS" dirty="0" err="1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latin typeface="Tahoma"/>
                <a:ea typeface="Tahoma"/>
                <a:cs typeface="Tahoma"/>
              </a:rPr>
              <a:t>Sadržaj</a:t>
            </a:r>
            <a:endParaRPr lang="pl-PL" dirty="0" err="1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400" err="1">
                <a:latin typeface="Tahoma"/>
                <a:ea typeface="Tahoma"/>
                <a:cs typeface="Tahoma"/>
              </a:rPr>
              <a:t>Uvod</a:t>
            </a:r>
            <a:endParaRPr lang="pl-PL" sz="2400" dirty="0" err="1"/>
          </a:p>
          <a:p>
            <a:r>
              <a:rPr lang="pl-PL" sz="2400" dirty="0">
                <a:latin typeface="Tahoma"/>
                <a:ea typeface="Tahoma"/>
                <a:cs typeface="Tahoma"/>
              </a:rPr>
              <a:t>Problem </a:t>
            </a:r>
            <a:r>
              <a:rPr lang="pl-PL" sz="2400" dirty="0" err="1">
                <a:latin typeface="Tahoma"/>
                <a:ea typeface="Tahoma"/>
                <a:cs typeface="Tahoma"/>
              </a:rPr>
              <a:t>odlučivanja</a:t>
            </a:r>
            <a:endParaRPr lang="pl-PL" sz="2400" dirty="0" err="1"/>
          </a:p>
          <a:p>
            <a:r>
              <a:rPr lang="pl-PL" sz="2400" dirty="0" err="1">
                <a:latin typeface="Tahoma"/>
                <a:ea typeface="Tahoma"/>
                <a:cs typeface="Tahoma"/>
              </a:rPr>
              <a:t>Zadatak</a:t>
            </a:r>
            <a:r>
              <a:rPr lang="pl-PL" sz="2400" dirty="0">
                <a:latin typeface="Tahoma"/>
                <a:ea typeface="Tahoma"/>
                <a:cs typeface="Tahoma"/>
              </a:rPr>
              <a:t>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latin typeface="Tahoma"/>
                <a:ea typeface="Tahoma"/>
                <a:cs typeface="Tahoma"/>
              </a:rPr>
              <a:t>Uvod</a:t>
            </a:r>
            <a:endParaRPr lang="pl-PL" sz="3200" dirty="0" err="1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1800" kern="100" dirty="0">
                <a:latin typeface="Tahoma"/>
                <a:ea typeface="Tahoma"/>
                <a:cs typeface="Tahoma"/>
              </a:rPr>
              <a:t>U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ovoj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studiji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slučaja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analiziramo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podatke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anketa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prikupljene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od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učenika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nastavnika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tvrtki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u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nekoliko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zemalja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uključujući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Srbiju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Hrvatsku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Sloveniju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Poljsku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.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Primarni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cilj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je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sažeti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odgovore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iz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ankete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spojiti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vještine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otkrivene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u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anketama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provesti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rangiranje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sortiranje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te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klasificirati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određene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subjekte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u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kategorije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na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temelju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rezultata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evaluacije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. 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Za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obradu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manipulaciju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sažimanje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podataka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koristimo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R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.</a:t>
            </a:r>
            <a:endParaRPr lang="hr-HR" sz="1800" kern="100" dirty="0">
              <a:effectLst/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2E657-55BD-3EB1-F143-70AC58F83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0CB277C0-731A-AB0B-6864-0E8234701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Tahoma"/>
                <a:ea typeface="Tahoma"/>
                <a:cs typeface="Tahoma"/>
              </a:rPr>
              <a:t>Problem </a:t>
            </a:r>
            <a:r>
              <a:rPr lang="pl-PL" dirty="0" err="1">
                <a:latin typeface="Tahoma"/>
                <a:ea typeface="Tahoma"/>
                <a:cs typeface="Tahoma"/>
              </a:rPr>
              <a:t>odlučivanja</a:t>
            </a:r>
            <a:endParaRPr lang="sr-Latn-RS" dirty="0" err="1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4326A215-720B-ACFD-F1FE-F7D29F8F4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1800" kern="100" err="1">
                <a:latin typeface="Tahoma"/>
                <a:ea typeface="Tahoma"/>
                <a:cs typeface="Tahoma"/>
              </a:rPr>
              <a:t>Anketa</a:t>
            </a:r>
            <a:r>
              <a:rPr lang="en-US" sz="1800" kern="100">
                <a:latin typeface="Tahoma"/>
                <a:ea typeface="Tahoma"/>
                <a:cs typeface="Tahoma"/>
              </a:rPr>
              <a:t> </a:t>
            </a:r>
            <a:r>
              <a:rPr lang="en-US" sz="1800" kern="100">
                <a:effectLst/>
                <a:latin typeface="Tahoma"/>
                <a:ea typeface="Tahoma"/>
                <a:cs typeface="Tahoma"/>
              </a:rPr>
              <a:t>BAS4SC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prikuplja</a:t>
            </a:r>
            <a:r>
              <a:rPr lang="en-US" sz="1800" kern="10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odgovore</a:t>
            </a:r>
            <a:r>
              <a:rPr lang="en-US" sz="1800" kern="10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vezane</a:t>
            </a:r>
            <a:r>
              <a:rPr lang="en-US" sz="1800" kern="10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uz</a:t>
            </a:r>
            <a:r>
              <a:rPr lang="en-US" sz="1800" kern="10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različite</a:t>
            </a:r>
            <a:r>
              <a:rPr lang="en-US" sz="1800" kern="10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aspekte</a:t>
            </a:r>
            <a:r>
              <a:rPr lang="en-US" sz="1800" kern="10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obrazovanja</a:t>
            </a:r>
            <a:r>
              <a:rPr lang="en-US" sz="1800" kern="10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vještina</a:t>
            </a:r>
            <a:r>
              <a:rPr lang="en-US" sz="1800" kern="10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i</a:t>
            </a:r>
            <a:r>
              <a:rPr lang="en-US" sz="1800" kern="10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profesionalnog</a:t>
            </a:r>
            <a:r>
              <a:rPr lang="en-US" sz="1800" kern="10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razvoja</a:t>
            </a:r>
            <a:r>
              <a:rPr lang="en-US" sz="1800" kern="100">
                <a:effectLst/>
                <a:latin typeface="Tahoma"/>
                <a:ea typeface="Tahoma"/>
                <a:cs typeface="Tahoma"/>
              </a:rPr>
              <a:t>.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Podaci</a:t>
            </a:r>
            <a:r>
              <a:rPr lang="en-US" sz="1800" kern="10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ankete</a:t>
            </a:r>
            <a:r>
              <a:rPr lang="en-US" sz="1800" kern="10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raspršeni</a:t>
            </a:r>
            <a:r>
              <a:rPr lang="en-US" sz="1800" kern="10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su</a:t>
            </a:r>
            <a:r>
              <a:rPr lang="en-US" sz="1800" kern="100">
                <a:latin typeface="Tahoma"/>
                <a:ea typeface="Tahoma"/>
                <a:cs typeface="Tahoma"/>
              </a:rPr>
              <a:t> u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više</a:t>
            </a:r>
            <a:r>
              <a:rPr lang="en-US" sz="1800" kern="10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zemalja</a:t>
            </a:r>
            <a:r>
              <a:rPr lang="en-US" sz="1800" kern="10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i</a:t>
            </a:r>
            <a:r>
              <a:rPr lang="en-US" sz="1800" kern="10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različitim</a:t>
            </a:r>
            <a:r>
              <a:rPr lang="en-US" sz="1800" kern="10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kategorijama</a:t>
            </a:r>
            <a:r>
              <a:rPr lang="en-US" sz="1800" kern="10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ispitanika</a:t>
            </a:r>
            <a:r>
              <a:rPr lang="en-US" sz="1800" kern="100">
                <a:latin typeface="Tahoma"/>
                <a:ea typeface="Tahoma"/>
                <a:cs typeface="Tahoma"/>
              </a:rPr>
              <a:t> </a:t>
            </a:r>
            <a:r>
              <a:rPr lang="en-US" sz="1800" kern="100">
                <a:effectLst/>
                <a:latin typeface="Tahoma"/>
                <a:ea typeface="Tahoma"/>
                <a:cs typeface="Tahoma"/>
              </a:rPr>
              <a:t>(</a:t>
            </a:r>
            <a:r>
              <a:rPr lang="en-US" sz="1800" kern="100" err="1">
                <a:latin typeface="Tahoma"/>
                <a:ea typeface="Tahoma"/>
                <a:cs typeface="Tahoma"/>
              </a:rPr>
              <a:t>studenti</a:t>
            </a:r>
            <a:r>
              <a:rPr lang="en-US" sz="1800" kern="10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nastavnici</a:t>
            </a:r>
            <a:r>
              <a:rPr lang="en-US" sz="1800" kern="10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i</a:t>
            </a:r>
            <a:r>
              <a:rPr lang="en-US" sz="1800" kern="10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tvrtke</a:t>
            </a:r>
            <a:r>
              <a:rPr lang="en-US" sz="1800" kern="100">
                <a:effectLst/>
                <a:latin typeface="Tahoma"/>
                <a:ea typeface="Tahoma"/>
                <a:cs typeface="Tahoma"/>
              </a:rPr>
              <a:t>).</a:t>
            </a:r>
            <a:endParaRPr lang="pl-PL" sz="1800" kern="100">
              <a:effectLst/>
              <a:latin typeface="Tahoma"/>
              <a:ea typeface="Tahoma"/>
              <a:cs typeface="Tahoma"/>
            </a:endParaRPr>
          </a:p>
          <a:p>
            <a:pPr algn="just"/>
            <a:r>
              <a:rPr lang="en-US" sz="1800" kern="100" dirty="0" err="1">
                <a:latin typeface="Tahoma"/>
                <a:ea typeface="Tahoma"/>
                <a:cs typeface="Tahoma"/>
              </a:rPr>
              <a:t>Izazov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leži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u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:</a:t>
            </a:r>
            <a:endParaRPr lang="en-US" dirty="0">
              <a:latin typeface="Tahoma"/>
              <a:ea typeface="Tahoma"/>
              <a:cs typeface="Tahoma"/>
            </a:endParaRPr>
          </a:p>
          <a:p>
            <a:pPr lvl="1" algn="just"/>
            <a:r>
              <a:rPr lang="en-US" sz="1800" kern="100" dirty="0" err="1">
                <a:latin typeface="Tahoma"/>
                <a:ea typeface="Tahoma"/>
                <a:cs typeface="Tahoma"/>
              </a:rPr>
              <a:t>Sažimanju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podataka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kako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bi se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shvatili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odgovori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iz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ankete</a:t>
            </a:r>
          </a:p>
          <a:p>
            <a:pPr lvl="1" algn="just"/>
            <a:r>
              <a:rPr lang="en-US" sz="1800" kern="100" err="1">
                <a:latin typeface="Tahoma"/>
                <a:ea typeface="Tahoma"/>
                <a:cs typeface="Tahoma"/>
              </a:rPr>
              <a:t>Vještinama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povezivanja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otkrivenim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kod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različitih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ispitanika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zemalja</a:t>
            </a:r>
            <a:endParaRPr lang="en-US" sz="1800" kern="100" dirty="0" err="1">
              <a:latin typeface="Tahoma"/>
              <a:ea typeface="Tahoma"/>
              <a:cs typeface="Tahoma"/>
            </a:endParaRPr>
          </a:p>
          <a:p>
            <a:pPr lvl="1" algn="just"/>
            <a:r>
              <a:rPr lang="en-US" sz="1800" kern="100" err="1">
                <a:latin typeface="Tahoma"/>
                <a:ea typeface="Tahoma"/>
                <a:cs typeface="Tahoma"/>
              </a:rPr>
              <a:t>Rangiranju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sortiranju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ispitanika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na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temelju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rezultata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evaluacije</a:t>
            </a:r>
            <a:endParaRPr lang="en-US" sz="1800" kern="100" dirty="0" err="1">
              <a:latin typeface="Tahoma"/>
              <a:ea typeface="Tahoma"/>
              <a:cs typeface="Tahoma"/>
            </a:endParaRPr>
          </a:p>
          <a:p>
            <a:pPr lvl="1" algn="just"/>
            <a:r>
              <a:rPr lang="en-US" sz="1800" kern="100" dirty="0" err="1">
                <a:latin typeface="Tahoma"/>
                <a:ea typeface="Tahoma"/>
                <a:cs typeface="Tahoma"/>
              </a:rPr>
              <a:t>Klasificiranju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ispitanika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u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različite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kategorije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na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temelju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evaluacije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učinka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Aft>
                <a:spcPts val="600"/>
              </a:spcAft>
            </a:pP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602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2756B-6B35-0B5D-244D-38885EEFC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F43EDC5-B545-C1BB-D473-C695F1CC5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Tahoma"/>
                <a:ea typeface="Tahoma"/>
                <a:cs typeface="Tahoma"/>
              </a:rPr>
              <a:t>Problem </a:t>
            </a:r>
            <a:r>
              <a:rPr lang="pl-PL" dirty="0" err="1">
                <a:latin typeface="Tahoma"/>
                <a:ea typeface="Tahoma"/>
                <a:cs typeface="Tahoma"/>
              </a:rPr>
              <a:t>odlučivanja</a:t>
            </a:r>
            <a:endParaRPr lang="pl-PL" b="0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endParaRPr lang="pl-PL" sz="3200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3A241B7-AC10-0D4E-2C6F-1E78B5514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sz="2000" kern="100">
                <a:latin typeface="Tahoma"/>
                <a:ea typeface="Tahoma"/>
                <a:cs typeface="Tahoma"/>
              </a:rPr>
              <a:t>U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tu</a:t>
            </a:r>
            <a:r>
              <a:rPr lang="en-US" sz="2000" kern="100">
                <a:latin typeface="Tahoma"/>
                <a:ea typeface="Tahoma"/>
                <a:cs typeface="Tahoma"/>
              </a:rPr>
              <a:t>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svrhu</a:t>
            </a:r>
            <a:r>
              <a:rPr lang="en-US" sz="2000" kern="100">
                <a:latin typeface="Tahoma"/>
                <a:ea typeface="Tahoma"/>
                <a:cs typeface="Tahoma"/>
              </a:rPr>
              <a:t>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slijedite</a:t>
            </a:r>
            <a:r>
              <a:rPr lang="en-US" sz="2000" kern="100">
                <a:latin typeface="Tahoma"/>
                <a:ea typeface="Tahoma"/>
                <a:cs typeface="Tahoma"/>
              </a:rPr>
              <a:t>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metodologiju</a:t>
            </a:r>
            <a:r>
              <a:rPr lang="en-US" sz="2000" kern="100">
                <a:latin typeface="Tahoma"/>
                <a:ea typeface="Tahoma"/>
                <a:cs typeface="Tahoma"/>
              </a:rPr>
              <a:t>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na</a:t>
            </a:r>
            <a:r>
              <a:rPr lang="en-US" sz="2000" kern="100">
                <a:latin typeface="Tahoma"/>
                <a:ea typeface="Tahoma"/>
                <a:cs typeface="Tahoma"/>
              </a:rPr>
              <a:t>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slici</a:t>
            </a:r>
            <a:r>
              <a:rPr lang="en-US" sz="2000" kern="100">
                <a:latin typeface="Tahoma"/>
                <a:ea typeface="Tahoma"/>
                <a:cs typeface="Tahoma"/>
              </a:rPr>
              <a:t>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koja</a:t>
            </a:r>
            <a:r>
              <a:rPr lang="en-US" sz="2000" kern="100">
                <a:latin typeface="Tahoma"/>
                <a:ea typeface="Tahoma"/>
                <a:cs typeface="Tahoma"/>
              </a:rPr>
              <a:t>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prikazuje</a:t>
            </a:r>
            <a:r>
              <a:rPr lang="en-US" sz="2000" kern="100">
                <a:latin typeface="Tahoma"/>
                <a:ea typeface="Tahoma"/>
                <a:cs typeface="Tahoma"/>
              </a:rPr>
              <a:t>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metodologiju</a:t>
            </a:r>
            <a:r>
              <a:rPr lang="en-US" sz="2000" kern="100">
                <a:latin typeface="Tahoma"/>
                <a:ea typeface="Tahoma"/>
                <a:cs typeface="Tahoma"/>
              </a:rPr>
              <a:t> za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klasifikaciju</a:t>
            </a:r>
            <a:r>
              <a:rPr lang="en-US" sz="2000" kern="100">
                <a:latin typeface="Tahoma"/>
                <a:ea typeface="Tahoma"/>
                <a:cs typeface="Tahoma"/>
              </a:rPr>
              <a:t> BAS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vještina</a:t>
            </a:r>
            <a:r>
              <a:rPr lang="en-US" sz="2000" kern="100">
                <a:latin typeface="Tahoma"/>
                <a:ea typeface="Tahoma"/>
                <a:cs typeface="Tahoma"/>
              </a:rPr>
              <a:t> u tri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kolegija</a:t>
            </a:r>
            <a:r>
              <a:rPr lang="en-US" sz="2000" kern="100">
                <a:latin typeface="Tahoma"/>
                <a:ea typeface="Tahoma"/>
                <a:cs typeface="Tahoma"/>
              </a:rPr>
              <a:t>:</a:t>
            </a:r>
            <a:endParaRPr lang="en-US" sz="2000" kern="100" dirty="0">
              <a:latin typeface="Tahoma"/>
              <a:ea typeface="Calibri"/>
              <a:cs typeface="Times New Roman"/>
            </a:endParaRPr>
          </a:p>
          <a:p>
            <a:pPr lvl="1" algn="just"/>
            <a:r>
              <a:rPr lang="en-US" sz="2000" kern="100" dirty="0">
                <a:latin typeface="Tahoma"/>
                <a:ea typeface="Tahoma"/>
                <a:cs typeface="Tahoma"/>
              </a:rPr>
              <a:t>C1: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Napredno</a:t>
            </a:r>
            <a:r>
              <a:rPr lang="en-US" sz="20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korištenje</a:t>
            </a:r>
            <a:r>
              <a:rPr lang="en-US" sz="20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proračunskih</a:t>
            </a:r>
            <a:r>
              <a:rPr lang="en-US" sz="20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tablica</a:t>
            </a:r>
            <a:r>
              <a:rPr lang="en-US" sz="2000" kern="100" dirty="0">
                <a:latin typeface="Tahoma"/>
                <a:ea typeface="Tahoma"/>
                <a:cs typeface="Tahoma"/>
              </a:rPr>
              <a:t> za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analizu</a:t>
            </a:r>
            <a:r>
              <a:rPr lang="en-US" sz="20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logističkih</a:t>
            </a:r>
            <a:r>
              <a:rPr lang="en-US" sz="20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podataka</a:t>
            </a:r>
            <a:endParaRPr lang="en-US" sz="3200"/>
          </a:p>
          <a:p>
            <a:pPr lvl="1" algn="just"/>
            <a:r>
              <a:rPr lang="en-US" sz="2000" kern="100" dirty="0">
                <a:latin typeface="Tahoma"/>
                <a:ea typeface="Tahoma"/>
                <a:cs typeface="Tahoma"/>
              </a:rPr>
              <a:t>C2: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Poslovna</a:t>
            </a:r>
            <a:r>
              <a:rPr lang="en-US" sz="20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inteligencija</a:t>
            </a:r>
            <a:endParaRPr lang="en-US" err="1"/>
          </a:p>
          <a:p>
            <a:pPr lvl="1" algn="just"/>
            <a:r>
              <a:rPr lang="en-US" sz="2000" kern="100" dirty="0">
                <a:latin typeface="Tahoma"/>
                <a:ea typeface="Tahoma"/>
                <a:cs typeface="Tahoma"/>
              </a:rPr>
              <a:t>C3: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Statistička</a:t>
            </a:r>
            <a:r>
              <a:rPr lang="en-US" sz="20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metoda</a:t>
            </a:r>
            <a:r>
              <a:rPr lang="en-US" sz="2000" kern="100" dirty="0">
                <a:latin typeface="Tahoma"/>
                <a:ea typeface="Tahoma"/>
                <a:cs typeface="Tahoma"/>
              </a:rPr>
              <a:t> za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analizu</a:t>
            </a:r>
            <a:r>
              <a:rPr lang="en-US" sz="20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logističkih</a:t>
            </a:r>
            <a:r>
              <a:rPr lang="en-US" sz="20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2000" kern="100" err="1">
                <a:latin typeface="Tahoma"/>
                <a:ea typeface="Tahoma"/>
                <a:cs typeface="Tahoma"/>
              </a:rPr>
              <a:t>podataka</a:t>
            </a:r>
            <a:endParaRPr lang="en-US" sz="2000" kern="100" dirty="0" err="1"/>
          </a:p>
          <a:p>
            <a:pPr marL="457200" lvl="1" indent="0" algn="just">
              <a:lnSpc>
                <a:spcPct val="150000"/>
              </a:lnSpc>
              <a:spcAft>
                <a:spcPts val="600"/>
              </a:spcAft>
              <a:buNone/>
            </a:pPr>
            <a:endParaRPr lang="hr-HR" sz="1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396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6B53BC-2670-4C5A-A19D-B299CD304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latin typeface="Tahoma"/>
                <a:ea typeface="Tahoma"/>
                <a:cs typeface="Tahoma"/>
              </a:rPr>
              <a:t>Metodologija</a:t>
            </a:r>
            <a:r>
              <a:rPr lang="pl-PL" dirty="0">
                <a:latin typeface="Tahoma"/>
                <a:ea typeface="Tahoma"/>
                <a:cs typeface="Tahoma"/>
              </a:rPr>
              <a:t> za </a:t>
            </a:r>
            <a:r>
              <a:rPr lang="pl-PL" dirty="0" err="1">
                <a:latin typeface="Tahoma"/>
                <a:ea typeface="Tahoma"/>
                <a:cs typeface="Tahoma"/>
              </a:rPr>
              <a:t>klasifikaciju</a:t>
            </a:r>
            <a:r>
              <a:rPr lang="pl-PL" dirty="0">
                <a:latin typeface="Tahoma"/>
                <a:ea typeface="Tahoma"/>
                <a:cs typeface="Tahoma"/>
              </a:rPr>
              <a:t> BAS </a:t>
            </a:r>
            <a:r>
              <a:rPr lang="pl-PL" dirty="0" err="1">
                <a:latin typeface="Tahoma"/>
                <a:ea typeface="Tahoma"/>
                <a:cs typeface="Tahoma"/>
              </a:rPr>
              <a:t>vještina</a:t>
            </a:r>
            <a:endParaRPr lang="sr-Latn-RS" dirty="0" err="1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E446436C-E1A3-4E48-9CA0-0AA762595CD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397" y="1278049"/>
            <a:ext cx="5273675" cy="53955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830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7C68C-DA9F-476E-251E-42DFE54E1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7C5674C4-7015-5808-DD67-F9037D5CF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latin typeface="Tahoma"/>
                <a:ea typeface="Tahoma"/>
                <a:cs typeface="Tahoma"/>
              </a:rPr>
              <a:t>Zadatak</a:t>
            </a:r>
            <a:r>
              <a:rPr lang="pl-PL" dirty="0">
                <a:latin typeface="Tahoma"/>
                <a:ea typeface="Tahoma"/>
                <a:cs typeface="Tahoma"/>
              </a:rPr>
              <a:t> </a:t>
            </a:r>
            <a:r>
              <a:rPr lang="pl-PL" sz="3200" dirty="0">
                <a:latin typeface="Tahoma"/>
                <a:ea typeface="Tahoma"/>
                <a:cs typeface="Tahoma"/>
              </a:rPr>
              <a:t>(1)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A42411F0-4796-601D-05F1-88EF38675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>
              <a:buNone/>
            </a:pPr>
            <a:r>
              <a:rPr lang="pl-PL" sz="1400" kern="100" dirty="0" err="1">
                <a:latin typeface="Tahoma"/>
                <a:ea typeface="Tahoma"/>
                <a:cs typeface="Tahoma"/>
              </a:rPr>
              <a:t>Postupak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koji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se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koristi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za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analizu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i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obradu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podataka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slijedi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nekoliko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ključnih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koraka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:</a:t>
            </a:r>
            <a:endParaRPr lang="pl-PL" dirty="0">
              <a:latin typeface="Tahoma"/>
              <a:ea typeface="Tahoma"/>
              <a:cs typeface="Tahoma"/>
            </a:endParaRPr>
          </a:p>
          <a:p>
            <a:pPr algn="just"/>
            <a:r>
              <a:rPr lang="pl-PL" sz="1400" kern="100" err="1">
                <a:latin typeface="Tahoma"/>
                <a:ea typeface="Tahoma"/>
                <a:cs typeface="Tahoma"/>
              </a:rPr>
              <a:t>Prvo</a:t>
            </a:r>
            <a:r>
              <a:rPr lang="pl-PL" sz="1400" kern="100">
                <a:effectLst/>
                <a:latin typeface="Tahoma"/>
                <a:ea typeface="Tahoma"/>
                <a:cs typeface="Tahoma"/>
              </a:rPr>
              <a:t>,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učitavamo</a:t>
            </a:r>
            <a:r>
              <a:rPr lang="pl-PL" sz="1400" kern="100">
                <a:latin typeface="Tahoma"/>
                <a:ea typeface="Tahoma"/>
                <a:cs typeface="Tahoma"/>
              </a:rPr>
              <a:t> i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predobrađujemo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podatke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ankete</a:t>
            </a:r>
            <a:r>
              <a:rPr lang="pl-PL" sz="1400" kern="100">
                <a:latin typeface="Tahoma"/>
                <a:ea typeface="Tahoma"/>
                <a:cs typeface="Tahoma"/>
              </a:rPr>
              <a:t> za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svaku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zemlju</a:t>
            </a:r>
            <a:r>
              <a:rPr lang="pl-PL" sz="1400" kern="100">
                <a:latin typeface="Tahoma"/>
                <a:ea typeface="Tahoma"/>
                <a:cs typeface="Tahoma"/>
              </a:rPr>
              <a:t> </a:t>
            </a:r>
            <a:r>
              <a:rPr lang="pl-PL" sz="1400" kern="100">
                <a:effectLst/>
                <a:latin typeface="Tahoma"/>
                <a:ea typeface="Tahoma"/>
                <a:cs typeface="Tahoma"/>
              </a:rPr>
              <a:t>(</a:t>
            </a:r>
            <a:r>
              <a:rPr lang="pl-PL" sz="1400" kern="100" err="1">
                <a:latin typeface="Tahoma"/>
                <a:ea typeface="Tahoma"/>
                <a:cs typeface="Tahoma"/>
              </a:rPr>
              <a:t>Srbiju</a:t>
            </a:r>
            <a:r>
              <a:rPr lang="pl-PL" sz="1400" kern="100">
                <a:effectLst/>
                <a:latin typeface="Tahoma"/>
                <a:ea typeface="Tahoma"/>
                <a:cs typeface="Tahoma"/>
              </a:rPr>
              <a:t>,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Hrvatsku</a:t>
            </a:r>
            <a:r>
              <a:rPr lang="pl-PL" sz="1400" kern="100">
                <a:effectLst/>
                <a:latin typeface="Tahoma"/>
                <a:ea typeface="Tahoma"/>
                <a:cs typeface="Tahoma"/>
              </a:rPr>
              <a:t>,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Sloveniju</a:t>
            </a:r>
            <a:r>
              <a:rPr lang="pl-PL" sz="1400" kern="100">
                <a:latin typeface="Tahoma"/>
                <a:ea typeface="Tahoma"/>
                <a:cs typeface="Tahoma"/>
              </a:rPr>
              <a:t> i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Poljsku</a:t>
            </a:r>
            <a:r>
              <a:rPr lang="pl-PL" sz="1400" kern="100">
                <a:effectLst/>
                <a:latin typeface="Tahoma"/>
                <a:ea typeface="Tahoma"/>
                <a:cs typeface="Tahoma"/>
              </a:rPr>
              <a:t>) </a:t>
            </a:r>
            <a:r>
              <a:rPr lang="pl-PL" sz="1400" kern="100">
                <a:latin typeface="Tahoma"/>
                <a:ea typeface="Tahoma"/>
                <a:cs typeface="Tahoma"/>
              </a:rPr>
              <a:t>i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svaku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kategoriju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ispitanika</a:t>
            </a:r>
            <a:r>
              <a:rPr lang="pl-PL" sz="1400" kern="100">
                <a:latin typeface="Tahoma"/>
                <a:ea typeface="Tahoma"/>
                <a:cs typeface="Tahoma"/>
              </a:rPr>
              <a:t> </a:t>
            </a:r>
            <a:r>
              <a:rPr lang="pl-PL" sz="1400" kern="100">
                <a:effectLst/>
                <a:latin typeface="Tahoma"/>
                <a:ea typeface="Tahoma"/>
                <a:cs typeface="Tahoma"/>
              </a:rPr>
              <a:t>(</a:t>
            </a:r>
            <a:r>
              <a:rPr lang="pl-PL" sz="1400" kern="100" err="1">
                <a:latin typeface="Tahoma"/>
                <a:ea typeface="Tahoma"/>
                <a:cs typeface="Tahoma"/>
              </a:rPr>
              <a:t>studente</a:t>
            </a:r>
            <a:r>
              <a:rPr lang="pl-PL" sz="1400" kern="100">
                <a:effectLst/>
                <a:latin typeface="Tahoma"/>
                <a:ea typeface="Tahoma"/>
                <a:cs typeface="Tahoma"/>
              </a:rPr>
              <a:t>,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nastavnike</a:t>
            </a:r>
            <a:r>
              <a:rPr lang="pl-PL" sz="1400" kern="100">
                <a:latin typeface="Tahoma"/>
                <a:ea typeface="Tahoma"/>
                <a:cs typeface="Tahoma"/>
              </a:rPr>
              <a:t> i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tvrtke</a:t>
            </a:r>
            <a:r>
              <a:rPr lang="pl-PL" sz="1400" kern="100">
                <a:effectLst/>
                <a:latin typeface="Tahoma"/>
                <a:ea typeface="Tahoma"/>
                <a:cs typeface="Tahoma"/>
              </a:rPr>
              <a:t>).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Podaci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se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čitaju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pomoću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paketa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effectLst/>
                <a:latin typeface="Tahoma"/>
                <a:ea typeface="Tahoma"/>
                <a:cs typeface="Tahoma"/>
              </a:rPr>
              <a:t>readxl</a:t>
            </a:r>
            <a:r>
              <a:rPr lang="pl-PL" sz="1400" kern="100">
                <a:effectLst/>
                <a:latin typeface="Tahoma"/>
                <a:ea typeface="Tahoma"/>
                <a:cs typeface="Tahoma"/>
              </a:rPr>
              <a:t> </a:t>
            </a:r>
            <a:r>
              <a:rPr lang="pl-PL" sz="1400" kern="100">
                <a:latin typeface="Tahoma"/>
                <a:ea typeface="Tahoma"/>
                <a:cs typeface="Tahoma"/>
              </a:rPr>
              <a:t>za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učitavanje</a:t>
            </a:r>
            <a:r>
              <a:rPr lang="pl-PL" sz="1400" kern="100">
                <a:latin typeface="Tahoma"/>
                <a:ea typeface="Tahoma"/>
                <a:cs typeface="Tahoma"/>
              </a:rPr>
              <a:t> </a:t>
            </a:r>
            <a:r>
              <a:rPr lang="pl-PL" sz="1400" kern="100">
                <a:effectLst/>
                <a:latin typeface="Tahoma"/>
                <a:ea typeface="Tahoma"/>
                <a:cs typeface="Tahoma"/>
              </a:rPr>
              <a:t>Excel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datoteka</a:t>
            </a:r>
            <a:r>
              <a:rPr lang="pl-PL" sz="1400" kern="100">
                <a:effectLst/>
                <a:latin typeface="Tahoma"/>
                <a:ea typeface="Tahoma"/>
                <a:cs typeface="Tahoma"/>
              </a:rPr>
              <a:t>, </a:t>
            </a:r>
            <a:r>
              <a:rPr lang="pl-PL" sz="1400" kern="100">
                <a:latin typeface="Tahoma"/>
                <a:ea typeface="Tahoma"/>
                <a:cs typeface="Tahoma"/>
              </a:rPr>
              <a:t>a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paket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effectLst/>
                <a:latin typeface="Tahoma"/>
                <a:ea typeface="Tahoma"/>
                <a:cs typeface="Tahoma"/>
              </a:rPr>
              <a:t>dplyr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koristi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se</a:t>
            </a:r>
            <a:r>
              <a:rPr lang="pl-PL" sz="1400" kern="100">
                <a:latin typeface="Tahoma"/>
                <a:ea typeface="Tahoma"/>
                <a:cs typeface="Tahoma"/>
              </a:rPr>
              <a:t> za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manipulaciju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podacima</a:t>
            </a:r>
            <a:r>
              <a:rPr lang="pl-PL" sz="1400" kern="100">
                <a:effectLst/>
                <a:latin typeface="Tahoma"/>
                <a:ea typeface="Tahoma"/>
                <a:cs typeface="Tahoma"/>
              </a:rPr>
              <a:t>.</a:t>
            </a:r>
            <a:endParaRPr lang="pl-PL" dirty="0">
              <a:latin typeface="Tahoma"/>
              <a:ea typeface="Tahoma"/>
              <a:cs typeface="Tahoma"/>
            </a:endParaRPr>
          </a:p>
          <a:p>
            <a:pPr algn="just"/>
            <a:r>
              <a:rPr lang="pl-PL" sz="1400" kern="100" err="1">
                <a:latin typeface="Tahoma"/>
                <a:ea typeface="Tahoma"/>
                <a:cs typeface="Tahoma"/>
              </a:rPr>
              <a:t>Zatim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sažimamo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odgovore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pomoću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funkcije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effectLst/>
                <a:latin typeface="Tahoma"/>
                <a:ea typeface="Tahoma"/>
                <a:cs typeface="Tahoma"/>
              </a:rPr>
              <a:t>sumarizator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(), koja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izračunava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učestalost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svake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razine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odgovora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.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Ova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funkcija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obrađuje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određene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stupce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skupa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podataka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transponira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podatke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i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vraća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matricu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s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brojem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učestalosti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za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svaku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razinu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odgovora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.</a:t>
            </a:r>
            <a:endParaRPr lang="pl-PL">
              <a:latin typeface="Tahoma"/>
              <a:ea typeface="Tahoma"/>
              <a:cs typeface="Tahoma"/>
            </a:endParaRPr>
          </a:p>
          <a:p>
            <a:pPr algn="just"/>
            <a:r>
              <a:rPr lang="pl-PL" sz="1400" kern="100" dirty="0" err="1">
                <a:latin typeface="Tahoma"/>
                <a:ea typeface="Tahoma"/>
                <a:cs typeface="Tahoma"/>
              </a:rPr>
              <a:t>Zatim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se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ove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matrice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preuređuju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kako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bi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se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poboljšala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čitljivost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i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osiguralo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pravilno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poravnanje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odgovora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za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usporedbu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.</a:t>
            </a:r>
            <a:endParaRPr lang="pl-PL">
              <a:latin typeface="Tahoma"/>
              <a:ea typeface="Tahoma"/>
              <a:cs typeface="Tahoma"/>
            </a:endParaRPr>
          </a:p>
          <a:p>
            <a:pPr algn="just"/>
            <a:r>
              <a:rPr lang="pl-PL" sz="1400" kern="100" err="1">
                <a:latin typeface="Tahoma"/>
                <a:ea typeface="Tahoma"/>
                <a:cs typeface="Tahoma"/>
              </a:rPr>
              <a:t>Nakon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što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se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podaci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sažmu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kombiniramo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rezultate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iz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svake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zemlje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u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zajedničke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tablice za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studente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i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tvrtke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.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Podaci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se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agregiraju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dodavanjem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odgovarajućih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tablica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frekvencija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iz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svake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zemlje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(</a:t>
            </a:r>
            <a:r>
              <a:rPr lang="pl-PL" sz="1400" kern="100" err="1">
                <a:latin typeface="Tahoma"/>
                <a:ea typeface="Tahoma"/>
                <a:cs typeface="Tahoma"/>
              </a:rPr>
              <a:t>npr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. </a:t>
            </a:r>
            <a:r>
              <a:rPr lang="pl-PL" sz="1400" kern="100" err="1">
                <a:effectLst/>
                <a:latin typeface="Tahoma"/>
                <a:ea typeface="Tahoma"/>
                <a:cs typeface="Tahoma"/>
              </a:rPr>
              <a:t>joint_table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 = </a:t>
            </a:r>
            <a:r>
              <a:rPr lang="pl-PL" sz="1400" kern="100" err="1">
                <a:effectLst/>
                <a:latin typeface="Tahoma"/>
                <a:ea typeface="Tahoma"/>
                <a:cs typeface="Tahoma"/>
              </a:rPr>
              <a:t>srb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 + </a:t>
            </a:r>
            <a:r>
              <a:rPr lang="pl-PL" sz="1400" kern="100" err="1">
                <a:effectLst/>
                <a:latin typeface="Tahoma"/>
                <a:ea typeface="Tahoma"/>
                <a:cs typeface="Tahoma"/>
              </a:rPr>
              <a:t>cro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 + </a:t>
            </a:r>
            <a:r>
              <a:rPr lang="pl-PL" sz="1400" kern="100" err="1">
                <a:effectLst/>
                <a:latin typeface="Tahoma"/>
                <a:ea typeface="Tahoma"/>
                <a:cs typeface="Tahoma"/>
              </a:rPr>
              <a:t>slo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 + </a:t>
            </a:r>
            <a:r>
              <a:rPr lang="pl-PL" sz="1400" kern="100" err="1">
                <a:effectLst/>
                <a:latin typeface="Tahoma"/>
                <a:ea typeface="Tahoma"/>
                <a:cs typeface="Tahoma"/>
              </a:rPr>
              <a:t>pl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),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stvarajući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jedinstveni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skup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podataka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za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daljnju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analizu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.</a:t>
            </a:r>
            <a:endParaRPr lang="pl-PL">
              <a:latin typeface="Tahoma"/>
              <a:ea typeface="Tahoma"/>
              <a:cs typeface="Tahoma"/>
            </a:endParaRPr>
          </a:p>
          <a:p>
            <a:pPr algn="just"/>
            <a:r>
              <a:rPr lang="pl-PL" sz="1400" kern="100" err="1">
                <a:latin typeface="Tahoma"/>
                <a:ea typeface="Tahoma"/>
                <a:cs typeface="Tahoma"/>
              </a:rPr>
              <a:t>Nakon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sažimanja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i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spajanja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podataka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rangiramo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i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sortiramo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subjekte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na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temelju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ukupnih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ocjena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dobivenih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iz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odgovora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u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svim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kategorijama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(</a:t>
            </a:r>
            <a:r>
              <a:rPr lang="pl-PL" sz="1400" kern="100" err="1">
                <a:latin typeface="Tahoma"/>
                <a:ea typeface="Tahoma"/>
                <a:cs typeface="Tahoma"/>
              </a:rPr>
              <a:t>studenti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nastavnici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i </a:t>
            </a:r>
            <a:r>
              <a:rPr lang="pl-PL" sz="1400" kern="100" err="1">
                <a:latin typeface="Tahoma"/>
                <a:ea typeface="Tahoma"/>
                <a:cs typeface="Tahoma"/>
              </a:rPr>
              <a:t>tvrtke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).</a:t>
            </a:r>
            <a:endParaRPr lang="pl-PL">
              <a:latin typeface="Tahoma"/>
              <a:ea typeface="Tahoma"/>
              <a:cs typeface="Tahoma"/>
            </a:endParaRPr>
          </a:p>
          <a:p>
            <a:pPr algn="just"/>
            <a:r>
              <a:rPr lang="pl-PL" sz="1400" kern="100" dirty="0">
                <a:latin typeface="Tahoma"/>
                <a:ea typeface="Tahoma"/>
                <a:cs typeface="Tahoma"/>
              </a:rPr>
              <a:t>Na kraju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subjekti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se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klasificiraju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prema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svojim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ukupnim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ocjenama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.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Subjekt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se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kategorizira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kao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"A"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ako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se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njegov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rezultat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ocjenjivanja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nalazi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među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prvih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30%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subjekata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s dodatnim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kategorijama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definiranim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na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temelju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specifičnih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pragova</a:t>
            </a:r>
            <a:r>
              <a:rPr lang="pl-PL" sz="1400" kern="100" dirty="0">
                <a:latin typeface="Tahoma"/>
                <a:ea typeface="Tahoma"/>
                <a:cs typeface="Tahoma"/>
              </a:rPr>
              <a:t> </a:t>
            </a:r>
            <a:r>
              <a:rPr lang="pl-PL" sz="1400" kern="100" dirty="0" err="1">
                <a:latin typeface="Tahoma"/>
                <a:ea typeface="Tahoma"/>
                <a:cs typeface="Tahoma"/>
              </a:rPr>
              <a:t>rezultata</a:t>
            </a:r>
            <a:r>
              <a:rPr lang="pl-PL" sz="1400" kern="100" dirty="0">
                <a:effectLst/>
                <a:latin typeface="Tahoma"/>
                <a:ea typeface="Tahoma"/>
                <a:cs typeface="Tahoma"/>
              </a:rPr>
              <a:t>.</a:t>
            </a:r>
            <a:endParaRPr lang="pl-PL">
              <a:latin typeface="Tahoma"/>
              <a:ea typeface="Tahoma"/>
              <a:cs typeface="Tahoma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  <a:buNone/>
            </a:pP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600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0613F2-8C9C-E3A2-7749-8A45CBB57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4AB043CB-AB92-A8C5-2F1A-17632A620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latin typeface="Tahoma"/>
                <a:ea typeface="Tahoma"/>
                <a:cs typeface="Tahoma"/>
              </a:rPr>
              <a:t>Zadatak</a:t>
            </a:r>
            <a:r>
              <a:rPr lang="pl-PL" sz="3200" dirty="0">
                <a:latin typeface="Tahoma"/>
                <a:ea typeface="Tahoma"/>
                <a:cs typeface="Tahoma"/>
              </a:rPr>
              <a:t> (2)</a:t>
            </a:r>
            <a:endParaRPr lang="sr-Latn-RS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7D759EEC-3804-8C82-D694-98CDD2777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>
              <a:buNone/>
            </a:pPr>
            <a:r>
              <a:rPr lang="en-US" sz="1800" kern="100" dirty="0" err="1">
                <a:latin typeface="Tahoma"/>
                <a:ea typeface="Tahoma"/>
                <a:cs typeface="Tahoma"/>
              </a:rPr>
              <a:t>Ključne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R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funkcije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korištene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u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studiji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slučaja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:</a:t>
            </a:r>
            <a:endParaRPr lang="sr-Latn-RS"/>
          </a:p>
          <a:p>
            <a:pPr algn="just"/>
            <a:r>
              <a:rPr lang="en-US" sz="1800" b="1" kern="100" err="1">
                <a:latin typeface="Tahoma"/>
                <a:ea typeface="Tahoma"/>
                <a:cs typeface="Tahoma"/>
              </a:rPr>
              <a:t>readxl</a:t>
            </a:r>
            <a:r>
              <a:rPr lang="en-US" sz="1800" b="1" kern="100" dirty="0">
                <a:latin typeface="Tahoma"/>
                <a:ea typeface="Tahoma"/>
                <a:cs typeface="Tahoma"/>
              </a:rPr>
              <a:t>::</a:t>
            </a:r>
            <a:r>
              <a:rPr lang="en-US" sz="1800" b="1" kern="100" err="1">
                <a:latin typeface="Tahoma"/>
                <a:ea typeface="Tahoma"/>
                <a:cs typeface="Tahoma"/>
              </a:rPr>
              <a:t>read_excel</a:t>
            </a:r>
            <a:r>
              <a:rPr lang="en-US" sz="1800" b="1" kern="100" dirty="0">
                <a:latin typeface="Tahoma"/>
                <a:ea typeface="Tahoma"/>
                <a:cs typeface="Tahoma"/>
              </a:rPr>
              <a:t>():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Koristi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se za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učitavanje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podataka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ankete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iz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Excel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datoteka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.</a:t>
            </a:r>
            <a:endParaRPr lang="en-US" dirty="0"/>
          </a:p>
          <a:p>
            <a:pPr algn="just"/>
            <a:r>
              <a:rPr lang="en-US" sz="1800" b="1" kern="100" err="1">
                <a:latin typeface="Tahoma"/>
                <a:ea typeface="Tahoma"/>
                <a:cs typeface="Tahoma"/>
              </a:rPr>
              <a:t>dplyr</a:t>
            </a:r>
            <a:r>
              <a:rPr lang="en-US" sz="1800" b="1" kern="100">
                <a:latin typeface="Tahoma"/>
                <a:ea typeface="Tahoma"/>
                <a:cs typeface="Tahoma"/>
              </a:rPr>
              <a:t>: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Koristi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se za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manipulaciju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podacima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sažimanje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odgovora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.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Funkcije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poput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filter(), select()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mutate()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pomažu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u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transformaciji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podataka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za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daljnju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analizu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.</a:t>
            </a:r>
            <a:endParaRPr lang="en-US"/>
          </a:p>
          <a:p>
            <a:pPr algn="just"/>
            <a:r>
              <a:rPr lang="en-US" sz="1800" b="1" kern="100">
                <a:latin typeface="Tahoma"/>
                <a:ea typeface="Tahoma"/>
                <a:cs typeface="Tahoma"/>
              </a:rPr>
              <a:t>t():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Transponiranje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podataka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kako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bi se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pripremili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za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sažimanje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.</a:t>
            </a:r>
            <a:endParaRPr lang="en-US"/>
          </a:p>
          <a:p>
            <a:pPr algn="just"/>
            <a:r>
              <a:rPr lang="en-US" sz="1800" b="1" kern="100">
                <a:latin typeface="Tahoma"/>
                <a:ea typeface="Tahoma"/>
                <a:cs typeface="Tahoma"/>
              </a:rPr>
              <a:t>summary():</a:t>
            </a:r>
            <a:r>
              <a:rPr lang="en-US" sz="1800" kern="100">
                <a:latin typeface="Tahoma"/>
                <a:ea typeface="Tahoma"/>
                <a:cs typeface="Tahoma"/>
              </a:rPr>
              <a:t> Za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izračun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broja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učestalosti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za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svaku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razinu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odgovora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.</a:t>
            </a:r>
            <a:endParaRPr lang="en-US"/>
          </a:p>
          <a:p>
            <a:pPr algn="just"/>
            <a:r>
              <a:rPr lang="en-US" sz="1800" b="1" kern="100">
                <a:latin typeface="Tahoma"/>
                <a:ea typeface="Tahoma"/>
                <a:cs typeface="Tahoma"/>
              </a:rPr>
              <a:t>matrix():</a:t>
            </a:r>
            <a:r>
              <a:rPr lang="en-US" sz="1800" kern="100">
                <a:latin typeface="Tahoma"/>
                <a:ea typeface="Tahoma"/>
                <a:cs typeface="Tahoma"/>
              </a:rPr>
              <a:t> Za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stvaranje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matrica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za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sažimanje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broja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učestalosti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err="1">
                <a:latin typeface="Tahoma"/>
                <a:ea typeface="Tahoma"/>
                <a:cs typeface="Tahoma"/>
              </a:rPr>
              <a:t>odgovora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.</a:t>
            </a:r>
            <a:endParaRPr lang="en-US"/>
          </a:p>
          <a:p>
            <a:pPr algn="just"/>
            <a:r>
              <a:rPr lang="en-US" sz="1800" b="1" kern="100" dirty="0">
                <a:latin typeface="Tahoma"/>
                <a:ea typeface="Tahoma"/>
                <a:cs typeface="Tahoma"/>
              </a:rPr>
              <a:t>write.csv(): 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Za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spremanje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obrađenih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podataka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združenih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tablica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kao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CSV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datoteka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za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daljnje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izvještavanje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845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47BCDE-37E9-4E52-8C08-EA5EA19E2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00" dirty="0" err="1">
                <a:latin typeface="Tahoma"/>
                <a:ea typeface="Calibri"/>
                <a:cs typeface="Tahoma"/>
              </a:rPr>
              <a:t>Zaključak</a:t>
            </a:r>
            <a:endParaRPr lang="pl-PL" dirty="0" err="1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8F2ED0-C1D9-4951-AE7D-06963EE6C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sz="1800" kern="100" dirty="0">
                <a:latin typeface="Tahoma"/>
                <a:ea typeface="Tahoma"/>
                <a:cs typeface="Tahoma"/>
              </a:rPr>
              <a:t>Ova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analiza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pruža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detaljan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uvid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u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podatke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ankete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BAS4SC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sažimanjem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kombiniranjem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klasificiranjem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odgovora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učenika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nastavnika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tvrtki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iz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više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zemalja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.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Konačni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rezultati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spremaju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se u 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CSV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datoteke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za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daljnje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istraživanje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izvještavanje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. 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Proces je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uključivao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čišćenje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podataka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sažimanje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zajedničko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stvaranje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podataka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rangiranje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klasifikaciju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ispitanika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pružajući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sveobuhvatan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pregled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rezultata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evaluacije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za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svaki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ispitanik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.</a:t>
            </a:r>
            <a:endParaRPr lang="pl-PL" sz="1800" kern="100" dirty="0">
              <a:effectLst/>
              <a:latin typeface="Tahoma"/>
              <a:ea typeface="Tahoma"/>
              <a:cs typeface="Tahoma"/>
            </a:endParaRPr>
          </a:p>
          <a:p>
            <a:pPr algn="just"/>
            <a:endParaRPr lang="en-US"/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1800" kern="100" dirty="0" err="1">
                <a:latin typeface="Tahoma"/>
                <a:ea typeface="Tahoma"/>
                <a:cs typeface="Tahoma"/>
              </a:rPr>
              <a:t>Slijedeći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ovaj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postupak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možete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provoditi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slične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analize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u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vlastitim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skupovima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podataka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bilo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u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obrazovne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svrhe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,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istraživanje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tržišta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ili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analizu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anketa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u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logistici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i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upravljanju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lancem</a:t>
            </a:r>
            <a:r>
              <a:rPr lang="en-US" sz="1800" kern="100" dirty="0">
                <a:latin typeface="Tahoma"/>
                <a:ea typeface="Tahoma"/>
                <a:cs typeface="Tahoma"/>
              </a:rPr>
              <a:t> </a:t>
            </a:r>
            <a:r>
              <a:rPr lang="en-US" sz="1800" kern="100" dirty="0" err="1">
                <a:latin typeface="Tahoma"/>
                <a:ea typeface="Tahoma"/>
                <a:cs typeface="Tahoma"/>
              </a:rPr>
              <a:t>opskrbe</a:t>
            </a:r>
            <a:r>
              <a:rPr lang="en-US" sz="1800" kern="100" dirty="0">
                <a:effectLst/>
                <a:latin typeface="Tahoma"/>
                <a:ea typeface="Tahoma"/>
                <a:cs typeface="Tahoma"/>
              </a:rPr>
              <a:t>.</a:t>
            </a:r>
            <a:endParaRPr lang="pl-PL" dirty="0">
              <a:latin typeface="Tahoma"/>
              <a:ea typeface="Tahoma"/>
              <a:cs typeface="Tahoma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709541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f77c99be7a86767cf8852e2977576506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290e7152641fe702006229a94e3f9e1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1C4E4C-E908-47DC-970F-22EBD6F5CAE7}"/>
</file>

<file path=customXml/itemProps3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2796</TotalTime>
  <Words>746</Words>
  <Application>Microsoft Office PowerPoint</Application>
  <PresentationFormat>Široki zaslon</PresentationFormat>
  <Paragraphs>45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Motyw pakietu Office</vt:lpstr>
      <vt:lpstr>Poslovna inteligencija</vt:lpstr>
      <vt:lpstr>Sadržaj</vt:lpstr>
      <vt:lpstr>Uvod</vt:lpstr>
      <vt:lpstr>Problem odlučivanja</vt:lpstr>
      <vt:lpstr>Problem odlučivanja </vt:lpstr>
      <vt:lpstr>Metodologija za klasifikaciju BAS vještina</vt:lpstr>
      <vt:lpstr>Zadatak (1)</vt:lpstr>
      <vt:lpstr>Zadatak (2)</vt:lpstr>
      <vt:lpstr>Zaključak</vt:lpstr>
      <vt:lpstr>Hvala na pozornosti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Katarzyna Grzybowska</cp:lastModifiedBy>
  <cp:revision>57</cp:revision>
  <dcterms:created xsi:type="dcterms:W3CDTF">2023-07-06T12:09:08Z</dcterms:created>
  <dcterms:modified xsi:type="dcterms:W3CDTF">2025-05-04T17:06:43Z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