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Statistična obdelava podatkov SPSS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Veščine poslovne analitike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prihodnost oskrbovalnih verig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- 2022-1-PL01-KA220-HED-000088856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Študija primera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0407496-ACB1-D8E4-8024-26A7EB981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31735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PoljeZBesedilom 8">
            <a:extLst>
              <a:ext uri="{FF2B5EF4-FFF2-40B4-BE49-F238E27FC236}">
                <a16:creationId xmlns:a16="http://schemas.microsoft.com/office/drawing/2014/main" id="{63940327-A113-E7F2-A4E3-1321864D95F1}"/>
              </a:ext>
            </a:extLst>
          </p:cNvPr>
          <p:cNvSpPr txBox="1"/>
          <p:nvPr/>
        </p:nvSpPr>
        <p:spPr>
          <a:xfrm>
            <a:off x="5987889" y="5728995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5 - Test Chi-kvadrat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Ugotovite, ali obstaja povezava med različnimi načini prevoza in časom dostave.</a:t>
            </a:r>
          </a:p>
          <a:p>
            <a:r>
              <a:rPr lang="pl-PL" sz="2000" dirty="0"/>
              <a:t>Če je mogoče, določite najoptimalnejši način prevoza.</a:t>
            </a:r>
          </a:p>
          <a:p>
            <a:r>
              <a:rPr lang="pl-PL" sz="2000" dirty="0"/>
              <a:t>Navedite rezultate in opišite, ali so pozitivni ali negativni glede na hipotezo.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257DA17-94A0-8CA2-197F-BCB1684A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4775F17-342A-F6FD-6AB0-11E57C17E3A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4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V primeru ste izvedli temeljito testiranje spremenljivk in podatkov, predstavljenih v Excelu.</a:t>
            </a:r>
          </a:p>
          <a:p>
            <a:r>
              <a:rPr lang="pl-PL" sz="2000" dirty="0"/>
              <a:t>Naučili ste se, kako uporabljati podatke, kako preveriti njihovo porazdelitev s pomočjo grafa Q-Q in Shapiro-Wilkovega testa.</a:t>
            </a:r>
          </a:p>
          <a:p>
            <a:r>
              <a:rPr lang="pl-PL" sz="2000" dirty="0"/>
              <a:t>Naučili ste se uporabljati štiri pristope za analizo podatkov in pripravo rezultatov, ki potrjujejo ali zavračajo vašo hipotezo.</a:t>
            </a:r>
          </a:p>
          <a:p>
            <a:r>
              <a:rPr lang="pl-PL" sz="2000" dirty="0"/>
              <a:t>Podatke in spremenljivke je mogoče uporabiti za številne analize.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585DBE6-5F6A-5360-A974-AF24A4F3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9508D67-F56F-12DA-11D7-F9DAB236761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3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39659B6-99E1-E206-00A3-8588CC8B9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97A8239-7CB5-3213-44A4-34BE190A9D7A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Opis podjetja</a:t>
            </a:r>
          </a:p>
          <a:p>
            <a:r>
              <a:rPr lang="pl-PL" sz="2000" dirty="0"/>
              <a:t>Problem odločanja</a:t>
            </a:r>
          </a:p>
          <a:p>
            <a:r>
              <a:rPr lang="pl-PL" sz="2000" dirty="0"/>
              <a:t>Razpoložljivi podatki</a:t>
            </a:r>
          </a:p>
          <a:p>
            <a:r>
              <a:rPr lang="pl-PL" sz="2000" dirty="0"/>
              <a:t>Naloga 1 </a:t>
            </a:r>
          </a:p>
          <a:p>
            <a:r>
              <a:rPr lang="pl-PL" sz="2000" dirty="0"/>
              <a:t>Naloga 2</a:t>
            </a:r>
          </a:p>
          <a:p>
            <a:r>
              <a:rPr lang="pl-PL" sz="2000" dirty="0"/>
              <a:t>Naloga 3</a:t>
            </a:r>
          </a:p>
          <a:p>
            <a:r>
              <a:rPr lang="pl-PL" sz="2000" dirty="0"/>
              <a:t>Naloga 4</a:t>
            </a:r>
          </a:p>
          <a:p>
            <a:r>
              <a:rPr lang="pl-PL" sz="2000" dirty="0"/>
              <a:t>Naloga 5</a:t>
            </a:r>
          </a:p>
          <a:p>
            <a:r>
              <a:rPr lang="pl-PL" sz="2000" dirty="0"/>
              <a:t>Povzetek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2803AFE-3417-FE23-9ED6-1B89982A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015739A-152B-532D-92CB-4CC0E4378809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podjetja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Podjetje </a:t>
            </a:r>
            <a:r>
              <a:rPr lang="en-US" sz="2000" dirty="0" err="1"/>
              <a:t>LogisticsX </a:t>
            </a:r>
            <a:r>
              <a:rPr lang="en-US" sz="2000" dirty="0"/>
              <a:t>je logistično podjetje, specializirano za celovite logistične rešitve za podjetja iz različnih panog. Podjetje s sedežem v osrednji regiji si je zgradilo ugled na podlagi učinkovitih dostav in zanesljivih storitev, povezanih s prevozom, skladiščenjem, distribucijo in </a:t>
            </a:r>
            <a:r>
              <a:rPr lang="en-US" sz="2000" dirty="0" err="1"/>
              <a:t>upravljanjem</a:t>
            </a:r>
            <a:r>
              <a:rPr lang="en-US" sz="2000" dirty="0"/>
              <a:t> </a:t>
            </a:r>
            <a:r>
              <a:rPr lang="sl-SI" sz="2000" dirty="0"/>
              <a:t>oskrbovalne</a:t>
            </a:r>
            <a:r>
              <a:rPr lang="en-US" sz="2000" dirty="0"/>
              <a:t> verige. S pomočjo lastnega voznega parka ter robustne mreže železniškega in zračnega prevoza zagotavlja storitve širokemu krogu strank v več regijah. </a:t>
            </a:r>
            <a:endParaRPr lang="sl-SI" sz="2000" dirty="0"/>
          </a:p>
          <a:p>
            <a:r>
              <a:rPr lang="en-US" sz="2000" dirty="0"/>
              <a:t>V zadnjih letih je podjetje </a:t>
            </a:r>
            <a:r>
              <a:rPr lang="en-US" sz="2000" dirty="0" err="1"/>
              <a:t>LogisticsX </a:t>
            </a:r>
            <a:r>
              <a:rPr lang="en-US" sz="2000" dirty="0"/>
              <a:t>razširilo svoje delovanje, saj ga vodi poslanstvo izboljšanja učinkovitosti z odločanjem na podlagi podatkov. S širitvijo podjetja v nove regije (A, B, C, D) so se podjetja soočila z novimi logističnimi izzivi, povezanimi s terenom, pričakovanji strank in uporabo načinov prevoza. Da bi </a:t>
            </a:r>
            <a:r>
              <a:rPr lang="en-US" sz="2000" dirty="0" err="1"/>
              <a:t>ostal</a:t>
            </a:r>
            <a:r>
              <a:rPr lang="sl-SI" sz="2000" dirty="0"/>
              <a:t>o</a:t>
            </a:r>
            <a:r>
              <a:rPr lang="en-US" sz="2000" dirty="0"/>
              <a:t> pred konkurenco, je </a:t>
            </a:r>
            <a:r>
              <a:rPr lang="sl-SI" sz="2000" dirty="0"/>
              <a:t>podjetje</a:t>
            </a:r>
            <a:r>
              <a:rPr lang="en-US" sz="2000" dirty="0"/>
              <a:t> </a:t>
            </a:r>
            <a:r>
              <a:rPr lang="en-US" sz="2000" dirty="0" err="1"/>
              <a:t>LogisticsX</a:t>
            </a:r>
            <a:r>
              <a:rPr lang="en-US" sz="2000" dirty="0"/>
              <a:t> </a:t>
            </a:r>
            <a:r>
              <a:rPr lang="en-US" sz="2000" dirty="0" err="1"/>
              <a:t>začel</a:t>
            </a:r>
            <a:r>
              <a:rPr lang="sl-SI" sz="2000" dirty="0"/>
              <a:t>o</a:t>
            </a:r>
            <a:r>
              <a:rPr lang="en-US" sz="2000" dirty="0"/>
              <a:t> aktivno analizirati svojo uspešnost pri kritičnih kazalnikih, kot so čas dostave, stroški prevoza in zadovoljstvo strank. </a:t>
            </a:r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5B38A09-CB77-4A03-C5F6-586C1907F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EFF1DE7-F59C-5FB4-22E4-4239F3A8D1D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 odločanja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Ste podatkovni analitik, ki dela za podjetje </a:t>
            </a:r>
            <a:r>
              <a:rPr lang="en-US" sz="2000" dirty="0" err="1"/>
              <a:t>LogisticsX</a:t>
            </a:r>
            <a:r>
              <a:rPr lang="en-US" sz="2000" dirty="0"/>
              <a:t>. Zaradi nedavne širitve podjetja v nove regije je vodstvo prepričano, da je še vedno prostor za nadaljnjo optimizacijo obstoječega poslovanja podjetja. V ta namen so vam naročili, da analizirate zbrane podatke iz preteklega leta in ugotovite možne izboljšave, ki bi lahko izboljšale splošno učinkovitost poslovanja. </a:t>
            </a:r>
            <a:endParaRPr lang="sl-SI" sz="2000" dirty="0"/>
          </a:p>
          <a:p>
            <a:r>
              <a:rPr lang="sl-SI" sz="2000" dirty="0" err="1"/>
              <a:t>Določite povezave za naslednje </a:t>
            </a:r>
            <a:r>
              <a:rPr lang="sl-SI" sz="2000" dirty="0"/>
              <a:t>izzive:</a:t>
            </a:r>
          </a:p>
          <a:p>
            <a:pPr lvl="1"/>
            <a:r>
              <a:rPr lang="en-GB" sz="1600" dirty="0"/>
              <a:t>Opredelitev prodajnih in dobavnih rokov</a:t>
            </a:r>
          </a:p>
          <a:p>
            <a:pPr lvl="1"/>
            <a:r>
              <a:rPr lang="en-GB" sz="1600" dirty="0"/>
              <a:t>Povprečni čas dostave in povprečna prodaja</a:t>
            </a:r>
          </a:p>
          <a:p>
            <a:pPr lvl="1"/>
            <a:r>
              <a:rPr lang="en-GB" sz="1600" dirty="0"/>
              <a:t>Medsebojna povezanost med stroški </a:t>
            </a:r>
            <a:r>
              <a:rPr lang="sl-SI" sz="1600" dirty="0"/>
              <a:t>prevoza in časom </a:t>
            </a:r>
            <a:r>
              <a:rPr lang="en-GB" sz="1600" dirty="0"/>
              <a:t>dostave </a:t>
            </a:r>
          </a:p>
          <a:p>
            <a:pPr lvl="1"/>
            <a:r>
              <a:rPr lang="sl-SI" sz="1600" dirty="0"/>
              <a:t>Način prevoza in uspešnost dostave </a:t>
            </a:r>
          </a:p>
          <a:p>
            <a:pPr lvl="1"/>
            <a:r>
              <a:rPr lang="sl-SI" sz="1600" dirty="0" err="1"/>
              <a:t>Čas dostave </a:t>
            </a:r>
            <a:r>
              <a:rPr lang="sl-SI" sz="1600" dirty="0"/>
              <a:t>in </a:t>
            </a:r>
            <a:r>
              <a:rPr lang="sl-SI" sz="1600" dirty="0" err="1"/>
              <a:t>načini </a:t>
            </a:r>
            <a:r>
              <a:rPr lang="sl-SI" sz="1600" dirty="0"/>
              <a:t>prevoza</a:t>
            </a:r>
          </a:p>
          <a:p>
            <a:endParaRPr lang="en-GB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2C568A7-DF53-4872-204B-EDF9EBF5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D70130D-AA8F-213B-5891-99A7F3AAD67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11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Razpoložljivi podatki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pl-PL" sz="2000" dirty="0"/>
              <a:t>Za izračune je družba zagotovila naslednje spremenljivke: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</a:t>
            </a: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 je prikazana kot mesečni prihodki od prodaje (v EUR) v opazovanih regijah, v katere se je podjetje razširilo.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dostave, ki se je meril v dnevih, potrebnih za dokončanje dostave.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ačin</a:t>
            </a: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prevoza, ki označuje, kateri način prevoza je bil uporabljen za dostavo; to vključuje cestni (lastna vozila), železniški in zračni prevoz.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Stroški prevoza, ki so vključevali stroške, nastale v fazi prevoza, prikazani v eurih (EUR).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Uspešnost dostave, ki označuje, ali je bila dostava uspešna (1 = Da) ali ni bila uspešna (0 = Ne).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Zadovoljstvo strank, ki je pokazalo, kako zadovoljne so bile stranke z dostavo, predstavljeno na lestvici od 1 do 5, pri čemer ena pomeni najmanj, pet pa največ.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Regija, ki je predstavljala nove regije, v katere je podjetje razširilo svoje nove dejavnosti.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3F4E8A8-7D0D-5140-D0D4-A85162BB7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29389C-4B35-0AD5-0E87-C1ABFD73AD2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1 - Testiranje normalnosti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Ugotovite, ali je porazdelitev normalno porazdeljena za spremenljivko Prodaja in čas dostave</a:t>
            </a:r>
          </a:p>
          <a:p>
            <a:r>
              <a:rPr lang="pl-PL" sz="2000" dirty="0"/>
              <a:t>Ustvarjanje ploskev Q-Q</a:t>
            </a:r>
          </a:p>
          <a:p>
            <a:r>
              <a:rPr lang="pl-PL" sz="2000" dirty="0"/>
              <a:t>Izvedite Shapiro-Wilkov test</a:t>
            </a:r>
          </a:p>
          <a:p>
            <a:r>
              <a:rPr lang="pl-PL" sz="2000" dirty="0"/>
              <a:t>Navedite rezultate in opišite, ali so pozitivni ali negativni glede na hipotezo.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DA8A573-A03E-44EC-15FB-2DDE3BACE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E02301A-7DF7-1E83-BA79-3451C642F5C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1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2 - Eno-vzorčni T-test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Preizkusite, ali je povprečni dobavni rok bistveno krajši od 5 dni.</a:t>
            </a:r>
          </a:p>
          <a:p>
            <a:r>
              <a:rPr lang="pl-PL" sz="2000" dirty="0"/>
              <a:t>Preverite, ali prodaja v regiji A presega 10.000 EUR</a:t>
            </a:r>
          </a:p>
          <a:p>
            <a:r>
              <a:rPr lang="pl-PL" sz="2000" dirty="0"/>
              <a:t>Navedite rezultate in opišite, ali so pozitivni ali negativni glede na hipotezo.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A9F87DA-09B4-67C6-A92A-B5987F721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2046C91-42C2-376B-C986-8C2A2620851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3 - Korelacija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Ugotovite, ali obstaja povezava med obstoječimi stroški prevoza in časom dostave, ki je naveden v Excelu.</a:t>
            </a:r>
          </a:p>
          <a:p>
            <a:r>
              <a:rPr lang="pl-PL" sz="2000" dirty="0"/>
              <a:t>Navedite rezultate in opišite, ali so pozitivni ali negativni glede na hipotezo.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E1D2FDC-5D26-89AD-E38D-320B6576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D2384A7-7526-8C32-0E30-C80F82050A0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Naloga 4 - Test Chi-kvadrat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Ugotovite, ali obstaja povezava med načinom prevoza in uspešnostjo dostave naročila prevoza v obstoječih podatkih.</a:t>
            </a:r>
          </a:p>
          <a:p>
            <a:r>
              <a:rPr lang="pl-PL" sz="2000" dirty="0"/>
              <a:t>Navedite rezultate in opišite, ali so pozitivni ali negativni glede na hipotezo.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FD602B6-A919-B386-C24A-65E3CA39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73948D1-04CA-C744-FA63-920402669349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25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a96d4792d55c80b67b30b67aff3a0ec1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5ebc69d9e123cf634fc7342a6d63ed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4606FE21-8846-41FE-A5B4-F282B90352A6}"/>
</file>

<file path=customXml/itemProps2.xml><?xml version="1.0" encoding="utf-8"?>
<ds:datastoreItem xmlns:ds="http://schemas.openxmlformats.org/officeDocument/2006/customXml" ds:itemID="{9DE7BBC8-9D64-45C4-8D4C-F4A16FAC04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0AC5C5-1EF4-4D51-9A84-6C9AB5974613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1354</Words>
  <Application>Microsoft Office PowerPoint</Application>
  <PresentationFormat>Širokozaslonsko</PresentationFormat>
  <Paragraphs>73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Tahoma</vt:lpstr>
      <vt:lpstr>Motyw pakietu Office</vt:lpstr>
      <vt:lpstr>Statistična obdelava podatkov SPSS</vt:lpstr>
      <vt:lpstr>Agenda</vt:lpstr>
      <vt:lpstr>Opis podjetja</vt:lpstr>
      <vt:lpstr>Problem odločanja</vt:lpstr>
      <vt:lpstr>Razpoložljivi podatki</vt:lpstr>
      <vt:lpstr>Naloga 1 - Testiranje normalnosti</vt:lpstr>
      <vt:lpstr>Naloga 2 - Eno-vzorčni T-test</vt:lpstr>
      <vt:lpstr>Naloga 3 - Korelacija</vt:lpstr>
      <vt:lpstr>Naloga 4 - Test Chi-kvadrat</vt:lpstr>
      <vt:lpstr>Naloga 5 - Test Chi-kvadrat</vt:lpstr>
      <vt:lpstr>Povzetek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cp:keywords>, docId:3BE3C025811733D3DFEEEC9AD523C21A</cp:keywords>
  <dc:description/>
  <cp:lastModifiedBy>Kristijan Brglez</cp:lastModifiedBy>
  <cp:revision>200</cp:revision>
  <dcterms:created xsi:type="dcterms:W3CDTF">2023-07-06T12:09:08Z</dcterms:created>
  <dcterms:modified xsi:type="dcterms:W3CDTF">2025-05-08T09:22:30Z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  <property fmtid="{D5CDD505-2E9C-101B-9397-08002B2CF9AE}" pid="5" name="MediaServiceImageTags">
    <vt:lpwstr/>
  </property>
</Properties>
</file>