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2.xml" ContentType="application/xml"/>
  <Override PartName="/customXml/itemProps2.xml" ContentType="application/vnd.openxmlformats-officedocument.customXmlPropertie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charts/chart2.xml" ContentType="application/vnd.openxmlformats-officedocument.drawingml.chart+xml"/>
  <Override PartName="/ppt/charts/colors2.xml" ContentType="application/vnd.ms-office.chartcolorstyle+xml"/>
  <Override PartName="/ppt/charts/style2.xml" ContentType="application/vnd.ms-office.chartstyle+xml"/>
  <Override PartName="/ppt/theme/theme1.xml" ContentType="application/vnd.openxmlformats-officedocument.them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viewProps.xml" ContentType="application/vnd.openxmlformats-officedocument.presentationml.viewProps+xml"/>
  <Override PartName="/customXml/item3.xml" ContentType="application/xml"/>
  <Override PartName="/customXml/itemProps3.xml" ContentType="application/vnd.openxmlformats-officedocument.customXmlProperties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customXml/item1.xml" ContentType="application/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5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5"/>
  </p:sldMasterIdLst>
  <p:sldIdLst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AEAEAE"/>
    <a:srgbClr val="FFFFFF"/>
    <a:srgbClr val="292928"/>
    <a:srgbClr val="1065AB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47" d="100"/>
          <a:sy n="47" d="100"/>
        </p:scale>
        <p:origin x="58" y="8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12.xml" Id="rId18" /><Relationship Type="http://schemas.openxmlformats.org/officeDocument/2006/relationships/slide" Target="/ppt/slides/slide20.xml" Id="rId26" /><Relationship Type="http://schemas.openxmlformats.org/officeDocument/2006/relationships/slide" Target="/ppt/slides/slide15.xml" Id="rId21" /><Relationship Type="http://schemas.openxmlformats.org/officeDocument/2006/relationships/presProps" Target="/ppt/presProps.xml" Id="rId47" /><Relationship Type="http://schemas.openxmlformats.org/officeDocument/2006/relationships/tableStyles" Target="/ppt/tableStyles.xml" Id="rId50" /><Relationship Type="http://schemas.openxmlformats.org/officeDocument/2006/relationships/customXml" Target="/customXml/item2.xml" Id="rId2" /><Relationship Type="http://schemas.openxmlformats.org/officeDocument/2006/relationships/slide" Target="/ppt/slides/slide18.xml" Id="rId24" /><Relationship Type="http://schemas.openxmlformats.org/officeDocument/2006/relationships/slideMaster" Target="/ppt/slideMasters/slideMaster2.xml" Id="rId5" /><Relationship Type="http://schemas.openxmlformats.org/officeDocument/2006/relationships/slide" Target="/ppt/slides/slide17.xml" Id="rId23" /><Relationship Type="http://schemas.openxmlformats.org/officeDocument/2006/relationships/theme" Target="/ppt/theme/theme1.xml" Id="rId49" /><Relationship Type="http://schemas.openxmlformats.org/officeDocument/2006/relationships/slide" Target="/ppt/slides/slide13.xml" Id="rId19" /><Relationship Type="http://schemas.openxmlformats.org/officeDocument/2006/relationships/slide" Target="/ppt/slides/slide16.xml" Id="rId22" /><Relationship Type="http://schemas.openxmlformats.org/officeDocument/2006/relationships/viewProps" Target="/ppt/viewProps.xml" Id="rId48" /><Relationship Type="http://schemas.openxmlformats.org/officeDocument/2006/relationships/customXml" Target="/customXml/item3.xml" Id="rId3" /><Relationship Type="http://schemas.openxmlformats.org/officeDocument/2006/relationships/slide" Target="/ppt/slides/slide19.xml" Id="rId25" /><Relationship Type="http://schemas.openxmlformats.org/officeDocument/2006/relationships/slide" Target="/ppt/slides/slide14.xml" Id="rId20" /><Relationship Type="http://schemas.openxmlformats.org/officeDocument/2006/relationships/customXml" Target="/customXml/item1.xml" Id="rId1" /></Relationships>
</file>

<file path=ppt/charts/_rels/chart1.xml.rels>&#65279;<?xml version="1.0" encoding="utf-8"?><Relationships xmlns="http://schemas.openxmlformats.org/package/2006/relationships"><Relationship Type="http://schemas.microsoft.com/office/2011/relationships/chartColorStyle" Target="/ppt/charts/colors1.xml" Id="rId2" /><Relationship Type="http://schemas.microsoft.com/office/2011/relationships/chartStyle" Target="/ppt/charts/style1.xml" Id="rId1" /><Relationship Type="http://schemas.openxmlformats.org/officeDocument/2006/relationships/oleObject" Target="Zeszyt1" TargetMode="External" Id="rId3" /></Relationships>
</file>

<file path=ppt/charts/_rels/chart2.xml.rels>&#65279;<?xml version="1.0" encoding="utf-8"?><Relationships xmlns="http://schemas.openxmlformats.org/package/2006/relationships"><Relationship Type="http://schemas.microsoft.com/office/2011/relationships/chartColorStyle" Target="/ppt/charts/colors2.xml" Id="rId2" /><Relationship Type="http://schemas.microsoft.com/office/2011/relationships/chartStyle" Target="/ppt/charts/style2.xml" Id="rId1" /><Relationship Type="http://schemas.openxmlformats.org/officeDocument/2006/relationships/oleObject" Target="Zeszyt1" TargetMode="External" Id="rId3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Arkusz2!$F$3</c:f>
              <c:strCache>
                <c:ptCount val="1"/>
                <c:pt idx="0">
                  <c:v> Poslanec poslanske zbornice Suma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Arkusz2!$E$4:$E$36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</c:numCache>
            </c:numRef>
          </c:cat>
          <c:val>
            <c:numRef>
              <c:f>Arkusz2!$F$4:$F$36</c:f>
              <c:numCache>
                <c:formatCode>General</c:formatCode>
                <c:ptCount val="33"/>
                <c:pt idx="0">
                  <c:v>115</c:v>
                </c:pt>
                <c:pt idx="1">
                  <c:v>392</c:v>
                </c:pt>
                <c:pt idx="2">
                  <c:v>744</c:v>
                </c:pt>
                <c:pt idx="3">
                  <c:v>1272</c:v>
                </c:pt>
                <c:pt idx="4">
                  <c:v>1865</c:v>
                </c:pt>
                <c:pt idx="5">
                  <c:v>2460</c:v>
                </c:pt>
                <c:pt idx="6">
                  <c:v>3325</c:v>
                </c:pt>
                <c:pt idx="7">
                  <c:v>4232</c:v>
                </c:pt>
                <c:pt idx="8">
                  <c:v>4230</c:v>
                </c:pt>
                <c:pt idx="9">
                  <c:v>4140</c:v>
                </c:pt>
                <c:pt idx="10">
                  <c:v>4268</c:v>
                </c:pt>
                <c:pt idx="11">
                  <c:v>4008</c:v>
                </c:pt>
                <c:pt idx="12">
                  <c:v>3744</c:v>
                </c:pt>
                <c:pt idx="13">
                  <c:v>3850</c:v>
                </c:pt>
                <c:pt idx="14">
                  <c:v>3915</c:v>
                </c:pt>
                <c:pt idx="15">
                  <c:v>2640</c:v>
                </c:pt>
                <c:pt idx="16">
                  <c:v>3468</c:v>
                </c:pt>
                <c:pt idx="17">
                  <c:v>2862</c:v>
                </c:pt>
                <c:pt idx="18">
                  <c:v>2375</c:v>
                </c:pt>
                <c:pt idx="19">
                  <c:v>2520</c:v>
                </c:pt>
                <c:pt idx="20">
                  <c:v>1197</c:v>
                </c:pt>
                <c:pt idx="21">
                  <c:v>1980</c:v>
                </c:pt>
                <c:pt idx="22">
                  <c:v>1817</c:v>
                </c:pt>
                <c:pt idx="23">
                  <c:v>1320</c:v>
                </c:pt>
                <c:pt idx="24">
                  <c:v>725</c:v>
                </c:pt>
                <c:pt idx="25">
                  <c:v>1170</c:v>
                </c:pt>
                <c:pt idx="26">
                  <c:v>783</c:v>
                </c:pt>
                <c:pt idx="27">
                  <c:v>1092</c:v>
                </c:pt>
                <c:pt idx="28">
                  <c:v>928</c:v>
                </c:pt>
                <c:pt idx="29">
                  <c:v>750</c:v>
                </c:pt>
                <c:pt idx="30">
                  <c:v>496</c:v>
                </c:pt>
                <c:pt idx="31">
                  <c:v>352</c:v>
                </c:pt>
                <c:pt idx="32">
                  <c:v>1848</c:v>
                </c:pt>
              </c:numCache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1934-4D72-BA40-366449BB1708}"/>
            </c:ext>
          </c:extLst>
        </c:ser>
        <c:ser>
          <c:idx val="1"/>
          <c:order val="1"/>
          <c:tx>
            <c:strRef>
              <c:f>Arkusz2!$G$3</c:f>
              <c:strCache>
                <c:ptCount val="1"/>
                <c:pt idx="0">
                  <c:v>Številka przesyłek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Arkusz2!$E$4:$E$36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</c:numCache>
            </c:numRef>
          </c:cat>
          <c:val>
            <c:numRef>
              <c:f>Arkusz2!$G$4:$G$36</c:f>
              <c:numCache>
                <c:formatCode>General</c:formatCode>
                <c:ptCount val="33"/>
                <c:pt idx="0">
                  <c:v>115</c:v>
                </c:pt>
                <c:pt idx="1">
                  <c:v>196</c:v>
                </c:pt>
                <c:pt idx="2">
                  <c:v>248</c:v>
                </c:pt>
                <c:pt idx="3">
                  <c:v>318</c:v>
                </c:pt>
                <c:pt idx="4">
                  <c:v>373</c:v>
                </c:pt>
                <c:pt idx="5">
                  <c:v>410</c:v>
                </c:pt>
                <c:pt idx="6">
                  <c:v>475</c:v>
                </c:pt>
                <c:pt idx="7">
                  <c:v>529</c:v>
                </c:pt>
                <c:pt idx="8">
                  <c:v>470</c:v>
                </c:pt>
                <c:pt idx="9">
                  <c:v>414</c:v>
                </c:pt>
                <c:pt idx="10">
                  <c:v>388</c:v>
                </c:pt>
                <c:pt idx="11">
                  <c:v>334</c:v>
                </c:pt>
                <c:pt idx="12">
                  <c:v>288</c:v>
                </c:pt>
                <c:pt idx="13">
                  <c:v>275</c:v>
                </c:pt>
                <c:pt idx="14">
                  <c:v>261</c:v>
                </c:pt>
                <c:pt idx="15">
                  <c:v>165</c:v>
                </c:pt>
                <c:pt idx="16">
                  <c:v>204</c:v>
                </c:pt>
                <c:pt idx="17">
                  <c:v>159</c:v>
                </c:pt>
                <c:pt idx="18">
                  <c:v>125</c:v>
                </c:pt>
                <c:pt idx="19">
                  <c:v>126</c:v>
                </c:pt>
                <c:pt idx="20">
                  <c:v>57</c:v>
                </c:pt>
                <c:pt idx="21">
                  <c:v>90</c:v>
                </c:pt>
                <c:pt idx="22">
                  <c:v>79</c:v>
                </c:pt>
                <c:pt idx="23">
                  <c:v>55</c:v>
                </c:pt>
                <c:pt idx="24">
                  <c:v>29</c:v>
                </c:pt>
                <c:pt idx="25">
                  <c:v>45</c:v>
                </c:pt>
                <c:pt idx="26">
                  <c:v>29</c:v>
                </c:pt>
                <c:pt idx="27">
                  <c:v>39</c:v>
                </c:pt>
                <c:pt idx="28">
                  <c:v>32</c:v>
                </c:pt>
                <c:pt idx="29">
                  <c:v>25</c:v>
                </c:pt>
                <c:pt idx="30">
                  <c:v>16</c:v>
                </c:pt>
                <c:pt idx="31">
                  <c:v>11</c:v>
                </c:pt>
                <c:pt idx="32">
                  <c:v>56</c:v>
                </c:pt>
              </c:numCache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1934-4D72-BA40-366449BB17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1750767"/>
        <c:axId val="1701753647"/>
      </c:barChart>
      <c:catAx>
        <c:axId val="1701750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01753647"/>
        <c:crosses val="autoZero"/>
        <c:auto val="1"/>
        <c:lblAlgn val="ctr"/>
        <c:lblOffset val="100"/>
        <c:noMultiLvlLbl val="0"/>
      </c:catAx>
      <c:valAx>
        <c:axId val="1701753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01750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Arkusz2!$R$3</c:f>
              <c:strCache>
                <c:ptCount val="1"/>
                <c:pt idx="0">
                  <c:v> Poslanec poslanske zbornice Suma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Arkusz2!$P$4:$Q$27</c:f>
              <c:multiLvlStrCache>
                <c:ptCount val="24"/>
                <c:lvl>
                  <c:pt idx="0">
                    <c:v>6</c:v>
                  </c:pt>
                  <c:pt idx="1">
                    <c:v>7</c:v>
                  </c:pt>
                  <c:pt idx="2">
                    <c:v>8</c:v>
                  </c:pt>
                  <c:pt idx="3">
                    <c:v>9</c:v>
                  </c:pt>
                  <c:pt idx="4">
                    <c:v>10</c:v>
                  </c:pt>
                  <c:pt idx="5">
                    <c:v>11</c:v>
                  </c:pt>
                  <c:pt idx="6">
                    <c:v>12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</c:v>
                  </c:pt>
                  <c:pt idx="12">
                    <c:v>6</c:v>
                  </c:pt>
                  <c:pt idx="13">
                    <c:v>7</c:v>
                  </c:pt>
                  <c:pt idx="14">
                    <c:v>8</c:v>
                  </c:pt>
                  <c:pt idx="15">
                    <c:v>9</c:v>
                  </c:pt>
                  <c:pt idx="16">
                    <c:v>10</c:v>
                  </c:pt>
                  <c:pt idx="17">
                    <c:v>11</c:v>
                  </c:pt>
                  <c:pt idx="18">
                    <c:v>12</c:v>
                  </c:pt>
                  <c:pt idx="19">
                    <c:v>1</c:v>
                  </c:pt>
                  <c:pt idx="20">
                    <c:v>2</c:v>
                  </c:pt>
                  <c:pt idx="21">
                    <c:v>3</c:v>
                  </c:pt>
                  <c:pt idx="22">
                    <c:v>4</c:v>
                  </c:pt>
                  <c:pt idx="23">
                    <c:v>5</c:v>
                  </c:pt>
                </c:lvl>
                <c:lvl>
                  <c:pt idx="0">
                    <c:v>2022</c:v>
                  </c:pt>
                  <c:pt idx="7">
                    <c:v>2023</c:v>
                  </c:pt>
                  <c:pt idx="19">
                    <c:v>2024</c:v>
                  </c:pt>
                </c:lvl>
              </c:multiLvlStrCache>
            </c:multiLvlStrRef>
          </c:cat>
          <c:val>
            <c:numRef>
              <c:f>Arkusz2!$R$4:$R$27</c:f>
              <c:numCache>
                <c:formatCode>General</c:formatCode>
                <c:ptCount val="24"/>
                <c:pt idx="0">
                  <c:v>3325</c:v>
                </c:pt>
                <c:pt idx="1">
                  <c:v>3214</c:v>
                </c:pt>
                <c:pt idx="2">
                  <c:v>3496</c:v>
                </c:pt>
                <c:pt idx="3">
                  <c:v>2379</c:v>
                </c:pt>
                <c:pt idx="4">
                  <c:v>2304</c:v>
                </c:pt>
                <c:pt idx="5">
                  <c:v>2234</c:v>
                </c:pt>
                <c:pt idx="6">
                  <c:v>2553</c:v>
                </c:pt>
                <c:pt idx="7">
                  <c:v>2416</c:v>
                </c:pt>
                <c:pt idx="8">
                  <c:v>1996</c:v>
                </c:pt>
                <c:pt idx="9">
                  <c:v>2558</c:v>
                </c:pt>
                <c:pt idx="10">
                  <c:v>3061</c:v>
                </c:pt>
                <c:pt idx="11">
                  <c:v>4750</c:v>
                </c:pt>
                <c:pt idx="12">
                  <c:v>3202</c:v>
                </c:pt>
                <c:pt idx="13">
                  <c:v>3121</c:v>
                </c:pt>
                <c:pt idx="14">
                  <c:v>3638</c:v>
                </c:pt>
                <c:pt idx="15">
                  <c:v>2612</c:v>
                </c:pt>
                <c:pt idx="16">
                  <c:v>2554</c:v>
                </c:pt>
                <c:pt idx="17">
                  <c:v>2395</c:v>
                </c:pt>
                <c:pt idx="18">
                  <c:v>2794</c:v>
                </c:pt>
                <c:pt idx="19">
                  <c:v>2758</c:v>
                </c:pt>
                <c:pt idx="20">
                  <c:v>2240</c:v>
                </c:pt>
                <c:pt idx="21">
                  <c:v>3149</c:v>
                </c:pt>
                <c:pt idx="22">
                  <c:v>3129</c:v>
                </c:pt>
                <c:pt idx="23">
                  <c:v>5005</c:v>
                </c:pt>
              </c:numCache>
            </c:numRef>
          </c:val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5827-4F41-896C-78D49D9BA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1186224"/>
        <c:axId val="541182384"/>
      </c:barChart>
      <c:catAx>
        <c:axId val="54118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41182384"/>
        <c:crosses val="autoZero"/>
        <c:auto val="1"/>
        <c:lblAlgn val="ctr"/>
        <c:lblOffset val="100"/>
        <c:noMultiLvlLbl val="0"/>
      </c:catAx>
      <c:valAx>
        <c:axId val="54118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4118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image" Target="/ppt/media/image1.png" Id="rId2" /><Relationship Type="http://schemas.openxmlformats.org/officeDocument/2006/relationships/slideMaster" Target="/ppt/slideMasters/slideMaster2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Id1" /></Relationships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Masters/_rels/slideMaster2.xml.rels>&#65279;<?xml version="1.0" encoding="utf-8"?><Relationships xmlns="http://schemas.openxmlformats.org/package/2006/relationships"><Relationship Type="http://schemas.openxmlformats.org/officeDocument/2006/relationships/image" Target="/ppt/media/image3.png" Id="rId8" /><Relationship Type="http://schemas.openxmlformats.org/officeDocument/2006/relationships/slideLayout" Target="/ppt/slideLayouts/slideLayout8.xml" Id="rId3" /><Relationship Type="http://schemas.openxmlformats.org/officeDocument/2006/relationships/image" Target="/ppt/media/image1.png" Id="rId7" /><Relationship Type="http://schemas.openxmlformats.org/officeDocument/2006/relationships/slideLayout" Target="/ppt/slideLayouts/slideLayout6.xml" Id="rId1" /><Relationship Type="http://schemas.openxmlformats.org/officeDocument/2006/relationships/theme" Target="/ppt/theme/theme2.xml" Id="rId6" /><Relationship Type="http://schemas.openxmlformats.org/officeDocument/2006/relationships/image" Target="/ppt/media/image2.png" Id="rId9" /></Relationships>
</file>

<file path=ppt/slideMasters/slideMaster2.xml><?xml version="1.0" encoding="utf-8"?>
<p:sldMaster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Klikni, da bi lahko uredili slog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Kliknite, da uredite slog vzorca besedila</a:t>
            </a:r>
          </a:p>
          <a:p>
            <a:pPr lvl="1"/>
            <a:r>
              <a:rPr lang="pl-PL" dirty="0"/>
              <a:t>Drugi raven</a:t>
            </a:r>
          </a:p>
          <a:p>
            <a:pPr lvl="2"/>
            <a:r>
              <a:rPr lang="pl-PL" dirty="0"/>
              <a:t>Tretji raven</a:t>
            </a:r>
          </a:p>
          <a:p>
            <a:pPr lvl="3"/>
            <a:r>
              <a:rPr lang="pl-PL" dirty="0"/>
              <a:t>Višji nivo</a:t>
            </a:r>
          </a:p>
          <a:p>
            <a:pPr lvl="4"/>
            <a:r>
              <a:rPr lang="pl-PL" dirty="0"/>
              <a:t>Pojasnila o tem, kako se je zgodilo to, kar se je zgodilo.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8849B22-14FA-4600-AB5F-C1C5A26C0CC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069609" y="6156906"/>
            <a:ext cx="5207495" cy="67193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559111D4-FBCD-4D1C-84CB-7CBA1E2DF6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798" y="6053866"/>
            <a:ext cx="838201" cy="84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2.xml.rels>&#65279;<?xml version="1.0" encoding="utf-8"?><Relationships xmlns="http://schemas.openxmlformats.org/package/2006/relationships"><Relationship Type="http://schemas.openxmlformats.org/officeDocument/2006/relationships/image" Target="/ppt/media/image4.png" Id="rId3" /><Relationship Type="http://schemas.openxmlformats.org/officeDocument/2006/relationships/image" Target="/ppt/media/image1.png" Id="rId2" /><Relationship Type="http://schemas.openxmlformats.org/officeDocument/2006/relationships/slideLayout" Target="/ppt/slideLayouts/slideLayout6.xml" Id="rId1" /><Relationship Type="http://schemas.openxmlformats.org/officeDocument/2006/relationships/image" Target="/ppt/media/image5.png" Id="rId4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image" Target="/ppt/media/image5.png" Id="rId2" /><Relationship Type="http://schemas.openxmlformats.org/officeDocument/2006/relationships/slideLayout" Target="/ppt/slideLayouts/slideLayout8.xml" Id="rId1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image" Target="/ppt/media/image5.png" Id="rId2" /><Relationship Type="http://schemas.openxmlformats.org/officeDocument/2006/relationships/slideLayout" Target="/ppt/slideLayouts/slideLayout8.xml" Id="rId1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image" Target="/ppt/media/image5.png" Id="rId3" /><Relationship Type="http://schemas.openxmlformats.org/officeDocument/2006/relationships/image" Target="/ppt/media/image12.png" Id="rId2" /><Relationship Type="http://schemas.openxmlformats.org/officeDocument/2006/relationships/slideLayout" Target="/ppt/slideLayouts/slideLayout8.xml" Id="rId1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image" Target="/ppt/media/image5.png" Id="rId3" /><Relationship Type="http://schemas.openxmlformats.org/officeDocument/2006/relationships/chart" Target="/ppt/charts/chart1.xml" Id="rId2" /><Relationship Type="http://schemas.openxmlformats.org/officeDocument/2006/relationships/slideLayout" Target="/ppt/slideLayouts/slideLayout8.xml" Id="rId1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image" Target="/ppt/media/image5.png" Id="rId3" /><Relationship Type="http://schemas.openxmlformats.org/officeDocument/2006/relationships/chart" Target="/ppt/charts/chart2.xml" Id="rId2" /><Relationship Type="http://schemas.openxmlformats.org/officeDocument/2006/relationships/slideLayout" Target="/ppt/slideLayouts/slideLayout8.xml" Id="rId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image" Target="/ppt/media/image5.png" Id="rId2" /><Relationship Type="http://schemas.openxmlformats.org/officeDocument/2006/relationships/slideLayout" Target="/ppt/slideLayouts/slideLayout8.xml" Id="rId1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image" Target="/ppt/media/image5.png" Id="rId2" /><Relationship Type="http://schemas.openxmlformats.org/officeDocument/2006/relationships/slideLayout" Target="/ppt/slideLayouts/slideLayout8.xml" Id="rId1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image" Target="/ppt/media/image5.png" Id="rId3" /><Relationship Type="http://schemas.openxmlformats.org/officeDocument/2006/relationships/image" Target="/ppt/media/image4.png" Id="rId2" /><Relationship Type="http://schemas.openxmlformats.org/officeDocument/2006/relationships/slideLayout" Target="/ppt/slideLayouts/slideLayout6.xml" Id="rId1" /></Relationships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Veščine poslovne analitike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prihodnost oskrbovalnih verig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Številka 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- 2022-1-PL01-KA220-HED-000088856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677492" y="3810000"/>
            <a:ext cx="4967366" cy="12341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Študija 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primera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IZBIRA PONUDNIKA LOGISTIČNIH STORITEV</a:t>
            </a:r>
            <a:endParaRPr lang="en-A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DC0C5D29-36F7-484F-BBB7-47C79EEF5AA5}"/>
              </a:ext>
            </a:extLst>
          </p:cNvPr>
          <p:cNvSpPr txBox="1">
            <a:spLocks/>
          </p:cNvSpPr>
          <p:nvPr/>
        </p:nvSpPr>
        <p:spPr>
          <a:xfrm>
            <a:off x="5700634" y="345174"/>
            <a:ext cx="4967366" cy="28821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3200" dirty="0" err="1"/>
              <a:t>Napredna</a:t>
            </a:r>
            <a:r>
              <a:rPr lang="en-US" sz="3200" dirty="0"/>
              <a:t> </a:t>
            </a:r>
            <a:r>
              <a:rPr lang="sl-SI" sz="3200" dirty="0"/>
              <a:t>uporaba</a:t>
            </a:r>
            <a:r>
              <a:rPr lang="en-US" sz="3200" dirty="0"/>
              <a:t> </a:t>
            </a:r>
            <a:r>
              <a:rPr lang="en-US" sz="3200" dirty="0" err="1"/>
              <a:t>preglednic</a:t>
            </a:r>
            <a:r>
              <a:rPr lang="en-US" sz="3200" dirty="0"/>
              <a:t> za </a:t>
            </a:r>
            <a:r>
              <a:rPr lang="en-US" sz="3200" dirty="0" err="1"/>
              <a:t>analizo</a:t>
            </a:r>
            <a:r>
              <a:rPr lang="en-US" sz="3200" dirty="0"/>
              <a:t> </a:t>
            </a:r>
            <a:r>
              <a:rPr lang="en-US" sz="3200" dirty="0" err="1"/>
              <a:t>logističnih</a:t>
            </a:r>
            <a:r>
              <a:rPr lang="en-US" sz="3200" dirty="0"/>
              <a:t> </a:t>
            </a:r>
            <a:r>
              <a:rPr lang="en-US" sz="3200" dirty="0" err="1"/>
              <a:t>podatkov</a:t>
            </a:r>
            <a:endParaRPr lang="pl-PL" sz="32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D2F7145-D293-5DE8-68A7-CD699D4BE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7392" y="5778111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8">
            <a:extLst>
              <a:ext uri="{FF2B5EF4-FFF2-40B4-BE49-F238E27FC236}">
                <a16:creationId xmlns:a16="http://schemas.microsoft.com/office/drawing/2014/main" id="{06752185-7FA0-8227-5FD0-585046D4B746}"/>
              </a:ext>
            </a:extLst>
          </p:cNvPr>
          <p:cNvSpPr txBox="1"/>
          <p:nvPr/>
        </p:nvSpPr>
        <p:spPr>
          <a:xfrm>
            <a:off x="6096000" y="5993826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687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129007-F706-4C9A-9EDE-0E5B1CD93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75E219-91D4-4A72-96C3-46F788BDE0D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z="2800" dirty="0"/>
              <a:t>Cilj študije primera</a:t>
            </a:r>
          </a:p>
          <a:p>
            <a:r>
              <a:rPr lang="en-US" sz="2800" dirty="0"/>
              <a:t>Mejni pogoji</a:t>
            </a:r>
          </a:p>
          <a:p>
            <a:r>
              <a:rPr lang="en-US" sz="2800" dirty="0"/>
              <a:t>Potek opravil</a:t>
            </a:r>
            <a:endParaRPr lang="pl-PL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FB13266-6F1B-58FC-EA16-DCBD81353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799" y="6002610"/>
            <a:ext cx="838201" cy="8507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5598F70-F9F0-4002-82F8-C00DA7E57EF5}"/>
              </a:ext>
            </a:extLst>
          </p:cNvPr>
          <p:cNvSpPr txBox="1"/>
          <p:nvPr/>
        </p:nvSpPr>
        <p:spPr>
          <a:xfrm>
            <a:off x="6170645" y="6225094"/>
            <a:ext cx="52577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</a:p>
          <a:p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448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E96376-2118-4C78-B983-FB7707BA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Namen študije primera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D7D20C-992A-4A16-A2D6-8721019D6B7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Glavni cilj:</a:t>
            </a:r>
          </a:p>
          <a:p>
            <a:pPr lvl="1"/>
            <a:r>
              <a:rPr lang="en-US" dirty="0"/>
              <a:t>izbira logističnega operaterja na podlagi celovite analize logističnih ponudb.</a:t>
            </a:r>
          </a:p>
          <a:p>
            <a:pPr lvl="1"/>
            <a:r>
              <a:rPr lang="en-US" dirty="0"/>
              <a:t>napovedovanje rezultatov na podlagi preteklih podatkov.</a:t>
            </a:r>
          </a:p>
          <a:p>
            <a:r>
              <a:rPr lang="en-US" dirty="0"/>
              <a:t>Podrobni cilji:</a:t>
            </a:r>
          </a:p>
          <a:p>
            <a:pPr lvl="1"/>
            <a:r>
              <a:rPr lang="en-US" dirty="0"/>
              <a:t>Razvoj analitičnih kompetenc - primerjava ponudb na podlagi podatkov</a:t>
            </a:r>
          </a:p>
          <a:p>
            <a:pPr lvl="1"/>
            <a:r>
              <a:rPr lang="en-US" dirty="0"/>
              <a:t>Praktična uporaba znanja - oblikovanje priporočil za izbiro najboljšega logističnega operaterja</a:t>
            </a:r>
          </a:p>
          <a:p>
            <a:r>
              <a:rPr lang="en-US" dirty="0"/>
              <a:t>Učinek izvajanja študije primera:</a:t>
            </a:r>
          </a:p>
          <a:p>
            <a:pPr lvl="1"/>
            <a:r>
              <a:rPr lang="en-US" dirty="0"/>
              <a:t>pridobivanje praktičnega znanja in spretnosti ter razvijanje spretnosti odločanja na podlagi analize podatkov.</a:t>
            </a:r>
            <a:endParaRPr lang="pl-PL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E597C6B-240F-4A44-C50B-26477250A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799" y="6002610"/>
            <a:ext cx="838201" cy="8507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2407267-AF1C-7C91-8659-DB30A01F9B58}"/>
              </a:ext>
            </a:extLst>
          </p:cNvPr>
          <p:cNvSpPr txBox="1"/>
          <p:nvPr/>
        </p:nvSpPr>
        <p:spPr>
          <a:xfrm>
            <a:off x="6170645" y="6225094"/>
            <a:ext cx="52577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</a:p>
          <a:p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968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F91002-268F-4DFC-9306-A2F741E12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Zemljevid, ki prikazuje število oskrbovanih strank</a:t>
            </a:r>
            <a:endParaRPr lang="pl-PL" dirty="0"/>
          </a:p>
        </p:txBody>
      </p:sp>
      <p:pic>
        <p:nvPicPr>
          <p:cNvPr id="5" name="Obraz 4" descr="Obraz zawierający mapa, tekst, atlas&#10;&#10;Opis wygenerowany automatycznie">
            <a:extLst>
              <a:ext uri="{FF2B5EF4-FFF2-40B4-BE49-F238E27FC236}">
                <a16:creationId xmlns:a16="http://schemas.microsoft.com/office/drawing/2014/main" id="{A510EA8E-75DA-4272-B502-DD6C2C9AE5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15640" y="1733867"/>
            <a:ext cx="5760720" cy="399986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2DF7146-10CA-DBA1-4EC6-91F97B600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799" y="6002610"/>
            <a:ext cx="838201" cy="8507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5530005-9722-034D-C8B1-175943FC042D}"/>
              </a:ext>
            </a:extLst>
          </p:cNvPr>
          <p:cNvSpPr txBox="1"/>
          <p:nvPr/>
        </p:nvSpPr>
        <p:spPr>
          <a:xfrm>
            <a:off x="6170645" y="6225094"/>
            <a:ext cx="52577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</a:p>
          <a:p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60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3DDA9D-A85D-4C3C-A741-068EAC52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Graf, ki prikazuje vsoto paletnih mest in število pošiljk, </a:t>
            </a:r>
            <a:r>
              <a:rPr lang="sl-SI" dirty="0"/>
              <a:t>dodeljenih</a:t>
            </a:r>
            <a:r>
              <a:rPr lang="en-US" dirty="0"/>
              <a:t> </a:t>
            </a:r>
            <a:r>
              <a:rPr lang="en-US" dirty="0" err="1"/>
              <a:t>logistične</a:t>
            </a:r>
            <a:r>
              <a:rPr lang="sl-SI" dirty="0"/>
              <a:t>mu</a:t>
            </a:r>
            <a:r>
              <a:rPr lang="en-US" dirty="0"/>
              <a:t> </a:t>
            </a:r>
            <a:r>
              <a:rPr lang="en-US" dirty="0" err="1"/>
              <a:t>operaterj</a:t>
            </a:r>
            <a:r>
              <a:rPr lang="sl-SI" dirty="0"/>
              <a:t>u</a:t>
            </a:r>
            <a:endParaRPr lang="pl-PL" dirty="0"/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8DA8BD86-4B5A-0EA9-614C-D3E8B33F991E}"/>
              </a:ext>
            </a:extLst>
          </p:cNvPr>
          <p:cNvGraphicFramePr/>
          <p:nvPr/>
        </p:nvGraphicFramePr>
        <p:xfrm>
          <a:off x="1608667" y="1972236"/>
          <a:ext cx="9754596" cy="3872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FDF3ACBB-02C4-4F31-2074-8675CCA31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799" y="6002610"/>
            <a:ext cx="838201" cy="8507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385237A-D2CA-4113-A540-4C0D2AEF0FD7}"/>
              </a:ext>
            </a:extLst>
          </p:cNvPr>
          <p:cNvSpPr txBox="1"/>
          <p:nvPr/>
        </p:nvSpPr>
        <p:spPr>
          <a:xfrm>
            <a:off x="6170645" y="6225094"/>
            <a:ext cx="52577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</a:p>
          <a:p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75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109C9E-FECB-478D-ACEC-76591040D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Graf, ki prikazuje število paletnih mest v odvisnosti od časa</a:t>
            </a:r>
            <a:endParaRPr lang="pl-PL" dirty="0"/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1494A43B-921C-D375-F774-12B2476036B8}"/>
              </a:ext>
            </a:extLst>
          </p:cNvPr>
          <p:cNvGraphicFramePr/>
          <p:nvPr/>
        </p:nvGraphicFramePr>
        <p:xfrm>
          <a:off x="1290917" y="1873624"/>
          <a:ext cx="10062881" cy="4025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D8EDD864-E387-419A-99A0-5EEC731ED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799" y="6002610"/>
            <a:ext cx="838201" cy="8507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21477B2-E947-A5C7-20C5-B3B14C5C8086}"/>
              </a:ext>
            </a:extLst>
          </p:cNvPr>
          <p:cNvSpPr txBox="1"/>
          <p:nvPr/>
        </p:nvSpPr>
        <p:spPr>
          <a:xfrm>
            <a:off x="6170645" y="6225094"/>
            <a:ext cx="52577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</a:p>
          <a:p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1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3AFA16-92DC-412F-98FE-B90DA0820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Novi prejemniki po poštnih številkah</a:t>
            </a:r>
            <a:endParaRPr lang="pl-PL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94337BA-6E9B-41E8-8591-BA2F38F860CB}"/>
              </a:ext>
            </a:extLst>
          </p:cNvPr>
          <p:cNvGraphicFramePr>
            <a:graphicFrameLocks noGrp="1"/>
          </p:cNvGraphicFramePr>
          <p:nvPr/>
        </p:nvGraphicFramePr>
        <p:xfrm>
          <a:off x="3191435" y="1481668"/>
          <a:ext cx="5809130" cy="468741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904565">
                  <a:extLst>
                    <a:ext uri="{9D8B030D-6E8A-4147-A177-3AD203B41FA5}">
                      <a16:colId xmlns:a16="http://schemas.microsoft.com/office/drawing/2014/main" val="3524973953"/>
                    </a:ext>
                  </a:extLst>
                </a:gridCol>
                <a:gridCol w="2904565">
                  <a:extLst>
                    <a:ext uri="{9D8B030D-6E8A-4147-A177-3AD203B41FA5}">
                      <a16:colId xmlns:a16="http://schemas.microsoft.com/office/drawing/2014/main" val="3832328080"/>
                    </a:ext>
                  </a:extLst>
                </a:gridCol>
              </a:tblGrid>
              <a:tr h="4420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100" dirty="0">
                          <a:effectLst/>
                        </a:rPr>
                        <a:t>Poštna </a:t>
                      </a:r>
                      <a:r>
                        <a:rPr lang="pl-PL" sz="1200" kern="100" dirty="0" err="1">
                          <a:effectLst/>
                        </a:rPr>
                        <a:t>številka</a:t>
                      </a:r>
                      <a:endParaRPr lang="pl-PL" sz="1200" kern="100" dirty="0" err="1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100" dirty="0" err="1">
                          <a:effectLst/>
                        </a:rPr>
                        <a:t>Dodatne palete </a:t>
                      </a:r>
                      <a:r>
                        <a:rPr lang="pl-PL" sz="1200" kern="100" dirty="0">
                          <a:effectLst/>
                        </a:rPr>
                        <a:t>na </a:t>
                      </a:r>
                      <a:r>
                        <a:rPr lang="pl-PL" sz="1200" kern="100" dirty="0" err="1">
                          <a:effectLst/>
                        </a:rPr>
                        <a:t>dan</a:t>
                      </a:r>
                      <a:endParaRPr lang="pl-PL" sz="1200" kern="100" dirty="0" err="1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41502843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1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10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67121000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5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15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77861025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12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9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68645765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14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14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14684310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21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5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73742330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27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12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73039649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30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15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14164703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41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8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42488550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44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13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10660075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51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15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06510314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62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5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18997234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64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6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13905889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71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5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13984185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80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12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32778166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90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10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63472948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95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0" dirty="0">
                          <a:effectLst/>
                        </a:rPr>
                        <a:t>7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74858371"/>
                  </a:ext>
                </a:extLst>
              </a:tr>
            </a:tbl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2B89712A-989F-5AE5-FAA4-3376E9536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799" y="6002610"/>
            <a:ext cx="838201" cy="8507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9F60445-3C1E-FA25-BF42-2B72F076F6D1}"/>
              </a:ext>
            </a:extLst>
          </p:cNvPr>
          <p:cNvSpPr txBox="1"/>
          <p:nvPr/>
        </p:nvSpPr>
        <p:spPr>
          <a:xfrm>
            <a:off x="6170645" y="6225094"/>
            <a:ext cx="52577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</a:p>
          <a:p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509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78E68A-2BD7-4F88-A210-B2DAC8BC4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Napredek pri nalogi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D4E4BA-E182-47E8-BF93-9C54FB74A5B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Izberite logističnega operaterja, ki v celotnem obdobju ponuja najnižjo skupno pristojbino.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Primerjajte cene različnih logističnih operaterjev in ugotovite morebitne prihranke.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Navedite tveganja, povezana z napovedjo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Pripravite napoved za vsako stranko na podlagi podatkov,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Navedite ključna priporočila</a:t>
            </a:r>
            <a:endParaRPr lang="pl-PL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BA156F4-5E14-D331-6430-84AFDA6EB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799" y="6002610"/>
            <a:ext cx="838201" cy="8507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46D3F34-FE21-B79E-96E2-5781DD64759C}"/>
              </a:ext>
            </a:extLst>
          </p:cNvPr>
          <p:cNvSpPr txBox="1"/>
          <p:nvPr/>
        </p:nvSpPr>
        <p:spPr>
          <a:xfrm>
            <a:off x="6170645" y="6225094"/>
            <a:ext cx="52577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</a:p>
          <a:p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401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AU" dirty="0" err="1"/>
              <a:t>Vprašanja</a:t>
            </a:r>
            <a:r>
              <a:rPr lang="sl-SI" dirty="0"/>
              <a:t>, k</a:t>
            </a:r>
            <a:r>
              <a:rPr lang="en-AU" dirty="0" err="1"/>
              <a:t>omentarji</a:t>
            </a:r>
            <a:r>
              <a:rPr lang="en-AU" dirty="0"/>
              <a:t> in pripombe </a:t>
            </a:r>
            <a:br>
              <a:rPr lang="en-AU" dirty="0"/>
            </a:b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A41A5D30-732B-A8BA-5BEB-098FEC7B0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799" y="6002610"/>
            <a:ext cx="838201" cy="8507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5F82DF2-5456-F3CA-8DED-E13C03A966E7}"/>
              </a:ext>
            </a:extLst>
          </p:cNvPr>
          <p:cNvSpPr txBox="1"/>
          <p:nvPr/>
        </p:nvSpPr>
        <p:spPr>
          <a:xfrm>
            <a:off x="6170645" y="6225094"/>
            <a:ext cx="52577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</a:p>
          <a:p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9480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?><Relationships xmlns="http://schemas.openxmlformats.org/package/2006/relationships"><Relationship Type="http://schemas.openxmlformats.org/officeDocument/2006/relationships/customXmlProps" Target="/customXml/itemProps1.xml" Id="rId1" /></Relationships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.xml" Id="rId1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a96d4792d55c80b67b30b67aff3a0ec1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55ebc69d9e123cf634fc7342a6d63ed5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530863-63AE-4A78-885E-F1989B1E9217}"/>
</file>

<file path=docProps/app.xml><?xml version="1.0" encoding="utf-8"?>
<Properties xmlns="http://schemas.openxmlformats.org/officeDocument/2006/extended-properties" xmlns:vt="http://schemas.openxmlformats.org/officeDocument/2006/docPropsVTypes">
  <TotalTime>3038</TotalTime>
  <Words>4190</Words>
  <Application>Microsoft Office PowerPoint</Application>
  <PresentationFormat>Širokozaslonsko</PresentationFormat>
  <Paragraphs>248</Paragraphs>
  <Slides>40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3</vt:i4>
      </vt:variant>
      <vt:variant>
        <vt:lpstr>Naslovi diapozitivov</vt:lpstr>
      </vt:variant>
      <vt:variant>
        <vt:i4>40</vt:i4>
      </vt:variant>
    </vt:vector>
  </HeadingPairs>
  <TitlesOfParts>
    <vt:vector size="47" baseType="lpstr">
      <vt:lpstr>Arial</vt:lpstr>
      <vt:lpstr>Calibri</vt:lpstr>
      <vt:lpstr>Symbol</vt:lpstr>
      <vt:lpstr>Tahoma</vt:lpstr>
      <vt:lpstr>Motyw pakietu Office</vt:lpstr>
      <vt:lpstr>Motyw pakietu Office</vt:lpstr>
      <vt:lpstr>Motyw pakietu Office</vt:lpstr>
      <vt:lpstr>Napredna uporaba preglednic za analizo logističnih podatkov</vt:lpstr>
      <vt:lpstr>Agenda</vt:lpstr>
      <vt:lpstr>Namen študije primera</vt:lpstr>
      <vt:lpstr>Zemljevid, ki prikazuje število strank, ki jih oskrbuje LO</vt:lpstr>
      <vt:lpstr>Toplotni zemljevid, ki prikazuje obseg strank, ki jih oskrbuje LO</vt:lpstr>
      <vt:lpstr>Zemljevid s trenutno lokacijo skladišča</vt:lpstr>
      <vt:lpstr>Toplotni zemljevid, ki prikazuje količino, dostavljeno strankam</vt:lpstr>
      <vt:lpstr>Zemljevid z vnaprej izbranimi lokacijami skladišč</vt:lpstr>
      <vt:lpstr>Zemljevid s predhodno razdelitvijo na oskrbovalna območja</vt:lpstr>
      <vt:lpstr>Napredek pri nalogi</vt:lpstr>
      <vt:lpstr>Vprašanja, komentarji in pripombe  </vt:lpstr>
      <vt:lpstr>PowerPointova predstavitev</vt:lpstr>
      <vt:lpstr>Agenda</vt:lpstr>
      <vt:lpstr>Namen študije primera</vt:lpstr>
      <vt:lpstr>Zemljevid, ki prikazuje število oskrbovanih strank</vt:lpstr>
      <vt:lpstr>Graf, ki prikazuje vsoto paletnih mest in število pošiljk, dodeljenih logističnemu operaterju</vt:lpstr>
      <vt:lpstr>Graf, ki prikazuje število paletnih mest v odvisnosti od časa</vt:lpstr>
      <vt:lpstr>Novi prejemniki po poštnih številkah</vt:lpstr>
      <vt:lpstr>Napredek pri nalogi</vt:lpstr>
      <vt:lpstr>Vprašanja, komentarji in pripombe  </vt:lpstr>
      <vt:lpstr>Poslovna inteligenca</vt:lpstr>
      <vt:lpstr>Agenda</vt:lpstr>
      <vt:lpstr>Opis podjetja</vt:lpstr>
      <vt:lpstr>Problem odločanja</vt:lpstr>
      <vt:lpstr>Problem odločanja</vt:lpstr>
      <vt:lpstr>Opis podatkovnih nizov</vt:lpstr>
      <vt:lpstr>Opis podatkovnega niza</vt:lpstr>
      <vt:lpstr>Naloga</vt:lpstr>
      <vt:lpstr>Naloga</vt:lpstr>
      <vt:lpstr>Hvala za vašo pozornost</vt:lpstr>
      <vt:lpstr>Poslovna inteligenca</vt:lpstr>
      <vt:lpstr>Agenda</vt:lpstr>
      <vt:lpstr>Uvod</vt:lpstr>
      <vt:lpstr>Problem odločanja</vt:lpstr>
      <vt:lpstr>Problem odločanja</vt:lpstr>
      <vt:lpstr>Metodologija za razvrščanje spretnosti BAS </vt:lpstr>
      <vt:lpstr>Naloga (1)</vt:lpstr>
      <vt:lpstr>Naloga (2)</vt:lpstr>
      <vt:lpstr>Zaključek</vt:lpstr>
      <vt:lpstr>Hvala za vašo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keywords>, docId:6C8AF7D09EDD0BC4F9BD2E931BE3D917</cp:keywords>
  <cp:lastModifiedBy>Kristijan Brglez</cp:lastModifiedBy>
  <cp:revision>18</cp:revision>
  <dcterms:created xsi:type="dcterms:W3CDTF">2023-07-06T12:09:08Z</dcterms:created>
  <dcterms:modified xsi:type="dcterms:W3CDTF">2025-05-09T08:08:13Z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