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77" r:id="rId12"/>
    <p:sldId id="26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89FED-1CEA-06F8-16EA-C499E2F2CD97}" v="94" dt="2025-04-03T10:48:42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8A389FED-1CEA-06F8-16EA-C499E2F2CD97}"/>
    <pc:docChg chg="modSld">
      <pc:chgData name="Adrianna Toboła" userId="S::atobola_wslonline.onmicrosoft.com#ext#@putpoznanpl.onmicrosoft.com::e1e59dd0-8fb1-4369-89de-9f1b53c22841" providerId="AD" clId="Web-{8A389FED-1CEA-06F8-16EA-C499E2F2CD97}" dt="2025-04-03T10:48:39.227" v="59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8A389FED-1CEA-06F8-16EA-C499E2F2CD97}" dt="2025-04-03T10:48:39.227" v="59"/>
        <pc:sldMkLst>
          <pc:docMk/>
          <pc:sldMk cId="561509588" sldId="283"/>
        </pc:sldMkLst>
        <pc:graphicFrameChg chg="mod modGraphic">
          <ac:chgData name="Adrianna Toboła" userId="S::atobola_wslonline.onmicrosoft.com#ext#@putpoznanpl.onmicrosoft.com::e1e59dd0-8fb1-4369-89de-9f1b53c22841" providerId="AD" clId="Web-{8A389FED-1CEA-06F8-16EA-C499E2F2CD97}" dt="2025-04-03T10:48:39.227" v="59"/>
          <ac:graphicFrameMkLst>
            <pc:docMk/>
            <pc:sldMk cId="561509588" sldId="283"/>
            <ac:graphicFrameMk id="4" creationId="{294337BA-6E9B-41E8-8591-BA2F38F860C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Arkusz2!$F$4:$F$36</c:f>
              <c:numCache>
                <c:formatCode>General</c:formatCode>
                <c:ptCount val="33"/>
                <c:pt idx="0">
                  <c:v>115</c:v>
                </c:pt>
                <c:pt idx="1">
                  <c:v>392</c:v>
                </c:pt>
                <c:pt idx="2">
                  <c:v>744</c:v>
                </c:pt>
                <c:pt idx="3">
                  <c:v>1272</c:v>
                </c:pt>
                <c:pt idx="4">
                  <c:v>1865</c:v>
                </c:pt>
                <c:pt idx="5">
                  <c:v>2460</c:v>
                </c:pt>
                <c:pt idx="6">
                  <c:v>3325</c:v>
                </c:pt>
                <c:pt idx="7">
                  <c:v>4232</c:v>
                </c:pt>
                <c:pt idx="8">
                  <c:v>4230</c:v>
                </c:pt>
                <c:pt idx="9">
                  <c:v>4140</c:v>
                </c:pt>
                <c:pt idx="10">
                  <c:v>4268</c:v>
                </c:pt>
                <c:pt idx="11">
                  <c:v>4008</c:v>
                </c:pt>
                <c:pt idx="12">
                  <c:v>3744</c:v>
                </c:pt>
                <c:pt idx="13">
                  <c:v>3850</c:v>
                </c:pt>
                <c:pt idx="14">
                  <c:v>3915</c:v>
                </c:pt>
                <c:pt idx="15">
                  <c:v>2640</c:v>
                </c:pt>
                <c:pt idx="16">
                  <c:v>3468</c:v>
                </c:pt>
                <c:pt idx="17">
                  <c:v>2862</c:v>
                </c:pt>
                <c:pt idx="18">
                  <c:v>2375</c:v>
                </c:pt>
                <c:pt idx="19">
                  <c:v>2520</c:v>
                </c:pt>
                <c:pt idx="20">
                  <c:v>1197</c:v>
                </c:pt>
                <c:pt idx="21">
                  <c:v>1980</c:v>
                </c:pt>
                <c:pt idx="22">
                  <c:v>1817</c:v>
                </c:pt>
                <c:pt idx="23">
                  <c:v>1320</c:v>
                </c:pt>
                <c:pt idx="24">
                  <c:v>725</c:v>
                </c:pt>
                <c:pt idx="25">
                  <c:v>1170</c:v>
                </c:pt>
                <c:pt idx="26">
                  <c:v>783</c:v>
                </c:pt>
                <c:pt idx="27">
                  <c:v>1092</c:v>
                </c:pt>
                <c:pt idx="28">
                  <c:v>928</c:v>
                </c:pt>
                <c:pt idx="29">
                  <c:v>750</c:v>
                </c:pt>
                <c:pt idx="30">
                  <c:v>496</c:v>
                </c:pt>
                <c:pt idx="31">
                  <c:v>352</c:v>
                </c:pt>
                <c:pt idx="3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D72-BA40-366449BB1708}"/>
            </c:ext>
          </c:extLst>
        </c:ser>
        <c:ser>
          <c:idx val="1"/>
          <c:order val="1"/>
          <c:tx>
            <c:strRef>
              <c:f>Arkusz2!$G$3</c:f>
              <c:strCache>
                <c:ptCount val="1"/>
                <c:pt idx="0">
                  <c:v>Liczba przesyłek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Arkusz2!$G$4:$G$36</c:f>
              <c:numCache>
                <c:formatCode>General</c:formatCode>
                <c:ptCount val="33"/>
                <c:pt idx="0">
                  <c:v>115</c:v>
                </c:pt>
                <c:pt idx="1">
                  <c:v>196</c:v>
                </c:pt>
                <c:pt idx="2">
                  <c:v>248</c:v>
                </c:pt>
                <c:pt idx="3">
                  <c:v>318</c:v>
                </c:pt>
                <c:pt idx="4">
                  <c:v>373</c:v>
                </c:pt>
                <c:pt idx="5">
                  <c:v>410</c:v>
                </c:pt>
                <c:pt idx="6">
                  <c:v>475</c:v>
                </c:pt>
                <c:pt idx="7">
                  <c:v>529</c:v>
                </c:pt>
                <c:pt idx="8">
                  <c:v>470</c:v>
                </c:pt>
                <c:pt idx="9">
                  <c:v>414</c:v>
                </c:pt>
                <c:pt idx="10">
                  <c:v>388</c:v>
                </c:pt>
                <c:pt idx="11">
                  <c:v>334</c:v>
                </c:pt>
                <c:pt idx="12">
                  <c:v>288</c:v>
                </c:pt>
                <c:pt idx="13">
                  <c:v>275</c:v>
                </c:pt>
                <c:pt idx="14">
                  <c:v>261</c:v>
                </c:pt>
                <c:pt idx="15">
                  <c:v>165</c:v>
                </c:pt>
                <c:pt idx="16">
                  <c:v>204</c:v>
                </c:pt>
                <c:pt idx="17">
                  <c:v>159</c:v>
                </c:pt>
                <c:pt idx="18">
                  <c:v>125</c:v>
                </c:pt>
                <c:pt idx="19">
                  <c:v>126</c:v>
                </c:pt>
                <c:pt idx="20">
                  <c:v>57</c:v>
                </c:pt>
                <c:pt idx="21">
                  <c:v>90</c:v>
                </c:pt>
                <c:pt idx="22">
                  <c:v>79</c:v>
                </c:pt>
                <c:pt idx="23">
                  <c:v>55</c:v>
                </c:pt>
                <c:pt idx="24">
                  <c:v>29</c:v>
                </c:pt>
                <c:pt idx="25">
                  <c:v>45</c:v>
                </c:pt>
                <c:pt idx="26">
                  <c:v>29</c:v>
                </c:pt>
                <c:pt idx="27">
                  <c:v>39</c:v>
                </c:pt>
                <c:pt idx="28">
                  <c:v>32</c:v>
                </c:pt>
                <c:pt idx="29">
                  <c:v>25</c:v>
                </c:pt>
                <c:pt idx="30">
                  <c:v>16</c:v>
                </c:pt>
                <c:pt idx="31">
                  <c:v>11</c:v>
                </c:pt>
                <c:pt idx="3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4-4D72-BA40-366449BB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50767"/>
        <c:axId val="1701753647"/>
      </c:barChart>
      <c:catAx>
        <c:axId val="170175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3647"/>
        <c:crosses val="autoZero"/>
        <c:auto val="1"/>
        <c:lblAlgn val="ctr"/>
        <c:lblOffset val="100"/>
        <c:noMultiLvlLbl val="0"/>
      </c:catAx>
      <c:valAx>
        <c:axId val="17017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Arkusz2!$R$3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Arkusz2!$P$4:$Q$27</c:f>
              <c:multiLvlStrCache>
                <c:ptCount val="24"/>
                <c:lvl>
                  <c:pt idx="0">
                    <c:v>6</c:v>
                  </c:pt>
                  <c:pt idx="1">
                    <c:v>7</c:v>
                  </c:pt>
                  <c:pt idx="2">
                    <c:v>8</c:v>
                  </c:pt>
                  <c:pt idx="3">
                    <c:v>9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7</c:v>
                  </c:pt>
                  <c:pt idx="14">
                    <c:v>8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11</c:v>
                  </c:pt>
                  <c:pt idx="18">
                    <c:v>12</c:v>
                  </c:pt>
                  <c:pt idx="19">
                    <c:v>1</c:v>
                  </c:pt>
                  <c:pt idx="20">
                    <c:v>2</c:v>
                  </c:pt>
                  <c:pt idx="21">
                    <c:v>3</c:v>
                  </c:pt>
                  <c:pt idx="22">
                    <c:v>4</c:v>
                  </c:pt>
                  <c:pt idx="23">
                    <c:v>5</c:v>
                  </c:pt>
                </c:lvl>
                <c:lvl>
                  <c:pt idx="0">
                    <c:v>2022</c:v>
                  </c:pt>
                  <c:pt idx="7">
                    <c:v>2023</c:v>
                  </c:pt>
                  <c:pt idx="19">
                    <c:v>2024</c:v>
                  </c:pt>
                </c:lvl>
              </c:multiLvlStrCache>
            </c:multiLvlStrRef>
          </c:cat>
          <c:val>
            <c:numRef>
              <c:f>Arkusz2!$R$4:$R$27</c:f>
              <c:numCache>
                <c:formatCode>General</c:formatCode>
                <c:ptCount val="24"/>
                <c:pt idx="0">
                  <c:v>3325</c:v>
                </c:pt>
                <c:pt idx="1">
                  <c:v>3214</c:v>
                </c:pt>
                <c:pt idx="2">
                  <c:v>3496</c:v>
                </c:pt>
                <c:pt idx="3">
                  <c:v>2379</c:v>
                </c:pt>
                <c:pt idx="4">
                  <c:v>2304</c:v>
                </c:pt>
                <c:pt idx="5">
                  <c:v>2234</c:v>
                </c:pt>
                <c:pt idx="6">
                  <c:v>2553</c:v>
                </c:pt>
                <c:pt idx="7">
                  <c:v>2416</c:v>
                </c:pt>
                <c:pt idx="8">
                  <c:v>1996</c:v>
                </c:pt>
                <c:pt idx="9">
                  <c:v>2558</c:v>
                </c:pt>
                <c:pt idx="10">
                  <c:v>3061</c:v>
                </c:pt>
                <c:pt idx="11">
                  <c:v>4750</c:v>
                </c:pt>
                <c:pt idx="12">
                  <c:v>3202</c:v>
                </c:pt>
                <c:pt idx="13">
                  <c:v>3121</c:v>
                </c:pt>
                <c:pt idx="14">
                  <c:v>3638</c:v>
                </c:pt>
                <c:pt idx="15">
                  <c:v>2612</c:v>
                </c:pt>
                <c:pt idx="16">
                  <c:v>2554</c:v>
                </c:pt>
                <c:pt idx="17">
                  <c:v>2395</c:v>
                </c:pt>
                <c:pt idx="18">
                  <c:v>2794</c:v>
                </c:pt>
                <c:pt idx="19">
                  <c:v>2758</c:v>
                </c:pt>
                <c:pt idx="20">
                  <c:v>2240</c:v>
                </c:pt>
                <c:pt idx="21">
                  <c:v>3149</c:v>
                </c:pt>
                <c:pt idx="22">
                  <c:v>3129</c:v>
                </c:pt>
                <c:pt idx="23">
                  <c:v>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F41-896C-78D49D9B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186224"/>
        <c:axId val="541182384"/>
      </c:barChart>
      <c:catAx>
        <c:axId val="5411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2384"/>
        <c:crosses val="autoZero"/>
        <c:auto val="1"/>
        <c:lblAlgn val="ctr"/>
        <c:lblOffset val="100"/>
        <c:noMultiLvlLbl val="0"/>
      </c:catAx>
      <c:valAx>
        <c:axId val="5411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849B22-14FA-4600-AB5F-C1C5A26C0C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69609" y="6156906"/>
            <a:ext cx="5207495" cy="6719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59111D4-FBCD-4D1C-84CB-7CBA1E2DF6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8" y="6053866"/>
            <a:ext cx="838201" cy="8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2" y="3810000"/>
            <a:ext cx="4967366" cy="123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CHOOSING A LOGISTICS SERVICE PROVIDER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C0C5D29-36F7-484F-BBB7-47C79EEF5AA5}"/>
              </a:ext>
            </a:extLst>
          </p:cNvPr>
          <p:cNvSpPr txBox="1">
            <a:spLocks/>
          </p:cNvSpPr>
          <p:nvPr/>
        </p:nvSpPr>
        <p:spPr>
          <a:xfrm>
            <a:off x="5700634" y="345174"/>
            <a:ext cx="4967366" cy="2882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/>
              <a:t>Advanced spreadsheet application for logistics data analysis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 dirty="0"/>
              <a:t>Case Study Objective</a:t>
            </a:r>
          </a:p>
          <a:p>
            <a:r>
              <a:rPr lang="en-US" sz="2800" dirty="0"/>
              <a:t>Boundary Conditions</a:t>
            </a:r>
          </a:p>
          <a:p>
            <a:r>
              <a:rPr lang="en-US" sz="2800" dirty="0"/>
              <a:t>Task Flow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case 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Main objective:</a:t>
            </a:r>
          </a:p>
          <a:p>
            <a:pPr lvl="1"/>
            <a:r>
              <a:rPr lang="en-US" dirty="0"/>
              <a:t>selection of a logistics operator based on a comprehensive analysis of logistics offers</a:t>
            </a:r>
          </a:p>
          <a:p>
            <a:pPr lvl="1"/>
            <a:r>
              <a:rPr lang="en-US" dirty="0"/>
              <a:t>prediction of results based on historical data</a:t>
            </a:r>
          </a:p>
          <a:p>
            <a:r>
              <a:rPr lang="en-US" dirty="0"/>
              <a:t>Detailed objectives:</a:t>
            </a:r>
          </a:p>
          <a:p>
            <a:pPr lvl="1"/>
            <a:r>
              <a:rPr lang="en-US" dirty="0"/>
              <a:t>Development of analytical competences – comparing offers based on data</a:t>
            </a:r>
          </a:p>
          <a:p>
            <a:pPr lvl="1"/>
            <a:r>
              <a:rPr lang="en-US" dirty="0"/>
              <a:t>Practical application of knowledge – formulating recommendations for selecting the best logistics operator</a:t>
            </a:r>
          </a:p>
          <a:p>
            <a:r>
              <a:rPr lang="en-US" dirty="0"/>
              <a:t>Effect of the case study implementation:</a:t>
            </a:r>
          </a:p>
          <a:p>
            <a:pPr lvl="1"/>
            <a:r>
              <a:rPr lang="en-US" dirty="0"/>
              <a:t>Acquiring practical knowledge and skills and developing decision-making skills based on data analysis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showing the customer volume served</a:t>
            </a:r>
            <a:endParaRPr lang="pl-PL" dirty="0"/>
          </a:p>
        </p:txBody>
      </p:sp>
      <p:pic>
        <p:nvPicPr>
          <p:cNvPr id="5" name="Obraz 4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510EA8E-75DA-4272-B502-DD6C2C9AE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1733867"/>
            <a:ext cx="5760720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DDA9D-A85D-4C3C-A741-068EAC5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chart showing the sum of pallet spaces and the number of shipments delegated to the logistics operator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DA8BD86-4B5A-0EA9-614C-D3E8B33F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04868"/>
              </p:ext>
            </p:extLst>
          </p:nvPr>
        </p:nvGraphicFramePr>
        <p:xfrm>
          <a:off x="1608667" y="1972236"/>
          <a:ext cx="9754596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3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09C9E-FECB-478D-ACEC-76591040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chart showing the number of pallet spaces versus time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494A43B-921C-D375-F774-12B247603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313486"/>
              </p:ext>
            </p:extLst>
          </p:nvPr>
        </p:nvGraphicFramePr>
        <p:xfrm>
          <a:off x="1290917" y="1873624"/>
          <a:ext cx="10062881" cy="40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FA16-92DC-412F-98FE-B90DA08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recipients located by zip codes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4337BA-6E9B-41E8-8591-BA2F38F86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34073"/>
              </p:ext>
            </p:extLst>
          </p:nvPr>
        </p:nvGraphicFramePr>
        <p:xfrm>
          <a:off x="3191435" y="1481668"/>
          <a:ext cx="5809130" cy="46874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352497395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832328080"/>
                    </a:ext>
                  </a:extLst>
                </a:gridCol>
              </a:tblGrid>
              <a:tr h="44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Zip </a:t>
                      </a:r>
                      <a:r>
                        <a:rPr lang="pl-PL" sz="1200" kern="100" dirty="0" err="1">
                          <a:effectLst/>
                        </a:rPr>
                        <a:t>code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 err="1">
                          <a:effectLst/>
                        </a:rPr>
                        <a:t>Additional</a:t>
                      </a:r>
                      <a:r>
                        <a:rPr lang="pl-PL" sz="1200" kern="100" dirty="0">
                          <a:effectLst/>
                        </a:rPr>
                        <a:t> </a:t>
                      </a:r>
                      <a:r>
                        <a:rPr lang="pl-PL" sz="1200" kern="100" dirty="0" err="1">
                          <a:effectLst/>
                        </a:rPr>
                        <a:t>Pallets</a:t>
                      </a:r>
                      <a:r>
                        <a:rPr lang="pl-PL" sz="1200" kern="100" dirty="0">
                          <a:effectLst/>
                        </a:rPr>
                        <a:t> per </a:t>
                      </a:r>
                      <a:r>
                        <a:rPr lang="pl-PL" sz="1200" kern="100" dirty="0" err="1">
                          <a:effectLst/>
                        </a:rPr>
                        <a:t>day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0284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712100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786102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64576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68431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74233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03964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30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1647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248855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13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66007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51031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99723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390588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98418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778166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472948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85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0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Task</a:t>
            </a:r>
            <a:r>
              <a:rPr lang="pl-PL" dirty="0"/>
              <a:t> </a:t>
            </a:r>
            <a:r>
              <a:rPr lang="pl-PL" dirty="0" err="1"/>
              <a:t>progress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a logistics operator that offers the lowest total fee over the entire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prices from different logistics operators and identify potential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Indicate risks associated with the forecast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a forecast for each customer based on data,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Indicate key recommendations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/>
              <a:t>Questions </a:t>
            </a:r>
            <a:br>
              <a:rPr lang="en-AU" dirty="0"/>
            </a:br>
            <a:r>
              <a:rPr lang="en-AU" dirty="0"/>
              <a:t>Comments and Remarks </a:t>
            </a:r>
            <a:br>
              <a:rPr lang="en-AU" dirty="0"/>
            </a:br>
            <a:r>
              <a:rPr lang="en-AU" dirty="0"/>
              <a:t>Conclusions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75BF0-090A-466A-9BF6-7A6484780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240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Motyw pakietu Office</vt:lpstr>
      <vt:lpstr>PowerPoint Presentation</vt:lpstr>
      <vt:lpstr>Agenda</vt:lpstr>
      <vt:lpstr>Purpose of the case study</vt:lpstr>
      <vt:lpstr>Map showing the customer volume served</vt:lpstr>
      <vt:lpstr>A chart showing the sum of pallet spaces and the number of shipments delegated to the logistics operator</vt:lpstr>
      <vt:lpstr>A chart showing the number of pallet spaces versus time</vt:lpstr>
      <vt:lpstr>New recipients located by zip codes</vt:lpstr>
      <vt:lpstr>Task progress</vt:lpstr>
      <vt:lpstr>Questions  Comments and Remarks 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Grzybowska</cp:lastModifiedBy>
  <cp:revision>32</cp:revision>
  <dcterms:created xsi:type="dcterms:W3CDTF">2023-07-06T12:09:08Z</dcterms:created>
  <dcterms:modified xsi:type="dcterms:W3CDTF">2025-04-03T10:48:49Z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