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5" r:id="rId8"/>
    <p:sldId id="294" r:id="rId9"/>
    <p:sldId id="296" r:id="rId10"/>
    <p:sldId id="281" r:id="rId11"/>
    <p:sldId id="284" r:id="rId12"/>
    <p:sldId id="309" r:id="rId13"/>
    <p:sldId id="310" r:id="rId14"/>
    <p:sldId id="311" r:id="rId15"/>
    <p:sldId id="286" r:id="rId16"/>
    <p:sldId id="298" r:id="rId17"/>
    <p:sldId id="301" r:id="rId18"/>
    <p:sldId id="304" r:id="rId19"/>
    <p:sldId id="305" r:id="rId20"/>
    <p:sldId id="306" r:id="rId21"/>
    <p:sldId id="307" r:id="rId22"/>
    <p:sldId id="299" r:id="rId23"/>
    <p:sldId id="308" r:id="rId24"/>
    <p:sldId id="300" r:id="rId25"/>
    <p:sldId id="266" r:id="rId26"/>
    <p:sldId id="263"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6" d="100"/>
          <a:sy n="106" d="100"/>
        </p:scale>
        <p:origin x="7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pl-PL" sz="4400" b="1" dirty="0"/>
              <a:t>ARTIFICIAL INTELLIGENCE AND MACHINE LEARNING IN SUPPLY CHAINS</a:t>
            </a:r>
            <a:endParaRPr lang="en-GB" sz="4400" b="1" dirty="0"/>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ML Neural Network algorithm</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74261" y="5702803"/>
            <a:ext cx="25362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Updating loop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569ED97-F760-C9F7-1C71-B98638F02602}"/>
              </a:ext>
            </a:extLst>
          </p:cNvPr>
          <p:cNvPicPr>
            <a:picLocks noChangeAspect="1"/>
          </p:cNvPicPr>
          <p:nvPr/>
        </p:nvPicPr>
        <p:blipFill>
          <a:blip r:embed="rId2"/>
          <a:stretch>
            <a:fillRect/>
          </a:stretch>
        </p:blipFill>
        <p:spPr>
          <a:xfrm>
            <a:off x="3013909" y="1348228"/>
            <a:ext cx="6467623" cy="4161544"/>
          </a:xfrm>
          <a:prstGeom prst="rect">
            <a:avLst/>
          </a:prstGeom>
        </p:spPr>
      </p:pic>
    </p:spTree>
    <p:extLst>
      <p:ext uri="{BB962C8B-B14F-4D97-AF65-F5344CB8AC3E}">
        <p14:creationId xmlns:p14="http://schemas.microsoft.com/office/powerpoint/2010/main" val="2821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ML Neural </a:t>
            </a:r>
            <a:r>
              <a:rPr lang="sr-Latn-BA"/>
              <a:t>Network gradient decent</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09345" y="5702803"/>
            <a:ext cx="26661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Gradient decent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A465FE8-C9CF-2E9A-BD06-700A71E71B09}"/>
              </a:ext>
            </a:extLst>
          </p:cNvPr>
          <p:cNvPicPr>
            <a:picLocks noChangeAspect="1"/>
          </p:cNvPicPr>
          <p:nvPr/>
        </p:nvPicPr>
        <p:blipFill>
          <a:blip r:embed="rId2"/>
          <a:stretch>
            <a:fillRect/>
          </a:stretch>
        </p:blipFill>
        <p:spPr>
          <a:xfrm>
            <a:off x="2995864" y="1168884"/>
            <a:ext cx="6442602" cy="4369121"/>
          </a:xfrm>
          <a:prstGeom prst="rect">
            <a:avLst/>
          </a:prstGeom>
        </p:spPr>
      </p:pic>
    </p:spTree>
    <p:extLst>
      <p:ext uri="{BB962C8B-B14F-4D97-AF65-F5344CB8AC3E}">
        <p14:creationId xmlns:p14="http://schemas.microsoft.com/office/powerpoint/2010/main" val="42336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In the central warehouse of a food factory, AI and ML technologies optimize the use of 30 forklifts, essential for logistics tasks across production, warehousing, and dispatching (</a:t>
            </a:r>
            <a:r>
              <a:rPr lang="en-GB" sz="1800" dirty="0" err="1"/>
              <a:t>Mirčetić</a:t>
            </a:r>
            <a:r>
              <a:rPr lang="en-GB" sz="1800" dirty="0"/>
              <a:t> et al., 2016; Mircetic et al., 2014). The warehouse, with a capacity of 11,100 pallet places and an annual output of 300,000 to 350,000 pallets, services about 20,000 supermarkets.</a:t>
            </a:r>
            <a:endParaRPr lang="sr-Latn-RS" sz="1800" dirty="0"/>
          </a:p>
          <a:p>
            <a:r>
              <a:rPr lang="en-GB" sz="1800" dirty="0"/>
              <a:t>The current decision-making process for forklift allocation relies on managerial expertise, which can be flawed under stress (</a:t>
            </a:r>
            <a:r>
              <a:rPr lang="en-GB" sz="1800" dirty="0" err="1"/>
              <a:t>Druzdzel</a:t>
            </a:r>
            <a:r>
              <a:rPr lang="en-GB" sz="1800" dirty="0"/>
              <a:t> &amp; Flynn, 2002). This situation underscores the need for a decision-support system (DSS) to enhance decision-making.</a:t>
            </a:r>
            <a:endParaRPr lang="sr-Latn-RS" sz="1800" dirty="0"/>
          </a:p>
          <a:p>
            <a:r>
              <a:rPr lang="en-GB" sz="1800" dirty="0"/>
              <a:t>A decision-making framework using ML algorithms has been developed as a DSS to assist managers. This AI platform continuously recalculates and suggests optimal forklift allocations based on real-time data and operator inputs.</a:t>
            </a:r>
            <a:endParaRPr lang="sr-Latn-RS" sz="1800" dirty="0"/>
          </a:p>
          <a:p>
            <a:r>
              <a:rPr lang="en-GB" sz="1800" dirty="0"/>
              <a:t>Effective forklift management is critical to avoid disruptions, ensure timely task completion, and coordinate maintenance schedules. Misallocation can lead to resource underutilization, service level issues, and penalties for delays.</a:t>
            </a:r>
            <a:endParaRPr lang="sr-Latn-RS" sz="1800" dirty="0"/>
          </a:p>
          <a:p>
            <a:r>
              <a:rPr lang="en-GB" sz="1800" dirty="0"/>
              <a:t>The DSS helps manage these factors by providing accurate recommendations, thereby improving decision-making confidence and operational efficiency.</a:t>
            </a:r>
          </a:p>
        </p:txBody>
      </p:sp>
    </p:spTree>
    <p:extLst>
      <p:ext uri="{BB962C8B-B14F-4D97-AF65-F5344CB8AC3E}">
        <p14:creationId xmlns:p14="http://schemas.microsoft.com/office/powerpoint/2010/main" val="39383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18734"/>
            <a:ext cx="7507817" cy="3634845"/>
          </a:xfrm>
          <a:prstGeom prst="rect">
            <a:avLst/>
          </a:prstGeom>
          <a:noFill/>
          <a:ln>
            <a:noFill/>
          </a:ln>
        </p:spPr>
      </p:pic>
      <p:sp>
        <p:nvSpPr>
          <p:cNvPr id="7" name="Rectangle 3"/>
          <p:cNvSpPr>
            <a:spLocks noChangeArrowheads="1"/>
          </p:cNvSpPr>
          <p:nvPr/>
        </p:nvSpPr>
        <p:spPr bwMode="auto">
          <a:xfrm>
            <a:off x="3571440" y="5222774"/>
            <a:ext cx="50866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Building structure of warehouse DSS based on the AI &amp; ML algorithms.</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292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3" name="Rectangle 2">
            <a:extLst>
              <a:ext uri="{FF2B5EF4-FFF2-40B4-BE49-F238E27FC236}">
                <a16:creationId xmlns:a16="http://schemas.microsoft.com/office/drawing/2014/main" id="{7E6ADFFD-EFBC-700C-EEE4-3A990C3CE4C4}"/>
              </a:ext>
            </a:extLst>
          </p:cNvPr>
          <p:cNvSpPr>
            <a:spLocks noChangeArrowheads="1"/>
          </p:cNvSpPr>
          <p:nvPr/>
        </p:nvSpPr>
        <p:spPr bwMode="auto">
          <a:xfrm>
            <a:off x="463216" y="1557732"/>
            <a:ext cx="1056250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Problem Context</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Process involved: Searching through warehouse records and decision-making on forklift deployment.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Record-keeping challenges necessitate an Expert System (ES) for better management.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Knowledge Base Development</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Two separate knowledge bases were formed: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Base 1</a:t>
            </a:r>
            <a:r>
              <a:rPr kumimoji="0" lang="en-US" altLang="en-US" sz="1800" b="0" i="0" u="none" strike="noStrike" cap="none" normalizeH="0" baseline="0" dirty="0">
                <a:ln>
                  <a:noFill/>
                </a:ln>
                <a:solidFill>
                  <a:schemeClr val="tx1"/>
                </a:solidFill>
                <a:effectLst/>
                <a:latin typeface="Arial" panose="020B0604020202020204" pitchFamily="34" charset="0"/>
              </a:rPr>
              <a:t>: Decisions on the number of forklifts engaged in the loading zone (434 expert decisions).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Base 2</a:t>
            </a:r>
            <a:r>
              <a:rPr kumimoji="0" lang="en-US" altLang="en-US" sz="1800" b="0" i="0" u="none" strike="noStrike" cap="none" normalizeH="0" baseline="0" dirty="0">
                <a:ln>
                  <a:noFill/>
                </a:ln>
                <a:solidFill>
                  <a:schemeClr val="tx1"/>
                </a:solidFill>
                <a:effectLst/>
                <a:latin typeface="Arial" panose="020B0604020202020204" pitchFamily="34" charset="0"/>
              </a:rPr>
              <a:t>: Decisions on which forklifts were engaged (368 expert decisions).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Machine Learning for Knowledge Inferencing</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Applied techniques include: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Extended Linear Regression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Logistic Regression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k-Nearest Neighbors (KNN)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Linear Discriminant Analysis (LDA)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CART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Software: MATLAB.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Best-performing models: </a:t>
            </a:r>
            <a:r>
              <a:rPr kumimoji="0" lang="en-US" altLang="en-US" sz="1800" b="1" i="0" u="none" strike="noStrike" cap="none" normalizeH="0" baseline="0" dirty="0">
                <a:ln>
                  <a:noFill/>
                </a:ln>
                <a:solidFill>
                  <a:schemeClr val="tx1"/>
                </a:solidFill>
                <a:effectLst/>
                <a:latin typeface="Arial" panose="020B0604020202020204" pitchFamily="34" charset="0"/>
              </a:rPr>
              <a:t>ANFIS</a:t>
            </a:r>
            <a:r>
              <a:rPr kumimoji="0" lang="en-US" altLang="en-US" sz="1800" b="0" i="0" u="none" strike="noStrike" cap="none" normalizeH="0" baseline="0" dirty="0">
                <a:ln>
                  <a:noFill/>
                </a:ln>
                <a:solidFill>
                  <a:schemeClr val="tx1"/>
                </a:solidFill>
                <a:effectLst/>
                <a:latin typeface="Arial" panose="020B0604020202020204" pitchFamily="34" charset="0"/>
              </a:rPr>
              <a:t> and </a:t>
            </a:r>
            <a:r>
              <a:rPr kumimoji="0" lang="en-US" altLang="en-US" sz="1800" b="1" i="0" u="none" strike="noStrike" cap="none" normalizeH="0" baseline="0" dirty="0">
                <a:ln>
                  <a:noFill/>
                </a:ln>
                <a:solidFill>
                  <a:schemeClr val="tx1"/>
                </a:solidFill>
                <a:effectLst/>
                <a:latin typeface="Arial" panose="020B0604020202020204" pitchFamily="34" charset="0"/>
              </a:rPr>
              <a:t>CART</a:t>
            </a:r>
            <a:r>
              <a:rPr kumimoji="0" lang="en-US" altLang="en-US" sz="1800" b="0" i="0" u="none" strike="noStrike" cap="none" normalizeH="0" baseline="0" dirty="0">
                <a:ln>
                  <a:noFill/>
                </a:ln>
                <a:solidFill>
                  <a:schemeClr val="tx1"/>
                </a:solidFill>
                <a:effectLst/>
                <a:latin typeface="Arial" panose="020B0604020202020204" pitchFamily="34" charset="0"/>
              </a:rPr>
              <a:t>, chosen for implementation.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3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sp>
        <p:nvSpPr>
          <p:cNvPr id="5" name="TextBox 4">
            <a:extLst>
              <a:ext uri="{FF2B5EF4-FFF2-40B4-BE49-F238E27FC236}">
                <a16:creationId xmlns:a16="http://schemas.microsoft.com/office/drawing/2014/main" id="{11FA4AF7-CF88-689C-846A-9366EA4F552B}"/>
              </a:ext>
            </a:extLst>
          </p:cNvPr>
          <p:cNvSpPr txBox="1"/>
          <p:nvPr/>
        </p:nvSpPr>
        <p:spPr>
          <a:xfrm>
            <a:off x="1376836" y="583721"/>
            <a:ext cx="8368744" cy="6186309"/>
          </a:xfrm>
          <a:prstGeom prst="rect">
            <a:avLst/>
          </a:prstGeom>
          <a:noFill/>
        </p:spPr>
        <p:txBody>
          <a:bodyPr wrap="square">
            <a:spAutoFit/>
          </a:bodyPr>
          <a:lstStyle/>
          <a:p>
            <a:r>
              <a:rPr lang="en-US" b="1" dirty="0"/>
              <a:t>Input Factors for Decision-making</a:t>
            </a:r>
            <a:r>
              <a:rPr lang="en-US" dirty="0"/>
              <a:t>:</a:t>
            </a:r>
          </a:p>
          <a:p>
            <a:pPr>
              <a:buFont typeface="Arial" panose="020B0604020202020204" pitchFamily="34" charset="0"/>
              <a:buChar char="•"/>
            </a:pPr>
            <a:r>
              <a:rPr lang="en-US" b="1" dirty="0"/>
              <a:t>Number of forklifts deployment</a:t>
            </a:r>
            <a:r>
              <a:rPr lang="en-US" dirty="0"/>
              <a:t>:</a:t>
            </a:r>
          </a:p>
          <a:p>
            <a:pPr marL="742950" lvl="1" indent="-285750">
              <a:buFont typeface="Arial" panose="020B0604020202020204" pitchFamily="34" charset="0"/>
              <a:buChar char="•"/>
            </a:pPr>
            <a:r>
              <a:rPr lang="en-US" dirty="0"/>
              <a:t>Input variables:</a:t>
            </a:r>
          </a:p>
          <a:p>
            <a:pPr marL="1143000" lvl="2" indent="-228600">
              <a:buFont typeface="Arial" panose="020B0604020202020204" pitchFamily="34" charset="0"/>
              <a:buChar char="•"/>
            </a:pPr>
            <a:r>
              <a:rPr lang="en-US" b="1" dirty="0"/>
              <a:t>Loading time</a:t>
            </a:r>
            <a:r>
              <a:rPr lang="en-US" dirty="0"/>
              <a:t>: Range from 15 to 135 minutes.</a:t>
            </a:r>
          </a:p>
          <a:p>
            <a:pPr marL="1143000" lvl="2" indent="-228600">
              <a:buFont typeface="Arial" panose="020B0604020202020204" pitchFamily="34" charset="0"/>
              <a:buChar char="•"/>
            </a:pPr>
            <a:r>
              <a:rPr lang="en-US" b="1" dirty="0"/>
              <a:t>Cargo amount</a:t>
            </a:r>
            <a:r>
              <a:rPr lang="en-US" dirty="0"/>
              <a:t>: Range from 15 to 225 pallets.</a:t>
            </a:r>
          </a:p>
          <a:p>
            <a:pPr>
              <a:buFont typeface="Arial" panose="020B0604020202020204" pitchFamily="34" charset="0"/>
              <a:buChar char="•"/>
            </a:pPr>
            <a:r>
              <a:rPr lang="en-US" b="1" dirty="0"/>
              <a:t>Forklift selection</a:t>
            </a:r>
            <a:r>
              <a:rPr lang="en-US" dirty="0"/>
              <a:t>:</a:t>
            </a:r>
          </a:p>
          <a:p>
            <a:pPr marL="742950" lvl="1" indent="-285750">
              <a:buFont typeface="Arial" panose="020B0604020202020204" pitchFamily="34" charset="0"/>
              <a:buChar char="•"/>
            </a:pPr>
            <a:r>
              <a:rPr lang="en-US" dirty="0"/>
              <a:t>Considered factors:</a:t>
            </a:r>
          </a:p>
          <a:p>
            <a:pPr marL="1143000" lvl="2" indent="-228600">
              <a:buFont typeface="Arial" panose="020B0604020202020204" pitchFamily="34" charset="0"/>
              <a:buChar char="•"/>
            </a:pPr>
            <a:r>
              <a:rPr lang="en-US" dirty="0"/>
              <a:t>Activity importance (scale: 1–9 based on company policy).</a:t>
            </a:r>
          </a:p>
          <a:p>
            <a:pPr marL="1143000" lvl="2" indent="-228600">
              <a:buFont typeface="Arial" panose="020B0604020202020204" pitchFamily="34" charset="0"/>
              <a:buChar char="•"/>
            </a:pPr>
            <a:r>
              <a:rPr lang="en-US" dirty="0"/>
              <a:t>Forklift utilization (percentage of total working hours used).</a:t>
            </a:r>
          </a:p>
          <a:p>
            <a:pPr marL="1143000" lvl="2" indent="-228600">
              <a:buFont typeface="Arial" panose="020B0604020202020204" pitchFamily="34" charset="0"/>
              <a:buChar char="•"/>
            </a:pPr>
            <a:r>
              <a:rPr lang="en-US" dirty="0"/>
              <a:t>Distance from the loading dock.</a:t>
            </a:r>
          </a:p>
          <a:p>
            <a:pPr marL="1143000" lvl="2" indent="-228600">
              <a:buFont typeface="Arial" panose="020B0604020202020204" pitchFamily="34" charset="0"/>
              <a:buChar char="•"/>
            </a:pPr>
            <a:r>
              <a:rPr lang="en-US" dirty="0"/>
              <a:t>Average utilization of all forklifts.</a:t>
            </a:r>
            <a:endParaRPr lang="sr-Latn-BA" dirty="0"/>
          </a:p>
          <a:p>
            <a:pPr marL="285750" indent="-285750">
              <a:buFont typeface="Arial" panose="020B0604020202020204" pitchFamily="34" charset="0"/>
              <a:buChar char="•"/>
            </a:pPr>
            <a:r>
              <a:rPr lang="en-US" b="1" dirty="0"/>
              <a:t>Activity Importance Scale</a:t>
            </a:r>
            <a:r>
              <a:rPr lang="en-US" dirty="0"/>
              <a:t>:</a:t>
            </a:r>
          </a:p>
          <a:p>
            <a:pPr>
              <a:buFont typeface="Arial" panose="020B0604020202020204" pitchFamily="34" charset="0"/>
              <a:buChar char="•"/>
            </a:pPr>
            <a:r>
              <a:rPr lang="en-US" dirty="0"/>
              <a:t>9: Assistance in full production activities.</a:t>
            </a:r>
          </a:p>
          <a:p>
            <a:pPr>
              <a:buFont typeface="Arial" panose="020B0604020202020204" pitchFamily="34" charset="0"/>
              <a:buChar char="•"/>
            </a:pPr>
            <a:r>
              <a:rPr lang="en-US" dirty="0"/>
              <a:t>8: Assistance in semi-production activities.</a:t>
            </a:r>
          </a:p>
          <a:p>
            <a:pPr>
              <a:buFont typeface="Arial" panose="020B0604020202020204" pitchFamily="34" charset="0"/>
              <a:buChar char="•"/>
            </a:pPr>
            <a:r>
              <a:rPr lang="en-US" dirty="0"/>
              <a:t>7: Shipment commissioning.</a:t>
            </a:r>
          </a:p>
          <a:p>
            <a:pPr>
              <a:buFont typeface="Arial" panose="020B0604020202020204" pitchFamily="34" charset="0"/>
              <a:buChar char="•"/>
            </a:pPr>
            <a:r>
              <a:rPr lang="en-US" dirty="0"/>
              <a:t>6: Loading/unloading.</a:t>
            </a:r>
          </a:p>
          <a:p>
            <a:pPr>
              <a:buFont typeface="Arial" panose="020B0604020202020204" pitchFamily="34" charset="0"/>
              <a:buChar char="•"/>
            </a:pPr>
            <a:r>
              <a:rPr lang="en-US" dirty="0"/>
              <a:t>5: Product rearrangement in the warehouse.</a:t>
            </a:r>
          </a:p>
          <a:p>
            <a:pPr>
              <a:buFont typeface="Arial" panose="020B0604020202020204" pitchFamily="34" charset="0"/>
              <a:buChar char="•"/>
            </a:pPr>
            <a:r>
              <a:rPr lang="en-US" dirty="0"/>
              <a:t>4: Miscellaneous tasks in the central warehouse.</a:t>
            </a:r>
          </a:p>
          <a:p>
            <a:pPr>
              <a:buFont typeface="Arial" panose="020B0604020202020204" pitchFamily="34" charset="0"/>
              <a:buChar char="•"/>
            </a:pPr>
            <a:r>
              <a:rPr lang="en-US" dirty="0"/>
              <a:t>3: Disposal of returned market products.</a:t>
            </a:r>
          </a:p>
          <a:p>
            <a:pPr>
              <a:buFont typeface="Arial" panose="020B0604020202020204" pitchFamily="34" charset="0"/>
              <a:buChar char="•"/>
            </a:pPr>
            <a:r>
              <a:rPr lang="en-US" dirty="0"/>
              <a:t>2: Tasks in the commercial/raw materials warehouse.</a:t>
            </a:r>
          </a:p>
          <a:p>
            <a:pPr>
              <a:buFont typeface="Arial" panose="020B0604020202020204" pitchFamily="34" charset="0"/>
              <a:buChar char="•"/>
            </a:pPr>
            <a:r>
              <a:rPr lang="en-US" dirty="0"/>
              <a:t>1: Other activities.</a:t>
            </a:r>
          </a:p>
          <a:p>
            <a:pPr marL="1143000" lvl="2" indent="-228600">
              <a:buFont typeface="Arial" panose="020B0604020202020204" pitchFamily="34" charset="0"/>
              <a:buChar char="•"/>
            </a:pPr>
            <a:endParaRPr lang="en-US" dirty="0"/>
          </a:p>
        </p:txBody>
      </p:sp>
    </p:spTree>
    <p:extLst>
      <p:ext uri="{BB962C8B-B14F-4D97-AF65-F5344CB8AC3E}">
        <p14:creationId xmlns:p14="http://schemas.microsoft.com/office/powerpoint/2010/main" val="97628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sp>
        <p:nvSpPr>
          <p:cNvPr id="2" name="Rectangle 1">
            <a:extLst>
              <a:ext uri="{FF2B5EF4-FFF2-40B4-BE49-F238E27FC236}">
                <a16:creationId xmlns:a16="http://schemas.microsoft.com/office/drawing/2014/main" id="{341F4309-B19C-74E4-277A-C6845E48CA57}"/>
              </a:ext>
            </a:extLst>
          </p:cNvPr>
          <p:cNvSpPr>
            <a:spLocks noChangeArrowheads="1"/>
          </p:cNvSpPr>
          <p:nvPr/>
        </p:nvSpPr>
        <p:spPr bwMode="auto">
          <a:xfrm>
            <a:off x="336885" y="1871507"/>
            <a:ext cx="106865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Forklift Constraints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Operating hours are capped by scheduled overhauls.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Usage is prohibited beyond allowable working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ES Deployment</a:t>
            </a:r>
            <a:r>
              <a:rPr kumimoji="0" lang="en-US"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Implemented through user-friendly interfaces.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Models (ANFIS and CART) demonstrated superior knowledge inferencing and transfer properties.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Key Outputs and Insights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Models offer optimized forklift deployment strategies for varying operational scenarios.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Addressed both efficiency and resource longevity in the decision-making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66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pic>
        <p:nvPicPr>
          <p:cNvPr id="5" name="Picture 4">
            <a:extLst>
              <a:ext uri="{FF2B5EF4-FFF2-40B4-BE49-F238E27FC236}">
                <a16:creationId xmlns:a16="http://schemas.microsoft.com/office/drawing/2014/main" id="{109257ED-E36D-594E-3E4E-40E548516993}"/>
              </a:ext>
            </a:extLst>
          </p:cNvPr>
          <p:cNvPicPr>
            <a:picLocks noChangeAspect="1"/>
          </p:cNvPicPr>
          <p:nvPr/>
        </p:nvPicPr>
        <p:blipFill>
          <a:blip r:embed="rId2"/>
          <a:stretch>
            <a:fillRect/>
          </a:stretch>
        </p:blipFill>
        <p:spPr>
          <a:xfrm>
            <a:off x="1542492" y="1470229"/>
            <a:ext cx="8901363" cy="3714617"/>
          </a:xfrm>
          <a:prstGeom prst="rect">
            <a:avLst/>
          </a:prstGeom>
        </p:spPr>
      </p:pic>
      <p:sp>
        <p:nvSpPr>
          <p:cNvPr id="6" name="Rectangle 3">
            <a:extLst>
              <a:ext uri="{FF2B5EF4-FFF2-40B4-BE49-F238E27FC236}">
                <a16:creationId xmlns:a16="http://schemas.microsoft.com/office/drawing/2014/main" id="{697DFC72-7AC0-BB45-9C4B-2F280C05A072}"/>
              </a:ext>
            </a:extLst>
          </p:cNvPr>
          <p:cNvSpPr>
            <a:spLocks noChangeArrowheads="1"/>
          </p:cNvSpPr>
          <p:nvPr/>
        </p:nvSpPr>
        <p:spPr bwMode="auto">
          <a:xfrm>
            <a:off x="4333913" y="5256966"/>
            <a:ext cx="33185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sr-Latn-BA" sz="1100" dirty="0">
                <a:solidFill>
                  <a:srgbClr val="231F20"/>
                </a:solidFill>
                <a:latin typeface="Arial" panose="020B0604020202020204" pitchFamily="34" charset="0"/>
                <a:ea typeface="Tahoma" panose="020B0604030504040204" pitchFamily="34" charset="0"/>
              </a:rPr>
              <a:t>Methodology for bulding the ANFIS model.</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669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pic>
        <p:nvPicPr>
          <p:cNvPr id="3" name="Picture 2">
            <a:extLst>
              <a:ext uri="{FF2B5EF4-FFF2-40B4-BE49-F238E27FC236}">
                <a16:creationId xmlns:a16="http://schemas.microsoft.com/office/drawing/2014/main" id="{39EB5882-4885-D812-FC3A-E06C10028482}"/>
              </a:ext>
            </a:extLst>
          </p:cNvPr>
          <p:cNvPicPr>
            <a:picLocks noChangeAspect="1"/>
          </p:cNvPicPr>
          <p:nvPr/>
        </p:nvPicPr>
        <p:blipFill>
          <a:blip r:embed="rId2"/>
          <a:stretch>
            <a:fillRect/>
          </a:stretch>
        </p:blipFill>
        <p:spPr>
          <a:xfrm>
            <a:off x="1680948" y="2048259"/>
            <a:ext cx="9426284" cy="3811119"/>
          </a:xfrm>
          <a:prstGeom prst="rect">
            <a:avLst/>
          </a:prstGeom>
        </p:spPr>
      </p:pic>
      <p:sp>
        <p:nvSpPr>
          <p:cNvPr id="7" name="Rectangle 3">
            <a:extLst>
              <a:ext uri="{FF2B5EF4-FFF2-40B4-BE49-F238E27FC236}">
                <a16:creationId xmlns:a16="http://schemas.microsoft.com/office/drawing/2014/main" id="{D12B534E-0DC7-1AAF-27DD-0D3F30739CDE}"/>
              </a:ext>
            </a:extLst>
          </p:cNvPr>
          <p:cNvSpPr>
            <a:spLocks noChangeArrowheads="1"/>
          </p:cNvSpPr>
          <p:nvPr/>
        </p:nvSpPr>
        <p:spPr bwMode="auto">
          <a:xfrm>
            <a:off x="4726880" y="1848018"/>
            <a:ext cx="27382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Table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Fuzzy inference system in ANFIS.</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890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7" name="Rectangle 3"/>
          <p:cNvSpPr>
            <a:spLocks noChangeArrowheads="1"/>
          </p:cNvSpPr>
          <p:nvPr/>
        </p:nvSpPr>
        <p:spPr bwMode="auto">
          <a:xfrm>
            <a:off x="5630500" y="5222774"/>
            <a:ext cx="96853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sr-Latn-RS" sz="1100" dirty="0">
                <a:solidFill>
                  <a:srgbClr val="231F20"/>
                </a:solidFill>
                <a:latin typeface="Arial" panose="020B0604020202020204" pitchFamily="34" charset="0"/>
                <a:ea typeface="Tahoma" panose="020B0604030504040204" pitchFamily="34" charset="0"/>
              </a:rPr>
              <a:t>ES 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p:nvPr/>
        </p:nvPicPr>
        <p:blipFill>
          <a:blip r:embed="rId2"/>
          <a:stretch>
            <a:fillRect/>
          </a:stretch>
        </p:blipFill>
        <p:spPr>
          <a:xfrm>
            <a:off x="2424195" y="1242337"/>
            <a:ext cx="6960436" cy="3980437"/>
          </a:xfrm>
          <a:prstGeom prst="rect">
            <a:avLst/>
          </a:prstGeom>
        </p:spPr>
      </p:pic>
    </p:spTree>
    <p:extLst>
      <p:ext uri="{BB962C8B-B14F-4D97-AF65-F5344CB8AC3E}">
        <p14:creationId xmlns:p14="http://schemas.microsoft.com/office/powerpoint/2010/main" val="279645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artificial intelligence (AI)? Is it really an “alive” creature capable of thinking and making its own decisions based on one its mind, past experiences, ethics, beliefs, </a:t>
            </a:r>
            <a:r>
              <a:rPr lang="en-GB" sz="2000" dirty="0" err="1"/>
              <a:t>etc</a:t>
            </a:r>
            <a:r>
              <a:rPr lang="en-GB" sz="2000" dirty="0"/>
              <a:t>? How is it connected to machine learning (ML)? Are AI and ML the same thing? </a:t>
            </a:r>
          </a:p>
          <a:p>
            <a:r>
              <a:rPr lang="en-GB" sz="2000" dirty="0"/>
              <a:t>What tools are used in AI &amp; ML? What role do AI and ML play in the business context and how can it be used in everyday business operations and optimizations? Are there specific architectures and examples of applying AI and ML to supply chains?</a:t>
            </a:r>
          </a:p>
          <a:p>
            <a:pPr marL="0" indent="0">
              <a:buNone/>
            </a:pP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7" name="Rectangle 3"/>
          <p:cNvSpPr>
            <a:spLocks noChangeArrowheads="1"/>
          </p:cNvSpPr>
          <p:nvPr/>
        </p:nvSpPr>
        <p:spPr bwMode="auto">
          <a:xfrm>
            <a:off x="4020294" y="5222774"/>
            <a:ext cx="418896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sr-Latn-RS" sz="1100" dirty="0">
                <a:solidFill>
                  <a:srgbClr val="231F20"/>
                </a:solidFill>
                <a:latin typeface="Arial" panose="020B0604020202020204" pitchFamily="34" charset="0"/>
                <a:ea typeface="Tahoma" panose="020B0604030504040204" pitchFamily="34" charset="0"/>
              </a:rPr>
              <a:t>Methodology steps for buliding the optimal CART model.</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BD171EC-F2AA-C2D2-F9B9-F815569399CA}"/>
              </a:ext>
            </a:extLst>
          </p:cNvPr>
          <p:cNvPicPr>
            <a:picLocks noChangeAspect="1"/>
          </p:cNvPicPr>
          <p:nvPr/>
        </p:nvPicPr>
        <p:blipFill>
          <a:blip r:embed="rId2"/>
          <a:stretch>
            <a:fillRect/>
          </a:stretch>
        </p:blipFill>
        <p:spPr>
          <a:xfrm>
            <a:off x="0" y="2270685"/>
            <a:ext cx="12192000" cy="2316629"/>
          </a:xfrm>
          <a:prstGeom prst="rect">
            <a:avLst/>
          </a:prstGeom>
        </p:spPr>
      </p:pic>
    </p:spTree>
    <p:extLst>
      <p:ext uri="{BB962C8B-B14F-4D97-AF65-F5344CB8AC3E}">
        <p14:creationId xmlns:p14="http://schemas.microsoft.com/office/powerpoint/2010/main" val="197779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7" name="Rectangle 3"/>
          <p:cNvSpPr>
            <a:spLocks noChangeArrowheads="1"/>
          </p:cNvSpPr>
          <p:nvPr/>
        </p:nvSpPr>
        <p:spPr bwMode="auto">
          <a:xfrm>
            <a:off x="5592026" y="5222774"/>
            <a:ext cx="10454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lang="sr-Latn-RS" sz="1100" dirty="0">
                <a:solidFill>
                  <a:srgbClr val="231F20"/>
                </a:solidFill>
                <a:latin typeface="Arial" panose="020B0604020202020204" pitchFamily="34" charset="0"/>
                <a:ea typeface="Tahoma" panose="020B0604030504040204" pitchFamily="34" charset="0"/>
              </a:rPr>
              <a:t> ES 2.</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p:nvPr/>
        </p:nvPicPr>
        <p:blipFill>
          <a:blip r:embed="rId2"/>
          <a:stretch>
            <a:fillRect/>
          </a:stretch>
        </p:blipFill>
        <p:spPr>
          <a:xfrm>
            <a:off x="1487475" y="1373616"/>
            <a:ext cx="8209102" cy="3915108"/>
          </a:xfrm>
          <a:prstGeom prst="rect">
            <a:avLst/>
          </a:prstGeom>
        </p:spPr>
      </p:pic>
    </p:spTree>
    <p:extLst>
      <p:ext uri="{BB962C8B-B14F-4D97-AF65-F5344CB8AC3E}">
        <p14:creationId xmlns:p14="http://schemas.microsoft.com/office/powerpoint/2010/main" val="334588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AI &amp; ML Application: Utilized in a food factory's central warehouse to optimize forklift operations.</a:t>
            </a:r>
          </a:p>
          <a:p>
            <a:pPr algn="just"/>
            <a:r>
              <a:rPr lang="en-GB" sz="1800" dirty="0">
                <a:ea typeface="Calibri" panose="020F0502020204030204" pitchFamily="34" charset="0"/>
                <a:cs typeface="Times New Roman" panose="02020603050405020304" pitchFamily="18" charset="0"/>
              </a:rPr>
              <a:t>Warehouse Details: Manages 30 forklifts and handles up to 350,000 pallets annually.</a:t>
            </a:r>
          </a:p>
          <a:p>
            <a:pPr algn="just"/>
            <a:r>
              <a:rPr lang="en-GB" sz="1800" dirty="0">
                <a:ea typeface="Calibri" panose="020F0502020204030204" pitchFamily="34" charset="0"/>
                <a:cs typeface="Times New Roman" panose="02020603050405020304" pitchFamily="18" charset="0"/>
              </a:rPr>
              <a:t>Current Process: Decisions made manually by managers, which can be error-prone under stress.</a:t>
            </a:r>
          </a:p>
          <a:p>
            <a:pPr algn="just"/>
            <a:r>
              <a:rPr lang="en-GB" sz="1800" dirty="0">
                <a:ea typeface="Calibri" panose="020F0502020204030204" pitchFamily="34" charset="0"/>
                <a:cs typeface="Times New Roman" panose="02020603050405020304" pitchFamily="18" charset="0"/>
              </a:rPr>
              <a:t>Solution: Implementation of a decision-support system (DSS) with ML algorithms.</a:t>
            </a:r>
          </a:p>
          <a:p>
            <a:pPr algn="just"/>
            <a:r>
              <a:rPr lang="en-GB" sz="1800" dirty="0">
                <a:ea typeface="Calibri" panose="020F0502020204030204" pitchFamily="34" charset="0"/>
                <a:cs typeface="Times New Roman" panose="02020603050405020304" pitchFamily="18" charset="0"/>
              </a:rPr>
              <a:t>DSS Function: Provides data-driven recommendations for optimal forklift allocation.</a:t>
            </a:r>
          </a:p>
          <a:p>
            <a:pPr algn="just"/>
            <a:r>
              <a:rPr lang="en-GB" sz="1800" dirty="0">
                <a:ea typeface="Calibri" panose="020F0502020204030204" pitchFamily="34" charset="0"/>
                <a:cs typeface="Times New Roman" panose="02020603050405020304" pitchFamily="18" charset="0"/>
              </a:rPr>
              <a:t>Benefits: Enhances efficiency, reduces resource misallocation, and minimizes operational disruptions.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artificial intelligence?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AI began in the 1950s with the goal of teaching computers to think like humans. Researchers developed various algorithms, leading to the definition of AI as the effort to automate intellectual tasks typically performed by humans (</a:t>
            </a:r>
            <a:r>
              <a:rPr lang="en-GB" sz="1800" dirty="0" err="1"/>
              <a:t>Chollet</a:t>
            </a:r>
            <a:r>
              <a:rPr lang="en-GB" sz="1800" dirty="0"/>
              <a:t>, 2021). Today, machine learning (ML) and deep learning are the most prominent subsets of AI, but early AI was dominated by non-learning algorithms.</a:t>
            </a:r>
            <a:endParaRPr lang="sr-Latn-RS" sz="1800" dirty="0"/>
          </a:p>
          <a:p>
            <a:r>
              <a:rPr lang="en-GB" sz="1800" dirty="0"/>
              <a:t>This early phase, known as Symbolic AI, focused on programming computers with explicit rules to solve problems. Symbolic AI was effective for logical, well-defined tasks like playing chess but struggled with complex real-world problems. The approach relied on "if-then" rules, which were easy to understand but difficult to apply to all possible scenarios.</a:t>
            </a:r>
            <a:endParaRPr lang="sr-Latn-RS" sz="1800" dirty="0"/>
          </a:p>
          <a:p>
            <a:r>
              <a:rPr lang="en-GB" sz="1800" dirty="0"/>
              <a:t>Symbolic AI peaked in the 1980s with expert systems (ES), a subset of decision support systems (DSS). These systems mimicked human reasoning to solve complex problems, offering computerized decision-making similar to that of a human expert. Expert systems were widely applied and commercially successful, capturing expert knowledge to aid or even replace human decision-makers.</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artificial intelligence?</a:t>
            </a:r>
            <a:endParaRPr lang="pl-PL" dirty="0"/>
          </a:p>
        </p:txBody>
      </p:sp>
      <p:pic>
        <p:nvPicPr>
          <p:cNvPr id="6" name="Picture 5" descr="C:\Users\Logistika\Desktop\Artificial_Intelligence_The_Milestone_in_Modern_B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1896" y="1254231"/>
            <a:ext cx="5260235" cy="4155970"/>
          </a:xfrm>
          <a:prstGeom prst="rect">
            <a:avLst/>
          </a:prstGeom>
          <a:noFill/>
          <a:ln>
            <a:noFill/>
          </a:ln>
        </p:spPr>
      </p:pic>
      <p:sp>
        <p:nvSpPr>
          <p:cNvPr id="7" name="Rectangle 3"/>
          <p:cNvSpPr>
            <a:spLocks noChangeArrowheads="1"/>
          </p:cNvSpPr>
          <p:nvPr/>
        </p:nvSpPr>
        <p:spPr bwMode="auto">
          <a:xfrm>
            <a:off x="4162196" y="5610338"/>
            <a:ext cx="285527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main fields and subfields of AI </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9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the ecosystem of AI &amp; МL?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en-GB" sz="1800" dirty="0"/>
              <a:t>The ecosystem of AI &amp; ML algorithms consists of three key pillars:</a:t>
            </a:r>
          </a:p>
          <a:p>
            <a:pPr marL="896938"/>
            <a:r>
              <a:rPr lang="en-GB" sz="1800" dirty="0"/>
              <a:t>Input data;</a:t>
            </a:r>
          </a:p>
          <a:p>
            <a:pPr marL="896938"/>
            <a:r>
              <a:rPr lang="en-GB" sz="1800" dirty="0"/>
              <a:t>Output data;</a:t>
            </a:r>
          </a:p>
          <a:p>
            <a:pPr marL="896938"/>
            <a:r>
              <a:rPr lang="en-GB" sz="1800" dirty="0"/>
              <a:t>Cost function.</a:t>
            </a:r>
          </a:p>
          <a:p>
            <a:r>
              <a:rPr lang="en-GB" sz="1800" dirty="0"/>
              <a:t>Input data is essential for building accurate ML algorithms, requiring careful collection, cleaning, and encoding to reveal hidden patterns effectively. Often, too much focus is placed on developing algorithms rather than ensuring high-quality input data.</a:t>
            </a:r>
          </a:p>
          <a:p>
            <a:r>
              <a:rPr lang="en-GB" sz="1800" dirty="0"/>
              <a:t>Output data reflects the results of ML models, such as class labels in classification or predicted values in regression. The cost function measures how well the model's predictions match the actual output, guiding the optimization of the model's performance.</a:t>
            </a:r>
            <a:endParaRPr lang="sr-Latn-RS" sz="1800" dirty="0"/>
          </a:p>
          <a:p>
            <a:r>
              <a:rPr lang="en-GB" sz="1800" dirty="0"/>
              <a:t>The cost function represents the way of measuring how the AI &amp; ML is performing. Basically, we would ideally want answers from the algorithms to match the output data, for a given input data. The cost function is also a feedback signal to the set of parameters that guide the algorithm's work, i.e., it allows the optimization of overall algorithm performance via the process of learning (finding the optimal set of parameters).</a:t>
            </a:r>
          </a:p>
        </p:txBody>
      </p:sp>
    </p:spTree>
    <p:extLst>
      <p:ext uri="{BB962C8B-B14F-4D97-AF65-F5344CB8AC3E}">
        <p14:creationId xmlns:p14="http://schemas.microsoft.com/office/powerpoint/2010/main" val="116462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 is a subset of artificial intelligence (AI) that involves the development of algorithms and statistical models that enable computers to perform tasks without being explicitly programmed for those tasks. The primary goal of machine learning is to enable computers to learn from data and improve their performance over time without human intervention.</a:t>
            </a:r>
            <a:endParaRPr lang="sr-Latn-RS" sz="1800" dirty="0"/>
          </a:p>
          <a:p>
            <a:endParaRPr lang="sr-Latn-RS" sz="1800" dirty="0"/>
          </a:p>
          <a:p>
            <a:r>
              <a:rPr lang="en-GB" sz="1800" dirty="0"/>
              <a:t>ML arises from this question: could a computer go beyond "what we know how to order it to perform" and learn on its own how to perform a specified task? Could a computer surprise us? Rather than programmers crafting data-processing rules by hand, could a computer automatically learn these rules by looking at data?</a:t>
            </a:r>
            <a:endParaRPr lang="pl-PL" sz="1800" dirty="0"/>
          </a:p>
        </p:txBody>
      </p:sp>
    </p:spTree>
    <p:extLst>
      <p:ext uri="{BB962C8B-B14F-4D97-AF65-F5344CB8AC3E}">
        <p14:creationId xmlns:p14="http://schemas.microsoft.com/office/powerpoint/2010/main" val="49111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500629" y="5576471"/>
            <a:ext cx="56685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The classical programing vs. machine learning system training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Chollet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Foundations and theoretical assumptions of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learning's integration into business intelligence (BI) has transformed decision-making.</a:t>
            </a:r>
            <a:endParaRPr lang="sr-Latn-RS" sz="1800" dirty="0"/>
          </a:p>
          <a:p>
            <a:r>
              <a:rPr lang="en-GB" sz="1800" dirty="0"/>
              <a:t>ML rooted in mathematics, especially statistics.</a:t>
            </a:r>
          </a:p>
          <a:p>
            <a:r>
              <a:rPr lang="en-GB" sz="1800" dirty="0"/>
              <a:t>Ongoing debate: Is ML its field or part of statistics?</a:t>
            </a:r>
          </a:p>
          <a:p>
            <a:r>
              <a:rPr lang="en-GB" sz="1800" dirty="0"/>
              <a:t>ML algorithms often operate beyond traditional mathematical boundaries.</a:t>
            </a:r>
          </a:p>
          <a:p>
            <a:r>
              <a:rPr lang="en-GB" sz="1800" dirty="0"/>
              <a:t>ML vital in BI for data </a:t>
            </a:r>
            <a:r>
              <a:rPr lang="en-GB" sz="1800" dirty="0" err="1"/>
              <a:t>preprocessing</a:t>
            </a:r>
            <a:r>
              <a:rPr lang="en-GB" sz="1800" dirty="0"/>
              <a:t>, mining, and applying insights.</a:t>
            </a:r>
          </a:p>
          <a:p>
            <a:r>
              <a:rPr lang="en-GB" sz="1800" dirty="0"/>
              <a:t>ML enhances decision-making in organizations.</a:t>
            </a:r>
          </a:p>
          <a:p>
            <a:r>
              <a:rPr lang="en-GB" sz="1800" dirty="0"/>
              <a:t>Integration of ML into BI workflows for actionable insights.</a:t>
            </a:r>
          </a:p>
          <a:p>
            <a:r>
              <a:rPr lang="en-GB" sz="1800" dirty="0"/>
              <a:t>Bridging mathematics and practice in ML for effective BI.</a:t>
            </a:r>
          </a:p>
          <a:p>
            <a:r>
              <a:rPr lang="en-GB" sz="1800" dirty="0"/>
              <a:t>Strategies for optimizing ML algorithms for real-world BI applications.</a:t>
            </a:r>
          </a:p>
          <a:p>
            <a:r>
              <a:rPr lang="en-GB" sz="1800" dirty="0"/>
              <a:t>Importance of using ML outputs in decision-making.</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Architecture of ML Neural Network algorithm</a:t>
            </a:r>
            <a:endParaRPr lang="pl-PL" dirty="0"/>
          </a:p>
        </p:txBody>
      </p:sp>
      <p:pic>
        <p:nvPicPr>
          <p:cNvPr id="7" name="Picture 6">
            <a:extLst>
              <a:ext uri="{FF2B5EF4-FFF2-40B4-BE49-F238E27FC236}">
                <a16:creationId xmlns:a16="http://schemas.microsoft.com/office/drawing/2014/main" id="{283111E0-2143-8F2D-536A-C28A33E9F909}"/>
              </a:ext>
            </a:extLst>
          </p:cNvPr>
          <p:cNvPicPr>
            <a:picLocks noChangeAspect="1"/>
          </p:cNvPicPr>
          <p:nvPr/>
        </p:nvPicPr>
        <p:blipFill>
          <a:blip r:embed="rId2"/>
          <a:stretch>
            <a:fillRect/>
          </a:stretch>
        </p:blipFill>
        <p:spPr>
          <a:xfrm>
            <a:off x="1858879" y="1239724"/>
            <a:ext cx="8338230" cy="4378552"/>
          </a:xfrm>
          <a:prstGeom prst="rect">
            <a:avLst/>
          </a:prstGeom>
        </p:spPr>
      </p:pic>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764453" y="5702803"/>
            <a:ext cx="27558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Digit classifaction</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946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6323b9911ec7b880b3f85e1ebe7472d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fbbf3d6e8bb1d384c59d7fbcbdc53b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ECB25BEA-03E9-45B2-9F4A-125B308EAA7D}"/>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2823</TotalTime>
  <Words>1522</Words>
  <Application>Microsoft Office PowerPoint</Application>
  <PresentationFormat>Widescreen</PresentationFormat>
  <Paragraphs>121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Tahoma</vt:lpstr>
      <vt:lpstr>Motyw pakietu Office</vt:lpstr>
      <vt:lpstr>Business Intelligence</vt:lpstr>
      <vt:lpstr>Agenda</vt:lpstr>
      <vt:lpstr>What is artificial intelligence?</vt:lpstr>
      <vt:lpstr>What is artificial intelligence?</vt:lpstr>
      <vt:lpstr>What is the ecosystem of AI &amp; МL?</vt:lpstr>
      <vt:lpstr>What is machine learning?</vt:lpstr>
      <vt:lpstr>What is machine learning?</vt:lpstr>
      <vt:lpstr>Foundations and theoretical assumptions of ML</vt:lpstr>
      <vt:lpstr>Architecture of ML Neural Network algorithm</vt:lpstr>
      <vt:lpstr>ML Neural Network algorithm</vt:lpstr>
      <vt:lpstr>ML Neural Network gradient decent</vt:lpstr>
      <vt:lpstr>Case study</vt:lpstr>
      <vt:lpstr>Case study</vt:lpstr>
      <vt:lpstr>Case study</vt:lpstr>
      <vt:lpstr>Case study</vt:lpstr>
      <vt:lpstr>Case study</vt:lpstr>
      <vt:lpstr>Case study</vt:lpstr>
      <vt:lpstr>Case study</vt:lpstr>
      <vt:lpstr>Case study</vt:lpstr>
      <vt:lpstr>Case study</vt:lpstr>
      <vt:lpstr>Case study</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Dejan Mircetic</cp:lastModifiedBy>
  <cp:revision>29</cp:revision>
  <dcterms:created xsi:type="dcterms:W3CDTF">2023-07-06T12:09:08Z</dcterms:created>
  <dcterms:modified xsi:type="dcterms:W3CDTF">2024-12-05T13:54:47Z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