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4472C4"/>
    <a:srgbClr val="7E898A"/>
    <a:srgbClr val="BA4C4C"/>
    <a:srgbClr val="B9B9B9"/>
    <a:srgbClr val="8ABD51"/>
    <a:srgbClr val="45455B"/>
    <a:srgbClr val="595959"/>
    <a:srgbClr val="6A6A6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BD8A6-94ED-4D25-92E6-F5BE6D56476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037A51-7F24-461C-A156-60F2BF33191C}">
      <dgm:prSet phldrT="[Tekst]"/>
      <dgm:spPr/>
      <dgm:t>
        <a:bodyPr/>
        <a:lstStyle/>
        <a:p>
          <a:r>
            <a:rPr lang="pl-PL" dirty="0"/>
            <a:t>Nadzor dobavne verige</a:t>
          </a:r>
        </a:p>
      </dgm:t>
    </dgm:pt>
    <dgm:pt modelId="{0EE7B269-B1A6-4AC1-893D-36D27C268FA4}" type="parTrans" cxnId="{DACABC3F-E054-4F66-852A-342AB95237E8}">
      <dgm:prSet/>
      <dgm:spPr/>
      <dgm:t>
        <a:bodyPr/>
        <a:lstStyle/>
        <a:p>
          <a:endParaRPr lang="pl-PL"/>
        </a:p>
      </dgm:t>
    </dgm:pt>
    <dgm:pt modelId="{28072B9E-9512-49A6-A84E-8F0849AE9132}" type="sibTrans" cxnId="{DACABC3F-E054-4F66-852A-342AB95237E8}">
      <dgm:prSet/>
      <dgm:spPr/>
      <dgm:t>
        <a:bodyPr/>
        <a:lstStyle/>
        <a:p>
          <a:endParaRPr lang="pl-PL"/>
        </a:p>
      </dgm:t>
    </dgm:pt>
    <dgm:pt modelId="{04D47031-EF40-4BBD-A418-1734507BC837}">
      <dgm:prSet phldrT="[Tekst]"/>
      <dgm:spPr/>
      <dgm:t>
        <a:bodyPr/>
        <a:lstStyle/>
        <a:p>
          <a:r>
            <a:rPr lang="en-US" dirty="0"/>
            <a:t>analiza podatkov</a:t>
          </a:r>
          <a:endParaRPr lang="pl-PL" dirty="0"/>
        </a:p>
      </dgm:t>
    </dgm:pt>
    <dgm:pt modelId="{61A529EF-955C-4954-8D3A-E3CD2B98B332}" type="parTrans" cxnId="{79BD4F44-1E9C-4C83-A1A7-C38EF014FE06}">
      <dgm:prSet/>
      <dgm:spPr/>
      <dgm:t>
        <a:bodyPr/>
        <a:lstStyle/>
        <a:p>
          <a:endParaRPr lang="pl-PL"/>
        </a:p>
      </dgm:t>
    </dgm:pt>
    <dgm:pt modelId="{8F9F0D3D-A4F6-4EF8-97D1-8DDD61F6D3E0}" type="sibTrans" cxnId="{79BD4F44-1E9C-4C83-A1A7-C38EF014FE06}">
      <dgm:prSet/>
      <dgm:spPr/>
      <dgm:t>
        <a:bodyPr/>
        <a:lstStyle/>
        <a:p>
          <a:endParaRPr lang="pl-PL"/>
        </a:p>
      </dgm:t>
    </dgm:pt>
    <dgm:pt modelId="{4DEE9D35-07C1-4316-B082-B87B34A5A4E9}">
      <dgm:prSet phldrT="[Tekst]"/>
      <dgm:spPr/>
      <dgm:t>
        <a:bodyPr/>
        <a:lstStyle/>
        <a:p>
          <a:r>
            <a:rPr lang="en-US" dirty="0"/>
            <a:t>napovedovanje</a:t>
          </a:r>
          <a:endParaRPr lang="pl-PL" dirty="0"/>
        </a:p>
      </dgm:t>
    </dgm:pt>
    <dgm:pt modelId="{8E7FD148-9AE1-4B14-952D-57151F580563}" type="parTrans" cxnId="{F51414C4-F696-47A2-BC29-55374821F7AE}">
      <dgm:prSet/>
      <dgm:spPr/>
      <dgm:t>
        <a:bodyPr/>
        <a:lstStyle/>
        <a:p>
          <a:endParaRPr lang="pl-PL"/>
        </a:p>
      </dgm:t>
    </dgm:pt>
    <dgm:pt modelId="{ACE97585-FE60-4363-9CAA-A721FD7E433B}" type="sibTrans" cxnId="{F51414C4-F696-47A2-BC29-55374821F7AE}">
      <dgm:prSet/>
      <dgm:spPr/>
      <dgm:t>
        <a:bodyPr/>
        <a:lstStyle/>
        <a:p>
          <a:endParaRPr lang="pl-PL"/>
        </a:p>
      </dgm:t>
    </dgm:pt>
    <dgm:pt modelId="{62406792-2ACE-4496-963A-89A0B4575498}">
      <dgm:prSet phldrT="[Tekst]"/>
      <dgm:spPr/>
      <dgm:t>
        <a:bodyPr/>
        <a:lstStyle/>
        <a:p>
          <a:r>
            <a:rPr lang="en-US" dirty="0"/>
            <a:t>spremljanje učinkovitosti</a:t>
          </a:r>
          <a:endParaRPr lang="pl-PL" dirty="0"/>
        </a:p>
      </dgm:t>
    </dgm:pt>
    <dgm:pt modelId="{7F40C393-0A62-4370-9ACE-5E43924511E4}" type="parTrans" cxnId="{4FBF09BD-0068-4DE8-BE10-A6A88983A60D}">
      <dgm:prSet/>
      <dgm:spPr/>
      <dgm:t>
        <a:bodyPr/>
        <a:lstStyle/>
        <a:p>
          <a:endParaRPr lang="pl-PL"/>
        </a:p>
      </dgm:t>
    </dgm:pt>
    <dgm:pt modelId="{0803F2FF-2DF0-4C41-9281-8F975E0B43B6}" type="sibTrans" cxnId="{4FBF09BD-0068-4DE8-BE10-A6A88983A60D}">
      <dgm:prSet/>
      <dgm:spPr/>
      <dgm:t>
        <a:bodyPr/>
        <a:lstStyle/>
        <a:p>
          <a:endParaRPr lang="pl-PL"/>
        </a:p>
      </dgm:t>
    </dgm:pt>
    <dgm:pt modelId="{BF14B202-014E-481E-B8BC-EA632F25F67A}">
      <dgm:prSet phldrT="[Tekst]"/>
      <dgm:spPr/>
      <dgm:t>
        <a:bodyPr/>
        <a:lstStyle/>
        <a:p>
          <a:r>
            <a:rPr lang="en-US"/>
            <a:t>korektivni posegi</a:t>
          </a:r>
          <a:endParaRPr lang="pl-PL" dirty="0"/>
        </a:p>
      </dgm:t>
    </dgm:pt>
    <dgm:pt modelId="{00DFDB98-C72A-43CA-ABD7-36AE772C8F5C}" type="parTrans" cxnId="{93695BEF-A84A-40C6-ABD6-2AD951BB28A8}">
      <dgm:prSet/>
      <dgm:spPr/>
      <dgm:t>
        <a:bodyPr/>
        <a:lstStyle/>
        <a:p>
          <a:endParaRPr lang="pl-PL"/>
        </a:p>
      </dgm:t>
    </dgm:pt>
    <dgm:pt modelId="{AA83F4F9-E0AC-418F-A339-909F3C36DD25}" type="sibTrans" cxnId="{93695BEF-A84A-40C6-ABD6-2AD951BB28A8}">
      <dgm:prSet/>
      <dgm:spPr/>
      <dgm:t>
        <a:bodyPr/>
        <a:lstStyle/>
        <a:p>
          <a:endParaRPr lang="pl-PL"/>
        </a:p>
      </dgm:t>
    </dgm:pt>
    <dgm:pt modelId="{84CBFCB2-0BFD-4BC5-8800-1E6DD16BEFA7}" type="pres">
      <dgm:prSet presAssocID="{A3CBD8A6-94ED-4D25-92E6-F5BE6D5647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4A3DAA-BB5F-48D8-A45F-0525C7B82837}" type="pres">
      <dgm:prSet presAssocID="{86037A51-7F24-461C-A156-60F2BF33191C}" presName="root1" presStyleCnt="0"/>
      <dgm:spPr/>
    </dgm:pt>
    <dgm:pt modelId="{162DDE4C-FA50-4505-9B7B-174A0EF84772}" type="pres">
      <dgm:prSet presAssocID="{86037A51-7F24-461C-A156-60F2BF33191C}" presName="LevelOneTextNode" presStyleLbl="node0" presStyleIdx="0" presStyleCnt="1">
        <dgm:presLayoutVars>
          <dgm:chPref val="3"/>
        </dgm:presLayoutVars>
      </dgm:prSet>
      <dgm:spPr/>
    </dgm:pt>
    <dgm:pt modelId="{6414329C-CA8E-426A-82CD-6605F16C14F1}" type="pres">
      <dgm:prSet presAssocID="{86037A51-7F24-461C-A156-60F2BF33191C}" presName="level2hierChild" presStyleCnt="0"/>
      <dgm:spPr/>
    </dgm:pt>
    <dgm:pt modelId="{E429FD45-A81C-4ADE-9ECC-0D0183B1DA65}" type="pres">
      <dgm:prSet presAssocID="{61A529EF-955C-4954-8D3A-E3CD2B98B332}" presName="conn2-1" presStyleLbl="parChTrans1D2" presStyleIdx="0" presStyleCnt="4"/>
      <dgm:spPr/>
    </dgm:pt>
    <dgm:pt modelId="{1EDBDFBB-1076-4A9D-989F-D46A51191C24}" type="pres">
      <dgm:prSet presAssocID="{61A529EF-955C-4954-8D3A-E3CD2B98B332}" presName="connTx" presStyleLbl="parChTrans1D2" presStyleIdx="0" presStyleCnt="4"/>
      <dgm:spPr/>
    </dgm:pt>
    <dgm:pt modelId="{EC0C8974-2355-4F1B-93B2-E8BF4518CC1D}" type="pres">
      <dgm:prSet presAssocID="{04D47031-EF40-4BBD-A418-1734507BC837}" presName="root2" presStyleCnt="0"/>
      <dgm:spPr/>
    </dgm:pt>
    <dgm:pt modelId="{E29EB888-E589-42F0-844B-D4CDF57BC48C}" type="pres">
      <dgm:prSet presAssocID="{04D47031-EF40-4BBD-A418-1734507BC837}" presName="LevelTwoTextNode" presStyleLbl="node2" presStyleIdx="0" presStyleCnt="4">
        <dgm:presLayoutVars>
          <dgm:chPref val="3"/>
        </dgm:presLayoutVars>
      </dgm:prSet>
      <dgm:spPr/>
    </dgm:pt>
    <dgm:pt modelId="{2265901B-F9FD-4224-84DD-41F7F7D16C31}" type="pres">
      <dgm:prSet presAssocID="{04D47031-EF40-4BBD-A418-1734507BC837}" presName="level3hierChild" presStyleCnt="0"/>
      <dgm:spPr/>
    </dgm:pt>
    <dgm:pt modelId="{AC48DB26-CD48-4E97-B98A-AF91E8B514E5}" type="pres">
      <dgm:prSet presAssocID="{8E7FD148-9AE1-4B14-952D-57151F580563}" presName="conn2-1" presStyleLbl="parChTrans1D2" presStyleIdx="1" presStyleCnt="4"/>
      <dgm:spPr/>
    </dgm:pt>
    <dgm:pt modelId="{608D0435-92E4-4A1D-A91E-B319084A4C54}" type="pres">
      <dgm:prSet presAssocID="{8E7FD148-9AE1-4B14-952D-57151F580563}" presName="connTx" presStyleLbl="parChTrans1D2" presStyleIdx="1" presStyleCnt="4"/>
      <dgm:spPr/>
    </dgm:pt>
    <dgm:pt modelId="{056A77B0-FD06-4E1C-9E76-17DD618CFF12}" type="pres">
      <dgm:prSet presAssocID="{4DEE9D35-07C1-4316-B082-B87B34A5A4E9}" presName="root2" presStyleCnt="0"/>
      <dgm:spPr/>
    </dgm:pt>
    <dgm:pt modelId="{98154A11-4B43-4E89-84D9-A5FFC426FD18}" type="pres">
      <dgm:prSet presAssocID="{4DEE9D35-07C1-4316-B082-B87B34A5A4E9}" presName="LevelTwoTextNode" presStyleLbl="node2" presStyleIdx="1" presStyleCnt="4">
        <dgm:presLayoutVars>
          <dgm:chPref val="3"/>
        </dgm:presLayoutVars>
      </dgm:prSet>
      <dgm:spPr/>
    </dgm:pt>
    <dgm:pt modelId="{31F0D469-941F-4AA6-8F29-CB0045A76506}" type="pres">
      <dgm:prSet presAssocID="{4DEE9D35-07C1-4316-B082-B87B34A5A4E9}" presName="level3hierChild" presStyleCnt="0"/>
      <dgm:spPr/>
    </dgm:pt>
    <dgm:pt modelId="{82B998F3-5516-418B-8CEC-ED26A97A569E}" type="pres">
      <dgm:prSet presAssocID="{7F40C393-0A62-4370-9ACE-5E43924511E4}" presName="conn2-1" presStyleLbl="parChTrans1D2" presStyleIdx="2" presStyleCnt="4"/>
      <dgm:spPr/>
    </dgm:pt>
    <dgm:pt modelId="{8CDD8292-43DE-444E-9657-634D6C5E28CD}" type="pres">
      <dgm:prSet presAssocID="{7F40C393-0A62-4370-9ACE-5E43924511E4}" presName="connTx" presStyleLbl="parChTrans1D2" presStyleIdx="2" presStyleCnt="4"/>
      <dgm:spPr/>
    </dgm:pt>
    <dgm:pt modelId="{07894D4C-9965-4BBE-B0AC-ED0DDCFB893A}" type="pres">
      <dgm:prSet presAssocID="{62406792-2ACE-4496-963A-89A0B4575498}" presName="root2" presStyleCnt="0"/>
      <dgm:spPr/>
    </dgm:pt>
    <dgm:pt modelId="{F225F748-E2E2-48AD-9A83-2AC61A89F175}" type="pres">
      <dgm:prSet presAssocID="{62406792-2ACE-4496-963A-89A0B4575498}" presName="LevelTwoTextNode" presStyleLbl="node2" presStyleIdx="2" presStyleCnt="4">
        <dgm:presLayoutVars>
          <dgm:chPref val="3"/>
        </dgm:presLayoutVars>
      </dgm:prSet>
      <dgm:spPr/>
    </dgm:pt>
    <dgm:pt modelId="{AEDA7610-ED60-4031-ABAC-AD3A39F3BD0D}" type="pres">
      <dgm:prSet presAssocID="{62406792-2ACE-4496-963A-89A0B4575498}" presName="level3hierChild" presStyleCnt="0"/>
      <dgm:spPr/>
    </dgm:pt>
    <dgm:pt modelId="{4B165FD8-9D9F-4965-8CBD-7FAE474A7A73}" type="pres">
      <dgm:prSet presAssocID="{00DFDB98-C72A-43CA-ABD7-36AE772C8F5C}" presName="conn2-1" presStyleLbl="parChTrans1D2" presStyleIdx="3" presStyleCnt="4"/>
      <dgm:spPr/>
    </dgm:pt>
    <dgm:pt modelId="{9F28EF65-9553-434C-858A-A41855924149}" type="pres">
      <dgm:prSet presAssocID="{00DFDB98-C72A-43CA-ABD7-36AE772C8F5C}" presName="connTx" presStyleLbl="parChTrans1D2" presStyleIdx="3" presStyleCnt="4"/>
      <dgm:spPr/>
    </dgm:pt>
    <dgm:pt modelId="{A45927C3-D302-46CD-A848-CDFC8C8A4384}" type="pres">
      <dgm:prSet presAssocID="{BF14B202-014E-481E-B8BC-EA632F25F67A}" presName="root2" presStyleCnt="0"/>
      <dgm:spPr/>
    </dgm:pt>
    <dgm:pt modelId="{F3954B68-288B-409F-AD3C-1832C759F62A}" type="pres">
      <dgm:prSet presAssocID="{BF14B202-014E-481E-B8BC-EA632F25F67A}" presName="LevelTwoTextNode" presStyleLbl="node2" presStyleIdx="3" presStyleCnt="4">
        <dgm:presLayoutVars>
          <dgm:chPref val="3"/>
        </dgm:presLayoutVars>
      </dgm:prSet>
      <dgm:spPr/>
    </dgm:pt>
    <dgm:pt modelId="{12EE6A97-2B5A-4B11-BB45-B2045E2DD49C}" type="pres">
      <dgm:prSet presAssocID="{BF14B202-014E-481E-B8BC-EA632F25F67A}" presName="level3hierChild" presStyleCnt="0"/>
      <dgm:spPr/>
    </dgm:pt>
  </dgm:ptLst>
  <dgm:cxnLst>
    <dgm:cxn modelId="{9059A60C-8EDC-443B-A6C3-BBF0CDEE5FF7}" type="presOf" srcId="{86037A51-7F24-461C-A156-60F2BF33191C}" destId="{162DDE4C-FA50-4505-9B7B-174A0EF84772}" srcOrd="0" destOrd="0" presId="urn:microsoft.com/office/officeart/2008/layout/HorizontalMultiLevelHierarchy"/>
    <dgm:cxn modelId="{164A6314-B3DB-4E51-811E-396DCAD36855}" type="presOf" srcId="{BF14B202-014E-481E-B8BC-EA632F25F67A}" destId="{F3954B68-288B-409F-AD3C-1832C759F62A}" srcOrd="0" destOrd="0" presId="urn:microsoft.com/office/officeart/2008/layout/HorizontalMultiLevelHierarchy"/>
    <dgm:cxn modelId="{24E8AC27-3F68-498E-BBA9-5AEAC18D7CEE}" type="presOf" srcId="{04D47031-EF40-4BBD-A418-1734507BC837}" destId="{E29EB888-E589-42F0-844B-D4CDF57BC48C}" srcOrd="0" destOrd="0" presId="urn:microsoft.com/office/officeart/2008/layout/HorizontalMultiLevelHierarchy"/>
    <dgm:cxn modelId="{8D2F3534-971B-4EF1-9DE2-24AF9FE0A443}" type="presOf" srcId="{4DEE9D35-07C1-4316-B082-B87B34A5A4E9}" destId="{98154A11-4B43-4E89-84D9-A5FFC426FD18}" srcOrd="0" destOrd="0" presId="urn:microsoft.com/office/officeart/2008/layout/HorizontalMultiLevelHierarchy"/>
    <dgm:cxn modelId="{DACABC3F-E054-4F66-852A-342AB95237E8}" srcId="{A3CBD8A6-94ED-4D25-92E6-F5BE6D564769}" destId="{86037A51-7F24-461C-A156-60F2BF33191C}" srcOrd="0" destOrd="0" parTransId="{0EE7B269-B1A6-4AC1-893D-36D27C268FA4}" sibTransId="{28072B9E-9512-49A6-A84E-8F0849AE9132}"/>
    <dgm:cxn modelId="{59AD0262-E545-4304-A6D9-1A5D90F51E8A}" type="presOf" srcId="{8E7FD148-9AE1-4B14-952D-57151F580563}" destId="{AC48DB26-CD48-4E97-B98A-AF91E8B514E5}" srcOrd="0" destOrd="0" presId="urn:microsoft.com/office/officeart/2008/layout/HorizontalMultiLevelHierarchy"/>
    <dgm:cxn modelId="{42B2EB43-97D7-42C3-9DDA-F793FD627D22}" type="presOf" srcId="{00DFDB98-C72A-43CA-ABD7-36AE772C8F5C}" destId="{9F28EF65-9553-434C-858A-A41855924149}" srcOrd="1" destOrd="0" presId="urn:microsoft.com/office/officeart/2008/layout/HorizontalMultiLevelHierarchy"/>
    <dgm:cxn modelId="{79BD4F44-1E9C-4C83-A1A7-C38EF014FE06}" srcId="{86037A51-7F24-461C-A156-60F2BF33191C}" destId="{04D47031-EF40-4BBD-A418-1734507BC837}" srcOrd="0" destOrd="0" parTransId="{61A529EF-955C-4954-8D3A-E3CD2B98B332}" sibTransId="{8F9F0D3D-A4F6-4EF8-97D1-8DDD61F6D3E0}"/>
    <dgm:cxn modelId="{35566A49-CE39-4C07-9EE7-36436E2DB43B}" type="presOf" srcId="{61A529EF-955C-4954-8D3A-E3CD2B98B332}" destId="{1EDBDFBB-1076-4A9D-989F-D46A51191C24}" srcOrd="1" destOrd="0" presId="urn:microsoft.com/office/officeart/2008/layout/HorizontalMultiLevelHierarchy"/>
    <dgm:cxn modelId="{A0856D69-B581-4DF9-8758-1CC137B993DE}" type="presOf" srcId="{62406792-2ACE-4496-963A-89A0B4575498}" destId="{F225F748-E2E2-48AD-9A83-2AC61A89F175}" srcOrd="0" destOrd="0" presId="urn:microsoft.com/office/officeart/2008/layout/HorizontalMultiLevelHierarchy"/>
    <dgm:cxn modelId="{7484C66D-E17E-4DA4-8079-1F771CD9E558}" type="presOf" srcId="{7F40C393-0A62-4370-9ACE-5E43924511E4}" destId="{8CDD8292-43DE-444E-9657-634D6C5E28CD}" srcOrd="1" destOrd="0" presId="urn:microsoft.com/office/officeart/2008/layout/HorizontalMultiLevelHierarchy"/>
    <dgm:cxn modelId="{51C4024F-BABE-4451-B9A6-D24240E66739}" type="presOf" srcId="{7F40C393-0A62-4370-9ACE-5E43924511E4}" destId="{82B998F3-5516-418B-8CEC-ED26A97A569E}" srcOrd="0" destOrd="0" presId="urn:microsoft.com/office/officeart/2008/layout/HorizontalMultiLevelHierarchy"/>
    <dgm:cxn modelId="{BE12CE8A-ECC7-471B-91E2-5017FB6EAEB2}" type="presOf" srcId="{61A529EF-955C-4954-8D3A-E3CD2B98B332}" destId="{E429FD45-A81C-4ADE-9ECC-0D0183B1DA65}" srcOrd="0" destOrd="0" presId="urn:microsoft.com/office/officeart/2008/layout/HorizontalMultiLevelHierarchy"/>
    <dgm:cxn modelId="{4428DC96-D6DF-4231-B2ED-22C0E9B13897}" type="presOf" srcId="{A3CBD8A6-94ED-4D25-92E6-F5BE6D564769}" destId="{84CBFCB2-0BFD-4BC5-8800-1E6DD16BEFA7}" srcOrd="0" destOrd="0" presId="urn:microsoft.com/office/officeart/2008/layout/HorizontalMultiLevelHierarchy"/>
    <dgm:cxn modelId="{4FBF09BD-0068-4DE8-BE10-A6A88983A60D}" srcId="{86037A51-7F24-461C-A156-60F2BF33191C}" destId="{62406792-2ACE-4496-963A-89A0B4575498}" srcOrd="2" destOrd="0" parTransId="{7F40C393-0A62-4370-9ACE-5E43924511E4}" sibTransId="{0803F2FF-2DF0-4C41-9281-8F975E0B43B6}"/>
    <dgm:cxn modelId="{F51414C4-F696-47A2-BC29-55374821F7AE}" srcId="{86037A51-7F24-461C-A156-60F2BF33191C}" destId="{4DEE9D35-07C1-4316-B082-B87B34A5A4E9}" srcOrd="1" destOrd="0" parTransId="{8E7FD148-9AE1-4B14-952D-57151F580563}" sibTransId="{ACE97585-FE60-4363-9CAA-A721FD7E433B}"/>
    <dgm:cxn modelId="{F1C644CE-B9A7-4261-BEF3-BB9D8E9A324A}" type="presOf" srcId="{00DFDB98-C72A-43CA-ABD7-36AE772C8F5C}" destId="{4B165FD8-9D9F-4965-8CBD-7FAE474A7A73}" srcOrd="0" destOrd="0" presId="urn:microsoft.com/office/officeart/2008/layout/HorizontalMultiLevelHierarchy"/>
    <dgm:cxn modelId="{93695BEF-A84A-40C6-ABD6-2AD951BB28A8}" srcId="{86037A51-7F24-461C-A156-60F2BF33191C}" destId="{BF14B202-014E-481E-B8BC-EA632F25F67A}" srcOrd="3" destOrd="0" parTransId="{00DFDB98-C72A-43CA-ABD7-36AE772C8F5C}" sibTransId="{AA83F4F9-E0AC-418F-A339-909F3C36DD25}"/>
    <dgm:cxn modelId="{83A4FDF5-25B7-4D1E-BE97-CA505436E752}" type="presOf" srcId="{8E7FD148-9AE1-4B14-952D-57151F580563}" destId="{608D0435-92E4-4A1D-A91E-B319084A4C54}" srcOrd="1" destOrd="0" presId="urn:microsoft.com/office/officeart/2008/layout/HorizontalMultiLevelHierarchy"/>
    <dgm:cxn modelId="{5AC7A1D9-2C53-4368-9701-D9BA5D300888}" type="presParOf" srcId="{84CBFCB2-0BFD-4BC5-8800-1E6DD16BEFA7}" destId="{B64A3DAA-BB5F-48D8-A45F-0525C7B82837}" srcOrd="0" destOrd="0" presId="urn:microsoft.com/office/officeart/2008/layout/HorizontalMultiLevelHierarchy"/>
    <dgm:cxn modelId="{167222DC-C5AF-4300-9181-15371CF0EF93}" type="presParOf" srcId="{B64A3DAA-BB5F-48D8-A45F-0525C7B82837}" destId="{162DDE4C-FA50-4505-9B7B-174A0EF84772}" srcOrd="0" destOrd="0" presId="urn:microsoft.com/office/officeart/2008/layout/HorizontalMultiLevelHierarchy"/>
    <dgm:cxn modelId="{9763A439-42AB-4515-9E7C-7A31C1603EEF}" type="presParOf" srcId="{B64A3DAA-BB5F-48D8-A45F-0525C7B82837}" destId="{6414329C-CA8E-426A-82CD-6605F16C14F1}" srcOrd="1" destOrd="0" presId="urn:microsoft.com/office/officeart/2008/layout/HorizontalMultiLevelHierarchy"/>
    <dgm:cxn modelId="{CDE9726C-B71B-4D51-B44F-60A9D3B30370}" type="presParOf" srcId="{6414329C-CA8E-426A-82CD-6605F16C14F1}" destId="{E429FD45-A81C-4ADE-9ECC-0D0183B1DA65}" srcOrd="0" destOrd="0" presId="urn:microsoft.com/office/officeart/2008/layout/HorizontalMultiLevelHierarchy"/>
    <dgm:cxn modelId="{89B62C88-C6BA-4180-94BC-CDA755C8DF32}" type="presParOf" srcId="{E429FD45-A81C-4ADE-9ECC-0D0183B1DA65}" destId="{1EDBDFBB-1076-4A9D-989F-D46A51191C24}" srcOrd="0" destOrd="0" presId="urn:microsoft.com/office/officeart/2008/layout/HorizontalMultiLevelHierarchy"/>
    <dgm:cxn modelId="{01F69BA7-8FEE-4CE2-8717-29D6829D1BD8}" type="presParOf" srcId="{6414329C-CA8E-426A-82CD-6605F16C14F1}" destId="{EC0C8974-2355-4F1B-93B2-E8BF4518CC1D}" srcOrd="1" destOrd="0" presId="urn:microsoft.com/office/officeart/2008/layout/HorizontalMultiLevelHierarchy"/>
    <dgm:cxn modelId="{D1CA7F86-64E3-4617-AD54-E7B4F3BDA14F}" type="presParOf" srcId="{EC0C8974-2355-4F1B-93B2-E8BF4518CC1D}" destId="{E29EB888-E589-42F0-844B-D4CDF57BC48C}" srcOrd="0" destOrd="0" presId="urn:microsoft.com/office/officeart/2008/layout/HorizontalMultiLevelHierarchy"/>
    <dgm:cxn modelId="{311D058B-F66A-492F-B01F-4FDEAE490734}" type="presParOf" srcId="{EC0C8974-2355-4F1B-93B2-E8BF4518CC1D}" destId="{2265901B-F9FD-4224-84DD-41F7F7D16C31}" srcOrd="1" destOrd="0" presId="urn:microsoft.com/office/officeart/2008/layout/HorizontalMultiLevelHierarchy"/>
    <dgm:cxn modelId="{F686536A-8D8E-42F3-BAC1-8B3BE0348C75}" type="presParOf" srcId="{6414329C-CA8E-426A-82CD-6605F16C14F1}" destId="{AC48DB26-CD48-4E97-B98A-AF91E8B514E5}" srcOrd="2" destOrd="0" presId="urn:microsoft.com/office/officeart/2008/layout/HorizontalMultiLevelHierarchy"/>
    <dgm:cxn modelId="{E604119E-96B0-4F95-A66B-572CD64FC2BB}" type="presParOf" srcId="{AC48DB26-CD48-4E97-B98A-AF91E8B514E5}" destId="{608D0435-92E4-4A1D-A91E-B319084A4C54}" srcOrd="0" destOrd="0" presId="urn:microsoft.com/office/officeart/2008/layout/HorizontalMultiLevelHierarchy"/>
    <dgm:cxn modelId="{6B016297-1FAB-46DE-9F84-01E038798BB1}" type="presParOf" srcId="{6414329C-CA8E-426A-82CD-6605F16C14F1}" destId="{056A77B0-FD06-4E1C-9E76-17DD618CFF12}" srcOrd="3" destOrd="0" presId="urn:microsoft.com/office/officeart/2008/layout/HorizontalMultiLevelHierarchy"/>
    <dgm:cxn modelId="{FD9B1D7D-C3B9-411D-8537-9CDD5B24B7FB}" type="presParOf" srcId="{056A77B0-FD06-4E1C-9E76-17DD618CFF12}" destId="{98154A11-4B43-4E89-84D9-A5FFC426FD18}" srcOrd="0" destOrd="0" presId="urn:microsoft.com/office/officeart/2008/layout/HorizontalMultiLevelHierarchy"/>
    <dgm:cxn modelId="{6798502B-BF89-4443-9A74-81231EA34F93}" type="presParOf" srcId="{056A77B0-FD06-4E1C-9E76-17DD618CFF12}" destId="{31F0D469-941F-4AA6-8F29-CB0045A76506}" srcOrd="1" destOrd="0" presId="urn:microsoft.com/office/officeart/2008/layout/HorizontalMultiLevelHierarchy"/>
    <dgm:cxn modelId="{10704759-B1E8-4363-A120-DCF35F4E764D}" type="presParOf" srcId="{6414329C-CA8E-426A-82CD-6605F16C14F1}" destId="{82B998F3-5516-418B-8CEC-ED26A97A569E}" srcOrd="4" destOrd="0" presId="urn:microsoft.com/office/officeart/2008/layout/HorizontalMultiLevelHierarchy"/>
    <dgm:cxn modelId="{A526AF91-C06E-4E24-A0E9-D69BA67CA1C4}" type="presParOf" srcId="{82B998F3-5516-418B-8CEC-ED26A97A569E}" destId="{8CDD8292-43DE-444E-9657-634D6C5E28CD}" srcOrd="0" destOrd="0" presId="urn:microsoft.com/office/officeart/2008/layout/HorizontalMultiLevelHierarchy"/>
    <dgm:cxn modelId="{FA088FF9-3D9A-40B3-AC11-F179D1E6CD8F}" type="presParOf" srcId="{6414329C-CA8E-426A-82CD-6605F16C14F1}" destId="{07894D4C-9965-4BBE-B0AC-ED0DDCFB893A}" srcOrd="5" destOrd="0" presId="urn:microsoft.com/office/officeart/2008/layout/HorizontalMultiLevelHierarchy"/>
    <dgm:cxn modelId="{EA8F743C-B2F6-4B80-A3FC-ABD8B8C1F36D}" type="presParOf" srcId="{07894D4C-9965-4BBE-B0AC-ED0DDCFB893A}" destId="{F225F748-E2E2-48AD-9A83-2AC61A89F175}" srcOrd="0" destOrd="0" presId="urn:microsoft.com/office/officeart/2008/layout/HorizontalMultiLevelHierarchy"/>
    <dgm:cxn modelId="{CB4859C7-52EF-4EC3-8668-F90D20B83A06}" type="presParOf" srcId="{07894D4C-9965-4BBE-B0AC-ED0DDCFB893A}" destId="{AEDA7610-ED60-4031-ABAC-AD3A39F3BD0D}" srcOrd="1" destOrd="0" presId="urn:microsoft.com/office/officeart/2008/layout/HorizontalMultiLevelHierarchy"/>
    <dgm:cxn modelId="{7DCD224E-9680-40C2-AAD1-83161E83FDA1}" type="presParOf" srcId="{6414329C-CA8E-426A-82CD-6605F16C14F1}" destId="{4B165FD8-9D9F-4965-8CBD-7FAE474A7A73}" srcOrd="6" destOrd="0" presId="urn:microsoft.com/office/officeart/2008/layout/HorizontalMultiLevelHierarchy"/>
    <dgm:cxn modelId="{D4A83478-AF68-4B70-A7F6-7A53EFD9A071}" type="presParOf" srcId="{4B165FD8-9D9F-4965-8CBD-7FAE474A7A73}" destId="{9F28EF65-9553-434C-858A-A41855924149}" srcOrd="0" destOrd="0" presId="urn:microsoft.com/office/officeart/2008/layout/HorizontalMultiLevelHierarchy"/>
    <dgm:cxn modelId="{0A640504-202F-4A27-8904-8E11715861ED}" type="presParOf" srcId="{6414329C-CA8E-426A-82CD-6605F16C14F1}" destId="{A45927C3-D302-46CD-A848-CDFC8C8A4384}" srcOrd="7" destOrd="0" presId="urn:microsoft.com/office/officeart/2008/layout/HorizontalMultiLevelHierarchy"/>
    <dgm:cxn modelId="{4942929A-5C83-40B0-A664-E10C8FB353A7}" type="presParOf" srcId="{A45927C3-D302-46CD-A848-CDFC8C8A4384}" destId="{F3954B68-288B-409F-AD3C-1832C759F62A}" srcOrd="0" destOrd="0" presId="urn:microsoft.com/office/officeart/2008/layout/HorizontalMultiLevelHierarchy"/>
    <dgm:cxn modelId="{409FC0BF-7F75-48CC-B421-F6FBDB9D5264}" type="presParOf" srcId="{A45927C3-D302-46CD-A848-CDFC8C8A4384}" destId="{12EE6A97-2B5A-4B11-BB45-B2045E2DD4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/>
            <a:t>Specifičen</a:t>
          </a:r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pl-PL" dirty="0" err="1"/>
            <a:t>Merljiv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pl-PL" dirty="0" err="1"/>
            <a:t>Dosegljivo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pl-PL" dirty="0"/>
            <a:t>Časovno </a:t>
          </a:r>
          <a:r>
            <a:rPr lang="pl-PL" dirty="0" err="1"/>
            <a:t>omejeno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pl-PL" dirty="0"/>
            <a:t>Relevanten</a:t>
          </a:r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/>
            <a:t>Specifičen</a:t>
          </a:r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9053AF15-7460-46F9-AA9F-FC9CACA75FCD}">
      <dgm:prSet phldrT="[Tekst]"/>
      <dgm:spPr/>
      <dgm:t>
        <a:bodyPr/>
        <a:lstStyle/>
        <a:p>
          <a:r>
            <a:rPr lang="pl-PL" dirty="0" err="1"/>
            <a:t>Merljiv</a:t>
          </a:r>
          <a:endParaRPr lang="pl-PL" dirty="0"/>
        </a:p>
      </dgm:t>
    </dgm:pt>
    <dgm:pt modelId="{1C17A63C-3A1F-4A68-8787-46D47339609E}" type="parTrans" cxnId="{C7212374-BC01-40CB-A7F0-7E46CFDE56B4}">
      <dgm:prSet/>
      <dgm:spPr/>
      <dgm:t>
        <a:bodyPr/>
        <a:lstStyle/>
        <a:p>
          <a:endParaRPr lang="pl-PL"/>
        </a:p>
      </dgm:t>
    </dgm:pt>
    <dgm:pt modelId="{7674DFA2-115E-413E-BFC7-5B268A132BC1}" type="sibTrans" cxnId="{C7212374-BC01-40CB-A7F0-7E46CFDE56B4}">
      <dgm:prSet/>
      <dgm:spPr/>
      <dgm:t>
        <a:bodyPr/>
        <a:lstStyle/>
        <a:p>
          <a:endParaRPr lang="pl-PL"/>
        </a:p>
      </dgm:t>
    </dgm:pt>
    <dgm:pt modelId="{E1B1132C-12F9-4913-A090-8A3DAFEB787F}">
      <dgm:prSet phldrT="[Tekst]"/>
      <dgm:spPr/>
      <dgm:t>
        <a:bodyPr/>
        <a:lstStyle/>
        <a:p>
          <a:r>
            <a:rPr lang="pl-PL" dirty="0" err="1"/>
            <a:t>Dosegljivo</a:t>
          </a:r>
          <a:endParaRPr lang="pl-PL" dirty="0"/>
        </a:p>
      </dgm:t>
    </dgm:pt>
    <dgm:pt modelId="{3D9572CF-1DCE-4A5A-85BF-EE53A9FA8BEA}" type="parTrans" cxnId="{F5F3C4BC-C3B3-43B6-A978-E461BCC67A71}">
      <dgm:prSet/>
      <dgm:spPr/>
      <dgm:t>
        <a:bodyPr/>
        <a:lstStyle/>
        <a:p>
          <a:endParaRPr lang="pl-PL"/>
        </a:p>
      </dgm:t>
    </dgm:pt>
    <dgm:pt modelId="{738DEBD3-E635-4044-82F4-94B67DB19E5B}" type="sibTrans" cxnId="{F5F3C4BC-C3B3-43B6-A978-E461BCC67A71}">
      <dgm:prSet/>
      <dgm:spPr/>
      <dgm:t>
        <a:bodyPr/>
        <a:lstStyle/>
        <a:p>
          <a:endParaRPr lang="pl-PL"/>
        </a:p>
      </dgm:t>
    </dgm:pt>
    <dgm:pt modelId="{9102C6CB-4283-4EEF-8BF5-1E6A3920FB1A}">
      <dgm:prSet phldrT="[Tekst]"/>
      <dgm:spPr/>
      <dgm:t>
        <a:bodyPr/>
        <a:lstStyle/>
        <a:p>
          <a:r>
            <a:rPr lang="pl-PL" dirty="0"/>
            <a:t>Časovno </a:t>
          </a:r>
          <a:r>
            <a:rPr lang="pl-PL" dirty="0" err="1"/>
            <a:t>omejeno</a:t>
          </a:r>
          <a:endParaRPr lang="pl-PL" dirty="0"/>
        </a:p>
      </dgm:t>
    </dgm:pt>
    <dgm:pt modelId="{8F30263A-69D1-4901-AC47-34C260283ED6}" type="parTrans" cxnId="{9DB3ACF3-427F-4380-99E2-4A2A06BF75C0}">
      <dgm:prSet/>
      <dgm:spPr/>
      <dgm:t>
        <a:bodyPr/>
        <a:lstStyle/>
        <a:p>
          <a:endParaRPr lang="pl-PL"/>
        </a:p>
      </dgm:t>
    </dgm:pt>
    <dgm:pt modelId="{13369773-84FF-47DF-BC33-486F1941128E}" type="sibTrans" cxnId="{9DB3ACF3-427F-4380-99E2-4A2A06BF75C0}">
      <dgm:prSet/>
      <dgm:spPr/>
      <dgm:t>
        <a:bodyPr/>
        <a:lstStyle/>
        <a:p>
          <a:endParaRPr lang="pl-PL"/>
        </a:p>
      </dgm:t>
    </dgm:pt>
    <dgm:pt modelId="{8EED1FFF-42BA-450A-B94F-03B45127FE9D}">
      <dgm:prSet phldrT="[Tekst]"/>
      <dgm:spPr/>
      <dgm:t>
        <a:bodyPr/>
        <a:lstStyle/>
        <a:p>
          <a:r>
            <a:rPr lang="pl-PL" dirty="0"/>
            <a:t>Relevanten</a:t>
          </a:r>
        </a:p>
      </dgm:t>
    </dgm:pt>
    <dgm:pt modelId="{06FA431E-7BBD-4EF4-802C-FF4D839CA08A}" type="parTrans" cxnId="{373539E5-EC38-460C-80E6-F6D590AF1CB2}">
      <dgm:prSet/>
      <dgm:spPr/>
      <dgm:t>
        <a:bodyPr/>
        <a:lstStyle/>
        <a:p>
          <a:endParaRPr lang="pl-PL"/>
        </a:p>
      </dgm:t>
    </dgm:pt>
    <dgm:pt modelId="{703147BC-6B7C-4762-9525-FFDAAAB366C8}" type="sibTrans" cxnId="{373539E5-EC38-460C-80E6-F6D590AF1CB2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CD33B37C-B90F-48D0-B4C1-F572B89C66E8}" type="pres">
      <dgm:prSet presAssocID="{9053AF15-7460-46F9-AA9F-FC9CACA75FCD}" presName="node" presStyleLbl="node1" presStyleIdx="1" presStyleCnt="5">
        <dgm:presLayoutVars>
          <dgm:bulletEnabled val="1"/>
        </dgm:presLayoutVars>
      </dgm:prSet>
      <dgm:spPr/>
    </dgm:pt>
    <dgm:pt modelId="{E11C2E9D-FC21-4AC0-89D5-D0BD36C9E1F2}" type="pres">
      <dgm:prSet presAssocID="{9053AF15-7460-46F9-AA9F-FC9CACA75FCD}" presName="dummy" presStyleCnt="0"/>
      <dgm:spPr/>
    </dgm:pt>
    <dgm:pt modelId="{9562FCFA-A87A-433D-89EF-934F02630E07}" type="pres">
      <dgm:prSet presAssocID="{7674DFA2-115E-413E-BFC7-5B268A132BC1}" presName="sibTrans" presStyleLbl="sibTrans2D1" presStyleIdx="1" presStyleCnt="5"/>
      <dgm:spPr/>
    </dgm:pt>
    <dgm:pt modelId="{84ECD289-B540-4201-9BC1-6E5DB9015878}" type="pres">
      <dgm:prSet presAssocID="{E1B1132C-12F9-4913-A090-8A3DAFEB787F}" presName="node" presStyleLbl="node1" presStyleIdx="2" presStyleCnt="5">
        <dgm:presLayoutVars>
          <dgm:bulletEnabled val="1"/>
        </dgm:presLayoutVars>
      </dgm:prSet>
      <dgm:spPr/>
    </dgm:pt>
    <dgm:pt modelId="{B04C7C95-1912-4984-A774-A856373B0FEA}" type="pres">
      <dgm:prSet presAssocID="{E1B1132C-12F9-4913-A090-8A3DAFEB787F}" presName="dummy" presStyleCnt="0"/>
      <dgm:spPr/>
    </dgm:pt>
    <dgm:pt modelId="{1B6F9E1B-4F00-4F15-BE04-91135D2F61DF}" type="pres">
      <dgm:prSet presAssocID="{738DEBD3-E635-4044-82F4-94B67DB19E5B}" presName="sibTrans" presStyleLbl="sibTrans2D1" presStyleIdx="2" presStyleCnt="5"/>
      <dgm:spPr/>
    </dgm:pt>
    <dgm:pt modelId="{A7D42D11-4056-4878-85B5-2EAAC03807E6}" type="pres">
      <dgm:prSet presAssocID="{9102C6CB-4283-4EEF-8BF5-1E6A3920FB1A}" presName="node" presStyleLbl="node1" presStyleIdx="3" presStyleCnt="5">
        <dgm:presLayoutVars>
          <dgm:bulletEnabled val="1"/>
        </dgm:presLayoutVars>
      </dgm:prSet>
      <dgm:spPr/>
    </dgm:pt>
    <dgm:pt modelId="{1BDFE376-C812-45E8-8681-88B14E13F508}" type="pres">
      <dgm:prSet presAssocID="{9102C6CB-4283-4EEF-8BF5-1E6A3920FB1A}" presName="dummy" presStyleCnt="0"/>
      <dgm:spPr/>
    </dgm:pt>
    <dgm:pt modelId="{D72EC8F1-F634-43F9-8966-D31DBF3E1D48}" type="pres">
      <dgm:prSet presAssocID="{13369773-84FF-47DF-BC33-486F1941128E}" presName="sibTrans" presStyleLbl="sibTrans2D1" presStyleIdx="3" presStyleCnt="5"/>
      <dgm:spPr/>
    </dgm:pt>
    <dgm:pt modelId="{3C571D98-D1C2-4DCE-8155-EBA34DC48CAB}" type="pres">
      <dgm:prSet presAssocID="{8EED1FFF-42BA-450A-B94F-03B45127FE9D}" presName="node" presStyleLbl="node1" presStyleIdx="4" presStyleCnt="5">
        <dgm:presLayoutVars>
          <dgm:bulletEnabled val="1"/>
        </dgm:presLayoutVars>
      </dgm:prSet>
      <dgm:spPr/>
    </dgm:pt>
    <dgm:pt modelId="{225DFB19-CF8A-4F77-9821-4FABD02C7615}" type="pres">
      <dgm:prSet presAssocID="{8EED1FFF-42BA-450A-B94F-03B45127FE9D}" presName="dummy" presStyleCnt="0"/>
      <dgm:spPr/>
    </dgm:pt>
    <dgm:pt modelId="{11B1B250-5AA6-4CAC-B15C-556FCBE7938A}" type="pres">
      <dgm:prSet presAssocID="{703147BC-6B7C-4762-9525-FFDAAAB366C8}" presName="sibTrans" presStyleLbl="sibTrans2D1" presStyleIdx="4" presStyleCnt="5"/>
      <dgm:spPr/>
    </dgm:pt>
  </dgm:ptLst>
  <dgm:cxnLst>
    <dgm:cxn modelId="{43063501-7C8B-42F5-8F9C-4C892E846800}" type="presOf" srcId="{8EED1FFF-42BA-450A-B94F-03B45127FE9D}" destId="{3C571D98-D1C2-4DCE-8155-EBA34DC48CAB}" srcOrd="0" destOrd="0" presId="urn:microsoft.com/office/officeart/2005/8/layout/radial6"/>
    <dgm:cxn modelId="{F6A97313-27C7-4D27-8ABF-92AA9897A326}" type="presOf" srcId="{9102C6CB-4283-4EEF-8BF5-1E6A3920FB1A}" destId="{A7D42D11-4056-4878-85B5-2EAAC03807E6}" srcOrd="0" destOrd="0" presId="urn:microsoft.com/office/officeart/2005/8/layout/radial6"/>
    <dgm:cxn modelId="{AE4A8C1E-C4C6-46B2-A249-C506B0F1C299}" type="presOf" srcId="{13369773-84FF-47DF-BC33-486F1941128E}" destId="{D72EC8F1-F634-43F9-8966-D31DBF3E1D48}" srcOrd="0" destOrd="0" presId="urn:microsoft.com/office/officeart/2005/8/layout/radial6"/>
    <dgm:cxn modelId="{382A1242-93E1-42CD-8B28-B54305EAF44B}" type="presOf" srcId="{703147BC-6B7C-4762-9525-FFDAAAB366C8}" destId="{11B1B250-5AA6-4CAC-B15C-556FCBE7938A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C7212374-BC01-40CB-A7F0-7E46CFDE56B4}" srcId="{3910AB86-6D1B-4D97-9961-A50C464E3D24}" destId="{9053AF15-7460-46F9-AA9F-FC9CACA75FCD}" srcOrd="1" destOrd="0" parTransId="{1C17A63C-3A1F-4A68-8787-46D47339609E}" sibTransId="{7674DFA2-115E-413E-BFC7-5B268A132BC1}"/>
    <dgm:cxn modelId="{053DA376-E235-4A1A-AF6F-DFD844334379}" type="presOf" srcId="{9053AF15-7460-46F9-AA9F-FC9CACA75FCD}" destId="{CD33B37C-B90F-48D0-B4C1-F572B89C66E8}" srcOrd="0" destOrd="0" presId="urn:microsoft.com/office/officeart/2005/8/layout/radial6"/>
    <dgm:cxn modelId="{B38E327D-A6B3-4A9F-9EAA-96A7640D91C9}" type="presOf" srcId="{7674DFA2-115E-413E-BFC7-5B268A132BC1}" destId="{9562FCFA-A87A-433D-89EF-934F02630E07}" srcOrd="0" destOrd="0" presId="urn:microsoft.com/office/officeart/2005/8/layout/radial6"/>
    <dgm:cxn modelId="{2D59EE98-CFDF-49D0-850B-F926085BAC56}" type="presOf" srcId="{E1B1132C-12F9-4913-A090-8A3DAFEB787F}" destId="{84ECD289-B540-4201-9BC1-6E5DB9015878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F5F3C4BC-C3B3-43B6-A978-E461BCC67A71}" srcId="{3910AB86-6D1B-4D97-9961-A50C464E3D24}" destId="{E1B1132C-12F9-4913-A090-8A3DAFEB787F}" srcOrd="2" destOrd="0" parTransId="{3D9572CF-1DCE-4A5A-85BF-EE53A9FA8BEA}" sibTransId="{738DEBD3-E635-4044-82F4-94B67DB19E5B}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73539E5-EC38-460C-80E6-F6D590AF1CB2}" srcId="{3910AB86-6D1B-4D97-9961-A50C464E3D24}" destId="{8EED1FFF-42BA-450A-B94F-03B45127FE9D}" srcOrd="4" destOrd="0" parTransId="{06FA431E-7BBD-4EF4-802C-FF4D839CA08A}" sibTransId="{703147BC-6B7C-4762-9525-FFDAAAB366C8}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550FA9F1-FCFE-4214-A908-91AEC2A2DFDA}" type="presOf" srcId="{738DEBD3-E635-4044-82F4-94B67DB19E5B}" destId="{1B6F9E1B-4F00-4F15-BE04-91135D2F61DF}" srcOrd="0" destOrd="0" presId="urn:microsoft.com/office/officeart/2005/8/layout/radial6"/>
    <dgm:cxn modelId="{9DB3ACF3-427F-4380-99E2-4A2A06BF75C0}" srcId="{3910AB86-6D1B-4D97-9961-A50C464E3D24}" destId="{9102C6CB-4283-4EEF-8BF5-1E6A3920FB1A}" srcOrd="3" destOrd="0" parTransId="{8F30263A-69D1-4901-AC47-34C260283ED6}" sibTransId="{13369773-84FF-47DF-BC33-486F1941128E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076F8EFA-A3B8-46BF-B359-EFEF47901E72}" type="presParOf" srcId="{FE2EB03F-6D37-4FE8-9DFA-F14931F82833}" destId="{CD33B37C-B90F-48D0-B4C1-F572B89C66E8}" srcOrd="4" destOrd="0" presId="urn:microsoft.com/office/officeart/2005/8/layout/radial6"/>
    <dgm:cxn modelId="{C0925181-044C-4613-A77B-1C308AF57ED7}" type="presParOf" srcId="{FE2EB03F-6D37-4FE8-9DFA-F14931F82833}" destId="{E11C2E9D-FC21-4AC0-89D5-D0BD36C9E1F2}" srcOrd="5" destOrd="0" presId="urn:microsoft.com/office/officeart/2005/8/layout/radial6"/>
    <dgm:cxn modelId="{B876A0FC-C593-4540-B304-D036A9DBA8B3}" type="presParOf" srcId="{FE2EB03F-6D37-4FE8-9DFA-F14931F82833}" destId="{9562FCFA-A87A-433D-89EF-934F02630E07}" srcOrd="6" destOrd="0" presId="urn:microsoft.com/office/officeart/2005/8/layout/radial6"/>
    <dgm:cxn modelId="{75E35992-0CDD-4D24-8AA4-7912CB5245FC}" type="presParOf" srcId="{FE2EB03F-6D37-4FE8-9DFA-F14931F82833}" destId="{84ECD289-B540-4201-9BC1-6E5DB9015878}" srcOrd="7" destOrd="0" presId="urn:microsoft.com/office/officeart/2005/8/layout/radial6"/>
    <dgm:cxn modelId="{6FA61080-1303-4FB7-A8EA-539A7FE0CFDB}" type="presParOf" srcId="{FE2EB03F-6D37-4FE8-9DFA-F14931F82833}" destId="{B04C7C95-1912-4984-A774-A856373B0FEA}" srcOrd="8" destOrd="0" presId="urn:microsoft.com/office/officeart/2005/8/layout/radial6"/>
    <dgm:cxn modelId="{407E50A8-C2C0-4CC9-8D27-AA868D6FDD17}" type="presParOf" srcId="{FE2EB03F-6D37-4FE8-9DFA-F14931F82833}" destId="{1B6F9E1B-4F00-4F15-BE04-91135D2F61DF}" srcOrd="9" destOrd="0" presId="urn:microsoft.com/office/officeart/2005/8/layout/radial6"/>
    <dgm:cxn modelId="{42CB9CCC-07CD-441A-90A0-C469ED1EDC43}" type="presParOf" srcId="{FE2EB03F-6D37-4FE8-9DFA-F14931F82833}" destId="{A7D42D11-4056-4878-85B5-2EAAC03807E6}" srcOrd="10" destOrd="0" presId="urn:microsoft.com/office/officeart/2005/8/layout/radial6"/>
    <dgm:cxn modelId="{25A48CBC-1DE4-4438-9032-0C2491DE15CD}" type="presParOf" srcId="{FE2EB03F-6D37-4FE8-9DFA-F14931F82833}" destId="{1BDFE376-C812-45E8-8681-88B14E13F508}" srcOrd="11" destOrd="0" presId="urn:microsoft.com/office/officeart/2005/8/layout/radial6"/>
    <dgm:cxn modelId="{8EB937A9-6D86-45F6-B52F-58B14965C5CB}" type="presParOf" srcId="{FE2EB03F-6D37-4FE8-9DFA-F14931F82833}" destId="{D72EC8F1-F634-43F9-8966-D31DBF3E1D48}" srcOrd="12" destOrd="0" presId="urn:microsoft.com/office/officeart/2005/8/layout/radial6"/>
    <dgm:cxn modelId="{2C78652A-349A-4D8C-AEB4-239F12120020}" type="presParOf" srcId="{FE2EB03F-6D37-4FE8-9DFA-F14931F82833}" destId="{3C571D98-D1C2-4DCE-8155-EBA34DC48CAB}" srcOrd="13" destOrd="0" presId="urn:microsoft.com/office/officeart/2005/8/layout/radial6"/>
    <dgm:cxn modelId="{FB69B9CC-A5F7-4D0F-AD73-C393FDFD1F73}" type="presParOf" srcId="{FE2EB03F-6D37-4FE8-9DFA-F14931F82833}" destId="{225DFB19-CF8A-4F77-9821-4FABD02C7615}" srcOrd="14" destOrd="0" presId="urn:microsoft.com/office/officeart/2005/8/layout/radial6"/>
    <dgm:cxn modelId="{F15DF657-9CF2-42D4-9D12-882538378CB8}" type="presParOf" srcId="{FE2EB03F-6D37-4FE8-9DFA-F14931F82833}" destId="{11B1B250-5AA6-4CAC-B15C-556FCBE7938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5FD8-9D9F-4965-8CBD-7FAE474A7A73}">
      <dsp:nvSpPr>
        <dsp:cNvPr id="0" name=""/>
        <dsp:cNvSpPr/>
      </dsp:nvSpPr>
      <dsp:spPr>
        <a:xfrm>
          <a:off x="2345860" y="2256859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1608012"/>
              </a:lnTo>
              <a:lnTo>
                <a:pt x="562589" y="160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3018276"/>
        <a:ext cx="85179" cy="85179"/>
      </dsp:txXfrm>
    </dsp:sp>
    <dsp:sp modelId="{82B998F3-5516-418B-8CEC-ED26A97A569E}">
      <dsp:nvSpPr>
        <dsp:cNvPr id="0" name=""/>
        <dsp:cNvSpPr/>
      </dsp:nvSpPr>
      <dsp:spPr>
        <a:xfrm>
          <a:off x="2345860" y="2256859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536004"/>
              </a:lnTo>
              <a:lnTo>
                <a:pt x="562589" y="536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2505435"/>
        <a:ext cx="38852" cy="38852"/>
      </dsp:txXfrm>
    </dsp:sp>
    <dsp:sp modelId="{AC48DB26-CD48-4E97-B98A-AF91E8B514E5}">
      <dsp:nvSpPr>
        <dsp:cNvPr id="0" name=""/>
        <dsp:cNvSpPr/>
      </dsp:nvSpPr>
      <dsp:spPr>
        <a:xfrm>
          <a:off x="2345860" y="1720855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536004"/>
              </a:moveTo>
              <a:lnTo>
                <a:pt x="281294" y="536004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1969431"/>
        <a:ext cx="38852" cy="38852"/>
      </dsp:txXfrm>
    </dsp:sp>
    <dsp:sp modelId="{E429FD45-A81C-4ADE-9ECC-0D0183B1DA65}">
      <dsp:nvSpPr>
        <dsp:cNvPr id="0" name=""/>
        <dsp:cNvSpPr/>
      </dsp:nvSpPr>
      <dsp:spPr>
        <a:xfrm>
          <a:off x="2345860" y="648847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1608012"/>
              </a:moveTo>
              <a:lnTo>
                <a:pt x="281294" y="1608012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1410263"/>
        <a:ext cx="85179" cy="85179"/>
      </dsp:txXfrm>
    </dsp:sp>
    <dsp:sp modelId="{162DDE4C-FA50-4505-9B7B-174A0EF84772}">
      <dsp:nvSpPr>
        <dsp:cNvPr id="0" name=""/>
        <dsp:cNvSpPr/>
      </dsp:nvSpPr>
      <dsp:spPr>
        <a:xfrm rot="16200000">
          <a:off x="-339802" y="1828056"/>
          <a:ext cx="451371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/>
            <a:t>Nadzor dobavne verige</a:t>
          </a:r>
        </a:p>
      </dsp:txBody>
      <dsp:txXfrm>
        <a:off x="-339802" y="1828056"/>
        <a:ext cx="4513719" cy="857606"/>
      </dsp:txXfrm>
    </dsp:sp>
    <dsp:sp modelId="{E29EB888-E589-42F0-844B-D4CDF57BC48C}">
      <dsp:nvSpPr>
        <dsp:cNvPr id="0" name=""/>
        <dsp:cNvSpPr/>
      </dsp:nvSpPr>
      <dsp:spPr>
        <a:xfrm>
          <a:off x="2908450" y="220043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analiza podatkov</a:t>
          </a:r>
          <a:endParaRPr lang="pl-PL" sz="2900" kern="1200" dirty="0"/>
        </a:p>
      </dsp:txBody>
      <dsp:txXfrm>
        <a:off x="2908450" y="220043"/>
        <a:ext cx="2812949" cy="857606"/>
      </dsp:txXfrm>
    </dsp:sp>
    <dsp:sp modelId="{98154A11-4B43-4E89-84D9-A5FFC426FD18}">
      <dsp:nvSpPr>
        <dsp:cNvPr id="0" name=""/>
        <dsp:cNvSpPr/>
      </dsp:nvSpPr>
      <dsp:spPr>
        <a:xfrm>
          <a:off x="2908450" y="1292052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napovedovanje</a:t>
          </a:r>
          <a:endParaRPr lang="pl-PL" sz="2900" kern="1200" dirty="0"/>
        </a:p>
      </dsp:txBody>
      <dsp:txXfrm>
        <a:off x="2908450" y="1292052"/>
        <a:ext cx="2812949" cy="857606"/>
      </dsp:txXfrm>
    </dsp:sp>
    <dsp:sp modelId="{F225F748-E2E2-48AD-9A83-2AC61A89F175}">
      <dsp:nvSpPr>
        <dsp:cNvPr id="0" name=""/>
        <dsp:cNvSpPr/>
      </dsp:nvSpPr>
      <dsp:spPr>
        <a:xfrm>
          <a:off x="2908450" y="2364060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spremljanje učinkovitosti</a:t>
          </a:r>
          <a:endParaRPr lang="pl-PL" sz="2900" kern="1200" dirty="0"/>
        </a:p>
      </dsp:txBody>
      <dsp:txXfrm>
        <a:off x="2908450" y="2364060"/>
        <a:ext cx="2812949" cy="857606"/>
      </dsp:txXfrm>
    </dsp:sp>
    <dsp:sp modelId="{F3954B68-288B-409F-AD3C-1832C759F62A}">
      <dsp:nvSpPr>
        <dsp:cNvPr id="0" name=""/>
        <dsp:cNvSpPr/>
      </dsp:nvSpPr>
      <dsp:spPr>
        <a:xfrm>
          <a:off x="2908450" y="3436068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korektivni posegi</a:t>
          </a:r>
          <a:endParaRPr lang="pl-PL" sz="2900" kern="1200" dirty="0"/>
        </a:p>
      </dsp:txBody>
      <dsp:txXfrm>
        <a:off x="2908450" y="3436068"/>
        <a:ext cx="2812949" cy="85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Specifičen</a:t>
          </a:r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Merljiv</a:t>
          </a:r>
          <a:endParaRPr lang="pl-PL" sz="12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Dosegljivo</a:t>
          </a:r>
          <a:endParaRPr lang="pl-PL" sz="12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Časovno </a:t>
          </a:r>
          <a:r>
            <a:rPr lang="pl-PL" sz="1200" kern="1200" dirty="0" err="1"/>
            <a:t>omejeno</a:t>
          </a:r>
          <a:endParaRPr lang="pl-PL" sz="12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Relevanten</a:t>
          </a:r>
        </a:p>
      </dsp:txBody>
      <dsp:txXfrm>
        <a:off x="1131059" y="1251131"/>
        <a:ext cx="740577" cy="74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1B250-5AA6-4CAC-B15C-556FCBE7938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EC8F1-F634-43F9-8966-D31DBF3E1D4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9E1B-4F00-4F15-BE04-91135D2F61DF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FCFA-A87A-433D-89EF-934F02630E07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Specifičen</a:t>
          </a:r>
        </a:p>
      </dsp:txBody>
      <dsp:txXfrm>
        <a:off x="2639734" y="155015"/>
        <a:ext cx="740577" cy="740577"/>
      </dsp:txXfrm>
    </dsp:sp>
    <dsp:sp modelId="{CD33B37C-B90F-48D0-B4C1-F572B89C66E8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Merljiv</a:t>
          </a:r>
          <a:endParaRPr lang="pl-PL" sz="1200" kern="1200" dirty="0"/>
        </a:p>
      </dsp:txBody>
      <dsp:txXfrm>
        <a:off x="4148409" y="1251131"/>
        <a:ext cx="740577" cy="740577"/>
      </dsp:txXfrm>
    </dsp:sp>
    <dsp:sp modelId="{84ECD289-B540-4201-9BC1-6E5DB9015878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Dosegljivo</a:t>
          </a:r>
          <a:endParaRPr lang="pl-PL" sz="1200" kern="1200" dirty="0"/>
        </a:p>
      </dsp:txBody>
      <dsp:txXfrm>
        <a:off x="3572147" y="3024685"/>
        <a:ext cx="740577" cy="740577"/>
      </dsp:txXfrm>
    </dsp:sp>
    <dsp:sp modelId="{A7D42D11-4056-4878-85B5-2EAAC03807E6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Časovno </a:t>
          </a:r>
          <a:r>
            <a:rPr lang="pl-PL" sz="1200" kern="1200" dirty="0" err="1"/>
            <a:t>omejeno</a:t>
          </a:r>
          <a:endParaRPr lang="pl-PL" sz="1200" kern="1200" dirty="0"/>
        </a:p>
      </dsp:txBody>
      <dsp:txXfrm>
        <a:off x="1707322" y="3024685"/>
        <a:ext cx="740577" cy="740577"/>
      </dsp:txXfrm>
    </dsp:sp>
    <dsp:sp modelId="{3C571D98-D1C2-4DCE-8155-EBA34DC48CAB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Relevanten</a:t>
          </a:r>
        </a:p>
      </dsp:txBody>
      <dsp:txXfrm>
        <a:off x="1131059" y="1251131"/>
        <a:ext cx="740577" cy="74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Poslovno-analitične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odpornosti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925440" y="244452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Kontroling managementu oskrbovalne verige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sl-SI" dirty="0"/>
              <a:t>N</a:t>
            </a:r>
            <a:r>
              <a:rPr lang="en-US" b="1" dirty="0" err="1"/>
              <a:t>apredna</a:t>
            </a:r>
            <a:r>
              <a:rPr lang="en-US" b="1" dirty="0"/>
              <a:t> uporaba preglednic za analizo logističnih podatkov</a:t>
            </a:r>
            <a:endParaRPr lang="pl-PL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113" y="5626724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5987973" y="5723984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7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589107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Ključni kazalniki uspešnosti (KPI) - finančni in nefinančni kazalniki, ki se uporabljajo kot merilo v postopkih merjenja stopnje doseganja ciljev organizacije.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2011; https://www.salesbook.com/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35C647-45BC-DA29-048D-5F3DBE7AF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647074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E9429E75-4669-F215-46E7-E7204319B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852" y="6221863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F3D8844-F047-AC3F-3F4A-B380320B42DB}"/>
              </a:ext>
            </a:extLst>
          </p:cNvPr>
          <p:cNvSpPr txBox="1"/>
          <p:nvPr/>
        </p:nvSpPr>
        <p:spPr>
          <a:xfrm>
            <a:off x="6464460" y="6221863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6088358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/>
              <a:t>steber</a:t>
            </a:r>
            <a:r>
              <a:rPr lang="en-US" sz="3200" dirty="0"/>
              <a:t> </a:t>
            </a:r>
            <a:r>
              <a:rPr lang="sl-SI" sz="3200" dirty="0"/>
              <a:t>oskrbovalne</a:t>
            </a:r>
            <a:r>
              <a:rPr lang="en-US" sz="3200" dirty="0"/>
              <a:t> verige</a:t>
            </a:r>
            <a:r>
              <a:rPr lang="pl-PL" sz="3200" dirty="0"/>
              <a:t>;</a:t>
            </a:r>
          </a:p>
          <a:p>
            <a:pPr algn="just"/>
            <a:endParaRPr lang="pl-PL" sz="3200" dirty="0"/>
          </a:p>
          <a:p>
            <a:pPr algn="just"/>
            <a:r>
              <a:rPr lang="en-US" sz="3200" dirty="0"/>
              <a:t>steber partnerskega odnosa</a:t>
            </a:r>
            <a:r>
              <a:rPr lang="pl-PL" sz="3200" dirty="0"/>
              <a:t>;</a:t>
            </a:r>
          </a:p>
          <a:p>
            <a:pPr algn="just"/>
            <a:endParaRPr lang="pl-PL" sz="3200" dirty="0"/>
          </a:p>
          <a:p>
            <a:pPr algn="just"/>
            <a:r>
              <a:rPr lang="en-US" sz="3200" dirty="0"/>
              <a:t>posamezni gospodarski subjekt v </a:t>
            </a:r>
            <a:r>
              <a:rPr lang="en-US" sz="3200" dirty="0" err="1"/>
              <a:t>stebru</a:t>
            </a:r>
            <a:r>
              <a:rPr lang="en-US" sz="3200" dirty="0"/>
              <a:t> </a:t>
            </a:r>
            <a:r>
              <a:rPr lang="sl-SI" sz="3200" dirty="0"/>
              <a:t>oskrbovalne</a:t>
            </a:r>
            <a:r>
              <a:rPr lang="en-US" sz="3200" dirty="0"/>
              <a:t> verige</a:t>
            </a:r>
            <a:r>
              <a:rPr lang="pl-PL" sz="3200" dirty="0"/>
              <a:t>.</a:t>
            </a:r>
            <a:endParaRPr lang="en-US" sz="3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87A42D-6071-EF51-14D4-D067EB96F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182533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AE844924-5AF3-E047-9350-C4566DF5C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978984D-F56E-DB7D-833D-807F9C62E96A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724678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OTIF (On-Time In-Full) - meri odstotek naročil, ki so stranki dostavljena pravočasno in v celoti, v skladu z njenimi specifikacijami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𝑂𝑇𝐼𝐹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𝑜𝑟𝑑𝑒𝑟𝑠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𝑑𝑒𝑙𝑖𝑣𝑒𝑟𝑒𝑑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𝑓𝑢𝑙𝑙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𝑜𝑟𝑑𝑒𝑟𝑠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sz="1800" dirty="0"/>
              </a:p>
            </p:txBody>
          </p:sp>
        </mc:Choice>
        <mc:Fallback xmlns="" xmlns:a16="http://schemas.microsoft.com/office/drawing/2014/main" xmlns:a1611="http://schemas.microsoft.com/office/drawing/2016/11/main" xmlns:p14="http://schemas.microsoft.com/office/powerpoint/2010/main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7246784" cy="4351338"/>
              </a:xfrm>
              <a:blipFill>
                <a:blip r:embed="rId2"/>
                <a:stretch>
                  <a:fillRect l="-589" t="-1401" r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8181070" y="3941451"/>
            <a:ext cx="35488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Visoka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stopnja izvajanja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OTIF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kaže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učinkovitost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zalog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načrtovanja proizvodnje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upravljanja </a:t>
            </a:r>
            <a:r>
              <a:rPr lang="pl-PL" sz="18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prevoznega časa in natančnosti pri sprejemanju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naročil.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41977"/>
            <a:ext cx="939165" cy="939165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4614380-0FF6-8A43-40E1-49F46AC74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D3EA846-E759-5DE9-19F3-00D3FB497299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sl-SI" sz="1800" dirty="0"/>
                  <a:t>Č</a:t>
                </a:r>
                <a:r>
                  <a:rPr lang="en-US" sz="1800" dirty="0"/>
                  <a:t>as obdelave naročila LT (Lead Time, Order Fulfillment Time) - meri čas od sprejema naročila do njegove dostave stranki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𝑑𝑒𝑙𝑖𝑣𝑒𝑟𝑦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𝑑𝑎𝑡𝑒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𝑑𝑎𝑡𝑒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𝑎𝑐𝑐𝑒𝑝𝑡𝑎𝑛𝑐𝑒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𝑜𝑟𝑑𝑒𝑟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338927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izvedbe vključuje: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priprave naročila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izdelave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dostave.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22385"/>
            <a:ext cx="939165" cy="939165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566D346-95C3-099A-A38D-BCB1B01EA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FFB2D9E-4D27-0F64-780A-429355C32A57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sl-SI" sz="1800" dirty="0"/>
              <a:t>R</a:t>
            </a:r>
            <a:r>
              <a:rPr lang="en-US" sz="1800" dirty="0" err="1"/>
              <a:t>aven</a:t>
            </a:r>
            <a:r>
              <a:rPr lang="en-US" sz="1800" dirty="0"/>
              <a:t> storitev za stranke - meri zmožnost organizacije, da izpolni zahteve strank, pogosto je opredeljena kot odstotek naročil, izpolnjenih brez napak</a:t>
            </a:r>
            <a:r>
              <a:rPr lang="pl-PL" sz="1800" dirty="0"/>
              <a:t>;</a:t>
            </a:r>
          </a:p>
          <a:p>
            <a:pPr algn="just"/>
            <a:r>
              <a:rPr lang="sl-SI" sz="1800" dirty="0"/>
              <a:t>J</a:t>
            </a:r>
            <a:r>
              <a:rPr lang="en-US" sz="1800" dirty="0"/>
              <a:t>e mogoče upoštevati raven storitev za stranke (CSL) z vidika posameznega asortimana izdelkov: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verjetnostno </a:t>
            </a:r>
            <a:r>
              <a:rPr lang="en-US" sz="1400" dirty="0"/>
              <a:t>- kot verjetnost, da v danem ciklu dopolnjevanja zalog ne bo prišlo do pomanjkanja </a:t>
            </a:r>
            <a:r>
              <a:rPr lang="pl-PL" sz="1400" dirty="0"/>
              <a:t>(PSL)</a:t>
            </a:r>
            <a:r>
              <a:rPr lang="en-US" sz="1400" dirty="0"/>
              <a:t>,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kvantitativno </a:t>
            </a:r>
            <a:r>
              <a:rPr lang="en-US" sz="1400" dirty="0"/>
              <a:t>- kot stopnja kvantitativne izpolnitve povpraševanja </a:t>
            </a:r>
            <a:r>
              <a:rPr lang="pl-PL" sz="1400" dirty="0"/>
              <a:t>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2017; </a:t>
            </a:r>
            <a:r>
              <a:rPr lang="en-US" sz="1200" dirty="0">
                <a:solidFill>
                  <a:srgbClr val="7F7F7F"/>
                </a:solidFill>
              </a:rPr>
              <a:t>Bowersox in Closs, 1996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en-US" sz="1200" dirty="0">
                <a:solidFill>
                  <a:srgbClr val="7F7F7F"/>
                </a:solidFill>
              </a:rPr>
              <a:t>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9474343-AD06-D1E1-C9E3-F68E1142A243}"/>
              </a:ext>
            </a:extLst>
          </p:cNvPr>
          <p:cNvSpPr txBox="1"/>
          <p:nvPr/>
        </p:nvSpPr>
        <p:spPr>
          <a:xfrm>
            <a:off x="6481232" y="1618262"/>
            <a:ext cx="5556888" cy="457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Verjetnostno raven storitev za stranke je mogoče izračunati s formulo: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= (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) /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× 100 %.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kjer je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- verjetnostna raven storitev,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število ciklov dopolnjevanja zalog v proučevanem obdobju,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število ciklov dopolnjevanja zalog, v katerih je bilo v proučevanem obdobju zabeleženo pomanjkanje.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D99613E-F615-8E3D-ADFC-CF49227F5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436352D-AE17-6E1D-1E69-651B11FC1791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6" y="1621438"/>
            <a:ext cx="3742676" cy="4351338"/>
          </a:xfrm>
        </p:spPr>
        <p:txBody>
          <a:bodyPr>
            <a:normAutofit/>
          </a:bodyPr>
          <a:lstStyle/>
          <a:p>
            <a:pPr algn="just"/>
            <a:r>
              <a:rPr lang="sl-SI" sz="1800" dirty="0"/>
              <a:t>R</a:t>
            </a:r>
            <a:r>
              <a:rPr lang="en-US" sz="1800" dirty="0" err="1"/>
              <a:t>aven</a:t>
            </a:r>
            <a:r>
              <a:rPr lang="en-US" sz="1800" dirty="0"/>
              <a:t> storitev za stranke - meri zmožnost organizacije, da izpolni zahteve strank, pogosto je opredeljena kot odstotek naročil, ki so izpolnjena brez napak</a:t>
            </a:r>
            <a:r>
              <a:rPr lang="pl-PL" sz="1800" dirty="0"/>
              <a:t>;</a:t>
            </a:r>
          </a:p>
          <a:p>
            <a:pPr algn="just"/>
            <a:r>
              <a:rPr lang="sl-SI" sz="1800" dirty="0"/>
              <a:t>J</a:t>
            </a:r>
            <a:r>
              <a:rPr lang="en-US" sz="1800" dirty="0"/>
              <a:t>e mogoče upoštevati raven storitev za stranke (CSL) z vidika posameznega asortimana izdelkov: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verjetnostno </a:t>
            </a:r>
            <a:r>
              <a:rPr lang="en-US" sz="1400" dirty="0"/>
              <a:t>- kot verjetnost, da v danem ciklu dopolnjevanja zalog ne bo prišlo do pomanjkanja </a:t>
            </a:r>
            <a:r>
              <a:rPr lang="pl-PL" sz="1400" dirty="0"/>
              <a:t>(PSL)</a:t>
            </a:r>
            <a:r>
              <a:rPr lang="en-US" sz="1400" dirty="0"/>
              <a:t>,</a:t>
            </a:r>
          </a:p>
          <a:p>
            <a:pPr lvl="1" algn="just"/>
            <a:r>
              <a:rPr lang="en-US" sz="1400" dirty="0">
                <a:solidFill>
                  <a:srgbClr val="1065AB"/>
                </a:solidFill>
              </a:rPr>
              <a:t>kvantitativno </a:t>
            </a:r>
            <a:r>
              <a:rPr lang="en-US" sz="1400" dirty="0"/>
              <a:t>- kot stopnja kvantitativne izpolnitve povpraševanja </a:t>
            </a:r>
            <a:r>
              <a:rPr lang="pl-PL" sz="1400" dirty="0"/>
              <a:t>(DFR).</a:t>
            </a:r>
            <a:endParaRPr lang="en-US" sz="14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2017; </a:t>
            </a:r>
            <a:r>
              <a:rPr lang="en-US" sz="1200" dirty="0">
                <a:solidFill>
                  <a:srgbClr val="7F7F7F"/>
                </a:solidFill>
              </a:rPr>
              <a:t>Bowersox in Closs, 1996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en-US" sz="1200" dirty="0">
                <a:solidFill>
                  <a:srgbClr val="7F7F7F"/>
                </a:solidFill>
              </a:rPr>
              <a:t>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58D847A-28DE-5EF5-6780-BC39975B8BB0}"/>
              </a:ext>
            </a:extLst>
          </p:cNvPr>
          <p:cNvSpPr txBox="1"/>
          <p:nvPr/>
        </p:nvSpPr>
        <p:spPr>
          <a:xfrm>
            <a:off x="6596110" y="1621438"/>
            <a:ext cx="5040296" cy="332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Stopnjo zapolnjenosti povpraševanja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 izračunate s formulo: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= (PR - NB) / PR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kjer je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- 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stopnja zapolnitve povpraševanja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- povpraševanje, skupno število naročenih enot,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 - število pomanjkljivosti.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789A790-B35F-20BA-2414-571E1CDF2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FD5A104-0C0B-43AF-11C6-5B5ED66345C0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sl-SI" sz="1800" dirty="0"/>
                  <a:t>S</a:t>
                </a:r>
                <a:r>
                  <a:rPr lang="en-US" sz="1800" dirty="0" err="1"/>
                  <a:t>topnja</a:t>
                </a:r>
                <a:r>
                  <a:rPr lang="en-US" sz="1800" dirty="0"/>
                  <a:t> razpoložljivosti zalog (IA) - odstotek časa, ko so zaloge na voljo strankam brez zamud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𝑑𝑎𝑦𝑠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𝑡h𝑎𝑡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𝑤𝑎𝑠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𝑎𝑣𝑎𝑖𝑙𝑎𝑏𝑙𝑒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𝑑𝑎𝑦𝑠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𝑝𝑒𝑟𝑖𝑜𝑑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  <a:p>
                <a:endParaRPr lang="pl-PL" sz="1800" dirty="0"/>
              </a:p>
              <a:p>
                <a:r>
                  <a:rPr lang="en-US" sz="1800" dirty="0"/>
                  <a:t>ali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𝑎𝑣𝑎𝑖𝑙𝑎𝑏𝑙𝑒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𝑠𝑡𝑜𝑐𝑘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𝑑𝑒𝑠𝑖𝑟𝑒𝑑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𝑞𝑢𝑎𝑛𝑡𝑖𝑡𝑦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eta </a:t>
            </a:r>
            <a:r>
              <a:rPr lang="pl-PL" sz="1200" dirty="0">
                <a:solidFill>
                  <a:srgbClr val="7F7F7F"/>
                </a:solidFill>
              </a:rPr>
              <a:t>la.,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348078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Kazalnik meri odstotek dni ali primerov, ko je bila zaloga na voljo za takojšnjo izpolnitev, glede na celotno povpraševanje ali število dni v določenem obdobju.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F8A573E4-E8ED-AB30-9469-1E0DC36E2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4965293"/>
            <a:ext cx="670560" cy="56070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769B105-2670-A30B-83D1-198FC0827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287FCEF-B86E-EA34-FC7A-759CC6261A17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sl-SI" sz="1800" dirty="0"/>
                  <a:t>K</a:t>
                </a:r>
                <a:r>
                  <a:rPr lang="en-US" sz="1800" dirty="0" err="1"/>
                  <a:t>oeficient</a:t>
                </a:r>
                <a:r>
                  <a:rPr lang="en-US" sz="1800" dirty="0"/>
                  <a:t> obračanja zalog (IT) - meri, kako pogosto podjetje porabi in nadomesti zaloge v določenem obdobju, kaže, kako učinkovito organizacija upravlja s svojimi viri in se odziva na povpraševanje na trgu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𝐼𝑇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𝑔𝑜𝑜𝑑𝑠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𝑠𝑜𝑙𝑑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𝑎𝑣𝑒𝑟𝑎𝑔𝑒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𝑖𝑛𝑣𝑒𝑛𝑡𝑜𝑟𝑦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𝑙𝑒𝑣𝑒𝑙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83647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Previsok kazalnik lahko kaže na tveganje pomanjkanja zalog.</a:t>
            </a:r>
            <a:endParaRPr lang="pl-PL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Prenizka vrednost kazalnika lahko pomeni prevelike zaloge ali slabo prodajo.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74B6E0F-E004-F58A-3B1B-9CB8AB6C4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3AEA5B7-94BA-306D-F552-FD59C89BFDA4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1800" dirty="0"/>
                  <a:t>Stopnja vračanja (</a:t>
                </a:r>
                <a:r>
                  <a:rPr lang="en-US" sz="1800" dirty="0" err="1"/>
                  <a:t>RoR</a:t>
                </a:r>
                <a:r>
                  <a:rPr lang="en-US" sz="1800" dirty="0"/>
                  <a:t>) - odstotek izdelkov, ki jih stranke vrnejo, glede na skupno število prodanih izdelkov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𝑅𝑜𝑅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𝑢𝑛𝑖𝑡𝑠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𝑟𝑒𝑡𝑢𝑟𝑛𝑒𝑑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𝑢𝑛𝑖𝑡𝑠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𝑠𝑜𝑙𝑑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 xmlns:a16="http://schemas.microsoft.com/office/drawing/2014/main" xmlns:a1611="http://schemas.microsoft.com/office/drawing/2016/11/main" xmlns:p14="http://schemas.microsoft.com/office/powerpoint/2010/main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30381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Visoka stopnja vračil lahko kaže na težave s kakovostjo izdelkov, neskladja v opisih ali neustrezno izpolnjevanje pričakovanj strank, kar negativno vpliva na njihovo zadovoljstvo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0CBA73C-44BE-BFFA-066A-7B72E6634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1841F0A-5D5C-92D3-B01A-8EF666CBCE90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</a:t>
            </a:r>
            <a:r>
              <a:rPr lang="pl-PL" dirty="0" err="1"/>
              <a:t>kazalniki </a:t>
            </a:r>
            <a:r>
              <a:rPr lang="pl-PL" dirty="0"/>
              <a:t>uspešnosti (KPI) v SCM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sl-SI" sz="1800" dirty="0"/>
                  <a:t>I</a:t>
                </a:r>
                <a:r>
                  <a:rPr lang="en-US" sz="1800" dirty="0" err="1"/>
                  <a:t>ndeks</a:t>
                </a:r>
                <a:r>
                  <a:rPr lang="en-US" sz="1800" dirty="0"/>
                  <a:t> uspešnosti dobavitelja (SPI) - ocenjevanje in spremljanje uspešnosti dobavitelja v </a:t>
                </a:r>
                <a:r>
                  <a:rPr lang="en-US" sz="1800" dirty="0" err="1"/>
                  <a:t>oskrbovalni</a:t>
                </a:r>
                <a:r>
                  <a:rPr lang="en-US" sz="1800" dirty="0"/>
                  <a:t> verigi; ugotavlja, kako dobro dobavitelji izpolnjujejo določena merila, kot so kakovost dobavljenih izdelkov, pravočasna dobava ali sposobnost dokončanja naročil brez napak</a:t>
                </a:r>
                <a:r>
                  <a:rPr lang="pl-PL" sz="1800" dirty="0"/>
                  <a:t>;</a:t>
                </a:r>
              </a:p>
              <a:p>
                <a:pPr algn="just"/>
                <a:endParaRPr lang="pl-PL" sz="1800" dirty="0"/>
              </a:p>
              <a:p>
                <a:r>
                  <a:rPr lang="en-US" sz="1800" dirty="0"/>
                  <a:t>Formula:</a:t>
                </a:r>
                <a:endParaRPr lang="pl-PL" sz="18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𝑆𝑃𝐼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𝑝𝑜𝑖𝑛𝑡𝑠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𝑐𝑟𝑖𝑡𝑒𝑟𝑖𝑎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𝑚𝑎𝑥𝑖𝑚𝑢𝑚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𝑝𝑜𝑠𝑠𝑖𝑏𝑙𝑒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𝑝𝑜𝑖𝑛𝑡𝑠</m:t>
                            </m:r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1401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Ahi </a:t>
            </a:r>
            <a:r>
              <a:rPr lang="pl-PL" sz="1200" dirty="0">
                <a:solidFill>
                  <a:srgbClr val="7F7F7F"/>
                </a:solidFill>
              </a:rPr>
              <a:t>et al., 2015; </a:t>
            </a:r>
            <a:r>
              <a:rPr lang="pl-PL" sz="1200" dirty="0" err="1">
                <a:solidFill>
                  <a:srgbClr val="7F7F7F"/>
                </a:solidFill>
              </a:rPr>
              <a:t>Anand </a:t>
            </a:r>
            <a:r>
              <a:rPr lang="pl-PL" sz="1200" dirty="0">
                <a:solidFill>
                  <a:srgbClr val="7F7F7F"/>
                </a:solidFill>
              </a:rPr>
              <a:t>&amp; Grover, 2015; Dias &amp; Silva 2021; </a:t>
            </a:r>
            <a:r>
              <a:rPr lang="pl-PL" sz="1200" dirty="0" err="1">
                <a:solidFill>
                  <a:srgbClr val="7F7F7F"/>
                </a:solidFill>
              </a:rPr>
              <a:t>Lehyani </a:t>
            </a:r>
            <a:r>
              <a:rPr lang="pl-PL" sz="1200" dirty="0">
                <a:solidFill>
                  <a:srgbClr val="7F7F7F"/>
                </a:solidFill>
              </a:rPr>
              <a:t>et al., 2018; </a:t>
            </a:r>
            <a:r>
              <a:rPr lang="pl-PL" sz="1200" dirty="0" err="1">
                <a:solidFill>
                  <a:srgbClr val="7F7F7F"/>
                </a:solidFill>
              </a:rPr>
              <a:t>Rasool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Yurtay </a:t>
            </a:r>
            <a:r>
              <a:rPr lang="pl-PL" sz="1200" dirty="0">
                <a:solidFill>
                  <a:srgbClr val="7F7F7F"/>
                </a:solidFill>
              </a:rPr>
              <a:t>et al., 2023; </a:t>
            </a:r>
            <a:r>
              <a:rPr lang="pl-PL" sz="1200" dirty="0" err="1">
                <a:solidFill>
                  <a:srgbClr val="7F7F7F"/>
                </a:solidFill>
              </a:rPr>
              <a:t>Zhu </a:t>
            </a:r>
            <a:r>
              <a:rPr lang="pl-PL" sz="1200" dirty="0">
                <a:solidFill>
                  <a:srgbClr val="7F7F7F"/>
                </a:solidFill>
              </a:rPr>
              <a:t>et al.,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2916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 se običajno izračuna na podlagi več posameznih kazalnikov uspešnosti, kot so kakovost dostave</a:t>
            </a:r>
            <a:r>
              <a:rPr lang="en-US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pravočasnost 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prilagodljivost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AE269DD-716D-78ED-0AB3-5C0539E2E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975342A-4DE4-F44F-A8D3-F02AE493D77F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K</a:t>
            </a:r>
            <a:r>
              <a:rPr lang="en-US" sz="2000" dirty="0" err="1"/>
              <a:t>oncept</a:t>
            </a:r>
            <a:r>
              <a:rPr lang="en-US" sz="2000" dirty="0"/>
              <a:t> nadzora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C</a:t>
            </a:r>
            <a:r>
              <a:rPr lang="en-US" sz="2000" dirty="0" err="1"/>
              <a:t>ilji</a:t>
            </a:r>
            <a:r>
              <a:rPr lang="en-US" sz="2000" dirty="0"/>
              <a:t> in obseg kontrolinga v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O</a:t>
            </a:r>
            <a:r>
              <a:rPr lang="en-US" sz="2000" dirty="0" err="1"/>
              <a:t>snovni</a:t>
            </a:r>
            <a:r>
              <a:rPr lang="en-US" sz="2000" dirty="0"/>
              <a:t> ključni kazalniki uspešnosti (KPI) v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.</a:t>
            </a:r>
            <a:endParaRPr lang="en-US" sz="2000" dirty="0"/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DAE3ED-8E2B-F46F-D94D-2BB1D559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A0AC11-BE58-3453-1931-1481C324901C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3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Naročila, ki so jih oddale stranke, in njihovi načrtovani datumi dobave so predstavljeni v spodnji preglednici.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41413" y="6511535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44400"/>
              </p:ext>
            </p:extLst>
          </p:nvPr>
        </p:nvGraphicFramePr>
        <p:xfrm>
          <a:off x="838199" y="2126614"/>
          <a:ext cx="5957902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20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672741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672741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naročila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Načrtovani datum dobave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AB1A2384-E445-3BE0-3917-18D9D5E8C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5C25D91-AED8-D4C8-A0AF-D884C90F26FC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0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en-GB" dirty="0" err="1"/>
              <a:t>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Količine, dobavljene stranki, in dejanski datum dobave so prikazani v spodnji preglednici.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275879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naročila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Načrtovani datum dobave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Dobavljena količina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Dejanski datum dostave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4F95415C-F9F4-50D4-B6DD-ADD903A10F22}"/>
              </a:ext>
            </a:extLst>
          </p:cNvPr>
          <p:cNvSpPr/>
          <p:nvPr/>
        </p:nvSpPr>
        <p:spPr>
          <a:xfrm>
            <a:off x="1784412" y="349260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podlagi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 </a:t>
            </a:r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preglednice izračunajte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OTIF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8A8D773-0192-AFEB-9736-4E06A0C17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637D441-25FF-4E22-5338-13549CA4A6FB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en-GB" dirty="0" err="1"/>
              <a:t>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l-SI" sz="1800" dirty="0"/>
              <a:t>P</a:t>
            </a:r>
            <a:r>
              <a:rPr lang="en-US" sz="1800" dirty="0" err="1"/>
              <a:t>reverjanje</a:t>
            </a:r>
            <a:r>
              <a:rPr lang="en-US" sz="1800" dirty="0"/>
              <a:t> količin, dobavljenih stranki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27031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naročila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Načrtovani datum dobave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Dobavljena količina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Dejanski datum dostave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85A5A591-0921-FB7F-ABA3-6A49E96B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AC1F7C9-6BB0-4F10-078A-9CBCE94D8CF7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5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en-GB" dirty="0" err="1"/>
              <a:t>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l-SI" sz="1800" dirty="0"/>
              <a:t>P</a:t>
            </a:r>
            <a:r>
              <a:rPr lang="en-US" sz="1800" dirty="0" err="1"/>
              <a:t>reverjanje</a:t>
            </a:r>
            <a:r>
              <a:rPr lang="en-US" sz="1800" dirty="0"/>
              <a:t> količin, dobavljenih stranki.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17679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naročila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Načrtovani datum dobave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Dobavljena količina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Dejanski datum dostave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1608666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6794705" y="3667423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46AF2D7-D0B4-DAD6-0519-5A779D7CDBC2}"/>
              </a:ext>
            </a:extLst>
          </p:cNvPr>
          <p:cNvSpPr/>
          <p:nvPr/>
        </p:nvSpPr>
        <p:spPr>
          <a:xfrm>
            <a:off x="1608666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98105EB-847D-F98F-0233-CB655FF81D46}"/>
              </a:ext>
            </a:extLst>
          </p:cNvPr>
          <p:cNvSpPr/>
          <p:nvPr/>
        </p:nvSpPr>
        <p:spPr>
          <a:xfrm>
            <a:off x="6794705" y="4907579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3C4735E-BBC0-BE73-9C45-79782710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59B5FB7-9E06-8554-7E0A-FB261FA8A353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en-GB" dirty="0" err="1"/>
              <a:t>primer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1800" dirty="0"/>
              <a:t>Preverjanje </a:t>
            </a:r>
            <a:r>
              <a:rPr lang="pl-PL" sz="1800" dirty="0" err="1"/>
              <a:t>datumov </a:t>
            </a:r>
            <a:r>
              <a:rPr lang="en-US" sz="1800" dirty="0"/>
              <a:t>dostave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68742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Količina 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naročila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Načrtovani datum dobave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Dobavljena količina</a:t>
                      </a:r>
                      <a:endParaRPr lang="pl-P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Dejanski datum dostave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3916860" y="2393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9102899" y="2393844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467D41-01A0-9B9F-C798-FD72E906E779}"/>
              </a:ext>
            </a:extLst>
          </p:cNvPr>
          <p:cNvSpPr/>
          <p:nvPr/>
        </p:nvSpPr>
        <p:spPr>
          <a:xfrm>
            <a:off x="1359763" y="2801340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 dobav z napačno količino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C246A-7EE5-4BCF-37C4-A3AF277A53F3}"/>
              </a:ext>
            </a:extLst>
          </p:cNvPr>
          <p:cNvSpPr/>
          <p:nvPr/>
        </p:nvSpPr>
        <p:spPr>
          <a:xfrm>
            <a:off x="1359763" y="3797145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 </a:t>
            </a:r>
            <a:r>
              <a:rPr lang="pl-P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zamud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dostavi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BE915F8-354C-B124-81B2-C7A05DCC113B}"/>
              </a:ext>
            </a:extLst>
          </p:cNvPr>
          <p:cNvSpPr/>
          <p:nvPr/>
        </p:nvSpPr>
        <p:spPr>
          <a:xfrm>
            <a:off x="1359762" y="486697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Skupno število nepravilnih dostav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145456D-9CA8-7432-A771-5268089E0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30E161A-1AD3-F29C-B886-6B00E1078798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KPI v SCM - </a:t>
            </a:r>
            <a:r>
              <a:rPr lang="pl-PL" dirty="0" err="1"/>
              <a:t>primer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57392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pl-PL" dirty="0" err="1"/>
              <a:t>Izračun </a:t>
            </a:r>
            <a:r>
              <a:rPr lang="pl-PL" dirty="0"/>
              <a:t>OTIF:</a:t>
            </a:r>
          </a:p>
          <a:p>
            <a:pPr lvl="1" algn="just"/>
            <a:r>
              <a:rPr lang="pl-PL" sz="2000" dirty="0"/>
              <a:t>Skupno število </a:t>
            </a:r>
            <a:r>
              <a:rPr lang="pl-PL" sz="2000" dirty="0" err="1"/>
              <a:t>naročil </a:t>
            </a:r>
            <a:r>
              <a:rPr lang="pl-PL" sz="2000" dirty="0"/>
              <a:t>= 12</a:t>
            </a:r>
          </a:p>
          <a:p>
            <a:pPr lvl="1" algn="just"/>
            <a:endParaRPr lang="pl-PL" sz="2000" dirty="0"/>
          </a:p>
          <a:p>
            <a:pPr lvl="1" algn="just"/>
            <a:r>
              <a:rPr lang="pl-PL" sz="2000" dirty="0" err="1"/>
              <a:t>Število naročil, dostavljenih pravočasno </a:t>
            </a:r>
            <a:r>
              <a:rPr lang="pl-PL" sz="2000" dirty="0"/>
              <a:t>in v </a:t>
            </a:r>
            <a:r>
              <a:rPr lang="pl-PL" sz="2000" dirty="0" err="1"/>
              <a:t>polni količini </a:t>
            </a:r>
            <a:r>
              <a:rPr lang="pl-PL" sz="2000" dirty="0"/>
              <a:t>= 12 - 3 = 9</a:t>
            </a:r>
          </a:p>
          <a:p>
            <a:pPr lvl="1" algn="just"/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/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𝑛𝑢𝑚𝑏𝑒𝑟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𝑜𝑟𝑑𝑒𝑟𝑠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𝑑𝑒𝑙𝑖𝑣𝑒𝑟𝑒𝑑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𝑓𝑢𝑙𝑙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𝑞𝑢𝑎𝑛𝑡𝑖𝑡𝑦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𝑛𝑢𝑚𝑏𝑒𝑟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𝑜𝑟𝑑𝑒𝑟𝑠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8" y="3379372"/>
                <a:ext cx="8600243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/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4350365"/>
                <a:ext cx="860024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2399E5DD-14D1-66EB-A664-47891D33BB24}"/>
              </a:ext>
            </a:extLst>
          </p:cNvPr>
          <p:cNvCxnSpPr>
            <a:cxnSpLocks/>
          </p:cNvCxnSpPr>
          <p:nvPr/>
        </p:nvCxnSpPr>
        <p:spPr>
          <a:xfrm>
            <a:off x="1100831" y="2059619"/>
            <a:ext cx="4793942" cy="2877118"/>
          </a:xfrm>
          <a:prstGeom prst="bentConnector3">
            <a:avLst>
              <a:gd name="adj1" fmla="val -1555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E35EA008-0379-7162-0E7A-96C0335CFCEF}"/>
              </a:ext>
            </a:extLst>
          </p:cNvPr>
          <p:cNvCxnSpPr>
            <a:cxnSpLocks/>
          </p:cNvCxnSpPr>
          <p:nvPr/>
        </p:nvCxnSpPr>
        <p:spPr>
          <a:xfrm>
            <a:off x="1260629" y="2716567"/>
            <a:ext cx="4731798" cy="1736918"/>
          </a:xfrm>
          <a:prstGeom prst="bentConnector3">
            <a:avLst>
              <a:gd name="adj1" fmla="val -57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/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𝑶𝑻𝑰𝑭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>
            <a:extLst>
              <a:ext uri="{FF2B5EF4-FFF2-40B4-BE49-F238E27FC236}">
                <a16:creationId xmlns:a16="http://schemas.microsoft.com/office/drawing/2014/main" id="{301A023F-0AC2-FF43-B140-149EB492F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4EA8181-D2D2-C70D-9B46-F621F919636E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/>
              <a:t>Kontroling v oskrbovalni verigi je proces upravljanja in optimizacije finančnih, materialnih in informacijskih tokov v oskrbovalni verigi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Ključni kazalniki uspešnosti (KPI) - finančni in nefinančni kazalniki, ki se uporabljajo kot merilo v postopkih merjenja stopnje doseganja ciljev organizacije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KPI se uporabljajo kot kazalniki za nadzor izvajanja procesov v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Kazalnik OTIF je eden najpomembnejših kazalnikov, ki organizacijam omogoča spremljanje in ocenjevanje uspešnosti, učinkovitosti in produktivnosti na ključnih področjih dejavnosti.</a:t>
            </a:r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7283AE0-CAF8-8790-1734-A1E5BCAA5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C0B0CE2-9F47-755C-CD7D-1197FBDDB39C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0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6D09B2A-9D93-328D-BB1C-E8B99C145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A0841BE-7995-4111-105F-E7A0AE7297C6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8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Koncept </a:t>
            </a:r>
            <a:r>
              <a:rPr lang="pl-PL" dirty="0"/>
              <a:t>nadzora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Kontroling</a:t>
            </a:r>
            <a:r>
              <a:rPr lang="sl-SI" dirty="0">
                <a:solidFill>
                  <a:srgbClr val="1065AB"/>
                </a:solidFill>
              </a:rPr>
              <a:t> (nadzor)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lahko opišemo </a:t>
            </a:r>
            <a:r>
              <a:rPr lang="pl-PL" dirty="0"/>
              <a:t>kot "</a:t>
            </a:r>
            <a:r>
              <a:rPr lang="en-US" dirty="0"/>
              <a:t>sistem medsebojno dogovorjenih ukrepov, načel, ciljev, metod in tehnik, ki služi notranjemu nadzoru in upravljanju ciljev, povezanih z rezultati</a:t>
            </a:r>
            <a:r>
              <a:rPr lang="pl-PL" dirty="0"/>
              <a:t>";</a:t>
            </a:r>
          </a:p>
          <a:p>
            <a:pPr algn="just"/>
            <a:endParaRPr lang="pl-PL" dirty="0"/>
          </a:p>
          <a:p>
            <a:pPr algn="just"/>
            <a:r>
              <a:rPr lang="en-US" dirty="0"/>
              <a:t>Kontroling v </a:t>
            </a:r>
            <a:r>
              <a:rPr lang="en-US" dirty="0">
                <a:solidFill>
                  <a:srgbClr val="1065AB"/>
                </a:solidFill>
              </a:rPr>
              <a:t>oskrbovalni verigi </a:t>
            </a:r>
            <a:r>
              <a:rPr lang="en-US" dirty="0"/>
              <a:t>je proces upravljanja in optimizacije finančnih, materialnih in informacijskih tokov v oskrbovalni verigi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Nowak, 2015; </a:t>
            </a:r>
            <a:r>
              <a:rPr lang="pl-PL" sz="1200" dirty="0" err="1">
                <a:solidFill>
                  <a:srgbClr val="7F7F7F"/>
                </a:solidFill>
              </a:rPr>
              <a:t>Chopra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C393F7D-0C0C-2DBB-EDED-AEB544127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F04257B-538A-A707-672A-CB0A448B2C6F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Koncept </a:t>
            </a:r>
            <a:r>
              <a:rPr lang="pl-PL" dirty="0"/>
              <a:t>nadzora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Cigolini </a:t>
            </a:r>
            <a:r>
              <a:rPr lang="pl-PL" sz="1200" dirty="0">
                <a:solidFill>
                  <a:srgbClr val="7F7F7F"/>
                </a:solidFill>
              </a:rPr>
              <a:t>et al., 2004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EE31D2-041D-C804-9439-3857D6178433}"/>
              </a:ext>
            </a:extLst>
          </p:cNvPr>
          <p:cNvGraphicFramePr/>
          <p:nvPr/>
        </p:nvGraphicFramePr>
        <p:xfrm>
          <a:off x="0" y="1278672"/>
          <a:ext cx="7209654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AFE67DCA-4188-6230-DE84-AECD28E31689}"/>
              </a:ext>
            </a:extLst>
          </p:cNvPr>
          <p:cNvSpPr/>
          <p:nvPr/>
        </p:nvSpPr>
        <p:spPr>
          <a:xfrm>
            <a:off x="6096000" y="3036163"/>
            <a:ext cx="2210540" cy="9055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B4EEA27-045D-02D6-17A7-564A9BF81AB6}"/>
              </a:ext>
            </a:extLst>
          </p:cNvPr>
          <p:cNvSpPr txBox="1"/>
          <p:nvPr/>
        </p:nvSpPr>
        <p:spPr>
          <a:xfrm>
            <a:off x="8540318" y="3036163"/>
            <a:ext cx="3651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talno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prilagajanje dejavnosti spreminjajočim se tržnim in operativnim razmeram </a:t>
            </a:r>
            <a:endParaRPr lang="pl-PL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B3BE167-C258-26A6-DC4F-4935DF2D9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0048D2D-B12E-D266-E776-837EDC04554B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Koncept </a:t>
            </a:r>
            <a:r>
              <a:rPr lang="pl-PL" dirty="0"/>
              <a:t>nadzora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6396503"/>
            <a:ext cx="5289695" cy="238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Mazur et al., 2021, </a:t>
            </a:r>
            <a:r>
              <a:rPr lang="pl-PL" sz="1200" dirty="0" err="1">
                <a:solidFill>
                  <a:srgbClr val="7F7F7F"/>
                </a:solidFill>
              </a:rPr>
              <a:t>Nesterak </a:t>
            </a:r>
            <a:r>
              <a:rPr lang="pl-PL" sz="1200" dirty="0">
                <a:solidFill>
                  <a:srgbClr val="7F7F7F"/>
                </a:solidFill>
              </a:rPr>
              <a:t>et al., 2020, </a:t>
            </a:r>
            <a:r>
              <a:rPr lang="pl-PL" sz="1200" dirty="0" err="1">
                <a:solidFill>
                  <a:srgbClr val="7F7F7F"/>
                </a:solidFill>
              </a:rPr>
              <a:t>Vollmuth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8196126-5C7F-7771-E393-691642A06E56}"/>
              </a:ext>
            </a:extLst>
          </p:cNvPr>
          <p:cNvGraphicFramePr>
            <a:graphicFrameLocks noGrp="1"/>
          </p:cNvGraphicFramePr>
          <p:nvPr/>
        </p:nvGraphicFramePr>
        <p:xfrm>
          <a:off x="783207" y="1743278"/>
          <a:ext cx="10625586" cy="423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862">
                  <a:extLst>
                    <a:ext uri="{9D8B030D-6E8A-4147-A177-3AD203B41FA5}">
                      <a16:colId xmlns:a16="http://schemas.microsoft.com/office/drawing/2014/main" val="2681700093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2271514789"/>
                    </a:ext>
                  </a:extLst>
                </a:gridCol>
                <a:gridCol w="3541862">
                  <a:extLst>
                    <a:ext uri="{9D8B030D-6E8A-4147-A177-3AD203B41FA5}">
                      <a16:colId xmlns:a16="http://schemas.microsoft.com/office/drawing/2014/main" val="3364593022"/>
                    </a:ext>
                  </a:extLst>
                </a:gridCol>
              </a:tblGrid>
              <a:tr h="411969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err="1"/>
                        <a:t>Razlikovalno merilo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Nadzor v oskrbovalni verigi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Kontroling v </a:t>
                      </a:r>
                      <a:r>
                        <a:rPr lang="pl-PL" sz="2000" dirty="0" err="1"/>
                        <a:t>podjetju</a:t>
                      </a:r>
                      <a:endParaRPr lang="pl-P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77989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Obseg </a:t>
                      </a:r>
                      <a:r>
                        <a:rPr lang="pl-PL" sz="1400" kern="100" dirty="0" err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dejavnosti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vključuje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upravljanje in usklajevanje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dejavnosti v številnih neodvisnih organizacijah, ki sodelujejo pri proizvodnji in dostavi izdelkov končnemu prejemniku.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osredotoča na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notranje procese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 organizacije, s poudarkom na optimizaciji in operativni učinkovitosti znotraj samega podjetja.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728511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cilj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prizadeva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optimizacijo celotnega procesa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dobaviteljev do strank, pri čemer se osredotoča na povezovanje in sinhronizacijo dejavnosti med različnimi subjekti.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osredotoča na doseganje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finančnih in operativnih ciljev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samega podjetja, kot so dobičkonosnost, operativna učinkovitost in skladnost s proračunom.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961906"/>
                  </a:ext>
                </a:extLst>
              </a:tr>
              <a:tr h="9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Področja ukrepanja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obravnava vidike, kot so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 izpolnitve naročila, logistični stroški, kakovost sodelovanja med partnerji in upravljanje zalog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ravni celotne verige.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lahko se osredotoča na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nadzor notranjih stroškov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analizo donosnosti izdelkov ali oddelkov in optimizacijo poslovnih procesov v podjetju.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832223"/>
                  </a:ext>
                </a:extLst>
              </a:tr>
              <a:tr h="67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Uporabljena orodja in metodologije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pogosto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uporablja napredne informacijske sisteme,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 združujejo podatke iz različnih podjetij, kot so sistemi ERP ali SCM.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lahko uporabljajo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orodja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sisteme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ki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bolj </a:t>
                      </a:r>
                      <a:r>
                        <a:rPr lang="en-US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osredotočeni na podjetje </a:t>
                      </a:r>
                      <a:r>
                        <a:rPr lang="en-US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niso nujno povezani z zunanjimi poslovnimi partnerji.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05590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2705BD-22E4-1999-991D-C3DF84841563}"/>
              </a:ext>
            </a:extLst>
          </p:cNvPr>
          <p:cNvSpPr txBox="1"/>
          <p:nvPr/>
        </p:nvSpPr>
        <p:spPr>
          <a:xfrm>
            <a:off x="702732" y="6134893"/>
            <a:ext cx="99740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Preglednica 1</a:t>
            </a:r>
            <a:r>
              <a:rPr lang="pl-PL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Razlike med nadzorom v 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verigi in v podjetju </a:t>
            </a:r>
            <a:endParaRPr lang="pl-PL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EC3607-20F6-18FA-9C36-472A7A69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646C70D-7E62-C900-D357-2850604A0EAF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Nadzor povratnih informacij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dirty="0">
                <a:solidFill>
                  <a:srgbClr val="1065AB"/>
                </a:solidFill>
              </a:rPr>
              <a:t>P</a:t>
            </a:r>
            <a:r>
              <a:rPr lang="en-US" dirty="0" err="1">
                <a:solidFill>
                  <a:srgbClr val="1065AB"/>
                </a:solidFill>
              </a:rPr>
              <a:t>ovratne</a:t>
            </a:r>
            <a:r>
              <a:rPr lang="en-US" dirty="0">
                <a:solidFill>
                  <a:srgbClr val="1065AB"/>
                </a:solidFill>
              </a:rPr>
              <a:t> informacije (feed-back) - </a:t>
            </a:r>
            <a:r>
              <a:rPr lang="en-US" dirty="0"/>
              <a:t>ureditev, ki omogoča ugotavljanje odstopanj v sistemu načrtovanja in izvajanja ter sprejemanje ustreznih korektivnih in preventivnih ukrepov za preprečitev odstopanja od zastavljenega cilja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sl-SI" dirty="0">
                <a:solidFill>
                  <a:srgbClr val="1065AB"/>
                </a:solidFill>
              </a:rPr>
              <a:t>F</a:t>
            </a:r>
            <a:r>
              <a:rPr lang="en-US" dirty="0" err="1">
                <a:solidFill>
                  <a:srgbClr val="1065AB"/>
                </a:solidFill>
              </a:rPr>
              <a:t>eed</a:t>
            </a:r>
            <a:r>
              <a:rPr lang="en-US" dirty="0">
                <a:solidFill>
                  <a:srgbClr val="1065AB"/>
                </a:solidFill>
              </a:rPr>
              <a:t>-forward - </a:t>
            </a:r>
            <a:r>
              <a:rPr lang="en-US" dirty="0"/>
              <a:t>razume se kot nadzor, povezan z uporabo napovedanih količin in informacij o preteklih ukrepih za določitev, kakšne ukrepe je treba sprejeti v prihodnosti.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2A7A205-7E66-865C-7E73-FCAA5261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2F25F5E-8B35-2081-FBFC-C1E9AC67B147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cilji </a:t>
            </a:r>
            <a:r>
              <a:rPr lang="en-US" dirty="0" err="1"/>
              <a:t>kontrolinga</a:t>
            </a:r>
            <a:r>
              <a:rPr lang="en-US" dirty="0"/>
              <a:t> </a:t>
            </a:r>
            <a:r>
              <a:rPr lang="sl-SI" dirty="0"/>
              <a:t>oskrbovalne</a:t>
            </a:r>
            <a:r>
              <a:rPr lang="en-US" dirty="0"/>
              <a:t> </a:t>
            </a:r>
            <a:r>
              <a:rPr lang="en-US" dirty="0" err="1"/>
              <a:t>verige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Povečanje operativne učinkovitosti </a:t>
            </a:r>
            <a:r>
              <a:rPr lang="en-US" dirty="0"/>
              <a:t>z analizo procesov, optimizacijo delovnih postopkov in zmanjšanjem količine odpadkov, kar izboljša splošno uspešnost dobavne verige</a:t>
            </a:r>
            <a:r>
              <a:rPr lang="pl-PL" dirty="0"/>
              <a:t>;</a:t>
            </a:r>
          </a:p>
          <a:p>
            <a:pPr algn="just"/>
            <a:r>
              <a:rPr lang="en-US" dirty="0">
                <a:solidFill>
                  <a:srgbClr val="1065AB"/>
                </a:solidFill>
              </a:rPr>
              <a:t>Zmanjšanje stroškov, </a:t>
            </a:r>
            <a:r>
              <a:rPr lang="en-US" dirty="0"/>
              <a:t>saj nadzor in stalno spremljanje stroškov v </a:t>
            </a:r>
            <a:r>
              <a:rPr lang="en-US" dirty="0" err="1"/>
              <a:t>oskrbovalni</a:t>
            </a:r>
            <a:r>
              <a:rPr lang="en-US" dirty="0"/>
              <a:t> verigi pomagata opredeliti področja, na katerih je mogoče prihraniti, ne da bi pri tem ogrozili kakovost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Zagotavljanje skladnosti in kakovosti s </a:t>
            </a:r>
            <a:r>
              <a:rPr lang="en-US" dirty="0"/>
              <a:t>spremljanjem in zagotavljanjem upoštevanja predpisov in standardov kakovosti v </a:t>
            </a:r>
            <a:r>
              <a:rPr lang="en-US" dirty="0" err="1"/>
              <a:t>celotni</a:t>
            </a:r>
            <a:r>
              <a:rPr lang="en-US" dirty="0"/>
              <a:t> </a:t>
            </a:r>
            <a:r>
              <a:rPr lang="en-US" dirty="0" err="1"/>
              <a:t>oskrbovalni</a:t>
            </a:r>
            <a:r>
              <a:rPr lang="en-US" dirty="0"/>
              <a:t> verigi</a:t>
            </a:r>
            <a:r>
              <a:rPr lang="pl-PL" dirty="0"/>
              <a:t>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Chopra </a:t>
            </a:r>
            <a:r>
              <a:rPr lang="pl-PL" sz="1200" dirty="0">
                <a:solidFill>
                  <a:srgbClr val="7F7F7F"/>
                </a:solidFill>
              </a:rPr>
              <a:t>in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C08287E-B52E-E961-497B-7EB2FDB5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AFF1A58-DBFF-80B0-E838-B3CA7C2A9A55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cilji </a:t>
            </a:r>
            <a:r>
              <a:rPr lang="en-US" dirty="0" err="1"/>
              <a:t>kontrolinga</a:t>
            </a:r>
            <a:r>
              <a:rPr lang="en-US" dirty="0"/>
              <a:t> </a:t>
            </a:r>
            <a:r>
              <a:rPr lang="sl-SI" dirty="0"/>
              <a:t>oskrbovalne</a:t>
            </a:r>
            <a:r>
              <a:rPr lang="en-US" dirty="0"/>
              <a:t> </a:t>
            </a:r>
            <a:r>
              <a:rPr lang="en-US" dirty="0" err="1"/>
              <a:t>verige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Izboljšanje sodelovanja med partnerji </a:t>
            </a:r>
            <a:r>
              <a:rPr lang="en-US" dirty="0"/>
              <a:t>z boljšim načrtovanjem, komunikacijo in usklajevanjem dejavnosti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en-US" dirty="0">
                <a:solidFill>
                  <a:srgbClr val="1065AB"/>
                </a:solidFill>
              </a:rPr>
              <a:t>Povečanje prožnosti in odpornosti dobavne verige </a:t>
            </a:r>
            <a:r>
              <a:rPr lang="en-US" dirty="0"/>
              <a:t>z razvijanjem sposobnosti hitrega prilagajanja tržnim spremembam ali operativnim okoljem ter zmanjševanjem tveganja izpada ali motenj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sl-SI" dirty="0">
                <a:solidFill>
                  <a:srgbClr val="1065AB"/>
                </a:solidFill>
              </a:rPr>
              <a:t>O</a:t>
            </a:r>
            <a:r>
              <a:rPr lang="en-US" dirty="0" err="1">
                <a:solidFill>
                  <a:srgbClr val="1065AB"/>
                </a:solidFill>
              </a:rPr>
              <a:t>ptimalno</a:t>
            </a:r>
            <a:r>
              <a:rPr lang="en-US" dirty="0">
                <a:solidFill>
                  <a:srgbClr val="1065AB"/>
                </a:solidFill>
              </a:rPr>
              <a:t> upravljanje zalog, </a:t>
            </a:r>
            <a:r>
              <a:rPr lang="en-US" dirty="0"/>
              <a:t>ki usklajuje potrebe po zmanjšanju stroškov z zahtevami po razpoložljivosti izdelkov</a:t>
            </a:r>
            <a:r>
              <a:rPr lang="pl-PL" dirty="0"/>
              <a:t>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Chopra </a:t>
            </a:r>
            <a:r>
              <a:rPr lang="pl-PL" sz="1200" dirty="0">
                <a:solidFill>
                  <a:srgbClr val="7F7F7F"/>
                </a:solidFill>
              </a:rPr>
              <a:t>in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026C91D-5989-796D-23C9-3DFF7C83C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E71F893-FE0F-82EB-356E-F5AEF7EBE91E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Ključni cilji </a:t>
            </a:r>
            <a:r>
              <a:rPr lang="en-US" dirty="0" err="1"/>
              <a:t>kontrolinga</a:t>
            </a:r>
            <a:r>
              <a:rPr lang="en-US" dirty="0"/>
              <a:t> </a:t>
            </a:r>
            <a:r>
              <a:rPr lang="sl-SI" dirty="0"/>
              <a:t>oskrbovalne</a:t>
            </a:r>
            <a:r>
              <a:rPr lang="en-US" dirty="0"/>
              <a:t> </a:t>
            </a:r>
            <a:r>
              <a:rPr lang="en-US" dirty="0" err="1"/>
              <a:t>verige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Izboljšanje procesa odločanja </a:t>
            </a:r>
            <a:r>
              <a:rPr lang="en-US" dirty="0"/>
              <a:t>z zagotavljanjem ključnih podatkov in analiz, ki podpirajo strateške in taktične odločitve vodstva;</a:t>
            </a:r>
          </a:p>
          <a:p>
            <a:pPr algn="just"/>
            <a:r>
              <a:rPr lang="en-US" dirty="0">
                <a:solidFill>
                  <a:srgbClr val="1065AB"/>
                </a:solidFill>
              </a:rPr>
              <a:t>Zagotavljanje stalnih izboljšav </a:t>
            </a:r>
            <a:r>
              <a:rPr lang="en-US" dirty="0"/>
              <a:t>s spodbujanjem kulture stalnih izboljšav v </a:t>
            </a:r>
            <a:r>
              <a:rPr lang="en-US" dirty="0" err="1"/>
              <a:t>oskrbovalni</a:t>
            </a:r>
            <a:r>
              <a:rPr lang="en-US" dirty="0"/>
              <a:t> verigi z rednimi pregledi, ocenami in posodobitvami procesov.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Chopra </a:t>
            </a:r>
            <a:r>
              <a:rPr lang="pl-PL" sz="1200" dirty="0">
                <a:solidFill>
                  <a:srgbClr val="7F7F7F"/>
                </a:solidFill>
              </a:rPr>
              <a:t>in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B88B283-6B6F-BF41-E3BF-E4E60A5D2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852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2693E2F-4581-1EB3-150A-94E1375E84F3}"/>
              </a:ext>
            </a:extLst>
          </p:cNvPr>
          <p:cNvSpPr txBox="1"/>
          <p:nvPr/>
        </p:nvSpPr>
        <p:spPr>
          <a:xfrm>
            <a:off x="6464460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C7DE54-21EA-4BAF-BC85-9C20D313F8C0}"/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3735</Words>
  <Application>Microsoft Office PowerPoint</Application>
  <PresentationFormat>Širokozaslonsko</PresentationFormat>
  <Paragraphs>522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Motyw pakietu Office</vt:lpstr>
      <vt:lpstr>Napredna uporaba preglednic za analizo logističnih podatkov</vt:lpstr>
      <vt:lpstr>Agenda</vt:lpstr>
      <vt:lpstr>Koncept nadzora</vt:lpstr>
      <vt:lpstr>Koncept nadzora</vt:lpstr>
      <vt:lpstr>Koncept nadzora</vt:lpstr>
      <vt:lpstr>Nadzor povratnih informacij</vt:lpstr>
      <vt:lpstr>Ključni cilji kontrolinga oskrbovalne verige</vt:lpstr>
      <vt:lpstr>Ključni cilji kontrolinga oskrbovalne verige</vt:lpstr>
      <vt:lpstr>Ključni cilji kontrolinga oskrbovalne verige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Ključni kazalniki uspešnosti (KPI) v SCM</vt:lpstr>
      <vt:lpstr>KPI v SCM - primer</vt:lpstr>
      <vt:lpstr>KPI v SCM - primer</vt:lpstr>
      <vt:lpstr>KPI v SCM - primer</vt:lpstr>
      <vt:lpstr>KPI v SCM - primer</vt:lpstr>
      <vt:lpstr>KPI v SCM - primer</vt:lpstr>
      <vt:lpstr>KPI v SCM - primer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docId:4DEDDB2A59A95B86F07B338F25273964</cp:keywords>
  <cp:lastModifiedBy>Kristijan Brglez</cp:lastModifiedBy>
  <cp:revision>82</cp:revision>
  <dcterms:created xsi:type="dcterms:W3CDTF">2023-07-06T12:09:08Z</dcterms:created>
  <dcterms:modified xsi:type="dcterms:W3CDTF">2025-05-04T13:49:24Z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