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4472C4"/>
    <a:srgbClr val="7E898A"/>
    <a:srgbClr val="BA4C4C"/>
    <a:srgbClr val="B9B9B9"/>
    <a:srgbClr val="8ABD51"/>
    <a:srgbClr val="45455B"/>
    <a:srgbClr val="595959"/>
    <a:srgbClr val="6A6A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Oddelek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Oddelek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Oddelek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Oddelek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Oddelek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Oddelek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Oddelek 1</c:v>
                </c:pt>
                <c:pt idx="1">
                  <c:v>Oddelek 2</c:v>
                </c:pt>
                <c:pt idx="2">
                  <c:v>Oddelek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5="http://schemas.microsoft.com/office/drawing/2012/chart" uri="{02D57815-91ED-43cb-92C2-25804820EDAC}">
              <c15:filteredCategoryTitle>
                <c15:cat>
                  <c:multiLvlStrRef>
                    <c:extLst xmlns:mc="http://schemas.openxmlformats.org/markup-compatibility/2006" xmlns:c14="http://schemas.microsoft.com/office/drawing/2007/8/2/chart" xmlns:c16="http://schemas.microsoft.com/office/drawing/2014/chart"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Začetna 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Dobavitelj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Cena</c:v>
                </c:pt>
                <c:pt idx="1">
                  <c:v>Kakovost</c:v>
                </c:pt>
                <c:pt idx="2">
                  <c:v>Pravočasnost</c:v>
                </c:pt>
                <c:pt idx="3">
                  <c:v>Finančno stanje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Dobavitelj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Cena</c:v>
                </c:pt>
                <c:pt idx="1">
                  <c:v>Kakovost</c:v>
                </c:pt>
                <c:pt idx="2">
                  <c:v>Pravočasnost</c:v>
                </c:pt>
                <c:pt idx="3">
                  <c:v>Finančno stanje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Prodaja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september</c:v>
                </c:pt>
                <c:pt idx="9">
                  <c:v>Oktober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Dobičkonosnost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september</c:v>
                </c:pt>
                <c:pt idx="9">
                  <c:v>Oktober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1HrZjuU4kuWvBOJ5FClSlEQWKvuBlHR3v74v8SJ4+CKS2kmJWh4HmJ+Y+Z2p/xrzzMqcjOys7Bqg
MOh2IBBw13JJmtmxc47dv77Mf3mp3p7Np7muGvuXl/nHz3IYur/88IN9kW/1s/1SqxfT2vZ9+PLS
1j+07+/q5e2HV/M8qab4AfuI/PAin83wNn/+t7/C24q39ti+PA+qba7GN7Ncv9mxGuyfXPvDS5+e
X2vVJMoORr0M6MfPk3qryrZrK1uqt8+f3ppBDcvt0r39+Pm7Wz9/+uH3L/x3H/6pgvUN4ys8G+Iv
QeCzmITU/+kn+Pypapvi75dR/AUTjGPmh7985sVzDc89tPrLp4d/dk0/rej59dW8WQs7++n/P37H
d3uBWy4/f3ppx2b4OMgCzvTHz5cfR/D8+ZOyrfj5img/dnJ5/GnrP3wfg3/76+/+AIfxu7/8Jky/
P7n/6NK/i1L9/Lf//q8PEmFfaMiwH6Pwj4KE/S849n3mo5+v+ugPYnX6J1f2J6H6/hW/i9Tpv1ik
juO38V9eSohFfhBj9n0NhV8CgiMUYPwHcfln1vEnMfm/j/8uHkf+X6ty/va/qv/9P2z5ywn9C5DN
B2RDMSLR7yCNfmGM4ID4lP3888tn/gbZ/vY/f1rNnyPtn4TlN8//Li43AFP/mRHtH6ztt/3mu1v+
3/sNwiSKEQt+Pf3f9hv2hfg+VAuNvo/KL6j/j9fxx9H45bnv1vyfvIlU47e3f3WbR18w9imKQ2gU
Hz/QIn5z7Bh/YR8NJA7xr5d/Punf1ARAzX+8rD+Owk9s4TfP/64mjnf/n2viHzOAX7lS8jw8pz+R
rN+QgD+/+tPegf/97tHvuNp3efhLiu9ef/yMGITkV+r28Yq/P/dzBH7J45+j8usDb892+PEzJl8Q
CeOYRmHk+yFwhc+fprePKwiuYMwoi0ISEuQjKKumNYME5ke+0CBiIaMBpVCQlH7+ZNvx4xLwDd8H
ahsDL6RhEMJTv+wN1rEUbfPrQfz990/NWF+2qhnsj5+BpQDidj/f+LHS2CeU4I/k80NCIxJQWF/3
8nwNDBruR/8tRh4pIoBjofLh7M3DoTRdpql/MOjGdX0tiBcIHCxJM8VZju2+ooqjUqZxIDeo0GI0
r4MekyAodyXWwgtrvrQNz6N5G40kc9WTjk7FfFWpnaID1xaJALfCN74o621TBsmyfo3RM/Eu8shl
qEJicUNGIp+PlRJ67Hg/PHdy5HpkHC34uX5Ew8oX6/HSUj6Rlz6yXNd56gLH3XIvV8uL0h5Lt7Pw
CYFKvKEQbuwTXX+dh0CMwZLR7rrrH5pRX3+ti9tuMZzOJ8xuVLMJhkOwlDxmlVAoFh29auxFPfEo
1BzbjWcngbDhEdYJMyevuwrbbcyKxIuTOAx57n1tqhPDCyyiS+SgkyZeeBs/dvBSPJ5ddM1IyYNE
dc8tkpzoLB+3Q66SNrT73gjcjDxnvqB+y0d5Mt6mp/vAUNFXO+s/lfFBlzJB5rpbmZi05i6oOSZ7
h95jux0awrtufnOGZYEXXI9luCfyJI1Jl7HljT2Oc8jXKCnDibu1SRtacE3GTZH7fCYiRBC0EAl/
iAZOYI+6Lzd18NCYmBv8hAsr4mCXF9ky5UlAs0HZA45PDjtekgdVv7DA59btw7hKFCv52q7b2pvO
vbdTay/CIOYSa+6zmQ8z2615LKxUAi8+L5hMG5XzKlJi9XGam+qE8VVNZgjCnMQ2MX4Aa/V3KmBw
uhWvZJ+0VCduuwQ3E5M8qujO5IUwtjqRJRLNuO6Duhd+fqLRzRLnoqrXxIXuxEaPR2XAJzzxPL9m
YyRGNHLb11yWx4Ykg8d7vUNMcU1vGUvm4C4g4aWT49UanFnQCdk1wpdwVON5Nkeq3eVaGC67QUyq
Ttf+3AUFD0l5rNeV98bjLV13nWlfncziOFvoMSb3Or+SKlFFZszOGzYB/Uo0r6nau2bmpll4BSUy
acWpY9dID+nsN9mC6cbqNe2qO1pC0pST0POc+mshxjkX+WREy7yD3xS8aRqu2opLbdImYML0xc5T
W9PJy8CMAsk1HaM58Wuf+0spyuI5DjbRmNjNkrvT4Cc9vdd9wElXaz7Ochsasbb3axSn/bHpIo6f
aJFfyHkWWHWQvFCv7chnVh8qhTYVfjbre4Dv+greuFxOZkpzW2Z9jza1Cw/U1JuQiAh5XFlZchnY
bDW9oGvasK0K6MF2/XaYpttpeA1sxItm3jr1QGmfkLnaxLLctLF58EjNa+dz5+9lh1JvPqvmmbDm
6Pe3o91QPXEVQjaaSjg7fdXlfuhe5Pot9luB84qHOaQe+1YFV+tSXTsT8IVMIoeU6uC8o/YuV5qb
ahH9TA6TWrLSj/dlcRPSlY+NyTpUpTLEW7AyNKSos8I7L+hEdUkhBGZftWqj6ncHSBT7kEtm789l
2tQ4C7pwV3bfbBwI6aqMkiaZiUtDxPaFu5uI22M5JD6+0n7PWXCuI5nNK0rXcU1JWO0JwEVh+o1b
g1Nu48zPC05Ks1Pa56t3MLiIeKkmzWdlt7lZv+l6TMb4cZVRezR2onwe5LML0kjXfapd4/hQFTgd
YtaIBkVQLkM5ZnglOY8jRLgNOsmnnCBujeQBK4uk7ux+RfEpZFN9QcLodpq7boPyIOJhu1waU+6a
DilBHHViXV/JWmGOl2jesNAzp3bveQLPnOJHv1cvTlWShx7NCjbHexyqewzKbqML74XJ6BCHRbWf
PXywUX5Xh6XZNLFpkshU4bYJMfddvVu8m6XUSlSWuZQGRdJgnWHnWV511EuIDZY0UgDks+4zn45v
yK4hb+twEl1YzruSUZVGTN2U0Lp65aA+gkHk1kWP7VJxhuuON4N8inukeODTEvap3gvtsy1Ae03F
WHaFaML+kqxbT7pVFMw1vMrncddzpSqdjGMrXF9LPndhC0g8uszropmTK1x5JpUmYXW7l81cJvGw
iNDUKJG9ere9GBnpUjCGqmSuWn/XR/rNpssAJ9h3atsu48i9BSvRL6rnw7Cx4cOQP82ggzkdSj5O
1SXJvZK3pMy3bDavSxobT6ar1JfrMo+8Wli9G9y0k9oXkvb9C1bD1bSQb5IU5IqF0MFN6Y2b0Sgl
pnge92Pnv80Iul7fAzDmy0Xuq2wYbJzGstgQk4VV3F2MffwO4NbzCBm6o2oFfJPTdaX6+Ho01QVD
APaKdRxXw3hGeew2gT1VfrVsFF4RoDd1abvkGVHrmJqZ3ZVz0++rePmq3fQNL/WcdiuFwLpIdA7B
futbO5mKf2SGwdzlUNFDfW9zfLf6JUrCnl5L8zjMGiqAWQCxoNnOPmDyEMtluwCShBOB4iDyoa+H
pMatTNy6DhunHb3zXEN5UUB9MDPtYhTspfTHg1aVzSaK74s4liet4nybOw0AOLz0dTHucdByC4fD
a9To/TglfmG0QKW5D9u2OskePUwhpYnHcuAMqN5V1vTbKe0XW/C8kKuQ2A3JFBGyoXN1Ac3wIieF
POerDi80ujADRbyvgSCxuX4O+8gJStvXsB/9dCIYQAtydA48YUJWpI1sj0HgiiSqliYdymA6+zW5
WYoy3EZNBx0kgPai9Cos5NSOVdENkXm50canG78nF1MnDPYny3Pd+clg/ZBPVIb7cAmIGIehFKSb
tnNui904Qz+G25bEN8odc13cR3FZ8+FITUyh5UVDtrqJd1QPFwZuho5KXaaHoE9hd8AB+3YPu9OZ
jl/Zim/I5EeC6HoQkRuOoRcMmWXTkenWnVzb73w8ZLVabkvNns1ILzBxG88El+ANJ8Gg2wxhrvGW
2D3NXTIBFezamU/QjDBugQsdwmqrzbEJdhQXm1lTgc0sKm8UQC0LmvS5FWORVU7yol53aHheu3RC
h2g8234VQePzGhAznOKkaPszqfaV/CrRS9QeAvQWsDOTGwOkoYIdSHtD6xtPxRkoirOxGDZ5rotd
0RyZ72288j3SF+XQXdSuhjqRqS153uFkjC4d2g9LkXSd3FXtviuazNGbfGr51DRbv1B8QOR5CQ2f
i3nvgnCLgykpm3y7+A2v2aEa1NdmqJ+9wPCwhuQtM8AZXnhDhhwFTjGKDj0Y9bRUZVZD9NzIzXqw
Xi9iiK9ri0PZXwOFjifz0AJ3HdiaedHXrp/TPLrokd1bjs2l7crbaFhFD9nv1/ugj9LRPVlnrqU+
z6vkNt9GVZ0Bz+FUrzyQXjJA2B1QKkcIUOLLcfSziMyJneQxnoK0tXu0XrdNyacYp8TzD8Q/RKi9
JWjQPGTsEpRTKonPS3QRLiy1/RPr6sRHgdBhnrBws3ps75uFO7dcaG/kCh1t7W1XKGzgPu2mw3zx
w0c3lmIGOlE3mUFAJxg6uGa/A6490y3phks1twJBDTVsTUx+kkMn6vWc427rwjUt4h2W3+QcQ76u
3NTcA10xzz33Iamc3lH/yi+7dBwlzx1OTPQiyywY53SGWFXzAArmRNmSrPNraUNuSxBcK+FyfBv9
ji8riCRTpTN0sSiekojwkqXaHIri2Zlszi/9LuQKaGd1clUtKGlPMd2U0YPdGGSA2lyt8nqcPD6O
dx4OeYNCQLn7PPJEAYyfrUNaQavL64+CQbtK6YTiXKzq3OeDaJ27sKa8WEii6jgtY7q14QK6quq4
HxdnWcPxdmSTk9hwpNf70TEOfTnRpBC28nmbR2LuaBq3u36Rl2oiXBewChwCTY3SYVYcqItCOxdJ
QYOLIrxE7WVHoNt5l35xTcmlmyKQWv5Osn0/oSNTT3iuha9M5gcbVgfCj/R+mkni/DKxJU3M9Bqp
Yx5HojZXtAYB4OBT86+lLBMM59nFU6Z6C6y3FGxtsoAMfPFyUfjdtSuXm6i7cGTeBwi0oYy3je1S
HTQ7n8rUs3PSESwGehrb8YF67SaYD4F3iKXOelkA73qE7sXHZRU6uiwbUGjDhaQ7ogru6Whf+cHe
xycoRh2tonQm6etV1LXeqvpxaS4QWnegd9r4So1z0reas+JrVAAhmMJDlz+PmglQmy46ByaH9flF
huK7vpBicH2mQH31WBKuIGtpCxF4DI27IwR6Qxxk7XLGaEqWxeMBluemG3cdyIsy2JuGZKN/KnoQ
hBPw3HUzRnWS061y7hbHtzMwn0BOKQsrHkTbYNRbz/sQDcyCWt+Nw37pmltb66TSBa8IqNFmFjZW
6Wy6m8Ejt3mONmr9NvfhBQYFP2esAldhRVkzH2JYaoDuc0AJIgdANQtJFA8pirYlWBJz5yXzfKj9
MSnc9TJI7ryX1U5pNQCvUTZPJCjYifXb2YxJAxZErrYd6jZax5mJqp6HlTwXQS0aWl/OBLqttFy2
56Z+mijdREW386AG+gKf60l/axVAOyridCniY9/Uh3kXAHghfS7wTU/XbSzHTWyP65onoYxATdx1
87LzTLFbwvCIdyYyG0bWfRx7hzXKBas9UYGGr90IErK9AVjIvN7eNGvF/Rwlta0zkCj3vix2JDJX
HTTmgPbHum+SorxfwFGY28OC2qQvOhFeh/FtaAfR4ZIvChd8WcpHpotDJc15LLM48IWNuk1ejimT
0HVbfBX7R8S6jb/kwkel4iomX2sKR0/ORnqnGLARFSRrvHgAzbicnGqTYjapJmzTM53GvlBheDeH
CpJ1ADYJnlBRxDyqg9cZVzweIcT2HlfQaIr+IHPvdaFeOrOGtw29UvF6RUFC1nWbevRJ+1cFM2nY
vs7RrV0fjQ72mpbAf++i/L1SHfgOBNCeAW5Y0WmXBb1qRDu2V06RA1reexdmuADTAlRCEc4vnSYp
XdpdNxgE7cRkUQxEtkoxnQdemzHFiznJCloOMoksbWbD+WGhM/fnbCrsuVKN4saAI+Ee6VKf13DD
Jkg9tkIma+GaMw6L1HfxLmJREpBrVW/9yRfRR7qvFx4IpgE4hwuqNCf7qvGTe0SWqxI3GWqeNPOE
BKocqg6479vMHpbKPxR+IBx5H8A5arpzG0xZnWth510074sJJBvB+6pc4KhkZoIj2ClJ75/yZVNS
oKsVTVX9zW/ytDLy6JHwCUl2kReTKOPiSn50stmmKrj2+0JzSy7WcBvG0Dpn4C24FnEFwrSIP6yp
Xdic/HcDFFvhMZ2AZhR1tQXPrG/vaDXudVUK42coNNtWwimUhnttI4IIqhj3+zifhIvnYxsz6ERE
MHvh0asIAJAIGKlXTfDYqi3SbF+2bNPK7ui3JNGgxrr8YAMJu5dX+XIZSAMAC+AanLuwPrQNvmkn
0IqXwdredN5h0Pu2tglUBZTctcoJn31oP+Ybk+Mtwb0IpiUZugCo4vsot0WX81Yu31wbQkbkSV6X
XBU5V36deRjfqP4O+qjRDzn7Nsbf5HARs9saT+m6LKJu0L4ed6yuN2CvRX2CvMe1lw8KXBuzttBr
1iTo520RtNmyVomrbdYESY/2U1NstaoFu6FRVhBOURbB+UstWH4kl5E9t+uH0BxEU4A9WosWu71Z
bqoS7A47NQmdos0Ce0Rxue3UBHuYtnV4gUDcxeO0JaYBxQOK1OmTqsM0avE+yEgI+goJcCaGEsAD
97yT6t6BWaXyy3rE/GptzaZSAxiJt0NFT7rrE7OWYipufHygcswK/cgUSecV7+w4ZV1gd7EaT1AN
PFheCwaUjaBNB8W5GvgHOIipz1GzazUExQKwFHk2jR/MK1vt1YwJGMrACaOeu/KqzOcMA1VpfPZS
jkESWinaruJLWGar/4BylVbT8tLL96r0UhzsQVamgzloA+LWuqxqD83kDnO0cjzfWvXm+6OAcuP5
bECtR0nIWj67PK0x5gW+nC0gj2y436zQIojwoqc4XBLJwAMAWF3AYRyqDuT0uSzMdgkp7KQBSGUg
6PTV9VrJnWpsWiwt2GSggRYN0r8Sxo37ugKfszzroBWzCjkapdBQbq1sr5bBXEcWHgFJWtf5ReG0
eBmGNee1Hx+8xmZsysAGAW3u8xjgqKS9aN9agD5oS3YJUz/IwBsCzmp3Dm4fkSdczTumsgK0MgMH
YKzALA3N3lYbNZVp6DZRBxynABLXnMM24mt8CNSuqOWpwY2g43la8r0tLwiDm1lCiswxcPN6sFXI
kBqwfwgCU4eclnLgfem2GjZspwObyoS1Zutow6flousVlxJcSPpKseLLCM5cM4ED3W9IvWzMB4vq
3qv5wcp1q+WYeA5nIzi8ugI2x9SWjknnG55DlY4eTs0wAl18WiGXzfJSGpZGnd06/FwgC7WxgjNV
b+N+i6Mkhl7tl7zeBJUnhv7BCzfBWAGFsryDY5i707T6YML1opmyyTVCq+E067NanmPlRN8W/MP0
ZQjgggLeAKq7vAb2XYJq3zdkzWi1ReFpMi0vlv00HFevEjR+DOeS62hK2mLLqvMQ7TyYZUyqFc3c
p1PjkvFeT4tQDrJ/ONZAMfr20EUnXC1wdNCC6dlfekDOPQUm3Q35tiP3jT3n4bDFs8eH5rYLv3aO
iQrW5quLygOLqTAwH3Ec1adoPfsuTIuKFyCdxuqFqPt1WnZxMG2XIRdyhCKw41PArorV50GhU5Ay
QGY2VRRz7QzH8VGrXelf9G2XwkBn9ZftXBV8BEsRvvCTLszb1adlAX4Xr8kS3bhw34E9W8wVdJtD
731FphUE0L/bDxEwcf1i6jIpdfEaDG8Vu7Ugo8b6upuWTYWeZX+zmm8TGzdTCUQIBSkBW426YOvP
jxFbxTCoba8Ovdz7RZTB1452ZVAIpBquPe+45Di1VoJKpyLsEgvYM8Tg1NCbYeo5NDoMuKcg7+qk
WEMBvrgMTwGquG6jQ7W+oQW6AFnEgp5jswsIILA3gznGp7BPeuw2as7vhtZlTdylDg1fW+CiH3av
R7Ia3M91vQkBt0ZawYTnpQEYDwYqPAw2gL9s1rI5RWX1EXyOwvJGxeFeo37nYGwWwYwBeFcRqU0+
1MJNGZPP9dSeogUMnDSqywyjDsYUq6BTomAGROd0LGbeTQAVq05q/RrqJWW0OQzeqetvZ2AywTIm
c6HgfL56oRTVeAhol4ExtABFdculDaZN7pvNOrAPSwV6Rv/gwg/lbhOH5oN13WnpjKgZTG/q80KX
u3jos7wfebAWPC70FgzGkQnCun1YdpxRj0v0JOUMPO1GlieKCrHW6n6AXIrzPKmaqw5dNt0tmb+5
vt1Z2oFnsiS9N8EkLxKmODSkFd7w3nXp0k8FB5PnCLNPXuOrfKohiDqNiol7lqVoeVzdwxInYbxF
j/n4EtecuTmNwmbjiru2JTfV42rOFjBr9jFfibsrQVOXvn/ZdU6gfgC7d91P5CEa4tSUY7KO9LpY
n6caiqulh9bYowMHs/SqxKAhBRt3cT6cuAt4V9+uskvRqlpOF/M0++t9JcEdi6Cnh4uYGrvtwQwq
GANj+2ltxyQ3AHLQajvsbekUpu38bQW5SPT9Mp0ZThYUJQuu9z1q07waOOsfAg1TqKh6msCYiyUT
fuCOtFj44OxNFaIDsPQ97RE4VJGf4WFKcHVBY70v/DhrSrUbwqM3HBgt7h1w/hBwkeQPBiTBOJtN
2Q/QtzScvoGmXaRz3IDP7d2GIL21t1+0S5uZJaAqk6bWdwQmcW2nQQwS3syTGPC0aZpLXd7Srk0t
A6tuslmRL6JUis95DmSH3som5MwnG+nXBwS2N2LldogeySyBQMrtFNPThMpjGF2tAyjgFuxLEH++
yTNZeElDbyOWp5o+Vf3DqKO7xcwvY71ydtEgIoKx5zY6BC1OwWBNnNt3w2GtY7CpG1Hhu1h1aTnc
scPQyfMouwz3l9ifxRIdXD9x6cN4O79p8Vkh6XgV3OVrg3joJFQlEDowg917GduzLZuNXOVGO/eQ
w6eHNrqaTJ3FMAfzx2G3oCBxck26/tVanRpqDwa0z2r0YYgSSdUxbvRBEhgnf8D/WUM/6cNZgMcv
2HIcXL4Lw4FPWgpMwMvuobrcBszNHcRhXTIXGBAjbk/AzS/QEzTCrXsBJIjsdTEe/XWj3Hlmt4rc
yAxBw0XuFTqxJ8+luo8NSQzN1v5BV1dUXy5LLYbLusWHPuLTdTdsC7kbWGbvENmV7oTzbelt9MIt
K0VfV5yC/xE999X6UtYomz1gdpJkFgcCDdZyF4ImilSyjOCFN/XG60Lo7281IvtI9VvU2mwZ9YPu
Z94Cd4LJHVi68dVELwcwOOroZq3HgzfVm6LPJsD3YdWn5uN7BN1yreALBL3Vz2zBPOzbbICZDKlx
EiOUOg+D/3ix4ij9GHy0a5nNU5NqmMT3rtuVQDZgbrj3YeDQQ4fFIdCouYLY3DSQGEULE/JirwgM
daHBN2beVL1Notlu7VztgvzJW9+jRoI+m6EzdsJi+Vi7Ml1tnLQ9DEURwEDNyzw6KlOA4zanUwsj
x3kEU+9ypt5zEd94rLkm+IoMRzLRpIQRt23B+YwwuLkP1IJzUP0fLs5sO1JYa9JPpLUkMQhuGZIc
nZ7K0w2rXLaZESAJAU/fkT5/9+nuGyqd5ZFBe++IL6SWaNv5Dn8UhiTNumae+ORsb6DW654lKv+m
6xu6+bSrxasjx7hgH1RWkTJ/uZ0vWAtcmMnDhsmtudP1tccgwLFGCdx4Wy4j0bNYqAEzO8bYwX4M
zV+/cpOyNRkbsNaHOilanYlPzUsMwTP+2PfZFVA7bjwGx1V5qII/kgWxAh6QzhuBs9XGdMWzy0/V
h8jltZJoWGhct/pOdp/Se+9tGOmu/CYjimWX34fFHFf20yPH0HhJyV9KQS9a5pnGvU34tw3vyo29
ovsGXqJiRaovYdo0mMd9DZOW1JA0F7jfJaq6qxNWop0gGUVBh58a16X/0os/RffTu2U85dcOcljj
rNeasWhFlXSbObWtH5Wdwmz+KP01yamJNnWYljJmXRdPLUlpu8Wb+y8Y1F1gw8zPy2fprcfADQ+h
I/bUnIP5z1oXkA6gpaC3s+Gr3/14Pc7BMaiCXQ0NWLW7vN9iD9V1hKzmtjA082hyQHeg1watkrol
eQaJgRUASyQuC8Y5O0Seby7SYKgVLDGtv7ftnRjkinW93pdtmXCzHIRrj0U77w0pn0BcB629nzX5
x3WYjsIcN7pBzdSZHtrjNsiIUah9MFp1N6VFkLpa7EjfPs9T/S3KDcIFsIK123nbdztn5fheiwVz
9XylyonU8M0nFQWYDQJYRtpdrqSa0Eq9eAFc7iYu2jwaAF3043hxwvx15Q9EuLuKyRO+8DQ0LSwZ
/BWvZnu+DQyw5N+1j3PXrHvBQ4P7a4boNWDwwVT/gzZq3/HhTxc6u3qM8kdjIOXl7nDwwi+26Tg0
VTZpBRLpqBZnbwf1p+mhVgE+qM1r29CskeRbEEfFQfgkB5hMtI4D5l6rnF6l3Uu0G25ea7QOPOrU
mOllTunanSG8n5hHHmu+HtQkD0XZxgVH6whNQA4sm0xGlb2TwhxseXW+JERfS9u/ApYHTosv7+iE
DpyzJ6cwJxAB59FMP0u/awuAF5ufDYF7KNW2GzybFUF5kj7UnioqyuFSzieO5awgRTQwAeEfvqRn
/YNjcuAsJ7m6EZv4LpfBMVxYQgVWGi+ck8qIiCm4sd1GYolVik36KVjMPyfXyanxp4NtcH3qx21C
gWl7KHnjg0BZWx1I8vYzdxW8TXayEAjhLTyGjanitc+jYIpCgB+mM4/gRdKJdxlFK+E4OiGeH3OI
1ISzN73ZY42ixcj2LDwnkg1oHUL/whBIulwk6D4PA9ghuJNxmz9Y20amGu41m85CgMui7GBmhYni
PbAKIr5fJMEkZ3zvJW1XuR9WdNN+nhYVBu5Wpl7jP8zG7ARf7gnIjfx+JHO0omEGojQ/NWX4PgUF
+l4bjfYPa13obuCzjE2r4qs06E5w80tG0wqj4+ieOviKPXHPjOuPpSMAUP5MaDar2jkU0YglwOyJ
B5c5T324c9v6vWxfhpADOqZkbfPd1gP24e4UNXP/7ZY33Vsfe64OCi0ZKU9oS+ykXvrbk1eiqVPm
sImfAPhSL5dsWrdEgjzqmz7ypy2SgINaIeJt5i+A/BInD5Klb/F4huKezXPSr+hBM4vRJJf6Qzdy
X9Ys8TWs1joblN3XuoWr9x5o1KYJYnRRkP3ck9jI3QLNokMnAKPE4uboLTimMVvVg9blpVmXJMd5
d134vhiuFdQWoBa5LwAgdekQVHHOxj25mXAFecGimcjm3mc339numunOc7eTB+oM5MUJJ+SO5bi5
16RpSNRW5lrke8XmXW7FiVdF6vFiz0LwXWqOCkj00EOiogLxpoedy1A8uYkn6R8H3l/zrkimzwA3
pAEZeLOKoLQDC5JvvXwhll9bfSvukBUq+zBUbWrBb4UieOwxm+cNlGZMhr0/JfJhnAr4oXMkpu1A
PILzPjzVZo2V7CEgvLvue7WhERUYRWgiLG6prYp7foLJ8CLQ/E6zgDZ3aYQXtWZ+HnR/nLz8H3fx
FMtl2Ffu/Ega550rtEpO72cKGkxHaTqt+ujoJhsNuVtWdEV9BzVr29OKRhy9UmQLmqqaJy7DieeY
wqFfjHwnhg2yxmjvqmCNnMU5kAJiTlDuGkyR9a7XATrxBhpC/lXlZtdhKGub4g9pw3gUG+iXIbkf
wz4bSicO9Hast68GANui5lhL5y2vDzP8rdV9dcn3ACFlAcEY9m8BW7OihtM9fq1O5nBMB+VVo37m
q0qGEBAdfyYL26+DAz2/ehgKdy9MHYlYV34cyvwwFiauYXtzcHS6u7DZif2yPrhNl0xg49ziyfE+
tv7Q0Xk3GvzbzSDzPofwiddkP3henPclnP27jT4WwyNf/toeopCb1iHmDrdOVpxZywB8OerBbMG3
6CCkoDKgldULHpL+rywdTPneU9nZU0m8CO3jRVYktc6QrcEGPUzHjlef11l9VtS+s45FzLLIJRIG
jL8nMEoYOkERZoRcFmkxDgAUwWI2bPphMehdfKz6SGlB6WFnW81RaAsNlC/8tqJ8nyCtS6/BYuKY
y4TFz6wz5oTlY8uxLKhP2RVopfrmAoO6caY7LKie90RJZ2LFeLwtGozKnL+1LotLPJrdHeBQ3A3F
HA3tem+28WmU5cVbnFitHHwAPd1wxmCIrNZQlv/N0Gun4bht7V+1bHU05K6Om+Gmd0+oNDsXnZpk
3XlueJeSzXNfIe7e+56pTk1Ji2ybMbz6C32xoftVNPSsy/J9VoV8DYollZt46cNxjQfijXtallBv
9QT32l+zfFqhjfYquoFUxaNHQlFEHI0vHmL0CJGcyPBELZzRoUwdYeMeOOjsaO/DWJfGntvNF4aL
3W1qSlrftBA4F7BVQfveB+1OyPo+nE21W6cKNj2WuW0ooMdtUO8W2FIZQI22xWqQNzpZckdgxNJf
gSE5msYgfMwroElhCIi17nH7de6nbGh5rI3Jk8AwlQSV+EEZ9vceK0BulJh8XHYS9Kat9ouCvjMV
WdMOryWe30ZBB/RWmnKgCGHtRD7aya1sUsq2o85fyJmVkP/cr5Df6XCFYf1WtA+LXE7ofNIbfsGb
4eDna9oqKMnwTrtbhw6GB98QJKQb0/oaoF6GxZ6LGcY3jYlbp5JzsGf1QeWvell2fjkcKPrZwT/0
FHcMlD84+XDjnRMr1qd8tvmpK2z77AaAUrilL12FYbF7WV0Um6mu78ZFD4lbw6/S4t+ssYT5i2tf
W1/1KYytCBJEmFjSA2sp7y0fMBuaw7zcVgSpj5Vp902onWye6x6G5mJ2pKwbgMMwe6WFySWbKZlr
ZeK8gb2zOJ0fFyum4EVBfgSD6qC9hKfut9OucJ5GIMkjM8AboY0vIB85qCR2X9J6OrJx+awhSO2t
nKCnLfMSA1gjz4yCMGd9tFWDgI/RUAx7vZN6/lUxsAtD2T8vIF/W4q6CdesUZaLnfxs0t66m8PtB
O/dQglD/Quhr+bamwQgeebncGiuIhbHLjuE6x/4AQWOGK2irJEcjJLAuODPKt0tT4aGSFVCFQDA4
PGHzT4s5dOpB9Ll/nELvrUZldkH1PSpoXWHxOYJzCHC1au8v6VqIPHXUSvARNAncpCkDdAVfwoHV
66M3LLx4NfjqIohuMLtsWiDUy15Vx8X76Hq9k9Iccu/fDCabeOBywj+sBmHvR4snYN+FkSxQ+Afo
7HuOFb72s9ruIH3Gy5i1/bZjDobvakhaC50MPh+BYB64b733t3bhPek7FNhpeO6G1wCi0UzV4cax
bvIocxf23YMslygk8HqCFqAxmljQLtWMQTKPu3HvcPw5VJ0rcca6PcC065w6aeiHpSuUxlcJ0dZp
KERI4Cv5s08nODZvcw9pF8VR+VANNoxLCwq620YdzpqCe171Jz78YIQgaA6qFau7BXTAosm/CpQL
RzSHqYSjv0U36blXxwEYzlo1sWdt3D5BcVoxA+szrU6QMLz86kOrp826K3WeLW5mMekL72Nmj4NQ
0VJ7UbnufFjbcktLx4nGfMb4eQhJnqKJj8NgyDoVxgTV0YX0XH5BFo07fQbvgAV/iqHNNtVXWUuI
dAbgC5zkj24ABSCv+Xh3M5AIDA7gx+P4V3YIHsC96GC50TZ1jIoZmeF7AUeoxt2CU8PNOYdy6puY
iLcQEq6p3gacmsXD5+CqSMDPctyZuUoCQLY3ElOs6CJeN4jSHrsbVH2SzhD5cwVsGwri8Farw9g1
sc6PNYIeEKEGdirmb57fD/c5fNsZxc7yy0LRR8JCWpeYIFLhnSySAhoz+rA9Eg12u2wTMp1E/swB
iwis930DTq597ur52GBEL4en1abu9G8bgdHz+7H8GqujAuQEzqixlzX8zmdoq8UQdW4PNykNUGEd
60XwKXYeKNt17wOe7AEaf4dqunnAhxYP8YTJnHh654c/fovVZYPIuXix53/TEoOhTfWGvwIj/Ngf
a1dFzP1DlyxHOTOlOuZ1Wuanqv7T6yXyMIY2fFcNPyBBoz7A2LSXLsCaFoLRjvlDlLdL3GHpZkcJ
ya3Ms80DoeySw4KlxNAHMqaCgKZhVwcjiwqyFWDa9MYK/2TbfwW6WaODKJcviz1RfxesGa1Uert1
NrjsNUYgOtLEH/4uSIJMO2e5yXHHEMpmUbAIfN/a7zr+NjU/KLQR9+ZdgdXSqSTGE9wNtYq6Ea0d
i4fu4DTPm/+t5n3RfngAPscvWTWJDGPwp37nJiT/4wwASbxxonsxqy0WW7/uIBeoahnuA/koVqr2
TGEqmcb532qHIpGc+Qe2eu1BBBVLJLzaUfQYtjAJ7by8LRGNqUky3eg5ouVDA6MPIsu3Q913fyNA
mNfKwJbw8qfQu1oMSYJV7gupwmSw0Nr5WCyxHdev0uuCFzVjksqL8W0ysCkrKWEIGAqpBq65DKAg
iy5bluAO1rb3x+gP3tci7VveJXaBNBWQh9Hvi0e3/RfmcwsDDUsVcTWSSj4X6Bznn25YX/0W1RN4
GK7gg2xBFlX+k8qnICuNv/ML9c5grH52YymjDpOCCzsLg+UAzc1gwSclZWnJbbHraGwsqJlrwcbr
av5QPPYufhFHVHBCHliFhwH4RIifA7sCwi2HIx0gEkU/l4bu+/6xb84mXIF7wmAKfoI6E/R+lc3z
ihCR32/Hif/kGpqmldlmf7TYT/Z5JOeg/XJJ/VDh9IKJFmjmXxoL1NVH8MmkxoEQB5TG+nMijI58
91EBJCkQUyrbEbzxpV9ewtm9C8MPgtwOmX+NxVtxdFoLHdlNm9KeJxd/TdkdmwX4CThuey/p3Ccc
g6yu6Hs78butg3+uJ8zMWx7GnjcOQGMllnkF/k35se+zqCUB+4Lcmrmeac7zHNd5ud2PlTqUBC1P
J2rUR78rd4X0vFO71EOGyv+qSaLa0V4949RRsOHiFMrf1w0JM3TKBXJL56pv7qoZ6x04IhQ/ZuFY
Nf5Tq9F6idFLJKFLxIdhOYQjHhDdYV7howd+wdYI11Bx35L6nMPmHFYszngWWMShNe5GZ41bq5Yd
sncvwTDLCzdTmc5NYCOztefAMZAuYI0/5u4dDKzHqtUCuThlE+dGbG0dmFJpuRsR7V+nDlp5N1oZ
V5UPrvDIer4k1pY8vmHHalmHS7sBPwcevS/H5jPkABTQELMMPd0hFGrDlUqMJM8lWOGguU5FJ2MP
U1laEw2Hqftg61xgyPxcPbpAfm0SorwtU80IO7tpvyHh3HgcYJl4bGGo4BfC2UDIh73IyrO4h+7x
x1Xo9oIFgn+1m3LU92kCPOMbAHwVkccOtmc04nRi6F49dIwsy0sBa6aHIFGV+yHsdVSNZRCHk+jj
TZEwLuoCIsfsQ3KCnHxLfhE93KYTdIoFXdQOE7VKRVOCwCjbJwQx9uAl0EcA/NxGoAmyQ+mfmHzv
dX1AMvBYuKh8RTnfr4vvnIXf4kQOKSnqcG/6Dhx9E2FOFfBmwUhvBZxp1D5WAXdYRonOLa9Ovx+7
I3UhRzRP69LAHbwdmpYoTOu3l79v/h5aT6zHmlsNW/L28vdNPRJYKc58DccwPGL4sF78+3IFbtNH
BUOE0Zf1FGNgRycj4Wkq2tOjuR0WkW//Ofy+998Pf//3/3vv93+1tv/3lw39Vh6D6Sgd3IKxj9N/
XOccMAtTdZ0QAl1DOPo+ZAXSChUavmhYHHkiI63/5yXtBNjukE76EIx5bLZiOIE8lKf//AfD8kqR
Vgja9UgGi2ycR816/M9hrvOotjPYYI6YzrT64vj7avg/r/7zYeUNBwdEHqnn7lQ2//uALQKamAcF
wWzpNicPyBWEWe8ER23LgEbn/apPnBDEC28Hr4bX59wO/997+UjaA+lmaOm1QKnV4vT7CnM8ZKhm
hSYBPcPFXBOtunf4Di2CzKbavNvcYTrqsevM2bRBC/Yx73eSD/UeAuh9aTz3FCxNNaF9rTx4r9Y9
kdr5fz4ul2I7la///YTfr/r9VNPjKcmZ36cbXcgZGu7/HMw2TKdvI2A05bQ+/R5s6GAS+u/HDs4B
/FED4cBFfiFbcvpX84mfPK9HrCYQI4DW1nva5uB10Bo8A+YS7j6QvmN3eQn9g9TT3eyIdGO1enAd
XR1h235w5IJAiYFQB9gSZFZjAPGmpb0UFqFVw8PjphkIZWR0UruAyHJZXZ79mv8FoOPtlEtVhIAF
hFYomKffAwKeCioQAfpghvG0VF2AlwQLqOlDnZI4F5NzKjb12TSFBh0NWAashMolSYei+FPk7ggT
rplPAgYXBCv08X1gL/k0kbSEwhjVFTJ+dJhPkwEYMxL6uM0+3XdiO3S9BVagFnnwBXq0EKDp4K9I
IjeQ41ipdrJ3Ms/fAIzRcUqXohWwjs21zl15qOyzXwbkpQDv3c+YKvjmlRnnmNjAmucHEVYAfWuS
zfCXU2cLd4wsiXRAWLt9hdnMwWylCb8WDdJ9lFIbbSUpjxxTb7Q1MBeCVe/0SG9eRvXYh5DN1Kbb
syxGdGOdupeXTWiCpt2WaeVBpa8YmMaghUw2TupattHvj/ZUjvBDTr1TPyCLYKvtuV8RG1xzOFOe
np99gjgL0JTfT1xHyOgMw+ah56BdHKn9zGuhtc4hFJ0VoaQA80w6j9UIk0/q3eLmgF2msI4HaE0P
FuAWuvnufaK1SZnpxl3ZoQWtHeLvO7+n9z1BcyrGrcuQ/9nuQ6ELpGxnSPR6e6fhZh98JCEFmLaG
q3XPwaaVW/0j2wJYNWPNvRzoZd4G5xXXgqeyG0RcbrAmXTYUGVpak3BfAxlrm+dGLgoo5401zYuf
nq7eiQMVzrsDxCHo/41Ul9pZCQDs5cXrpman2nn9qJCPEUM/3Re6eVyDLnhkUIiGigh4CUY8au7M
GYdwNOBklwv3H9xw9B8EyFvMhk63++97Y31TpbkHksos5moUBQhJ9f28wb9H7l1mNaSR+9+D6soR
CELzyB26IXMmyqu/8XPOb6lRiYlV9ThNihU064ZwOi+V0+wYdpqKKlcXp46R4gSJvMuko7AvVgTF
RqAQ6vLcDn5xRodNncvc+C6M6Sq8TamQ1PhaZF4ohgvImeEyFugi5DCEqWknqCpotHdKLzwSvJN3
ow56JKC8KfNvkpqaRnnJ8xE0rzAAYjzEVwqI5clgzHJGw18dnLq96Nvd2Gxgn7cZ8AczAVhF7egx
9k3x6TTQzYrQsBNikwiiLhz+bE8us2bqTBAMX1xDz0a7OHBDYRMaSDPBxUdJObWsEvclg2uaA/bb
KyDqIQKFD01b0niYGHK5t+81djxIPNe91+MMyah3pwdOtLjvPaSTCE2scelBr2J5E5id4KQKPC5/
PBUASlU5IjxoAP3aiHvhe+qxEflrCxAdzhTsHvwMGugq9khJTtVYIypkAg4ldSsutakYsGLYvGN9
t5iSnmb1qKYWOlEXBncFkq8nqoU6Ncu6RYjU5ulK6XzXynG+W1jx4BfIc+NSu0m3lvmd04xBytER
JgGbWUJA7uwDXsaIKPoPhRO+DHoNUfsw1vHZ53+UtXPqBgc6Y20Gi24P8EgeHYOgaUj9iww13y/W
TtE61i34ovV5Bop/bj2IH7Vx0nLrtr9DMDxbjhB4XtPxRKqufg4nBGwgmeCyN3/QK3Vpji7iwGkz
J8wBiTKS7jLAQL3vYaGK4jkIK45o1jIhktp5mRlBz/0uUrkH0bwbaqAMJX/0R+XudWAxAgP7M8gS
ImsoptWexg5X2yzCnjy3ag4tFWnOQA55E4KE7ipLFs0KN1dQNhvkYHhgc6HdYwMggdXVf+4vgRQP
4dYcoTyCwLRLedHkrLxC4ksqcIBLPg7vdqvp1fGAbfbzE83hAVMN098fxXUsV3L5vaHCBnIYlfWS
eFVR7dGeH+wcNieUL5WOg/DfKrD0N3Bq2CssXNeJMZL1gQQ5bFl7bcqyuPpPhWTkWmCx2rHK9jEb
Rnx4ey9Ab7HnHNGHMIdczHyUz9lxxJ2+HUqvBSBbbfQ/T/Q6u5dA8u2gDSD6Rd79PnCbhY1Zd/i2
wawRBCHqPBA0dsUclkAIQkg9bsnVldmO7SfcnBGMMOSB6PyS1w2/YoDhV2xQgG6g7yBZjH7mt251
p3NdgS+t6v+8UtqDkmsAQ0L2T4slh1vq4ZCEpHl1VsVAinEnCTyfHxpsFVCUE48XTZECnBFSX5b5
bTGFvNgKMFsAFa1xsCUI0jPVzWFp7hY9j0kxBJlT8waCq7fc6zX4UaWoMz9o8xO2sphpne/WYf0O
S1YkTDm7PKci9p2qS6qthfAjGjelpNqNYJH3sMDuHdicoAgp0u15B4q6yGGAWkTsF4mwVBAGp9GD
uOL45q0edrPoyx/KRxA+Q+X8mbsABQWK7oocnKfzeo+8dn1sPcDKqvEQ1kLpDxWAhBx4bibcebd2
9rpwNwl7dQC8i0Zn9e4RiXoczbZXZR5bxtmOU0x9gw4ft6p4brGnw5JZoNLHKv9wvS588pgPFGlq
61iOaViB0zTOBKaxK/Ojn5u4XJFB692KYlXZrts07ebGaSCWDU3Uzt5DJ4f9FvSY/MBuWXffe/2I
FnaVuw4WVufccgELee0WfcH8aS70BpOMAYI6BD2/b/NrjzMtsPFgPM/ndQl4UtWuxB4XwdUdMJPT
oNJHO68I0F1Xp0GFG+mhWxqsw9M9xGBsbKKRQ8fmAj44v3gQ7dXMPdqM5h+2nylOwyaruDE9rLLu
BZteQIRr0wGTsR/0FGywquNmKv7yunXifgRH4Pf5KZw535PgVna2z7moD5RCkaRkG8/Gsa+sAH02
sO3CRvsRCExbWmksRi749cCAu6XDENXaHQ8jhTXoArltFoTfas977Cs/hMVkSdwJcaF4alJW+fy4
SlfcHCWIDc05DIMnwoskXLZvXkF6h9YA2Ks0RVwTWe1I+7r62KkEsMIUU6rcU7E6J4rwgcIa+eBI
e6dcpc6Fy+6KPpxebDsD3ejwp6/DQxhsIsJ6510LDTlv6yVUeJBjxxagKaq1BpvWzVFeYXMAv+I7
hV0BoDOWh9KdzA42x42m9cvEeOF7ybFty9pM59Arx7scCjrADJ72zEBwyQkgy+lhqlvyTlWV8UA/
tSW/DtM0Jm2njgShPySx+ZbQ0MOva+sr2rVpj3Q5ORhqjz2j2Pmkw7YS1tuel9b2TwJZxjO6thfj
lA+/7d9v05cz3RxJwD8DZwB+Yn00sLLPYEAsoISczNyCBlTkbbaytQItACbdqwyIVImyF9QwsDp5
WYANwqbScU3XlPuz2cFuVfHWflI9vvglNh7IRY4gyKTTZX7IazXfB6GTVnyQe9MuK65PiFANptCZ
+tjvZV3/0jLH/ip0+QQigNy/H+p4HvIpseV4E6uRThuwwZDF7w2u1qCDR8QmcD1nr9Z/bJ00tjTq
HnHCDXR9uFVuaINU4cJObg0uHDHCzFXiU0jXO9Hlaws8IFjrUTt8yBDcfme04An2C/Uu1HiIo68n
U9t33ZMioWMNwGzl2bpInG/uIhhrp2+CvRiStSZVHChAj+XD5oHnqkCiIi8yzkkL0Qrb8MxPi2i2
jBhIy7W5R1CYRy3r3sqV/zBXOFFbD07ScYhbHQV4XwMJz3uQ+Ru8OQO6OMCKm4SagSPH7XfCLiAO
LGbt1K8KQ0Sq63FMeijvX+F636v2n+Tt3gjkuXqGi0o6r447j03pVMPoaruJxEDId5RPNNmCwYkI
xMQS+xH5y9jHwm8+uFjbnVu/hzBVM2sUkAAzXsKOAczREgyCwfCvyPPQWJh0dftmPPNSyiIpV6i1
rsef1MbgL6sUaimVrX6jE/9mnW3PGmHvkKMMUjSe2FekRc0a2swbHXNasXGCYdgaxM3TsmmnVI/e
zpvrKnVAp2jRP2ymfy89mOizB6DQFjCuA2jyyFFiAcTuG3HVVMdV148cbekkfwpB8qyvRzeiDNsM
hMW303Rv1YqNKIIS4Sio+PvSuEU6hNiVZw2KH9fyJZ4bxOBdwr6lX0JmtstfJsif3vaAwXv4NSs6
GZ+XZ2fCJk6hde+wywLaAim/XPXm+nYBWj5+jiGa93xFBSds+lhztDpM+alvJKgwcEWDg454nino
DIhgeatinwdnDYtYrmWfAvFGFnnLdwub7/oOWy6NkXwmPiZ0Q+G/9OoNAw+iOivqp3AescVGnjx4
ff13akckfYsWCj8W+Ny3b0V5Cx0a8V3IxcmKFkpTjfQZxRSJ/UDYI6v+NYX/rIWfufP2sjYwlUbV
OVAWYBKyEWaKe3BF0yTan8mxqcs/pBGwLXWNDkb+9f4XZee1JDmSXNEvwhoCAQSAFz6kzsoSWVq8
wEp0QQdkQH09Tw7J3Vk+0Ixmazbb09NdVZmJCPfr9x43Cc78CtvbFHh3l2iRiJyd5072SkftfeZ4
SHVZs0/TjsMlQGUNL+iITs9MUIS9a2uC9KO5fF+pe/Rr4jZBgftgSuSLuyCMKW/a5Oq7zUv/KryM
fZeauSztfgDMoLDbrds1LxnV6BYaxh4a7ymapk2bR5sx5WRIJU5CgDOprOnuGAB7tSx21FTMmRVy
rj8Tw3PI6IuceGM3NhvMo4/Z5J9ijINDsEBFiHq0tyG8RnUm2Dvbu9yan+uGkHybFNw3I18wUAu8
hznDlkLfUkTtt3txczqfvRhKQo3+Ry4x9fh6602Nj06LmFHzrZVR+jYN/dPM1Qn4RR2CxG62sfH3
FceWKumLSOQDr0lXri7PufJvKiyxmqbfzs4mgPgTVLzXmaZrK+v4p2h5SIxfE92wrxtSAOA5iito
cxjaI/8QiQe4NPZ6iLjROlxULoJBrR/HFseGpddG+PZBJD9xMn2XqE4rN8XaTve51hrLOcccHlbR
fIYdljNRF/dLOV9p295nWqdPKZ7RkSaMV7JZp3os1jIquV24lUD1DC89mLxjgrrEY8xw1i7xcMAW
S7bzDO4EfMoJ7Uuu8ybbTHnx7Or2gFH1w7Yfxr5+rLUGkyBbdx0YucZXfnlhcCa283w1VJw/UeQe
7CYZdiaqKqYE7b2bJe9BHtorj0tq1XX6VLRjuS3Tz1nnaislcBZvnu7tlMSCEw24mwGtUY+2ez8r
DlRV6MDc321nN7t+4kVqfHdvT/3WtuEsWSHpPj9/1KlLbKns97YZcjrXsDiWoUsUUD3UNe6RIOv+
pNG8Mpc0IZExPIo1WmFG3NSTQmGTux95BCLdks3Im+8im9WudQ10iOiRKQvZsOkmRxffGMMkpRmb
GySn+4zIw6G9vH6DD+NGTDSiSZhd2SFxVqGeksC7znsLn8NkfpuyjTZKDDBT9Hd+Sf1J12/WEwHi
lS3dV8fp5UrPOoHo4PyYvjhjnesRFmHbzUl8m0uEvWrJ7mRtl+sk9nZWrF75JhcmhNlbMSclyCQ8
N7O73AD2Qy8LBKohD8B+qcXGbwmwkvo9+SFzUNhcY5vi/swSHKGe2tBFr+tLhQfEp8HBAnsqFbNY
G7ARs4LsJV1qh8rHh1NVNtoIloTaKnDGjHg9c7KnUEReh7CetowO+CC3jX/kUj8WtWxPVs7sCu7B
oovrmo9TINV4yCdzHXJIORjiXO2/icicOJpPJg5/Z8VADiQiLjfoUbPjPqK0ATpMJDd3/rEspt3H
ZX9btP5r7legW/Q+q75iq77hWf1o/kL0oE1qUjYEmko+ZrV9CmLnpsjM9RyPZx05zTah3mOy6VEu
EubhJyd77DNE8XBQkZYxIH8aaGBdrtaLP4IGqrldASh8EINDHhmEvrOk+h67+nOYg1XAhHQnNQbq
yr3zs3i8Kstj5QWEYNrXmfEqb6D6zHzecmdxu81k7PVsUV+vLW4MaoJC3o7QZJZR7HOkCZrALl7z
kyOIqImkkzs8LV39jMen3OiO8j8Rjb0Kl6C/6rjVKcw+8J4B7YhdoAfIRqegn5YVL8ATLvWwzMJz
KZNNNZJiG4MapqHjP2AYxkiC02JlpfNrSNTZ46Av+rvRkS8q5ucXlMaRxWBuMQAHc55w+pQZF7OF
3QoLBuO0h7mTpCYsCzRLbf/4197ScgIXRm+y3OcBgqOzWQq3OVEkvbYTw3h4MNvKr581vWKdJfUh
L5pwNQJe8YsUIVcSOsu702I5XwuBsd6NOybPOYmahOJ/cWMO6kvV+1BaLWeBXzAxcRrM2FqJdTY1
xVoFWbEFxJLgusvpjoAhzi7sMLBhh2UMH0RCokBZ/rIeOy/hi6HoVn0Hw6zBKdphjGtRrXO007Wj
+MPdEB4aGQFssWjpTOaAAgleS3E/+hE1IgiSlR3meHfb1+BC8XGG6KXrzIdpsBioHvW1qHa57A+i
kI+dnJZ7AyifapE/Pfcl5nh32k9db9beKiuUc9um+SmKJlzG/ZxsmMPc1bGI1tNoYyZpi28xSk7T
IN6OQfHKncEHOQ4FxsyJD2OrTkiUzdYN1Z3TmBvZvXi5FJD1hk2Yjfjig3IXD+kHUS/KflE9RAgO
2yjzb8zF7VulU7uDdvrYV2CSwkJi9YxQxefOvu4AKEaYYPZh7OBNK8VHtjCSByh+LAcOc1OLIw8h
x0rmrKNE/dRJFXELxEATAw7rvov3cQqyskaxKgLCy5FqSZhFFq+wN5Bw8NqaQo27OliKB+Z2xIBC
olFWUT2ZKqIjkOiRSw3tSsbfJbIgNSWkE+YfT83k3FUSudomqOwuudgt6OiofPU+cNCI7ayfSTQN
7Z4TdhdaYbizcCDahhC/5TKfjqYxv+l0edOFTD5VV9Z32URt5XWYsIO09g4ZClURc7MnrSFcADRK
pCR/ZpnsZK7tQ9QgyxsmqotrPrMqB1Z135COW1O7ELKWJBhjJzuV6bSj98s3Y/yp7QjTa5WsKgf5
tVrA2FUjaIcwcjaFz0BS56gzomT8MZUwKqJl15bxS4FbIb9M1yNt7ksu6bjY1CUeOHhjDNhPZRTm
227AgyqS4kkHdG0YUrEpEesG1OgvwykRBFAiHw6jrfS5z60fu6wtciP+tI6D+n6xqut+FB8GGW1d
Rem8ykJx/utXkAKrjS7gkcbMFDY+o5RVl47FIebIjKTdrwIf41Y3E3aMi5gjXfFCR+POUZB56oKR
uLSz374bQdDCtetw1Ddp8gt6EqubEywX8uMBv83wbJz6iuJOH1SI4SfziLc5NZ6mJHXNzlY4Z219
Nil2ptjGrzZn2W4hjrl2fKiAgwiO8eW6Sm3eOROTkdLuuKuG/lakwxWeyONg5dM5naffhs6UukCu
fcfnzuzIDkQR7uzan05zTmTM68dwI6HTYorEEpRyMV0+HrBbarA2F85ORbkni/4jNf20s6ADtO4k
1n0+/KaLfh0it9xKa9vTIfCYjsvGEIerHer60QVU6RaYPTLMPGF0w6iI8UOQXjzaJCA4Fof+j23H
LyXEp+tu0R9Fnc/UTf19MKn8pFp9HQUNVjuIg2neljdMyV4buxrXXpJAELJWkURKpX7BodPKZe8q
Xo2stF4pNedrHeQMNRa60CCxmKbwyFVyPhWjys4UlVOBOjxPkaAa09O+HsoDZfTJ6iE+WIttrxfV
Jxv+Mom5j3Sod+hFcqiQgzoYMTz7IJmWdNpnKX+xJ5dNJn1yt9pshhSbZV26+RraOha4voy3aCx8
RMqrwfaRZhJvowycDm/mZ1EAEloDdDAijVX6o4uXb8Ya38gOn4n9XfNcJraVcOzyc9i6fYz6hhtO
V7RIGPySeknOdkEyZSEiHmN04pZPOVWJDpRjG3DNTbvFisfjnMIZWqbfmYnnajJdsFPMH062sM5F
5sU3+GyB5GSvY5jKXZ7KFPAD+fEmhhZEvqPp5s3YutTYDbRAhms4x4Z0b4h7dCRjNqmLBz1Mkum6
Fnz4+b2HZMR5BIsjh3XLtz5im9SUVRLTR1tfDgzcOnld8uczwoZNfKYlTA+uap5UJSQzsWTvThzN
ZvZvizI+lwWGFpdxHxgPWtUGzJaJswKFpDq2zUedfdhN78HxnDbhEgbYC5yvufK+3Iifo9MQXcbk
Qkz08q10xcfk5Q+d9sh3avPcKhLli4YSWwOxwD/EyY0ikhfY58LwMwgiXIbOrcrzb/z3L1akdkOV
fcz0FuvJCe7GqIIoMpEMnbXmkbNxL3TNeDU7sBPFgCFLm6fC1Ous6hkUYlbfzd1inie3A+dczUcy
MzdY9jH0m6rf5npR615j70V5XuUi4iYBN7hzItglfO7XWazWHqb50UdjT2Ni9V2VgRykuRoILWyL
JcaxboZ9wWhwLbuspAVuL+aky38RkLHM4wcx2FytOEH9i2QbtCfGVdOK4CCneo5t0umhPfXit25T
fK5F9FGmyfXSkDEAwPlNXAFjKfxW27wzg9hgU4B2bBuxHXP1NRfTI4YespHNrumwtDrzY8Ecf+Nb
96F11Ukk0iJC7NWFxnPNBpe1SgXouwJWXjcMxzKKvFNMna6j1L1KOFBwZvWkBrBiLyX9smj1eo7h
PngdbEgmM2Gq30sb0XSYe4sjaLhaxoBi3/LGrbNPxzpZR00eHBoM+Xams31oZx/oxTUkCDi2vTf8
+DVYDUWozx67cg8FPFoNEDSmEg5bqTHbN0SKsJPzI6Hk439v0urXL6IQhne07P0xf2kwIY9ly0Wt
ASfhx9mmQ4K1GqjQGIQIvf05r4gMLh6TQVUhslhI16om2ejwxluhOIwigOGGJY43zLF5S3KVE2PN
aTBwH36mxEXoQc9F4qM5te6drZ3XocXM2TQOL4Uftius1jEK8rJtO6HIS+kKiyuhgxlnJXWXqKgg
83WKLr1SkUepVxMkHDz0oYi0cJLgGnNiTDJWcInFJ+KnKKrnBpaYdqzsZBzQAiR9eBfKDofIdFK4
GVeuO70XOicH4+Zvym3ao9vFn3ZKstKiEzbdtrJh4bR9PRwcz76NZv9Qte2TcJCkGR0CUIhvDO0u
ISP9U7fxBBAreJdl+FnlHmjb+s4OsieT4ILOrUaDUCrW1JD7ToLeGqF1MFZiKu9xrfL882jYpIgI
VzLwHHeDakkPBTmpmDrDwIAaZGOHqXOL4C7A3sAHiQgK+ej25JeH0aLqo8UOmRITVBs471oJN2G6
W1TlXfjf91ZOEivHKSxc96Xtm4A31S/WSfFlRayOUriNfEGAAJUSSCDp39b2QTgOJFYSPFnxUJ36
Wf6mavjuBwyHST2ZtV/VOyaKuKLDfQdxU1nuBxPAz9geIj52kM6BGZc+ttiYeIyOKEW75stKzZUl
q/CIn+dOxW19mnvKNi2He2sgxtdbyLTxH0wgp2yCMhfG6RcRppfFSS1ySBZ2dv8dNxmd5twcS04O
tFUXay5TlpZUyHqYCshYw0v4PozuH6Uc7qUhoLpCECkm9RlRwq8H/D35AoqXdIXEvxjtc3tJ1rVm
NDRimyb2Ne3cjge3bgc0Kt9d9cn017n1XJYXAvux4CGIBoLmi4xv8PTseCO8PeYDInf2zAFG4uEX
agbcQjMxYyzlYxYxSCqR9v0AYV14AVnS9mMqyMuPni02AjKL4kfoREX2MQPmFrpgzrxfHc5y00di
7XXmVNA+7pc5ejJBIE69OUzwDq86p96BgkqOXj99x63KGKqFPsKLXod+MjziqsclNubXBSfzHGbt
vhnFXW5CIng17swWb+5a5eOVBbqs7x9N23ccJ/HGdb2QMckaCvgqw0CEk+WMlnRkKQQgvQbyt7G7
Sz4UZl1ajM9hS3awt8aXAvUHHlt45yr7Pnfh7rRR8MWpjBYsF4wxM5dXZxkMS/FkbaJ603d8bJYI
ykCNjETpSIDuDkDq/Cnh6m8y03ASdHDttWWiNXP7/kDZgS7guMlGhvpL1/wFSfHSMC9loIlFK03b
tbF6kDlRc4CemIMuz6/SgZBnjhYm0wbjxND86RGJx1H8GS24appTlB+BuXXHfdLNOG6cls/4tECb
IGKiFpoyL1XbpkWSb4lKjkzRL+KeaIDxTShW1TTvggJMZjdQUsBW3zKlu64DTlijbix+xpVsQyJz
8bT3yqrajuXkbRwqrXTAOK/THvzeaH+UagLWDwLDxTSmUXZG9BQAcE2wyaZg3y7gdCoajK3OrJdx
5tBaFBwM4jeQH9DcAqwWVQ/ia1zK12XZZ3n1px/9KyfmqxWe3M+grPhCyK+xy+BPMMqyFiZlfXTU
VngSKeGvAnN2GNvqaMfzvZ7gjQhMOysfcGll61dqD3s7BSSQcHSUWO37YUmYzQeMFD2m791znzaP
LXYi4BWAnPoZhczIR/qrvZECCHxTXvgR+kS7gagiva1F94OsQRJqwnQFY+U6WpYnTppulc/sDsg4
0btU2Qx5Lo1xThLBUcVutjgFvNY7DhThazcK4NfCwVm5TnVfjCd/Bqut0js7I8wxLG9V8j5ZztEd
cMk5Nl2y1oanz5U3KaopBRYIf02cxWP1giUZwUwp03fm9LuQWQ/PTR5sLx+OmqwMk6wSJ8U03STV
u80NuXaZOHHvN28O6k6tyAlW2fySFqZfT4aTZXQrOP3rNAGln00/fBfXRerfXULA49RdA+F+bvoY
tlO7zdNwOCzaIgmKpl24AJuXeHz323BeYXmbtU8uC7G2jvwKrK19bsO7IQmBBqXdSxLAFQ0fdTJ+
5dD1d/XbklGt1D1AXr9Wt06RvFF01uvKacXWuG+coAJP5HheeutsgQ7F7ILs3NzyEJ78yTtgYTcY
ARUhm5DJ/Kizn1qQdsZnEV9kBKuZdomg1V4kliMRoiM5DvRUH5CfsOUnI7ONlaRMRFN9kBc2a/41
obnuO11RZ40k4IYExVSHF4lpPKSmkcC19jRNULIcFewbzwPn24MoXhy9bNRl0thbL6KoQ9IzKEFx
VyVHq34uigk0OdReh5KJIgrKiGQowxRnb7cwnrOFk8T2XTRA0Z8E88V5IDslx7hYz810HcbFQ1x6
v+VyqsmkhHzIU5TJdZuEATAgyOpqRKFNkHeosMn2Nao7FGV43YnenIiWXhp1gIuo+KcgcF/thUc8
182wzdS35YLyC73mdhSChEZsnhKJXlAP+gUDPNGmiDNmQW1dtWW0sRWaiY8cyQBgZAblM6UZYVPD
R/t0c+ZL+A++gpiyyQumpwLpaJOMQwa7AEXeE6j6lFn5xvhwbXmz2+bMUAIjQeD+lEpcB1MY7NB4
yFi0JJ47oAvJ4m6WxvtUMdlEIrgOAVaaJYZQc44oIYlCpRo40tTkIP+DgrN34d9bHNmr8WBZ859E
tq9Z4u1pbB4mNofUTkQ21j3zZA94q1BIkwB4W+IhgxMfDCKzYaAzYFzlyRPOIfZ4kHzEEg3UPE5L
tSp0ZO1ZVxLAPpWbqRzOMneas2XIObpJeyyZcaqyM/siHm5F06fbpqIRHsfoGHj198SIwJoZWWWJ
jynYEHoshruKYBbN+wQ+QFsb6hd+UpGLo+2i90CmOVI9bpwQxdnvnG/cdIoXifOAFQbbbmGaDkzR
2lQ6+04m615XxWPmDq9LhG0ATfi7Cp1q21OY1b13wHfxnbVhfsTKvi3I2jmy7TeEibpDqNTWmYB4
1cknW4F8eDP62gOjSoYuCrBCklwXxByh5s+rsie90jWApkOs/AyybmJ7sa6Maz1jyvlKoFVu43F4
m9OJGUDybAO+XZuSdIZ4XGaEAg+Tx5KXIKB7JIERuW2ZfCS+ogD2h302r/PXKKdEbzHXsn1JvDvt
jCKkP7jfff9HT+2zbCnVrYiVJVl3ri1z1ec0INWkP7IA3mIp3oMpy3kkGfDnbSK3jZc+DPK1sovD
0qT5Nab8tYm2ggj0OifQ1Xeg863xc5DiXbf9nZu7L52gkBxSeYXVGlJotZmIoNK3fxKZfhQtbp9u
cMCIetlWVnhmBbMEXxkaSWHfMiYYNg6ayzblhbWNW2Gs0HctV6416Ze59+orf+T/oA1dCTXepQ3+
bxPDxV+86Jx5xMdjgEpE+SBkiil/NHbALBVpc+qfoxDpVPl4j8Mif2sqdldkdUMhtgvJ/SXkv+ud
aWHjEG8hWTZfmBKQgYcivVYpDnYyQByQ7QQVAg7JzrsL9MCk/RLKcBoH2KRbvYUuwsc8v8YeKE6n
Sk4AYTRfz222jjkrnw1HhiGCR8x6k0WAYgIh6OTnmFiuudygiF9jQrK9c7bhrF7YmgI3N0U0Kt+w
PDa7weYroYrgXsc5yvPjKn5bddOvnvPbsAyblVPOtwMWsE3aZoi44gtDY3lyQoIuLbI7H09YHdLb
JTmx90irOzstXvxHNMHwANYUAnKGeZHVUUE13tVTf14KVe8CSnLJfUd5uRD9t7yjLBnrNtnd2F6K
mzl+GmS+74dB3npwmpRDCDsw3PF2gk/OS9ujaLJfUeWHrnsp8vrDT/oEypY5VxHfUjlu3NB/ryXH
TYNVc1Mk/UU4rnmDZXiIHPEbjYyAnKbdiDFD2yqhIMV4xTHW7ZTxHgHQv9QGDhOY6I1WNFe6sbZD
aj5UXiKojNN13xd6p03vbJYeQ7K/FRkIjCDwgk0o5FstrI2hVNtgMnzObFRah/VPG4sdaCszzBDg
Rtxb2D+J3fiadHX5kzGl36SB7+xcHEz5xYonyvmHVSgUHv30ZNKF1w4RYYWF81Q43nIBupJYvqDB
fJBis12LFbR5JZ7TAB8c0ra9kT7qszMzsASbcNkdZB17OOjYELYE675iVkmlkf/uudAUhwAtYQhe
bKT6fa0YPVbQs67IPetK1WscDS1clO6lrsISRyvIiNikG/9CdyhwOJOKxZ08hxBarebZa6CWEOU0
LgwUk0VXZcK9bWcWt5Ly/FVAMRJJXKtRyuS378whk85XPM4oWxLuYEPoFhCHD/Yc3WC6T9PxMGY9
AtiF4jWnbkNCvP5oap83RDcsxci9P/GoPpaAXTmVShnv0T4nouSK8PLrm4qB/LrouQQq6X3P4XsG
9sIhTLMBq3UJkDlP4Hqz9YRDaCPx8G8my8Yd418CWw7kuJKNRz0TwQk82oaFDoT+EuJYQZK8GtdX
G67LI7fevJGxdVza8MGSaLwEMMLW3cOZsFZxll/Xl71mzDaI0hfBM5o+Hsd+4aMpLFTwsWFBCbUC
G6IBIQI0ZWBHOdn4fyaQ8OzrYVePIFrHSJw51fNUaEqYDO5/B7QTJbD37nv541Xm1+ON2A2lCjYi
/64DBH22Fq0LnBRphNeRxtCswwFmFwu33EEVHEqa+Fll77hDIupaPJWBmGiWXBWQcmOg0GlWP8W4
JfBhy12PD2xtxdrazZLhpXTsvV11AsqEf16GxtmLGLpCtch1b6a1K8uzF7/5Y3cDGuWkAOplzbMV
/SIsnqVTPtLApjAn0JZV4W0zL3s2HjO+tk7/kCl5c1ibBC/RsG5BCA+kCgCEcFh2c8I8KE1r52Bb
8pnVZJUqT35FjqVOas5Xp2ZnAx/nvL/wTpsPbTi1Z/xZg8I95wvgVjjSl/izibFQdrPSDNySZ226
g7kcKEF5slrzEzsz/Gte9CqDR4N3Z+X9BLX1KWrp74Y0+/Uyp94Pjo1xzM3BYyz03FwdN2Vr1C0i
59EjF3iFcZQQcmRT/7uIz40i0IpEcsPgjEM6xDJeRMCzk3fXs94mOoidGqoX7J6PXWj3JMQeQtG1
u8Uxv85EFrTJ2crhaqwoNR+24gLmwA+C/UcdA9/vjwxQFt4nvvj0MOH8KQX7BOA1MriK5XREg/nB
2rTV8RfHFxjxCwbnkp78XC67/kb/cjE/XNIuSTa/LqLAyPPeuyNDUUhZdn1MISe5pdonMaauOjxh
jMC8GNdX1Pl8O9WVIWxJrgUMKVBid80OgcXk55CDxOBjLGFKy8sBT+xziQ6tyQ9DWL43VAXpFJ/m
JX8XC0eSNe2q4L11aMvHCAqGTL5yi3vou9HqVKf3zbtXx2chXmP5wRN3NXILFjCA4DMyGQyvsNTc
Uhhtsrr9UsAkOjY7jq8EZlngZ4bncJhuGNNv6uBiqOBbhJtsRv3WNLwKhnbA69oTKIfcLdYlrgMu
GapTez/1uIfFVupwF94xG9l6HkiJQtxTeHy0g7sNonOElBnG7r0HqURLCoaLK0FNjCBMdIoKcMZp
+UiCe/LNbywZgw6hnFcjG3zGUBxVlh2Mk7x6NRgHClXDK0NH+l7huqaMX0nj7BN/eoq7/Ern+Dib
s3GGH0c8C9YdcZqsdJpvs5zHE+qoqx5mO6ZHmVeJFdwafTvPtEB/X5J+/vsyz++K/ZNpnPz3rvp/
/vI/nqqS//21Nf1f//Ky6v5fv7pJv7kqqt/+//yv9n+qyzLT7n//R5dtrP/8u/61n/2yA/Wfy9ov
v9hi+Ornv61j/Z+lpP+f3/y3baz/tof237ax2o7wlG3/XytZ/2eprfn7GvG/NrP+8w//+fxrCav6
hys927dtiSiIIu7/bT0rM1Hlh6Hi6wWOzeJU/d/rWeU/hOPaMmB7gxOQsmF5ePdf61k98Q/wAXbI
b8mAu8j7f61nFdJj0yylyWWP63+tZxWBkqHrXv5CvI1K8WP/fT1rHXkZk9105NrK75k44PCaEi7L
i4WjN96691i3VtgGrL+DY8okubP1urwmxdjnB9fML9OCp0AHTXr0mpCs0Bx8yCFFy2ZdAEIPU3Jn
cPBcWe4pbGizNPb7lSKOw0eZuQYwGxhnuPPwedErIuit2PQR+MVwhQJNEs8kCfkaZ2fHIPiIqsJb
Cfwzmv0DQyGGKIn6EhZ1SFSyi4AWHhvaC9D8llISHZxtkQCy6V5Udrdk54EAHGCTOUK0Mjw9+DM4
r7vXqq++I2gXipm2Z/TNMphoH3jy6NNaj8OA3PuNjoAluOq8raPZo1DP4UsoWF3qAExwnQ5NgZ1d
REayOboTLNtzPf2IxvGC9d5a26hiOgUgHyUVEA4PD20q9u5NNcNAmfT8qXJ4TvyEuT2x+QRVCV8D
insevMJKp3/TeLIUC9QcCX/dS3tAknZymJMJ166jvoM4ZBxk+pe86Rz2G4gz5lrzWJekAR0x1Pti
eZv88UET0oYk4tX3swcGqQcS7qkWUiEtSXxTSPoh+PnzocROzqydqSX2rL1lDwTu6zrYeXlyQp79
7EpGrBzP4bWVFMsqW1jeOeoQaSwz+zobBQMlolal/Zgx6sDVDH/azlHeJSY5q4ntfdoXNDGB3W08
z1rWVjL9YaJPLdYO5Cl4DZLLUl1q3NUi+SShzgABcSkibRYorpLguaxIAc09pQurEKIW7TtKMH6X
40demh9T1/N2oQnYDQ7cIpPVp8wdMUTa7peQ3V2oySnHkha1jq499kgOFTmJBvg1H/L+NhzLs5vv
BRarTYAeCtqUGob9L0WcpHAkmUtllkMSECsoRbN3tLvuBp/3+OM3zhFkEoAQ1KW0zim7q3U0gfcu
QcZVIgZeWiwornwnKxie2K70BAGbjwneDLbhuC2CY8j2GCZkJ8+prru43IB3Ykvv9IzCRmk0Eh7K
WNPiY2ldpW3+GZjiiU0FN2NNvDEOYvdAvsi+ymv/1c3l3klfjOHfVcvRpZYZ4BtiDcsuukr/0AYA
LVsflKlunWurrbhMQ32PanB/wTQ230q6tzihVhxHv3NCBiMfQ8wZJD1iGC3UDzxwkdwuGaORKGe9
k75AMkKH/b2ZD2dLB3dZIBSzO7LgIWDHZnp3JJ+KFKfQPi0geEUEdo9J0n9ll0FHcwn4y7529lUP
OF0+TjHZ48QOMQZHxa6BvnY7pDWgZDBOUQ+cUVTgQia26HQlUTv6HVUdSwRmkDcv/sweEbxkEHJO
6BH1tjfyLnXohjCtp7QJVOl2tNE1HBtMhyybMwe3YKNDHs931WDMuxNGa4HM5mm2H3/ogGxwhlsq
BDKXzB11XtfikgCoRjtKW1jdBvQgovdBf0fFF16eHwK25CCAU8QgeLS08I/LxjnNgN/spGJezI4e
FSzPteuDrOv++MIhVBf0z/h3q43s0o9liK/Lsns2OWC/8RD37ZFk9024MBzGt0GCR+ETaTBo2Q32
MBlzImFIxaZzmkKYDpvGn59SDFSMDRfEG+sHF1q2UeQMyLBfYu2hd+UXrKTyVLnvbOZKdjrRTYHK
FrP1zXLvD11Zb1nGRzu8KTyLqsfcdEn4YWdsXUzcYDyqKnWw0CLeR2F6L0acjIGLhWEkScCOYEar
FynGiQBDmlT/xLGb7Iqx/rKkiPeuM59Ll1NI0OrzhN2V3nIjpbxyJ7XXEwSSmLtI694jbkXKoCO4
SuL9izgidKq6g8Gzjg2qYrqUvNulhM7Pgs55bNixl/5Ekfnts/EliKYva9HsGGncr6lKHly6k6qL
fV5BoG95S4Pwjh8kW83MlX37qVIgREyVvtK1sUtN/9KT3mMZQ5Rwkq+Cf0YxEaAgN5AJabyJDl/O
5Il9eXFHLZmZd/zQV47l3wRak8tN0nfQy4/9ggFh6b5nQ/q3dLx7n/l21+PYGZ2RNdDW/V/qVSqI
ElgZyyXG8ThNEXlpd1eizq7tEE9ATeTRY+HL1C/s9EpPWRIjY8ieCjhtz0x72NYR8qG+OOp71j/8
FVXHdkxQQimWsMc7tTBLXmIa1riJbr1hnnAtuCAD+S1J98bBMebWrT8F5EiquzLkBAtq7u7/ZO9M
titHsuz6K1o1R8pggMGAQU1e35KPPekTLNLpjr7vMax/039pI5RSZQ1KUkkaaOCDiJWRmeHhQT4C
Zvfus08p7G1gPPXB8CKUfjF6VnvULH0MlfwwvQGNh5v/8Lt8RVF2uTNUkq9D/m0rxrCMAOnMYOpX
i7cuSdnh9k5xqG3xM+hEynvU/AlcQSreyT0K1dRvS1M+orBNzMOvpfYoTj8r37qUWLKa7oocjw4J
3hjrshQH2sdALTqDBgQshxjzwxOZ2xLa3WLX55nrgGUPilmGqP1Qqm0y8cib/PzOMOxNBaULez2k
e6tNSsqxTW5hQDeIa5nIB1jnXKztdH/gQ0aMhBEbh1MtfrRVtFS2D1cdMxfo5PJ+8r48wlo0FI2f
lGelhEidMpfoZtx32U6vFuKbNhNnK4U9y0VxipEF+RrVyRw92mCUW8/gPcP2Bj8owF0bXycuTc7F
M8CdJbhET5PdcNvlSuHg9xFnpU13KYpk1zetu3OZZIM9w4nWB9Hjb236Qm56Ji0gpuDti86oz5JX
JYlKN7mxxATRM+Sdd0LM8OjUxl0Q8/lxxvGmh/LDsa2bg3J8MyUmkp8p+WZR/eqyfdjJ1D2Pc3dA
L/DEmc9H4NmeRpNyjbheOyLd8w2i3iwoMWY21V1IwpgvS/7p/qpNpEvExcAY9aGb2i+/cCEVOOTk
cA7aSj9ETumWBhRYGoFgHMqvTCEFrq1dlqVyEVl/O95f3AkCA2ax26rBb51KCu9Lu/E2VT5zxCRC
udPjW2W0Xx6ryqKVjBIzIuduHN3LpHjJywRKNuDThw7X2le1n266sv0w3O7wyBzylvbZ76KmFKQs
klPVdP41r9n3sh+Nou5XOd4c5XOgtdltcJq/L7if2q5DfRkqTNOvX2bLuelG37c9Q2On48O/iQvz
jaITELySyIoRtXisbHFIirln1i/uwiUzFTGUkRT/DSnKs7B8jhWIemEus1u4k84YafAdURAK89q0
2Q+3Y/Wm4nzG1mTem8ZXqfRD6rTjaSB4m7fzq9NXT1KLZBtV5ivvIZM1EIW/3bSdTJaKft09M5y4
R134aHGQbB0eZSOTtcEnsDFH9YVSsA3BQbTIAZuWUAKc3UnCsL/rpDJ3zLbeal+023eDpTkEEfQp
m/utqaivUhnLimjQ6zIez3Yd3qiMfxkkm0V2t3eDa+PLG1/baI4Q+ZnTTk/8y46+gcs7O7oGydnO
lAtlgLdKFlly1zX32cz5S0n/i/IeaJfBQFoZERgxcouBa1Af3ECR0lkKYvKKLw7SkldWDvtuIEav
GN3mA7Fr3ivMjYbqzJXshNtnLbL0qVble6+qVxrYSR4Y4caYcIrYSXWXDW92QOI004+FphpKlMu4
lbGCtxmM6MGZXC7lnJVSy7YodHFfKxZVAT+LKjAfsN7ubQLBnP17lOkqMh86h8Mp9xSb92aX/Ga6
zzs5bT5rmiqz6WnSNrjgq0tCS4t79gDkkVX45OXQ9dTtzo3/ORYpCZX8Qy/R+ha8Z2U74SuHFouo
JwUKPnUq8AzVHsfjb4puYVQqDiKpVbxwrWOXnQGoJL2xTWM7u0QN15sux3NP5ZXVaC5Tw4SxL89P
SdOZmMoNgm3wGcCYH3oma2UnDD16WK7RHH+nsfMQNt2LgYE+8rrq7q8/ZRPSIJeCqq1rcvyucYMX
0o6ooyZurZkeUusyTRRVOPqodT/gkCdDhHUMI7l8bLpZsRToreWNRtKHBZoXtpcpmS699saTwWsL
bmwyd/7EdmUYkh8pE3a+r8cEjV1Zs6hqZ/5Io53spnEPdR/fPBEg5mBpWRPp1JxfEofkUFdbS/gh
5OaaF99U/Pi7tlcG1wAwrAmmkDW9vYuTpQme7mTizf79qDKDWDIVn/SD7fhQ32ZLFIc+UKgKPfMU
KVvcay67V82Jgmm7eY+NMDzz7X/ya1ccZeldfTe4ixtWs9SNr1keEh1mQYWpxk63nePhJEyjazr6
V2M+xnP55gQ9pMp08UaLz36iKdJFwNk7IPt9wGi44/4P+PA8NpT8EhGe58bjJYgpqIrbNwSOQv7M
JwvsAdrSMr6zESSA8p42YpPlJSyPRCzmnZbRWRYoTV9shymw9vrz3LlLd6647ydxoCPwB0PoSzTN
nxLlx2o0rO/M20u23vQuYC/oW4sZNMxc5MndYLj3uZZ4DYzqxAOKOVzt8BEowa4E7tdh/kVcGW4H
CalEF75qa1NsGirdseaqS2G/BjyJeYNlLH+XESWqVUNDbTqDJ9dGUaypXwgxSeBYt+tn0tVvjhEh
gWsHnM8m5JYILbB8+tjbKshPmSQvUS+ogba4rzhEmlT7xTr/reriTZezjYw6EnGNw4KiKsRj3+m7
rK8vVYvU0W6BINPeQ9tgTAf3mcZFsqedd2GRk7F0t+8LyP29j3JzNTb2MUsNvigT39a4L7440HO6
ob/Zo29RVRwy8bz6k3jFX8SzycZ52/be5+hjCdIxC8IaLTruWO682eFPyvxPyvxPyvxPyvxPyvz/
Ycq8iRn2cTPEiuxbH//xtcr/3s7k/2b58v/vXoUFxH/+x+XN35cyy3bon//pr73KWwSzTg4j/XeW
K/wKf1+ueH8zTQL+nvJsLdmFsCcZfv21dlF/0672pKfITZnSFN4/LlccbTpsT1xXO/wf+OX+dbli
CkBR1i6OUlJb9j/999/pv1mXBb+Kv//1f+LFfyuwETT//E9scJblyT8uV/ivXGFLFuueLUjY87v4
x+WKDic7TlNaNdhfrKp6Co/TTDrLZPOMUeHd9tH2jF11DuA+8YNQ9YZMhzvaiPhK2hfi/7JKxgd0
X+VJRiAifBxdDurq0/M9nFopE5W6rG+yMHtEgYQNQ0oDp0XLak/pA7R5dqFzTlOaLtV6/pl5Dp2/
IWzxRJqqTsJt2oMbN2wxmUk7x4DLkZFAd5Rll21C5aP9NnuKH/B/14ohvM9Mk0GDuVVa/pAZKTI7
pXrBTr6jbkRE2xPZRnB4s7OUZh+u6ljjiTyj7IoCGJbq3Rtj2uenPgWiHOGAZfaW9O1bF/RPSWZX
ayxRDOE5oK/8fqb7AlnF1qB1nGaT90jAj7MBKNeLwc6FmsY4qMWu9Jnmlzg1jZIKraHD8VeTKhss
QsmNkI9mHX5EMXJNqwDx7lzb2A9ZUJ/zMaRrpq88dAR+ulUUtXjlzH174stQT9mNncJvqt0fu7DD
/OmH3aat7Y84gP2ATqbDJ4koW+6mclv5wQ8sxzERSLWkZ6M1SoTxXvcTptkB+3th0s1EyNw4laYw
UdDK1yQIb3wHaRQo6XSnK+d7RyLa2DnpG8UWkoZlTW2lZPNkAEXlU701fZOCNNT14CWEPHaxQK4c
TL27qcT4quIM6X5hM/vtTH4nQ7TiVvSUK9vczIbTbZSYSU60HV6yfIBjpJwisaV5yKLfDOJZKCAZ
pditqbYkFPJD2r2jBr+zKWIpsZMa6FxXrSCFT+qabZtLcKibnYuN/kFb9PFUwUeOOGRdOOoymHxp
BcWPCjNuhbaCgWEbbF0rZvaHD6ka7tzRpwmdpfzBmzjL5mNLJ+oMquQGSxqQoYEDkLMmozzSSAtn
IINYr2YgKG8ihAPisEoUvYSI9u2Ndvl0DQn/TMHwzSEcxnQ+cDayp4hhjp9H1HpblGXBxpcWu8By
XltOQtzap8pW4yOZWbRtTWt6EkRw0IcnLlPH+JG5Gh0oHbO+IEkfOu0cpeOjrKHlFTTaOTas19ak
G99qhD8Hx09/gAhhRQdoXgvUFIxTIAXxntdpRmGYrshih+OG/Bnjfm0ufwchKNHptQ2gUxj4f+py
qvYuRo5W22Ijc36yq8++guxEQdosJNqkmH1MM/rSyBPDbWII6bjOhfqSnQDXwdDFMEg2XN9AnjLK
JaN643XlsKKAVG/6eIZwdd6MwKBJtJxAtrqTZaNzsQpx9W1LXmy+mFFmfXtdOGzcumbaBotTN7ne
kGbDZzU1xKmX746l9b1gkGTOmGQzplnIwKufcQG9YmJMM7oWDMtrjlnB9M+zLQvZnJ1uHK53gWvj
DSnosucC2zjYfTM+9Ws5DJdxGtojUXXYknk6mqxU6hR/0BgYhHFnkh5lSJ4vjdQzn6+T6xTnaXyd
kwWLq9FAt4uLtOIGXrcNb/CopJ5ZN4cE5cu6KBALOClhkF6dsD48weJTS5DBXgY9iKdZwBoJdvYU
2WY/K/UcyzxdfCBvU5626zlBISHZlIWdiTgPF6ls+UDRZIsIO65uRNaxmaDWKFkux5pvGmMEvvBx
sDcTSaQ85+/1Xe8BGSePMbo7doQAgFNBIe2xouVtYvUR5/5aVUaxStlAjhM//THpqzU7g3XqmCES
L74vQ97eEYyOtrKOvBVDTk4rVszKNFqCfYUM9pbk1mpb3nBQE1tU0uXvhe+9I2x4Sa3gE98Qn8iR
wZpTIxRxaINNSLXaip/LIKVBzk1oSyiG5ox+def6EC5aNmflPNPIJTb8NOVrUivf2cyToJ4iYgHh
rkvsu8Jwv0gaU67mG6eM6s8wVBRDDAXfmrENz3kd9hvbqSWvM3V0LI0CSdFDYdxYaU35GdQT4dm8
wzrV7hoLcYjujBejqh5NYd+lLPCqygwOodJHRihPeEbCLarARy8CFG+kfKtLdDqLXJX3YfSV1/px
0OmTF4oLbU8ofqpNpwy987JsO/ndPhcQk1bwkFNLLQoeUAbffiDU+14aL25D2Y9CxipbLu8y9tzt
7NXHHJLoIY9LfYRPNoCGxTUY5ducRCzJEh6E3n3Jfn/ykxRVGwqK0J2DA6QPjD1B5d0sIlJ3WZ8D
O8gfGmyoxEfSoXNYJS0jK+AnQoqGWFvM05piYjllCI/5vEdBVDh81V5L3V3qQ9EuYv/MwwIJJrjY
lM58RM6ooygQ6q2f7CeREIUPdWawmSBWluEAv3Yi6zdJ2f0Mm5YlZI92vrqwpTkvrglsn1tPTmdU
d2rrl96u7dp96Fs/5yK/TAu1VlAz14nYIRAPnJHF40uRz1+27dB60I/+HRL75n60UwaHuCW2buKf
Wx/gox9aKoVwgUwZg7wO9slN7VPPe/lC05KqsdTZjLDBUUf4jemlSRYUJe/6TY9Ygd4z0soP0UQQ
qe0aRsjfroJ0Y0XO19g6Wk7+Xja0tziN86JUWpyC3tCHIeB1ZfPCOLY9iqws8zacCqJtqVu+aILJ
8Bgyi/dmVhhDFoOsDoQRqEfznJawp0OJrT1umsWym3ZVhIIv+WTovkqy9k1RxpdH3s412Nq5Eo7Z
51tSdDz6WyS0bMiK+uqNj8Lifdj5UbwX1UOTcgyxF/WRfYsagIbJte9JtG/tRuyysfnSife7zVIL
XwVjVR8TTSJ4/tFUK9aUTReY+tBEIKTyMuvW1/WDqXGCS32yM3klocWX3XS6Oz4Zq6S00O2r57pI
PodaD5spDM1zaI0PDgFa2onIkBPDfg56s4STFHd5YHxF2L5k/mxMxV3E7txJ+52y+D4iWKYLoqRQ
Ygx+9OiqG/VEo+bHGKZXOk82Qt7Iz92Lrr7iNvdxbIQa+tCZnpyiYP493GSef4WFc19qb+D44m6E
ZXzEVXeOs7/Wk/nZjd2frh/eS9ytoYF+KjaaJzVDuZh6FTtQncQtz4lbzSdBbTSZE1BJPVoIbkZL
7LwK9aRGx4KhsLnzZnvP6cPGgFa/8tOSnmtV//aokriLZ4gXN74YRXpLTU5T5GiYrOlHbWSvMBo/
zMq+Rnittk1iDfc08R3lED9msJpuzFMy7+9De7xrTnNlY3Yb/SeUXiTCm/xQDsOdn1rtnRMxm0qM
4tqULmPUdOsbxFCC8diy6XQuZtlvats9mV747hupuSqz8leRkn0Oa/gR3z6ZRfeh+CcJI70nWPAA
A414VEfhLrSpNR6sZJuQcaQSyCMLPWfJsffFV6w4SuU5qa1k6H+BjPNz6qtdtnxRVHOHxw1iYFb5
zpTFQdbGvpL2Par5p8aNQ5rbyP0VzGJN1+fHP+TcooN5qeAUr2HK9UMZ0Uc1Ok92Q3MaguFhq+0q
2anRtrbjADeAryK9wP1SycIRHXHzvT99onu/hln+op0i2SdB/GUQm+TSgbTTw/a9HnHxJBUr/Mp+
cIf0Pcp5J5h0sHf2rG+EjYZHyyb8oXU9bQoOuJsYSdYmoBEnFMVTzaNn9KpfhirenYTUYtmdlNlR
Kbn8PthuocRt0pPtYphEP1KbhUfHW4XrjUch9YTBC1wy/dbyJ3qDMynu5yCTj0WmMC7W46J5exS2
cs9ROT7oroqv4Ygmr9PNSwEHb6v5O0ua+UQyj6ft6OqtQSUdbkiO5MQb9sJZ/IeAzCtrWTkSUOr3
nZm5W7wU+y4hlVh1UXU0LJrbPJLMD3Ey8sJ3WWVIi0gWjXgB8cN0Pg+D5W3qBYUbO+44ffFMyTsh
e2HlnLQilLQye0wkwYBw2LIlgtBAIs9DpOY80j3IjmchkZlg6MxdM3jjNvIJcOCqoB9gQCsyt9Ur
dyDLzR9F0fNgDfC+4rSFgLeyO54603Gm3JV81EtWhs8mIbmmweqDx3ey+7NA53yelt4O4VFygOSI
H9rf1I7ugEleKXn90Gb/2dETfRlNnV3SsTlOiP3A+IANJYn1zE3Tc8N5fl115W933FsBF1KnzJ5k
ZDyPfsINgUgCfa/YqQejyO4Q9gQY2NTvEK7rZCLO6k2BfEjIg6TrxucpgmaKZcLs0oMl5nrj1MFr
zw3Vmlm24EK6ShH1e9s1DolHnWyJNoEieXLM7OrI3cyKVdVI7aAbwjzNmGa3WtRrLAlYwq++EofG
adQVYalzTazyvQhd8exo0k15cx66etgSXG+2wWx92HBo69wKV9C4+My4iz7mbXDF//2azNhV9MhW
oxL1cOw73lNIHTe6zfpzpHGP++aiDBvjbFFlJ7d5Ln6weSEJwSuvkuy0eChGZC88ZVIcJDBqNAUm
keIofNYgS0yIptL7OEUcOnjN3upaMB5xGcqIEtTRv3WFd60VWuIxPQoz9u5jR90GWo7bBju5HqCo
kpRPJSCMmWxkS2W3cNyrygBSWqLwx7r9nOJ5WmcRb1VpUGaWjbFmRKHR5VcUEUzaP8etl3O9AAEX
vftZKY8AgP04YiNwnS/Bv//Opy8Drzvtsk2iYwKAfMuiTJrspIzbLNWHMrPXOmgbguQtMhfxBlXF
OU4xRcExd9dWY3yeAINaARJfUGPZcla1ugTyMIfrnBwknkkRl+wYO5auBTU/Q/RkBwK+EWjpUJdE
jARgO5/g53l0X+PUf+KyTRH14B6kwY3E43FMDms2CZWXlhPvUC3vlyZkUfnTlV8VkulVIVPnzRie
iSXKe+VHuwkv3Ub6Q7PTPlU0uf1eQjfymiYT0fX2JSGGJmX9RTKRK4hFkoEcY7jiJPYazaHYUUYM
1UCFUUK7Hk9InmEZ9dd0y80FDfPMVWKbnuixfDCL+Svk4bsyOZ8aQfjeG6mmNgU7Te7q8lU5RIlm
jlyXwgvueWTPRF3weGhwvlUgjd2Mu4dWSIqh26pF1LZEYDsbE4RRk2o2rZc6937SuHqYaB0jw533
VHWrF0ClqqD9zQyCVZu4Cdd7XjsZmHwaftDVQB9DswlBxwjQjz7qLWZPFLQimRMNvtbFP8L7iQcu
B2AK7FcR7kNW3dRZ3FPQi3Apn74Gs5pXjT2me8J1B1eEez8GBVZ28CuYWpIQh7gz4LeE+MYw+165
BH3RWZ9TEkc0cMbVKXblrjampzFEe51WiVzxeM/2pl1/GCkDGkx4xzowyy2J45Yf8wxcEyHbEKs3
bSsWoz46LSszyDos+AYo7r0aqffs+vqejSDDr4BBVjulR1De8jhzSrkI/xRqeQ1rVoxFKZ8MP+u2
88TtJScNVSCoXvejvalbC8Gvwz7aSd54NLKBFy9aZ+hAllwukVhOGczw+DgesPY0G8p66EEtK0rv
8qtQ6iYsMkdu0l/a2N1FKC7MufwebLkN3fAOsy1zxGkX2HcBqilwDLicCZ3TbBXTbnaMnt8KL4Ih
4vzSL+KV/DR69mJCiH907r4hoRONKM+CgHOpsRy3+wqdAgyZdIODW7eIjqIJQ2ZmgKSih0gxQkE9
EFuJp23NU1EANDNYTHtsqdyTguFssZeFejEfexAFPpg33l53coLBS/rhjXTJUxaoZ3cJcxLcfdlS
6AI42enPWXVHS8DsFmn8EuLax7dv0EPmn/gR70BybdSQPZJip8g3TFiq7j3j0btyII5dB1VG6oWb
kIJv9FQEOdWJRNvFLYi7ppB8OumPbUdIS+vX0nOuWe5Z2JMJu6/72W6PneN8cYqhHQHYxg6H9XBj
REGGeLHcZr+gST9sTmTMKr0P6ccmeDk0WYC5eTvDC8nuZBp9uStZeBvBxP2PT+KeLjjLNR/nMXjg
FgxxElISv0e9cwdjwmp4CTtWL/wU/pgj+SMIEkhpq91kmbt3BvNxcozf1qLir2pIBSNPH2eiXsfU
E7shYQpmmmyQB/XVG119iVBLpWBLXJtD6vbsIHpqmTUjz7lEbmUcJlo++N+GeK/iILrCzqltK5k8
ZVxHOYlS8JmgMU5dhjKYu3sOjeEPqhjtQxkgyfGpTuXW82owCNrGRfpGf6O5y8vf/irp7krAoa53
TYpYy41AnzGBFgUhZJiJdKxZqCNI0ZtAcyfAkbq0YY7HlwC9T2W64I8LuRQuCNPCMiFBfMqAmwYK
RJKFdiIM8aCGL1LV96STebAtXFTiIe+qr1nErdgPOh+uAIaKsqVjtFBVhPSeezArWkrOE0CkWbc4
q+vpLl6ILPCNg78wWpnP658ZH59GPb3RRMcxp3TpIcl7heDUvklwrxDsa2iZVw5CfgrqbRzdL1gB
jFgx3kKQsRB0LAMhKxeWDGrvxKiCty+YmeXp20M9tofOqT6cUqUbsvXWflzotGzh1EyANQ24Jpbj
JJdvwCqdnqe6/uqTtxpb3K7SIPtpuuCT1hIH5ip8MvqKR8sQXKouLHbKmb7Rs5knBdy9S4lvMbCn
LRIMcKHtuFLf8jL+iHsN1QmPZwDmSb/6mkx1gKFZVwu5p3+Ryfw0o3qZyFNsuBB+5sL6KaA/BfxH
/c7WnuqTVS9TLe0/evni83Thd+AGUVK9+oCE40IUqoUtVAtkuMCGU38bwhh6aPDu3KB5zMASzYVP
rBdS0V6YRWLw8SvdT1nHmLZbuMZ6IRznhXWsDtlCPiKk4g6x0JDMZXaQS5dm4SRJpGbrNUfDWwtE
mQJToiXwnYvTnLQZXp1mPiZgl+7CX1oLiYmF79EDzWS3suHqeKo9iozKaWIsCvENVty76p0+KNIx
RoQpkAlR9zk6THXl7Hz14KDcbIOVBhBliFBzHaGtGHS0FSRVOeLzI9jHWNSbCx4oubEX4jRZnhYE
XkoobHjUciFTfRDVEVQ1XpjVbqFX64VjNSREa80TJslExY9iWu4bsNdx4V/HhYQttUap702HWlPc
XZYIZnLRXD2Qx1xeLPkjBKqdgGsbibPCH++9VP7umG2QtatqxlPzT6Pl01eB6LoLqytbABojeys6
Pvy9oFSFTRaJh5/xHHDY4uqxAx9b2SDAXAUwXgMFR8DB/kIJi4GDgt2+2NNTO1pbl46LlRyoUq/7
7N5y2CoUHi1z1kEtADLa3MSRe3shk41yAd740VQLtcwccFcuHLML0DwuJVwNiLOzsM5MfcCDiEdk
YXszFx46WsjoNDoPCymNiIFLBez0DESdLjS15BTLKfjIB+I4F946Up5z4tAIbGi4D4PV3RKuJfzE
92f2fg/jQm2zsPjZgHEjfH7SC9a98N2ZguKS08kG/B4DCHDKuZbiYahw/ddLBU7cW4jxxWBUgpDz
TwzwcyQPfl2BqAs+MslbgFB9jWLy2SGzMXCOK1a856ihNmDDihyynv0aQdj4MTWcL38B2pHqAnu2
rx6kuxl9jwv4Hi8IfOGJlyihMcloweNZZlgUfucLNu/CzzOyxxsYu2Se6Q3IJb2tLI+2dKTuNXxt
F0xXIzTvVaNomMrDayDFjWJDqusXct9A4drC8rOcmvb+gveHC+jfQ/zrBf1XNf8p85MHofjgVR52
ljZIxyPB9oD6OuNH5/fXsgsvyjQYuHA9N941WQNB5iBcwgfNEkOomSsMSzDBIaFgFEQVcjILagkv
sKKJNxN5hoBcQyQ9oEExPJtUg86nzjgLMhByCUNAXXeIqShzXoIS8xKZcJfwhEOKgmPMsR4OLSgW
LSYvNJxeJJmLcglfFGLxZAzGdlSMZ8hnTKl88chrzEtwI2K5Q3xJnkfEpV5ZbCa3rEEIHyq7dncd
YJ0wMvMy9Rtsys2JIxVDQpX87CtyrykPzJzqURrH5PoB7yqvg+7SVz1tLzCSmYGSBZ2t3qrR9LZd
xK2WVTLxFjJuYOXOwDEl4QLkXIKs+hL9UntAExuTxd8l65G1uSxhkuA1sK1fKUNWFpZvdkVINUQt
tyma4UjU4iupJJ0LJguiJLhzsV+7mXlKepoqPep3Z3FPHRDuNkyP68ixxPmvP1E7wLemniosFf6w
SYO0uwycrrsueWId8kZnccr8ho96mJBXU+ZLKujdtqFEN4B0SwOAydFxYnhd1UV8nLCKQqbbGzO2
uTaiijhJv4z2Vma/U61JdVcblmsp/HnLCADj0AjBmBjhbdbNvUUAZxdS7c6gXO7GxruEHYcfq6LR
NsqvmYmHrqQNsosY0/ruYl5Y2HQB4kmtpLNLEqbl5BuuHSbJzVyWpDZ4cexL+e02pnlBLrBtjZSM
kAjuQpLUsg5+G0sSUBVFuB1oFSQ8gnqLinCV4U1RHHYTlNBVazFE4Gjqc3RXc4G0dEpPrRgcilIJ
OqWupmUBRa5R2I9BYk3Plq5+TkCG1z5n4Iw/3NohYDJsxGnVY4YZ6Eyy09YIiN0Ji7eY5Jk5OpXE
BvElNH+Zm59kkihmFUsQi6NaiUdi7XAp2csuOX33Gv9mzaZozUzhhwoXUrL49BhLnme/OxFR5EIU
8zws3OaHUEevjLNrJBsKhjO02xUc6Uo/KKLd3E/N4tiP1p1jFf7jUBOOwhgXq0PuL2lxnvT0Ia4H
AzMVW4y6Kt3HkGtagznrVDZs9oNJX9Mytc9J4pyhHDAXGwEGUtOEXfezkxSjPMbJ/BA57pMtqM+i
3Hmtq9zBqdYeaIYINqiSCUW33jueGh0VDrpt5guNIX5UdvESM8VhaRbp1RSb3FdITzKVY8sSWuLk
MWRCzn+x9YzJtcDMtBxFhvOssvFQzzQJtHb46FjDTzS44aYxWSd6Uete1Klo4ttgiOe4MOAnFMaH
JbTqaB7ZtC9twkqRlLcwS5uca4j8+6vpzAlzWgPP/s4xEg3pbBNp9V57VeIERroj0INRKwryXGEY
45bMCDj8ObZdfMa/U7MXcs6DKIprNHc8f7BuAWiYrw1zy0YNNGQ0NzOJLvFIV8gkvCeSpXQ7jNVj
OKNQ45OGcaNP1LZSAwkr85HP8y7FprcqpgwxZc0SCnHJHkbhSQz9vKHUEJ+8Jz+nMWTxgpaprHDV
+R0I60DkwMDJQ7PhdZpkt2k6tJzDmG86WW+4b/AXIq02f9CpX38F25+nEvrpfx5J57jxv0Snrp//
5V/+XXLqr1/gv5FT0iSWLuGjPE86WmkXCOrv5JT3N9LlSnquqWCdXen+Kzkl/qak7SihtKWtBZP6
H+SUDYmlHVhucCqp/iPUFP/3hYr6N9QU0AkIliXgGIRrWgTj/5GayjBTSkygFLz8sXb9sXb9sXb9
sXb9sXZBC/2fWbvaIWLdxvRmzK2ctDcQk4XJnSK/h9alX4xLYLSx3qaCkzreuTFWqA7r6huvGrfL
CLYsIo1tTHgWXDG/9xp8DX20cbNiqvdENCXnPIq3WdO+EZtkikHMd+UU9o0A8AkjR4CLE+8Wc8F0
X7NxiN0iQRM3xky0HCpkfCGgEA5RnKq7sCTF43pkAbFZj0j052ADRqlWjcsIIps4anVBTm88ulPU
eiVlwkjfDI2iv0/fNDks7ElL5UPV3zdjaxyNfIbSrKjlQBhdbugDSS5s86dNatHcbrnld87S/LGC
2eBy2FLuwiLAxtzN5JZF7Iz3qkvo4BJs/LvIxb8dYGhKhuCl8yU6hcD99ChDsupnQjp0l4DN0eW9
GWrlbhKMipm7BE7zCa8AflaKvN9Lu8RcrfGgctf+gGskMMb15Jy0jPAtxngjIcN1UEc/WcNwfufO
tzbG6T0duZ7NkGY99ixRLtSgkZy8FhN+2hFdx/750wRGXveTSXLSxbqCc27bKsdYo6Gx+KZT6cLL
9rv5NUTov5CUUj5hUbTSo+89W2K8Z98RHvDSxhsCXR2x05BKDS5+BhFaZ2rwzHtqNWkLxUqxy9uy
vxjd/FAFBAnZPpCGD0XDkpuqFYOVlllTVitqOI9kyI4yTX71wRcyyePoVtgxS30pW4ea05HWBslE
3pgTD/2L3gULgNani/E861hCx09UKo97w1sGX+ZdEipKEl3dHRqdgHnlznfL0hY5GjdnJ6zXVZNH
G4TCyFIOOuePmhSmY3vkRX1iV2blO6cKexwLTKwN1GYeGE0OuxZYL6qUsYtc/4fI7G84le8lKeuk
pbmVQ/EZhdhJZjOnDCPIXSrC5QtQOr7C2G/3qtXq1gcfrfuRgzMgFHXOTC87Fug2pYQGhdeNnw6Y
UNt21XPVHINhMwvtggsQe7QGTGRpWdd48txyW0ZjuZVMeU52M+ADkz0ByEas0kZRLhqbRxMfG/sx
/YkH9mhAYK1ah0VV4NAAT1PjV55Fz3YzZ4dAi0eOgKzDK4WQELgjls6xTyhBr6PwVONg9sIkhmXG
xyWXr3o1/1f2zqNJbiXNsr8IZRAOwLGNABAqI7XkBpaZZEI6tP71c/Cma6bFoq2WPfM2ZdZWTRbJ
jADcv+/ec26VDfe3rUgfMZxYIhtUXuwxohLxx9irm86en8hW0s4uJTTLaSY/KuZzs7jvnWs7t14D
6HRuLqBGkJ9QJQ9G4HKC4f2+Ne2/boIE4JrxVJPybROYjVlRf1ra+laRnHaNhzmbDos+mkfHNoAD
W2zvTFjQDAcvnoQqnjG65l7pqHPpPixZ97u1GXEXvftTzOhBDS1yA0y7KOgquV/WNjAjs8Ol40W7
xom/cq44JuORZuiUzyWwZxLIgIxCskuSSe/F1eDOBOGL73bC0g2FLqqM3oCtO7K5qhbnoTTKeKe0
Zi8qhjCR0OpdNUQq7I+4UPqwaJAhjJO8gPylY/oHjD6pmoI9T9GrgOENpkEYgoe2JVOoN/0Z+CE8
gURdG6ucYAb3v+dhvDRlByjfKz+oEL5aM0IUq3Kf+exvg2RbBBPlSZYmOajvm67TuiCt6QU3RfSS
w6zluTrp3PLZ/1L2lyOqoViV3VkoFLyDm+R7LwNRxnsh0Jgx0HcmTo0v8qRXKabFtWOaHEGX7Bv3
7OaUWnObabYDU9Duorc0s6YAkdJ9rsiOD+Dv5HoED/sNvQposdT5OpHzTNmbuIJebtIy5igS59uW
Mj0sbWIfdUm5WrLEKWIeLAnFcA05pI8lODeJRbXiV4LCfr/a9lcSt8+Rxj0205KfvDaOdpYthKsg
Tiaewhg1ageLZ6XXO/2HyRgvtmJ59OyWXBRev2D2QtYN4E70xQpo+nNdjl8Fa93MY1YMTgliYs+X
wrHOMmuKc+YyM5cl4ChJjDwr3T/Mz4egi/WH3oQtXpWRfbZIFud994UF/NDENPW90gr0mUk0s8bA
XpOY8rDF1AntdsukFfQB12+LD527/XedvvrQMXISbcR+GkhcGKfZuOo8d4Hezft0XZcAqMU1cXny
dloKbVqheo3T0J6qZW/rDrjxPCI0rTekgmFAGF0TioKEkza6GoCtATtkq94RGX5iqXnlB+EyLOHD
2c1QtpVhhMTGLdh9/XPbRguTXCEoYleTDzsWPcScn0cwxlzEZl5OwCwRYJJe8iuZIczNdGRWs06e
06Hq4bRHk8GJXqI2MTZE3jhGfPWKCKKmBThfVM5ta7J4zTzef55ZXNLOXiE56IqR4PqTlNjoqQH7
oueNZna828sE4wwwsy34b/y4/bYrIa7rF5O6UwMQox4nzx7oLI4qnvv7Nod9vzr1UcUd2pLmJWY0
4jO5bvfrrZFhw7VLs0HYGWd7jz9XU1CYBkXmhTrCrcacGVUTAQdLRQjPVutLOTKFr5qHlP0zu5fC
OD3Noll2ld2wA+7JpyWyu2i1CYtxsGNmqpBbF56ikKjxSRn1dTD4SCf18LOWpMX5wvkVdPwgAQlM
akcKMP6yOtKYfsNve9SwmvAbbH/1tCZGTt1iXAp0IsNj7glyO9u/exnRC55KPTQ3ALs+afdS0Tow
decpddyDchzrJpGkC3P84e2c9gFYs3NtGpfGQFxh63y9jZmZ7lR2vziePVqFBbtowXaiFMwFfBrP
rgtfVZX5d1qXvzy0hHuP2KofNQNM1Xi9UayeDl1WwnegLr+vLPQbKnYPEeoLYxQDwJHceMgcN5jr
DjAWFQqwLe0uJn09iR65ff+BgvFepGNzSmbCrJmmtioPwZsqwrrdMN20exRSi1DPeoO9ooXqiOB2
9ZU+oTHjXBLWOY6qahrujcY6NZItEkiVpFmrs7f9TjH02V2kkaWIx4yVETCABmrTrrfLFYcVEF6L
+SQLrH2z2HzDOvETF4xd7S45Ubz68HCDHCieJ+f8ZDjjcdsTu3MaQB2bP20JTwnFiR+lCgf2wvZ/
Xg/mVHPMTll+9x7j4mUIGr54GKA5CWtrkoTqnYzkHCKCDr1ZflRrfpdQRmDLTuUqBosaa3fsEjFe
GSCGu6Kvz04y3YkFDyP62EvCkwTNKjYySnRXxEEvXVfDAp74GjdLw9YJY12PnmelERVXpA9WZ6VP
PrrgnYHBgQyncjQ4+U2vOx+jycENrLK7t7Ma5ddmkE+Ez8/O3ecZnrOY1GgnE6geIUSlTWpv3pJ9
4LVFkGQjIKN+a3/IGH4Tv33SzQnfGMHiZgaY0NIY06JtU5VPd6T8JmxnQIRrPePF0vqdR+J2waTD
PcHi9TrEpMSdh4zqFR2stfDhTJHyWNuRZ0RyYQU97lXGhJSxPTLMMhjiLg/nFLYnEr83Ww5/dLGt
Y9yJLsM6TMgdy/q5MCGxN5MTrisHECyZqc/xxu+4XRyFwhYNvNO3/wI3dfKu9UqKRan1GCcZDof6
ZA3TWyXYiUVjTyGNKMnsJNDrp7m65D6EExCrLFN7jcJJ1j96hDsgIU980iSPjYg3fb0iMF4s82B2
PMggS4Ma6C0iD+n4pTfpo21YNPg6Fg8egAqsi+e54zHSztoSJGK4LmkanTxy1r1TvpQRnRU2cvaw
gk5dw8mznyKbhaZZO/fCg7xTsejIdO4KzpwEsTOJQ4lx829nw9/Ohv9Zzoa/dwf/yu5A/Le7g3sw
Np9t/fmdp3/+Cw+XhvU/W9em9Q8b8qzlSeFI3eA++s/dAVsFQzgkkW12B6wB/g/PVv+HNIXgzUrp
2rHMbdvwb5VrFge6bvK7eK4Ap2ob/xrP1nHYifyH5QH/E/z+Llw+LkD8Sf7T8sA1EPA60iO+EfV3
2txf8rYOM6lDunsaa2qDgimSySmsnNyQWyEyXWYVNKFdC0oXx8Kh/d1nRMOt/JSzF6emQFEA17kz
H51BhGPxkTl0vR4KImNEPDNuSRb4Nr3VmVccy9zyF6DUxqfQbiNnDA1cPAtcTAGLcth8ilSJm/6z
JsCZUTMi8fSp3qES7ZZOQ2kluWR/46DZZSoKRkZw4/KarEC+8+6GMGLH/wJEaW0jo8LfytSvuWco
ZiGrqh/r5q1ELP1Lxc/gnhkJXU3vKS3h2F2sJaf9WXAgJd0uH8oOfNXO4cJhdgeN97JhsovHpeK1
V61+sDmP4iLWXN/lVBRpv8qCoNDCH6L2E67DJXHuyn1H6Lozack5jx7nAbCL9WdFXEpkYTQce+hr
ld2dcUaYvKAjT2d+CFgouW6FE0kcjA1xcer0j9y9ZLSgjRY/pbefuL+PHG9NemGc+Dt2ylBS6/nP
2FLg1qzHgXaHSEjRYrEZKui0NwMTwhU1tz3tQI8FG5Y/E8Mh5ugzC9iI/NBsY69zMyQ1Rm+EjKWy
3sja7Vrzw4w7IHOnKA4XcKWW5AbUXUz3OiKyyMVbqr49jhTdeCZfB7mIIV+1koqe7hrtlK64eix3
RyOUggEjmBkqZeTuuwT9x6JDqSLam0YA/PCU4m6O2uJqmg+Kczwcf9+lSq0DIRL6KYXRRMOYk1iz
Xa388bhYT5NHTrWQJ3wT0NyLK/28fTnQPFYNSuCrdICCReRVVh/l2NVD4MSoZDfB1YpI2eG8Goxh
11GVSPIbjqmoKpnLGNu0RT6jkZmtF0sws0qGh9W680hlJUh70Q2SfL9DOyaz8X7lKpfU2GVSBbXw
robgRIDjBn8PqQ1tV8n1VLfV7zGhlxMu8sYVKFgf4DGlcdi2J60/IA3iQE3I+zzC9G/LhWOr5SPr
QAboPRpZH8xEJBeTYHG2BnXxInM+NEjBsnkOdCInwxyBVaU945HlYehS4uoCJbpLsjaAHbend37S
UiL7yb1FbYrJDfXr2WeYQawZC0786VoH2u8dZczx2gMhIM7fMEmtSRcPc0KKYL9Wr9TmguamrEHt
fcg4uk3meW/SYTUBSDec72ZPXQoanYX52a4/lvnSFPyOy/1EuyPiGNo0BsRM+yJbdbDF3iFOTNCa
W6TVhWvL7XwNSu+Y0p/q6ubYT9Pz1P+2OmcXl/NxTN8krrIt0M5Y5oDg4k3jbKxGBk76OWH+qM13
afkpvPJGp0PeHSRhLpzPBPhx93TTryw/9/V3sn65egVflcRNxEfP+yqsh3UpHsd2g5kReeUjVfPv
7VQvlBGpVS/7ZhYQJZYw191zHj/ZBICA3YW1UQSJbR6LDeBN2wdDxN1iXGWWS34ELVL0FC7dz8iT
yNU36fRZn/OgVGZo1fYpr78619onYxFKAZhX4EgzcE6MLxO2VBPpoG4+ZCQVPetOOUk4Y3Feh5V4
EB0tHhdx2xzG1bpGncvNPN6JvD2lBONW7dKa4BDzFIknQYcjQrSvTFGzc9/XxKlu2m6SoFCTz9EC
PalAGYyc5/siNoMecQ7qeIevCzmv0FxFtBFfxQ4jYQLbUBjkmUh70ibyFZrW1XCvtjepW0HleZrh
dxkRVQS7Wu4Z253K2oCyMUr6butvsRaMlxdnPni21l6rs4audqYR+s4B/3tMGZuAmAsRd6Dus9NX
0zW9QxZr314CyM4mKoXI7sJN+gXGeHvAGcclsi1I0tg0E8YNMveENwOsROcxj7FivzQzrv+IlYpa
arRmrSVwuG4Zc9aEOjcho1vtHf010sV2Pp9yD1uR46VPtOQfmnTk+2H1+6gbnfeKMJZnKjjpPSC/
BquXpTP+sKv0J6bFdeTRrsjS50DIS7u5Fyt85XHdxx7l5SKahxMc57QAkkZQfmyots41V9VxhYCu
0XbZiQez0NogAUKAWDwp8bS7PcOrVhnkZNKfDveYR6nb04k5z0Wlnxon+9MFS8+/YFPTf1iGAdqo
iel8SXFX9YfOfuujj9mwoHeibBqm4l5ERLsqHDtHb25/L4HbakmwJtn9uswDgG5PUf+dTkkGslk2
zbeZ9g+U7b8SEYsHjwoxsyNtOAwts5HJnYfzUOt/ZoO3HszhpI6WW2QfYd93buBiuhNtaBdufYto
5oeHGxIpAzadTOEgFuTVi7RxH4e2uPUMHvYpeiez6Ic77H8j/rproRfLITVXoklKAkhZolCQ6mFW
473kOHDOhbv8gv/3RQViDupNhGOMDvEdyqe9eu4moIrbJ4MK/cjuqu7xIkbmy6rnpM0aUlbtez/T
ZHbA25mpVR5nnWdyD4/myCrlzsZw4WQieWuwIoGvT/xxXfvDmI0SiC+rjTjm++FRQnMN65zAp7gg
wO3CSZqvsesm1yx1o2M0ZjwA++8G8d3ZtJgO8o/D+KzMzih30m4x/MUUr+tMBro32TNYnTHxsbHp
qFSfUqDYgKiT77s2ZYqYbxlQtiX1DCRb4dWjIrjiZYtD7vXfpHU9P19rAHwRYpKsy4AhFp+6FzFK
kJylSqqWPp0hUDv8Q99O1oeTTYT2HKxAESZhdpstlhW1HPLCRK0qMTTpTMBlTWQtseLfM0GrAJom
lPoVUWzWHOCOc17JKRy0XY8UURe/3W68aCwllUa5MbXhAEu2am0OZcOexylkZE0mqrEAAiJyXMGd
UxfADDVQhyvjDbXAhmVXtfq0dzeGQ06I8nGIwCY203BZyhu+HCP3dh31G0hoXCS1im7qNHkuAUq8
geHmwIjwKlqnL88UHdskxEYutOf9NCVpmNS1dyenmVAdj8fFShkdSclf5hbKY7onwkiXiY9r0Ijm
G39pumu1poKR+psIqDzzOX7qczqnNPKnszXp/LJBO/YeMT3bW6ibKlrZ7CQvkpf5qYejfiiS9NfM
GP6a0SY9V2uHfGVOMLAXjLbWLBSK1yycZH6HhtCjN3zB2fgAhQuAiJoypr8e7aekPDn3t/0Q/0iv
++GQaey7tBhQw/Aew5xTlZQW7GcC2AtheHqpFO1Xv5XqTZ+ZNEfF1lCuYt6TJY+mNcbIu5xUzfA2
NsBjSFvcz13OSFqvBMAbh+/FXBmBG8WzTylg3Rf9Z5Ty0S+3X1PJ8XFowE/XDqdEqXjJmhqf1ITl
7gLZh1MfzqXMdpn4c7bjkxJidaj37GVxMzbGsdFNWOAQ+IMIXAF/Bj6+tVbfzyZ/b9NkyJ8KeqLV
jUs7cKeakrhlFVTAYsuQlHqzb2x2NFPHiK0FVHVsbYufXBvfpvBXj2WvfaAXuph5SlOg4zvkJLzC
2pljGX9OLg8uRviV3vFQF++ycD9kxbpwndqbYqn7s1Wlw7XPV8svxX3/nObEA5aIjZeK+htHdymu
ZTmaKZxG2M2oOhMppua2lXTb8USwNjdwuMUWKnXcgRHA++ZuE9RJlTV+gQfKn1yPfxFLHGDSPjKJ
/U2bswm5Dzwns8mmoDaqrRCs35rVb0WuMKx1ighoJVxhIKZN2VrjXMr8qrU/oOx6l1GHAGBawyUx
vcqP1tEOdeVtL6DpWTecHnDWhrKNilfdwCEaMwdrW45C2jiEnRz4UkW/IW40LnV1vWkvWkFOADwX
rE2MDYKPm6zWGydeKeVM1U2liVc4S/ZBA3AMy/hXxnB2nGJ5D1j1SK99JuiMmzJN+Abk15wtEuTf
pPaXciuZmCjk+X5C7IkyX+BX5Xu2mIFlXWtDTgHoWRIRrDtrYS/7NYrfUjAYrs1UPonAhPI7hX2H
pgn/cJUbwrcWfE9aJw6aXKoDlBDK1r0vWhLJHdBZ3tW8XZsKSfkQQxjlEHCMrNF4SNf+Vam5PGcC
xa9tlReY2xxZreXecGuDxXExBjoFdj1pfzQdYMNcqB+nnfXQKWNvVyv13Cu6luxl8ZdzOlp7YYR8
djGwJvaeqbrJ94C5aOOu9xG86Rsh1cc0dsapmatnwPkXzdA93+snx0czfVwFdzymm4gDjQJEDfdl
otnsbe1toe7G54oNvNMwh+eNEW7FeG0rn661np94T+ncuIaG8xBXcypFJv98KnIf0tp4dTW6/Tx2
eQPYxE+HDLy1zPm/huhY65yYHBgpTW59DmkwUGnjTZJdlRmRtljflm44a4TlKXNzVVxMxSKG5Xvs
jB+kMzwGBvbHGHPb4qX0Sy9y4tio0/yxldSj0pCg4m5QOSNqkATSAZ/UD9w2+7nlEjG2r3opOz+u
aLf3i3pKLSABhmIgoHSaTCrtD06n3RVm9seV1YOiobPv0ZKChFc3Oon0fZaB/egrR9AUEGFnpA8F
yxwp8jsx2LMv56XxNYdCue403g0BAiqY5fQ40dA/FHqSQdGugtmoV7+JJ/uW7WQIJZx+eWsMHK9W
v1IwVjpGI9h/Zg2/TdfshlRtVmRqjjrZXstk9VlHbc0LlHOmPtVBHDvxWVBCgO3jforozo6bZ48e
7SXnRxXL6CfNNixlnshH4XLY7rLomDkzJALL5Aw/WEfNK4Ab0PqYaHbt+m7sWB9C7Fd6fOzbGoT3
YN2SRDq7rgO4eRovqOP5ky5kRXpb/Dab7mCPm336JGqTPLPOMtKpNX8EFQwdofyE8XTHAplOaDVe
PDte96WrthA9tU2Lv6CZz3/Y0OXnaotcOFv4It9iGFmTcvGbRnUYHar3BkfmTNAAhWPGNCBlK+m1
2YkFBZd2F6LNys7mkoFs6+THEH9wALDv4SD0B+4VfFuj9cXLCF9obkp8ZAuSGCRKqGmB0iNjEpM1
WbfMCdmTpVu0sCONYm6xlNrxjoC1aMWm4+zbg+GgUSXG0qSOuXP+iraQcam3sAugiz5N/YGn9F4n
DdNtsZiKfEwuNBLxSJyOesV9h4YRzAQ4U1usRs+Tpw66RdbG3r7SHIjO0g5Xbiv70tkyH2X6Wm1B
HeQ17s1Edmciw+POn1Gf/OEVfZKmOYWJPhphyzIwbq3Ebwyui8bAZX0xYRPQMH5QW1zIqsJ5iw9p
inV2vUWKQC0hGt8lW9Ro2EJHyxY/arYgEjbKO4Lr6lLmDCDQu7C72YJLLW4U6zevUEZ5W7Cp2yJO
cz4HPU2FHXoI+vG5YNrkOt+cnDlzuCz7jCE748qBH/hXgIoWL54gXmrT++p6K1dYwlYaV7WN8c6u
hl13QSJrgOZ2UbkWHXrL/Ogy14ZdiKpgtYr3qp544W/hroKUV0baa9xiX8kWAFvQdW6BsFZ7mh3B
oM/+VOko+OePnvUtQtZvYTImJyAvrOpiE2QiuEXkzCJ7psEDobTBuajmbE9ELH80SarlW2SNzMVC
JI4YG99OPHdbtC3aQm50RbUTT8a7agvAaa4HrzrP3iKyccYWkuORfYJNw4G0Rl+kmNLu8xXlZLrF
68YtaOdskbvOWJtdoemc31nV3eYwquYR/5wykoDdfuanW3yvIcenb4E+UlH5rthCflT8zjapP64h
vIA8ujAFiUBFMhCjdH4xt7BgvMUGyZ0w+SJJyK2dCspg+XaEQzK21pHrN7nDLYAIsWHeAokAtbZ4
ol0Q3rJKllhL7Tctlg8jX0pfFZw5bMaTf5tJ/zaTEpf520waC/tvM+nfZtL/F8yk/58itHXTEQab
1f8GoX3HTvS/0rP/+Yv/jZ4t/4GWlGuU4XB9+Wv1+s8OmPMPyXbXpP9qSf5L/d+tco1/sK01aIi5
rpS63Mpb/3eVyxJXh7ktQBj/tQD+F+jZ/NL/tMk1LWGyZ6ag5oHPZtf8H2tgoxEnaoisdd/qzner
AyKpOYkxD2nupSsPOdP9k+i1szdOml/3jb9ATgjA9xI4XVuLkfcMMocjFiutBy3f8uSMLgwhXtse
s9S6EWuS4kuLoJE71aGlc7DZpTh3J+AAW93115kbWwPJlPgY1drFwks1fvejtTARZkyEYoeIZBkY
MeekIg8dTfxiJP8Z62MUNhzZC+bzRH8fojhlAAjDlXXcV9feCiKYgWftoxrugzMvS2jAG92Va3Z1
3SMLjwdnRQgsJqzs7QT4xq0fnQx26Nw3ekAGyi+qisv6+oermU7dojT3xkbrVisE3Z77lGdTlG2d
7JehTcSnbO9n7JqPdIhlsJjxqZ7XOugkAkg7Zp9sWfezwTSzmEeKneQOdUiRpb4xExyL637kHup1
uU8cMZy7GCRKT4WfkSOYJY7lvVsS865NQCRdzy7S2XofgnMpcUVTvimIc6PD/lmP2r1gJV4tFWvL
6IhVpT/OE5ZEApVwX3RKscOXQBpjlK1ziKYK7dScr+d6BbdSR/pHNnCdyLX4jR/Bbd61zgmu2sHr
1eTX3hoAoVP7xDCIrUvgFA5yQVLMTIg5wkqwPcq1MMrpKaMGZ7wZE2PLhdV7Ygu4LZXz3cTOn7hT
71AQ9A662wCnCyQMYvh0y0p74mbEM7mfkEXmatsTLNpzF8+zH2vkw+Bwe1zr5V6qBdSOCmKu/4fR
SvgLmC/1tmHJS+KJMk8DGLRsgiU50+ywbvf9woa/g/S93o/Koo3heDdLvJIPtqJvbtPncVyYyGY6
9zkwi9wVBgjHmKAtyIuF4vKSmG+V6c4Xa+weh0q0Gy3huQSEHKcbe36xIxYWDYHMjSZaYO51GC7M
dvwK1krsiKvZEzu3aO67swRrRDmiu7VXE3VU57kQLIYTgsHo4JCYPYx99RipUl7/+o9Vv3RZ5gU5
KFAAVpCQixH0TFVHj1LLJ5i5WhoYo/Uuk+mo9OxVtZ9RwcaAS6FDjiH2oFpN+RW8WXosXQK8FJf5
7HoQaqisYOOlrvM5S0IL8M3U3cLKNaxLy09SUR4AHe+VYJ5r2Nodq8cXiILtjjRGdJhr9alpoG/s
5MjWuCY1bHBbH83PpFlubNagpi33aT6PhxZr275IjKuV4WbzRlbWY13em97WaFYOmL3l0okoQnH8
vsAR2jtuZeyMXguqjvoAuK5jIy22rkJKeLG52tsliFjXgL0oVsanhHxZFFLbD/vlG1BO4zMRLici
e4MLJxs2wq5iZcbKunoGarHvhfhpUZIZZGezVt4kXv1kjOaXlnncGame7K2MZGZRc93mM17T2zc/
2q2gHil1QXaYkMI13sRIv9+smmcoj2OoGu68o9PVd5Z2juw0ZvYHHtMgLutCQepXRrPpCoMBenNY
xgPLIdsLkmV40AcbHI37PrIpY5zCVATkzt0IMQ9aG5hZmI3sEY3GH0lTBoPqsUKTVudem4R6dc/E
1RcMyAhynPjppeAZ7PK2g5fq2UybM1efA5PcfO5SGKlXrM8aEiXtokWm/DDKky74vvAQ/TNiRxBR
7BzgMaW+PmcvkmyrNo7s/rBYg7tiwd8z+AY0lIR5Vd2huNN2bs7mpEqchkmpA6EelAUVG+02tcif
1wMYlpZg+qWMOl4gY16ee9UpKvMruX0A6YbWYU0dmHnP6Uy+ezyuhTGc+Su+r9rwXZcNz8kxXCov
ObLNoSrGe0bvH8jYtxfrOsH7O9vOQ6dvqNGGQFCH1azCoLwrNiA0Gc0sAJVxD6hpPaQieTLMoWWG
bp+kIf2ihjk7kGFdIvLFEpWaXS/dZbTBSlZmdHRrpoklRLCZXVfm4Rlg8hY54o/dPqfEY2x6QeUm
ftB+OYiKKYTYzsHzcnVj44hYN1lEvWkj3BgNrT0hkmjqe/h2al8PwvYF35dUH+TFVLS08F+iogB3
89BFZzZQ4sZjTtH2/Vka7RAIizFe4VaXavt0zrF6b2vki7T7zkvTJKeMcfq8gQGSDREwwgoQhP+l
s32ONozACk/A+gsssCEG6g024EIdaNcE1EAaytH+zBn4BjpdRNYjybOd6wdLI+kzTSTBcZfldFyi
0IRv0MI5aDbggdrQB+kGQbChIdQbFmGFjwBBpGP8l960xNDlwqQWATMDWVC2WfRpr9O9IVcVEqIB
VtINSWglve0bEbsle+JRTzYN1fJa3bmo2VhKUQLBK0pfyrEetB7co22FS44uO2qAZDdiAiI969AK
qULEVcsXI4qPFRpZHqqS+Hs3V3QITPzWi3bnRsPJXr0FzA2vztnhe21n1d6bBzDB0TDsNYX2QaXR
RuKBxFbk5nXaMHsUIWHh5LwugYdDK98hAuGLlbopbPbO1+Jquhmm7GjVwxR01UR8iymfZhhEVFzU
GmC7rrwSnimQxYGxEDVC2FeRpAMp1m3oJi3lpajD3EExQKIl86ozGkhONquOpQ6XYKbgMDtiTLd+
CkGoDHYFngO0mQ0LG86PYsfb88acrc+Eb5Zf68mDk5fGjlS9wx/QOPTT4oVdsZLPIccOOls/b+Y/
L6rsYEnn59S87YCGZIX2ezaQVUSUG3qWtTz0m0B37JOXgOCY2tmv0Y9odRMBYgMl7aSPSbV8t4V8
MFf7y5plcsy18glOWLE9RH4N2niCU64HXaLfTQZnA/AdIHVXDjOER9iY3QGbpM4xdgV/EpMHE8cs
ezSQvMFvnib9202344WgkAKSKWhQU+7bAVHhILKjxIN4US3Q7DE1/Flv+52WkTasKVDKmjDMXMVh
JKNLXZLsAv4yhA3+ab/Q6A20tbOGgjqlheqdVZKanpukZz+YFu+NwwIisaKv1R29ayxfwVPbDzjs
e+x20cg71lIHzTWvgkPzburzPUAWfkXU3ie9Q6osclt25eWt0Gi0UMu4aXs4o3pmvcOsk2dVK/c6
DOWDAKbWWZr+gFRgHCt7Jyv2yqabP2laq45OH9Me6UiJMYg2QJFUVydZ8A+whNglRm2HcVfdUM04
F1i3X/pcv/UGxby0G11C7/N0MO32sQLAwzQYTGXPxjczh5s+JxEYS91Emmgww5XZB/+W3AVco/fT
gpJqRKwHrrUTuhMluX45CreeD2WurtrwU4NxJkAysy9PxfuSsVVq2YP4UzMmvuI/WBnFNzMrxnN6
Dx5xOks4T7t2mFhVzG042KwiY02/VrlkcZXXKuhExpetiYEvuSmHqebZqQzrwpz0IGZ18IbFvS1U
fK8KHukCQycMZUlPuZv9Ic4KQojVqW1+1dAIG6QLNVscb/UkA2Xza6nsL8Gcdse8VtGCLm7BM+eB
JYxfs50/dpvpQZXDS+uMcCRLltP1ghu0H3lGxD3PgjT3Pe9TyohPrgkAOP+e+v5VA8Y1wntcBC7T
2ZR3E4y5XTxXBFxLaBuuTvCxY3G8mHzgDZBgVjlgdsXpXPVNkA9aFC4d7JlZdEQ1qwXlanxFSFCf
14F+ZA6cf9+X3gtQUr7iRkT1pom60IwgWVlb9DV29lxLdpNLAT2l2AWeeOtzZZgqHVcE21vZzIbx
UHgubekuU0RU28n/3/8fcttBx4/GqF9cjhJUhdVrI9tL7bXzboRhH8S54IHex8CIjZ+6BTCcFNEv
lSY3K2Ap1uPet8jzS2WRzdJBsw2J35sUqBt9MIIpd754Uj6xboPd33B9G33bXJ6Kls2Yqz142rmz
0H4WERnisuCS6QBi4ZFimAhxYvfUjeNJRZF9iRt3V/JBOwNgYg8skVIqnI6rgqVqtLwfYtI3dkf2
1yjuPHytSucBgO2aPhbhuHWShAE03u7mIZ1q3slNLo9NXp905CsHT89+5TMQ6cUgo9bb42+3JqTp
zGWoT506kPCNYGVF+1k5616VpnVp6qdMZTp/pYJgC/rKFG14EXnkc6P14E75a+M4ZDtadvplzAYr
y4KULwXMcYi3fNFOTn9PuCLizix85VRFgLXT2Uqzh9zkB69txhFDfuIByRx+YCx9eOU4OSjffLtG
me1nWjHe70o6eRzwl1bcwTN9Q5297puGZzz58JbbIxbNFQRx2xkO7du/lM4j5cIobvbzZEA5Fzm1
9D7jfWLT6apz/qp29axFFDoTDvU7MwY0pUmQYF1i/C6K6qVhH1ESALoMJtlkVoob0bb71FCtOzN7
TYrLH5gQqImK/N0RDR6WLv7UUwRCWntwYY1W0FB3Lfuro2mzOFvcY9W2z0iIb2JJCtFc4is6Ecqd
VYliNuak6MoPS3mfVY7vfqnvdJk9DwnlulxryiNJKm6Q4vC/2DuP5Ei2NDvvpede5uK6GvQkhIeO
ABCQOXEDkEjX+rqc9ya4HnJf/O5j0Vgkra275j14ZfasMl9mwMOv+M853+msknYJF83RA81FLWrK
CrHm1eAsY8xilQChDwanJfuHKEQDWLr7r0TEP5OIYJ70H0zR/sd/y//7v/3/YzTTsHkU/zsOYfh/
8wEl2Yy9TBIRakz1d5KS9zddcNrwfJvjqO04DLjKqpXxv/6LTVBCB2Gnm8K2HGyK/Kb/M0WzoCiR
lRBkJkxYR/8cTcljVvd/BSJMyzF9Qzetv/44YdOR9480pSjseg8bkLFuTCfHasUtxm7tw2ALOsxC
UvUadjOM8dVjPp7o033tHLCy6VBvhwWS/QfG1IMYAAyYOheskpZuikisS9KSgq5nXMsY6DQbt7lm
0Wc7JWyubhkHvl5RpF7TqjW7CJXYlvASUGntTxNVwx86C8daeLXFcti8mw0V8E6fUHEwv2L7gn/W
s1LCicOaDLcT93A6/eZvAb7TJfJcfoxTRzqvf2noRcAtu80Sn1tZCUINj+U+FyUXioiygRb6uObs
59JNA621OBZjzKO6+aH1b0OM9CyT7jX2sIjSlEavDrlEeO7v9Di42Crx/rm1czXz+J29mDI7szW2
vXgfwLOtQ3d8WKT2oBmRS/+wE22aK37+kzvZe7Kp/TYxsHhInxsRDqDftYFBfxreI7vlEN1MQWwk
U7BQI7YifM/GZbrJ1oV9YugWkULrccyF2DEL2WLeJvDYUQBh44W3yPlpKvA3kfzLciPwE/NrtJfL
krr3noRgSFJwUZHBhOxgp0KEcOSNlU0DwlHjPm+pqCFfSjKzyRO+hi9dEkb0JAGGsMTBmcRiR5UB
5AC6C/Gudo9mYzMfivHyauLJBrsRDDrjyiiqP/PNOBKEnPEZrgyykZoKSY59DEI06d/AhR7oeOep
WU9Q+QaWeO/mqKil/VfokvSlPrVYPXR6+1QwU1cRzZasZqFCm56Kb9oqyOmoSKfXuRAwjOkHE9Pb
rGKfgwqAxioKSsd6qaKhrgqJ9qRFGaiygZc8AWfs842Vqe+9Jx5j2OinvjJpFdAhMaoIak4WtSGT
qqtwamJQnlbFM90HhDUtd4QS4WIsocepsxYFsjHvmUi/DfePmTPyxNzW0VbNvXNR0diYjCzfxpxa
Qivjh6nnhDzakX4337U2/WjdpFbcQdK6zEaJ3vZkcCsVxtVVLDchn0tw3w40BcGk1wrD4sJWyjCM
lLPYg9vEW0vQV3cn7WCS/S3IAGspdoVExYIt8sGRzW3DAeDb2ZC8CwursOtG6S5qHqABcHBdio0M
Zxt3THGzY+2jG8cA88wUmL9SjTd3UFHlWoWW24VUOa68jUue2VLB5okJREvSOUzbfDNHkIGM1Hge
Mm/6LOd0WxnpYVIIgKPiqh89FZ+uyVEL8tRCsRr0wv3Tqqj1pELXropfR3S+d5zCapZETAMWHMjS
JldEIjwquBTx+/O14btYxzHkeEQqTLLetcp808jNPJ/rfqkTCKfQgVQvGXGjISy+iOLZUfHxRAXJ
FxUpN1L+SxaVa74Wq2g0eNDO45Y/DR+VMvb6jCVURJ3DV0ixfA/u3Ntm8Wg8mgOBdo1kO8ejXa2i
7lKF3qWKv5cqCC9IxGsqGs89l5C8isun5ObxkH17DLdgjqobNdF6TYXshYrbC3L3E/l7UwXx8d/T
nsmYHzwNBzbgwdyu5NYro8DPhoEvTibOCXaMAhAmExB6A0j9Gyr+jzEmKBQQICKmslav8bp2nhgJ
OqukBh9QwBHQJiwgoUILWKO5Bx35xjShxscY08auQAS1QhJYCk6gQylIoBUw6S43KfwCR4EMxo4u
zShmkNyFdCgq3AFFkScskCwAzTDT/cLp61lTgARCUvQjkf2n1weG0rK89BJEti3ZBhRgYYG0MCnk
AnYcd+1BYUgVjiGHerr+S2GYbrmgUQJkAA7puHnJYTk4ZdLsrYLys2ks170k3jy1BA5MQEGrqatu
uL0J7U3wqqxe/HFcfLuFgkcYCiMhqowzecsynehuIGFNdAo60VDAimGnPJHddtgfQVNYMCooqYBl
YKXE37qswwyHwVhnCstRD//8sndStgJaIOSGq1i1EbC014mCYkiFx5gVJ8Nsu80SOLGTHRczD8hY
jZvYdQVWm5xbvC2fZ4XdKOFvSAXiEEV7oSTgqYDXjju2gPGQPvsWubKizTCd0R5kawDgqcxBF9mj
Eb7QUcV4IpHDtrOujBDjm97DKXfcnKElC4eTZ4yQ3M46LkN3iHpBmIz2Ii6V8bKWGcP1pWYzIDq2
BpyAi96799LMtiH1F9gMmYlGtDPR4NXuw7kCq1R3EYP4nItUi+c24hOOmFcRxGrX1Y5DPUNvYehn
Tp2xDd0cSoJ2lNZ+IGDVcTrQZtaC8CE74x4cGLwHdMhwxQ3bj3Ih6y+85LPr8JyKdE7Xtagwj7kQ
iTvjfQSDshHlg+5bNrMQY9rN5rwPzTaQnrZiZsPsXOpmkCXepjNnwkBzrK1bBUWqPTAr3sTi0FZU
p+rdvRj40gEdYx83NK46tCxyYsBqBIm3GuJPp+qqTQtWvAS2Tf3uyGKqSSjW2D0j1rZALO01qYgI
dK3q0WpnEgPC1NYZIx1Tk9jFTbuhAhZlAJssL71/6npKPMlBBELjze0Wtpl8lMx7tOEJdyvbnqqP
g7dzyWh1WyeadZgagipi4aZPBkcw8UXUmAv9XOfLwzh4x8yoC773p4lTxGVcmJ7h9HZikT67ln/3
RT8eGM+wN6BCUoprTidaZsN150Pkjzz/T2dkh853WFSBK3HdKMC0gSo2jQh7Ysru4J50ySoW573O
BLq8FS6MITdbNj76FuQfOu4UKuqdj0VNQueP26TT/oA2wX6P9uZTkgdI4t4Rr0xml2TYQPzM05tv
bNkG1C7zCd7PU122PiOWkII/765UPv4Y2n1BEPfEhbfaKI9zmqLOCZcpqBuSXBXLhuI0/o2CwF3e
aZ/Rkhwmu+KpRgkYsbrfNRK9IZx0fe+62QchC+Z3njLcie4+ejw6D5tju7CfUaNApV5TvYnSWDbE
0IKRQGQSHRhTNFm8bzMUqgVaD5S0mHPuAkPfYU4bj8PBZBC38bSnKqOUrneG6zI1v21tFMdUM45F
M5mPSUR2VOoLJ9IM0dDvKVYiksLd1raIrJZ8CmNZmBiH90nrHmDMHPDbYrPUEU8Gn6lRhQWwi8zs
qGXLPs8lCTkqB4fUQgbm9GFBiWZ6T/EtUQFliHyjCIcDeowfUiVpetf7QtKj5mL5Lq3ev8XskTJC
km1pAtpy8tsTXPievfnSDvVuyOdpF8LJWRHki654/E4TyqziqtstF/22bB/7YiJ9GjJV6Bwcndhc
Pb0ujrFXmAim4fgQGvYVWeMYD8NPGhmI59T/8OM2yIkVA/bTzjXZp6g7I8g9Qx9jrm103t0ZW5pE
bOelcKR3qpnjGU7Zbpeu0NZz2zDjYaPiKZCV8i5uXPU7j+LnBnb+RfzOFnrqcMDL1QMtaeMqH5Nx
FymVaVB6U6U4HuhPHTYB3b9ZNgNVqHFEp73mtdVEvi2VeuUiY2lONzOtZaIdTtmtFFWxa5PBvHXy
XbeZQNLT8phzjOb2ITdShW6UYtYp7WygASSmG2JRqlqY+drGNY9tltS8PTiGG3J3QZ9QtlgxTJ7S
5U0ficuFS3YaIizbc6t/tDS30KY2x5u2Umkqk0RT2wl7PbnLlyHK+9jG3nnp2+4ycJkx/qQUcSyI
hqVSD1m7mU8qRbFAWoSk5CqlsZu/Z6U8UrqBuKPUSEhY6JJ/KZRKq5Sj6W0TByuzM9j7Kprot23C
bVIy055bJej6bx326gNzTEac1q/Q6TgctPlDPdJIsIx87rpaLprFl5mv3rAzEFYFAquxjOfJWz7j
npBhoTRYGzE2RJQdEWcXpdJmSq91I+vFdn02fpTcEkk3+kvbReSdlNrrK913VAow/n1XKcJkL4cG
P3GstOJCzZSUejwgI/dKT8bgjyzcPfb+IW8/4Te+Zma/t2Pj3VJqtDdyABxz76lOO4qPemSKjGgs
6wLyra6fNCVu//U/I1K3qzTvWanfjDnhAoHFlt5sYbZorrqvo5WrzLJQ+vlgnOq/9HSEdUsp7ClS
O2kjZBjE91qp8FqMHl8gzGOUeJZKqSdc+1Qr7T4x3wql5QtE/QYtNFhyLjm1UvwF0v+oPAA5ZgAN
U8Ck3AEQn/xzj2GA+hSkG9MjpMJkl/FmQsQdA0tRX1zsBqnyHRgDpUCV+dIrR4KGOrIbMCm4mBWm
FgiWTpaa+D56j3I0DFgbsoxwBFQH8GcZLdfK/0DHBRM4BvPKGZEhwK0IbUda+j6X1o+DhQIABNB3
hJNeuSuwpUMZQhDpETtWvLNfKVYM2r5S+FhxABSUi63ya7DWwlTDwhEqL8eMqSNX7o4Rm0eu7B4Z
oQFm6h95RRI8t92Z9RVgYk2jLbV9LjP39guNQz9Q2UYbOWrZWMh9QfJDeU0sxNmhdjhDKR9K6XJU
dt587ClEOsW6LQEK9NSUo0CuOuVlSZSrZRj3U8XkLcsqjavD2B9zfXxwGsvdpZhiKuWOITPNeLre
Fco3g/884x764ChHDfENOFiGpKu41rDJ4LtZ4PjFmvPHVI6csol/TTrvrtnwfpERWNtYoRhF877r
6EhcKX+Qr1nIMPtwViC9o/w/nV0+lbX1bCln0MwuumMpftCW/eLGFwo1e+rS2jnoW25GfzHlS4Mb
zFVLiLdYlX+IxvLmRG19mhHJIf8Nj9owbhupUeUS/cyeeUohWq38KPlCJXtdTCRFb9DWWu1+kLzY
leHcHApm9HxpBX93LtU0Y5TYPvJslQyv/scwih/HMXswcR41kRMB5cn5DEeL6vkE9OlCoDVceHuQ
Q3YZVZfruqyw0iysGDiGAtEx+KnbYe/FHJclbYdKIXgp8C6s4kPOuBn01UwZZXSJagSNUbN3Q10J
Qsszz+LFSP+EuazWXT9l16mw7il7lV9A4HA9wfXK9uizbX9Rd0dE0OYoYhDAc9SeaXC/CwnaBL6w
97b9p/Rni5syT4YUU56O0W6Zw+fe86hn7vcTFqdjZ9aElcr4YMvpO8JutTEbMhdzDi3NjYe7Q8UD
h6XsnKOBzJy9ds1o3LLeHxiN9em2FYlLj9R41Ggik/Let3QaTpQaCGH7XPIZ9tg0aY4ra9Yeysw5
MC6k7Rbdb9OTptpMZSq2ST6++C27q9TG1xy5GmaBf8Pf85iJllhz6H2hf5DIttgXmxmZqNNoZWOZ
17jJbWSHU20JKbus67ojFUsg52bIdP60mGZt0r7hjScivy5JUq0zc5H7uqXfyTFFvLH88qus+Q/E
+Wsjw/SYhOOFARTN7ZpkiQ2bfctFBABAdkwGFg5VeWMlTR6EQ/MjaQ0bR+Nn1NiaS/QKPkJ3o9CW
yKyaGpottjrOZJNWHSsccbTMJc62aZ3AUueBkWNFwQZqUDocTDhwqgkOSk5ojvIUJi9VstWq5Fx7
XOd656LxGUH1sunj2drxslTbsaB1zGSekXANCspEsiqP+q/C4caAawNdbz6UVnsa87QHXdJ4m3Ty
du0CpRT7htxSf/46zsgDC3kKo+L1KyYAoR70jEoiu49L8bYsuzSrfuToHs2IPy23rd3sq71K31VT
JNYc3mkO0fA92TKE5OmfjCT1d7kz0BKkOwc9mh/LqWBMaLDouhMLpV6+ofLpWwRsgBjbtDC7QHJC
JUsDZlS3j9PUvXDCurcFXdk5bAuCZ8Nu6a17mc27XlkGoP4Sm+rLk69jZZSWOm0bv/QaFT+dfFSX
djqHy/KMuZGlHtPVOmUu1HFMILQOnyPMsvV/CRL/SUHiL2cuk/n/QJA4918//56vl9/9924HAYVJ
2XMd29EpVVIW3f+lSMBnckzXsH3D4P/EX/sPioT5N9NzhOX6lCt4hoI3/V2QsPW/mfCcfM+yqYQQ
pu/+M4IEqoP7/wgSAtOSD4vasgyuSEKZi/9RkMjGCS9wnqQbZgiYz7L2lRKd/EKR39sIG3ajQek1
KUc+cARo9uxOM2tGGDG1iE3UwNFhLO5NShTPr6GI4lu4pPY1Na6t9FTEn8OWPxWfxM05tHjVb7vp
9e0oOKP2YCwm1N/W9iO4qtXZsgaCT/lc0jZLyTfU5/uM1r53uCyvEgsCTYIU3oGdOPi5cxdxmO3S
VvcoeRVXDjmtiebKplFjOut0RqpebB/t2SI5JjFZiJozRNhFh37CR8MvY7zGXeIcptGrA859Jc8e
5k+oOI4MlmFkXJHKa8svBrrjDeAErYbNMkUfbaojny4NUve3v5h3MerOGjOHXDuDPNuaJQOu4Gcf
Du5lqJqDbsqAEs5ngsmf2E+uphh2yB8PuexwRzACNUw40HuB2ZO79wgtqq5YrtRw1awCMDZ2vk/b
c2kR74t2U8qRkihrrvVU1TH526DrEzUOctTdqFhokfrET4yJ1OlvXcMUDfmF7Ck+KZfYa3MT+TGP
gfl+O9XJMn4s/+bHu5ZYX84niLu7V9w1yN98aW9tZ/Ihb0V0iMqzr2s7LfvjpNdM1tdigAsJUomx
CxPITe88DMZRzhEbFycDKoWiMmCMgG8YwQUuKpllaYjPGf/RFE3HwbL3psVIsQz3M7XjhX/KZfKr
lLhELYzQWC28LABFAhlUBsbAeWTs17Xx1iYfM+5uxij6QNX7ckL9Xrs836GKTlnzBGXLHdu3CryV
9JdAc37VjPRC59oY3RFhp33o6oxhNFq3UgSKo9U423746Ib2KU5v06LGYHsnL4KJv5ZH27UVaxvJ
Yx+gLg0Aefv4oe+VqQoL2Rif3dFiunQ0lieCq9gpzK3Q9JPQT45RPQv2bsQe/wFsLvhIvGHG1Z79
bdd8+PCKdYNeFZtZhE0Fmn9kfgWml35LjaOjceauvV9gf4BHUu1XwLvt96HP1hPEoaIMWkrzFt84
DeXxAI5r8vailg8JTYgG71DpQ2QILzGwjGK5hWa9H2xuB+6Birt4QgLhk7XojZhQp6lZUdBqDkRo
9Uc9q2FicxMe8FI433EWWP20nXhW+QSCtLh4Pie+6XfWgUmFf6+hfsX9T488N3Pr5SJKNxu96xzG
SVtm/jZtT1H0ObQBpdY6R6gEMlV+4RK59kR1UeEB563btQZTzelxiZ/6kTli/6KZpF8NzpPpa6gI
BEDB/AW0gMcXjulGalKjyrrlmTghkluD07MahmvXZtdZUFBNW5LrUe6GHXbicqK70S0u+PHWghCw
y3UgXV572k1B95AlZi9lvFohI0y1t3WrQzPHD8lIWhQYdmlS3hY7WzlxgOw3iXEYHK6nDHrtB6N6
qAVAHO1Bj5488TBQJla5+iH2j5wuz37yYXJG0JM20K2dX1joWulxpFh40GmKyjwSBb+d5By69Ji2
jx4tVx1TmTT8lcWUevPzrN0xSJqOuS2u96UMLIHDWQvXkV4/Ddl8d+rrAO7d4upvxu6+7OptamHS
pcgYo+ymFjT8UaVW9W+eVu0sPOkaYPU0aDisTPIdwM2qn6FAOw8Z851ZXmPvIDi1aanDHcs66iZX
mQAjNsZ9lLkCG0uR7pOCS+YVP94BJFpF5p8zbFMB/I1+YR89NKN9qkMsKP4aIN3g3KxWdUrqUWC4
Lw3WVjk0QQKgrTFjzBV8az0uCfk7hPAXAQaid7nTzTfT4Po5Q8424xvMlUNNDD9D0itF0OsXZe1p
R1BYy66nfyv09ih2z6b7zKlvbcXj1rdpnXP2Vp/uMcTBFePsNIpDzxizLp+7IqVaDd6u4MTI9bND
8Z3a+i418RyGxi5ZvqbGvkIf4CIEbplvN225UOn5q1rGK+7kvYjBlUvMQ6Urt4azJxWMz11DmDsV
cLGj4WmWFOlp39iyt7lE1066ELdttx79hktLD2mnoMR2XxvEPFI34HiOKzqPb1yf16VXPExUPYcx
J/rqVoJy8GgVhoKr8Q40kXkrxvSrSpS7PMKQHLnnpixO08Fi8TLSW2TeGyjwbtzv3O68LOEG1Rhl
76We5gO14Qekv7N5aJ2W4u6FUL92WpwQqLkGKF3AO0PXaqo7ywLFsN29JMqsh8YGM3YAxexVj6OD
cNrHmo3Z8poz3JRNlL3OGHuUBm1UJMcZgzzZ7rPdyXWN9QeTJkLCnL37aXTK4/bWZ4GL+tY5cDYy
iD8MgurKfHT1s+HXO30O1zotarhvxC/aO06uuLWxdnFZGw2MZaWGXV2f58sAs4h8xzYVQEV87mTI
5bb9MsHwKArJEIK7SRS5DN+t35OJBNvziLtXM1eJm+YUh9rv2aNSEkdsVXqPibs8eur6UFRY3z9S
/THyW8oFf0/Oc7e8t6lFY3kGIuvFCf/kBJIyIVjtfdYNylzTgRxIUq6rvnocEnEy5j8NgBQzgmsI
SCyyp++aiyLskEMtwSD1cRvACYdPtTURR9CYgIfP7SXO2XKMlsbGLqDj4W3Gc8d9eIy6W54gdbY4
at3h3ZvpIrd3Pv3GE0nwpUzXA14mO9rqA1WovkP4/SkpAJPra0d93ZerBlNNcuYYrHwbimNOEP3V
EPNjZjIjLD8AwuOaqq82WqXV/Uz+25zrp0i31oP4I9HWy/pWWSM6J7LLdHCmYzRCdRPmMc9mflS4
Y60zxEVk/EsI4okKkiFnpFl86WW4zXEgaML+MGI6ZaORHEP0GKudbKIwwXrSUR9Xnbgu3PqRqO2J
c4tZrJkFBx5uOLNERqNX/U8LhSsx+y0ob1DY+R6sZlO9eHl/ZMhHSC0w7HZfxfwUspY+RzpwHd5i
szm6IYqXO50r12cnguHfXSmUdVgAxZpeOCoC3qtkb6T+kdaGXRXXZyBFmxRMUx2eOivm08ePIROC
uGWBZXG1brVdgLAw72CaTPsBXMG91k4yPWInx9BKUk5/Soj1TFzmh/YLLftZgL23gAfI2uKo+KeP
91ENOj2ev5SNt4/DTcglPMHxl2A61UzznjQv7KMtEAH/q3e/Ynl1/efCpJ1ihrpSInH0B78odkQM
nGZjaO9LE9MKwddkqdhrlo3VTHsoPoFCedMgEDDNbYzjCK4iZRLk3ynejMTKMwJoGKCVAPKfxYPT
3fD/wqKTELMgqHLbNYdjixEzw6rRjeXGG53dzGc03GxfM1avVKzIvhpIaG4/7lXN7gB7wRrSS1LY
FL+bRwvJFQQbfRbeSiKNWNhs4CC8DjiVsdAXvbl6XKp2l6Mf1PWzzL1LWjebdqEJKAJqfgIxFkTp
u5+I7bSYh64ngWR1BzwuF94GxjO/I6b9Uhi7mpdzafmHddD0qFQsD1XKQwFIpEdhMPbq5BUs3SMm
WZiznAlJpQzZYxZiwOCoUur+N2QUOgtiunTgMtkZXSlvRphs83H+buI/OVB/0zpCntvK9pTSINJ3
Q5BXpxI8ysQQxZyeu+RHh6bB64aK0TIbcza2T7mQKpVFNopMaFisPDF+fOAYCbg1zflw7XlDGcuW
iRYttulGEgdo5lsWtfTAoxKWDObAFs5z+vi05PGBcAkNntVK1NyBEG3pvFm3Q38smHzI7JbS3DYx
GzFw3qe8blVcPc6yfXI6fosiWxThFYDQ+lsyWgeF4540qrwxuMMeAd+nr1yWo8yjc/KnYuljW+pm
gnlWAD6SM2t3GPjlSsTF5FH7SRAtdP7iRu9zeKp2e+xy/LOqF37n1JxxACOF5Y38z2pxT1ZyiIr4
orp3vf42zuGxy67C5xf7GxEFA/WqUwN5UchtCzFF4Ee1xWXOJJNqqnj4wN148kd81lW7HzzGWDiw
6VeJQa9U3m8PE9zcE3Chy2XuGzo1512rTlH1n3x6gzy/T2HdaYMZ9EBgaQlaaUyEVD0xY/KQt5TG
7m0re46LH4viiMzfWetTwNntSeNEVIOWpFBcp9i7zd5E5mGv1rMVNUI52czmjZmo1eccoToyNDkH
BCRiHYN3s4YoAxVnnSbyMqW3ZP50E/R/xHbFhfWZxA8e6w2r+hAWnL4zYnrHUiyM1faGfRnbinKK
4yjPi5aTF3m3pwzL78gwce/nN+kcMIAAi63W5dRsxxLjymuKSwB3BPzdc8ERo6lOtXMx85kfHVuw
d9PnhpXz6HGSriUDe0Gh+y205d6ccOeVz7X9qx58auTnlZ4oNYDPTmcwY0yjuDjLTR9sYHkEkzhV
5t8ieV0gv7nWuMe4pEJb66HrPyz/MYJvRufOlqsMhxnGa+4qHfB0uOc0ORBEaCo8Ttlh0ef9lGPM
gjqKxs3UVjsUdJxyvnMXlIn7YB9rCK7RROeDfmq0XwZDVsHqXx8lNuoq/W5pAM7S6Lclf3L/GeEM
NtRTPaJWGyQP70v7Nfr9bsw4CBkoO+RCvcHa69O7A4lGymTfJKcmPuqREyRddcisCJ9HST+Gdp5D
c9uhupAdXds1yh4zBJzzmILkCLilxaFjMXMeSqokFkRDfgL2BdLWKq2cU778GDO7gMCuY3y67cES
rMDEFDHYjXazacxhl0zhiyQqWGJMHgz5q+IsqoiwmggKAKnLcqcidNt7ORDo75Jl3JLeWmOEHunz
bsnKi5Pl6uEzaM/uJM2OqdEcBsjaDuN7zl2Rk+zQeFBXAj/+LEYCIjMDnK1TZIFp1KSHlzUVVgmY
aG+i4AELB8XQBeaLIv1tp/PW98qT1C518zxxkrFwe0xMY43kl0YTF8BASt0CBkMzR9RhfuiscRfq
7W7BdcVIhT2jeRtsdXOnV8WYTt1QX2b6ugsfwDPRUm9+cTH/03KyssD04JvbT6um97Hv1Uc7q1Et
oBUZH3E8cU67x9nFMzAIFMmr5LvkhuEmLx9r4wHfopi+BkIenUeUIZk3jYYXCYBzG53QlNea/FPX
oCJHojJWcwaPjtb7iGrFQ0y3DsYlrfPJX70vw9vsbmx3b7yH/beLgZbQh2OXuyF6qSpxz9+X9tax
Zk3IiosYXjLu1ITCH+p6wAkHKmdajqN4c6RLPpqEXe89RcvnWPByVd6parvzAOQ003JcL5KsHDlm
nZ84Aaa6eF7iemssSaXKpj/wCb/m1DY5Dns65LWx7PYNw6DI97FGfSxVvwmJNM1stbWp7T34m9X0
RRvPVaSv83ijkWo2HKCgxbExKoxGcuU3byRumc7nHyODOTf217o1nL1oXsmhu+e2ceKUfqQjSrEY
KbyRpAvyq+emxwgnV5klB2mfNUktWPQ6cOYH8MXm8tZyJeindpc1kn0LopTWsmlH28kt4QJozwSS
eJ/wlgzbcvI33Cpx6qQvFJeTW0Y+Rnoqp3EtzXFXlg9p9uzV1bYjTcftL4jwEmYJJrYQJ1vrPcf4
FcGe7WK9OBmQcQ0/20vnXVCb7EXxfnS9y2hkZxKgi+QGXDG+5PKntyGoR21Tes/0km1T7yNv3vrU
eWHw/t0z7vevpSFwszU07JwsHKskB+h2O9byhNkBkm25poheWTMz+eKfZB3fehLhZvNgQoubndPQ
jKtYh4Af3ivzlhjxsMqtF2JpmIGHmLeSAx282OFPpvISWbmLl3iXDsNbyJ9ud87j2BaBCypb7+Vh
NqwNnKhN3fzuOpQr3H8td5+lTU+k9mIvObtleooFxHm1/N9S9pPGntYLWqE/n+VAdtqWqxHjgSmw
cOB9hYXLcPPAc1jmYLCoivLobQH4GxkfbIT74ZuVwOmeov6sk4sdbpP/nIi70o05/Q2/2Ym1+JYl
r24rQIEGS/OW5o9e+jBTICMfiso8kVIZn2q5j+KDJFL4YohDNlxQdjJtR+yo8+kJLIjkM/9wPpt8
+YZ0hdzEyS6Gs2ci6siuQ6nnToRNa1aJ6JIkXW2zv/8Uhjg62BKNqgvmPn1Lm2lVcXaS48hI130c
vQfJgKNw7ksBB3EkH9oEI+u7hPNQqqqBen5K6BhouvTTV0U6sFglQUdRmBuXDvQBD25tXBfT2So2
MlVBAe7HbWqy/w31IeOwAVr8qMMkbthhTWyrxZTzbO5UE7oRfUEiOiYC7jsbfIngnzfdxpm6PS3q
Byv80JY/ThlzP5vYGet1Z8bv2ONw3ICNa+CmEzPjbJWFzjlpIyZu03YkLFZMPUO9h8nDeuXeNb98
EuajkGcxUnqJibzDQtk4JtPcN3LonAgojMcLaZlPbq9tsnkmnP1lGvueab1EduzCH31+5zQP2MJ9
s6oGXOovKugQpz7NcbiwFgjE2nrh5pZdZYonh3oA1iiXL95CqZxLxbvb1dzZucbW4686+3QSscG6
tjNU0xtiVpTLnfslzZhLMCZYagyFy7RDVTaYPJXHxHupDG/dEY8n9kCyj/CCPvPumqfklxsSI0dz
psIgzeW1Kr4q+6Mc/ZUs4h+NHqeyCB/8COPe+GXDI+ntTWy+xq5+kRXkOL7bmvkz+td4Md44fa+F
1q07Lfnt9jnVas0+heOO4XsFcn7VwhDthNwYMccJbaezoYNcX6ex81q6L1HxpxQxku6tYByWWbjU
DSw67JIiG7YjPWFx0XE3f6qceRPq5K+6QzvFUCnQ6XNtq+fLehHfXt1dvdHfOWH8XNnz0RP+wbcA
j/Rnb3iZ04jRAbMUznaj/+YUf+ySnwF0YC9ImQF3iLdAdm1214axmshhnhPFtCiA4KxNocVWxNoz
ZQ2sACyRPBaucyO1Y05/qYBv1q6x6XNnP+ZXt67wHjvpntDdxuyngyvGIw7+fa9BJazWXo4dT2rf
pvQhjPZHMtxMM+VO1vlxQdIGLboeYLHLot3isMA6F2hl/kwa8MeN8fJxsQcjjdP1Jx92cfORuhP3
6uGmd9aqq39w6a487gYekpEU001LWo5Srzb2yihbR5Bta4tJW9NcLD98m/8ne2eSXDm2ZdcR4Ruq
iwt0Hx5eybpyp3dgJJ2Oui4ugJ6GIU1DQ5A0L63rmbKU0tIslf1shf2I7xHu5CNwzj57r20/GtI9
ZFZz5Rde24L4gM+f4se0veiFoZH9O0CLg12sJ2kHWHj9GdELz03KVv9H1yNWdvtaBc4hJxr5NOGe
pjmyPYvgt7WNYTBlR+7/lJVchsU5qXZ4LaDJSvoJ8ukHBsIjTpRvaThD6AfPTcuRidCCb7n3WWze
N+rUMG64cU4AbsBhNECwXqC7rtUNwvsVPMZTbq/noW/OOPpwVzM6ogk0rXXsCbsN6q6R0xkbsfO7
QfRVZvmBN2jPl8Vr7syeCdy2np1kuvbletNN/R8ShyWZwHjzjq3vntOB4IzAdIdpsPFQe4BBpu1t
OgMOsEnPJrvWkgj/5BGE8rDjxTReXJvV3Vm9fYgb/xIs1t6UPGlEQG/kJHfWALC92gzaFhEc+/GZ
nM6XE4/7a+H1Z0X6r82fyHlQTVej5HWPktfa6iDJq8/YHcCfW1eFQMht4Skopixc63inoRN0Q0zV
9ESlRNTb1dFklHCccW8IL7QRqQ3b+jlu6pLz0gLT+6Ldmk1BoYdhfnAQ2EMg2DN9QtEByArFsowf
FS2gU9Y+jFZ/IyXVLaZ1nuaBjeLdB+O8q4gH+T0hSMNeonJtMCYxTXtxBDQFQ0oTicJ7nAl8S3t5
MDBgxg+dMe9WBmZaTObnIg3eez9h7sXDoV4tbNhbTS6GEH+W/E4nphM+/I1lRhmrYwe1krtibbg3
lj3+WiqDjorXnmEzy51zsut4BEwnQwCijyOP69y2fi/b78kwzkxM+Ffiw1bTB2JT7VvM9bebat17
vNT2cB4YyYz0ylii+uGt1j95wDvXYTpv8o/fl7d1s5ARgSkLLreGRuER7mjoDymlDLfZfsPYu3di
bV4p+fEMJDEG/FB4O4ujYjWJm/EX9vRTmlP9OnJqzY/tAGmIDIGq3/2Rd1OPGJ0kBtEHI5xgiqJZ
VEwCHEoUH45a7UejO67D4zimt8W67GGfkPPk7styDdh2xqUfe5IIchW1Pu4rqztRzYdEYLzx0Nw3
xYNn6bsz1cX9nXC3q9DQYi8GPu3eWQQWRmDjhbErs+k+iU+DNR9iJa82xARhJyfCKiCOia8g0aOH
QOBJd+7YHlwwAZWNO7/xIALV9zFGn/7T5wM5kbbSpyKUdppDmp9182Yo+74c9csdWSFTj21Wkqsi
KSL9p5rdPC5QmtkMa6/fN49dn3APnXey386GMPi6k/md1lBH5bb43XXfs41BFENRZu4l9jLYJfgs
rxwZ3iTDbz/Tk63t52JXTvNLO9aXXsRftstPcbO0p8ydn4zCebcHRiWn9o4DGkxlmhH294uDI7mb
jLtlZSqqK9Ss7WRmJm2F/A+VQFPAw+ZiUJpttnD0i84+yJYsVd+pu8xfd87inI0EMceH2cIWmdMu
7TOJF2gIYLvj6VCxlJVF8mrofmK5UZDR7h/ASRzb1MFLvF3y7XdBx80y4KxqnJ9xfp65b63uD9f4
bhFSFkqOgvonhuNjQi5Adb9X5+jYbAfp/cj7M14BUdCB29svxmKdVoKJmcge28SlmjPfyXDU9a1N
fO6SKcw5e9uAq8fqFq4R8HXqjqkfIFwcusmzI35t9bky50M38VegIv3w2QbPcJBOraBFlIwVZ/7N
fEraJ3v5UDWikEsRLXuHm+9XvrLKohPGGR6nzf+WFUIKbwZG2XHhh6T+aHBNktt4Tit1TQ1BJie/
bTIjUjgRV39DDxtDR+Q36zx8ZqZ6typQRcqCwt9wgPFOBocSi0lQBkfDuF0wGYoZyjkPs3YbH5eJ
2cXjqU/CBaXHulHZDCQdsEDjB99Kpu84A6NGUJabOdMtDPLHaSU+3S2/tpjHwvDZVIQIBhodOFAX
Tn/HA1WIZ9Mg1TJYNkGIkRqLOf5Z4npM+dGs7uiP4tOQzIQY1odp6567BjvjglNrtfEHmFfsE5QF
Q66AL2Z+zei1tCQSG/kYFighIC6ckJhXcVKd9YZMuuvaMjk4iYVINUdky5NQFMF22wzZMU1xg/Wq
u2tn3JkGtT2rk+LS96p67/RMgEFV44yHtE5SA9aE1R9SYOq0HyfboevLBtTHe9/ExR4hVoPgJhLi
5NitMa2PQa5ZMZJH/FbRY2EssP+zcr7Du8njqwEt4DvZW+nCO1JV/acJ3CMJPhoa8MmE88SFhIrz
OBIWAJTWME0084WCnVW/QZAtnLngbxkciboVY0qbq+dFrW+5UA8jeVx+/F1SSD45XTYLt+qeAbp1
JEioYOjy7XECin4TZ4TzJUom3ybkISsxML2uCZNocIjxau7yYPGQyHrCSg1tpPOta5JWJPNOAKB7
hSqFHbEaSZUO2LFzaAh9xhrODLkPbLDeONaXEzfAOt/OPjqK/uIdxuIxMYvkMOY4zwKbzjQf8wTp
BqjxVNeGcZxHVcfs6znFTbLhDBEk/fZbwh+8njg0G71Z7g1rJjlIM8HUbOhHaqRcu86+El6jZrxO
u3Xe/kgfbX9WH4gVeeh2M7+Ke81C0PlBlf1vg6EuwIKCGrvyQJxATDAl3Y9ifCznYT3ly1s3TJHR
ZxM6JtlZwPSARZjdmm3V5o3iobU/bH/7xTbuk7McQIR4zXeXJLfppmvvDVYgY5wBFdfuLzdBUq9y
Vjwv6W566laSmgUPbZjAzkQ5cz35QChwgJJ+qI/5AtI8YfZGYXb3nN42ggQJ3DYtp+E2kOqN7AbY
p/IwGFz92rGND44n8EAobg3xMPyWjm8fuxxRcSnXV5qHJEZ91UVpY8Fe55VgdhXVq9Qnj4Kk4tyT
tQZUsfNYMQ49bTT3dQLoIy0SCkzLZ8ucvlJTaVCXcxSeKy+WiQatb1OO8UqJG66sNwJSeNH9hSEh
m8adE7RvGHCCUJUJe7MZX8hMcYotsHWLZurCljBcV4OfryakbqY+7iDcZsr+q1jT+aBiNnOPn+Ys
zf/MU0pWpximvX1vG557P4Jpwxig/GhOgJuV9RJfqfJ4MJzHUtpOlODOQYVNnlt3vXWqT5D8xaWy
F/7k1ObtTV0kMWGUCnNzeMduHZkJViufSHxVlzNh3X6Oet0CVOXuU21Kqo6TjwUc0t5yfcwYQAy3
dMX7VGHdj0lZ0jnELGT01BoVxZNP9HYnDY4zQX0/BqT9qlKjRDCGLyPVeGm9NZFcWmRyAdEPkz8d
SNDmrJohWGT2tZ2cm4pvFIk37pOqfk0DkfNl9EDHxVTa6k/alJKAwY2aKFIyHj65cDTm4zxkxP6s
NI/aXtI3Mg033AP48c5wJdgt1C3ZcBBSLjQp0e38pPxs/fUDJ6wVeQY/1gtJvR2e4cMKSjny4uTe
8wgqWDjQIqPKPyXR5bXD8wz4Ddh40XG+8CI5xMMRO9tRGUAhA14yzoIlpLDpSBHe+rRUpCzlat3b
XRofE1qWKFjgMsEXDNgHImU6FUQTGTF94V0Hq+I1nhpBiClhD9tseuyR/lNgTHuRvSi6bsNKH4pM
6FMI3C6cenL0SWO8dEZ8Gu3GPwQa+ZZLRIcWYx0RPP++XgC112P82vKnIUVUZgfOFHJP1/AhX5CZ
fHQqlXDzTX0BsFIERE5xcmD75lzpzA9ibbfzRE2Zu3ILydPlNKz8p3x3/dxS43Ex+vvKcfAxzd98
YhvEbOxLlmHQFrBaz7TRUTdS7AL2+xObEguCVXLJXWM8ZZYbtTmW8BRfFxdyG7Oi+N1lK+eNArBl
IcpHo3F0EGsmruobd/OYAoIUkiRu1p/HjvjKymH24GMy3q26t2ZyaGavbAe0KZ7jxq+7EErWA6Z9
ZHhr/QgyUxzaHOU89eIXahEYGStMH4WJQUa6Xbh1/oMRM9iTR6ujaut/l10+ELEjVzM36k+M/AGu
dH2L+5+qkI+27Xp38E9ft3wgGUcAYinLexl8l4vwjt1GkjVGZKEg5rxM62VLYRAlDeVxNTS4szX1
z27WAoxY35uenhbwSNPOpYzsmGRdGjUeeEZhRJPApcNPaHeQkzajL9lTUqEfK5dPr9clFcOq98NZ
g0dewv6OKpicWkgUR8t6bnhSppZLIicDODcYx7FrHjekENh9g3la5z/J5L6TOaXJbKGgI8/EAy54
Y2eqH7bXQqDZ0iTEaE+IIHB/Wc76nWy+5JKB35Tswc706p8kiuV+dQ38fYovaezGYQtGh9Ntr7PH
I7k00YTpVtWhyLOowT53SAfMUIYkDtpT9pcb5U2RtM1eVNk971pqryrj1td/Ng8UESOQfGC6uako
WjjFFbFIK6jfJnNDYGQnM0CfsT8vx8ak8iSm+yTVJSj0+USxrkUZJAUpnq5KSVtGpVh/55Dyc5s6
lbHTxSo8TKizMtixzr0eByj1IV5LATivkj8qSY+dk6cXTnIk8+M/BAdIMm5A7AYH+hLN4Cj4Ijjx
UeSzgz7DIXu6tnTBcLG1zg7tMIGuiWnpi8HsWkTGlPPb02UymWx4wy/WodFFMzXuzeFv9QwdNEKX
0YieWhpFP02si2oIx/wZ2FFhfkxRSwz2jPdhfajH8sEqqutsUbhYbQ1Er7Z/I/pnPTJU56eRM3Cr
i3LGiddgYcE/gZAQ7/EZjqy15EQp2Ilp2qF5zYIfRvkO4EFOz8OPQNfymLqgx8Plk9LYA5iIanC+
fCZdPqMu9UFEhNvk3HZ/634UxT+LrgCydBlQPtjWbkHRKQcGHYippJKL25QGoRElKBJ/S4W88TTp
mqFM9w3Nzi/JSOhjLUaklG9BQsMhF45vqbuK3JwpSv1OdIkR/Vcljv7+6kmPk3NxEvHvnkcalkoY
cn+LkHpMixbVSAUdSYUuSyocc8RkOb2YqUe/7WhDZ9PlSpYzXSf9lnR08VIi5buyKX31dCmTMa4D
le3yI+BHc2rpGpzE18DT7S7z2MSThRRkLYYXcvP8o7z5HXT1k7XF7nGmEapgO94XGaGTgHkg7kEn
JlxckrlE6puYJCduBvScnJ2KbEKma6cc3T/F3s7kWp+kifuKirYb7mZwPXQba/tE6cSkq6xcXWpV
rbreymtvBrvgQE7zFVLhzxUgaKYrsSaLZ9wcQ+Na4TTsyFcxU+sSrYo2rWY03r00qU/lGt/CEeXW
L2x54q3KFV3XcSXJ0mEGrA/1UaE4iGyFAcnps25uUrf9adFJQmqEgq+Gpi+QAgzEuvxLZtSAZTXO
dsu2T1bBM2lcwHsI2oSFTn+19LQQ3Z3CRVeL9SkFIphZQqlrxyxrliREGcAaY3nKHdI9ldH5OyE/
hpjnBi/pZW8x/0QljzEUQerNlC46Gzz7IYHvwy1roNAMVHYCCidZUW6REfe2h4bBWGvtDFX8KFY4
qKvsmj0/esgQwwuVhNdcdG8TSC4Ig9M1YXTXt7k/nNH+FLqsbdGtbQM1JT09bqsudIM19N7Q8Oay
qzbFJG9d3UNHTRCNwF793uhiOGC1+0xXxfHWyG8L2uMGXSMndaFcnhZXVWXF0dVlc4OunTM2Cuhs
mugmB6/ToMvpJLmW1tZ1ddTW6fq6Xhu41nH8CsgSRym+8p1r806c+VTCSuThl+QXXbljttutVZH/
5YWYwVjxQbX2kDPSzMfBUm+faaacuxYvZ+/I9UfZ5C9OpuKbqnlQ/aEzqSCqdEHfUt8wl1xHXdyX
J1T4ebrML0G8Rl2nmnabTEJWRezgBWQrq5W1T1ouqbR8EdaOk2jUb+u6GrFju1giFovbx5wyN8Ij
dMjY9oP83Q34qCEkthxUYFtm3XHTxYSLpFgKtzXWxST+kn/rC3WRoaUrDXO6DVu8JqbFbTywqT0c
dAGi0FWIqn3PvWy6c5zACjd625g8dNthynlhLD8yXanY/y1X3FokGd1Y5/rTF+jEQ6mrGMkXuKGZ
W3xrdVFjVdwyJfOB2fgZQiqgGoxWR8MXt3kAQWeAOx8aA2GiLpVvvOKs/X+Ghf4/w0K25o+Rmvl3
wkL/67+p7H/+V3Kc/bYO/3anO/+Sf84MWf8g2+zQByA8S/xTMuifMkPgzaSFUO6TeiSww6/4F4aZ
w9YCrCwIPNAbkn80NNNfvJn5D/7/nmuarrA8z/wPlroTQfhXkSHbCQgmuZ7rm+yZjgsu7f+ODA3l
7Mxbgjqfw6MptuKs1HBxfMONCvQRlt/gRU5EebJCvuUEHVbsTscxW64kphH6RnAVaXXLgQZekNmN
lxkBWSb0gE8bdpUUm09rFQvJ4Yb43Fh9ozwxFFxFITz8kz7hmlM9xRVnMS43PIigiBMBoeqUo8bK
WR+8KNWbuPnVhCtbrJRAWqz5wrJN5ifv1hHVbeas13W1X9OFKsceVMt+AuXt9+nLOuafMSSmXWzG
wymzBsBXuGoEgiwauR+lihFsqeM/wLWz/ZIPvyv5OBtedcnYr8g44fJkdLtShIVlHPognER777FJ
nMaBlHf6xDAVQrf5QZbxwwCJjvWDFndOoecaV7yTBSztC+StqTbwkeR4XHNy8VRMXAluMhIW8m5N
4p+bSteL62rvvx9c63pB5ou35zxvbpI6f4fGgr0hFtXeqvF5oWdXA6krL7irEvBBGRmKC4/BHAkP
4c/H4qSRwQ52fhd7IcZ4BwEKYInhmU/OsFUnpoCXaTY/DYERYPCQFmINdVGih30VfLTFQGJ0tc+L
wWnWSJgJ0myB/IpVoQq2b5en4w4ICgh/tVxFz/ETD+91FoHBUVvcq7T7kM2MitMi3Et4PnQPxAf/
Mo50XVY04golf3PDDkLpi3m/FHygKHGIlma59Bj1xYyJsrVlcvKldV0yZ+A/LsH/aPyDbrbLqbjL
HESxzMOFafR9TNseG0U++k9rNuV7pc9NRPo51lKbR9f2i9vq2riPRmuXicqAaOGkY8LCjAJo4ijr
wXwsBPHNMp3OdAowuc1ofK6u7etdctzNvM10Tpp7MwsmUtRNsJ+X4LAqT9yNeoM0iGotSZMfkhIH
d9WtT5ZWZIvNDG76FDJ54TjdXomYZlSrul8AUmGJf+S5gSQZ40jZqDQ2a9hwnG9vBl1UOJW8Zueg
e0yn6tvr0geMtBQPsvymMjAB18wKKFv1jNqLhgYLc2+L8U3wbUEh4MM31J1JnL3FLyjKq8EiwW55
6GX87tlI4r5scEo71q/eJ4Yy1f57pQJoBe36DiysuKxpc0KYsQCWbTwg8HKp5GflouEUdnlLG5za
IZlmjvhIYtajZGFRwqBMuWz9ZugVqtbLlBdXpHaDB75XCN564SrZvKBAB3uPXazUSxk2qZtYr2mJ
D81EL26tXuE8drlML3WVXu9QcEaCLsPeWjUGSC+BxNTZukosWHpBhGvyM9Yro2J3TPUSabNNAsb+
Ff9dL7cyCe0CoayIf6S5TRollQ+zXko3vZ6m7Knb/Ad3p3nKIOjsHaY0DotcWqeLsDPAxo7J3X3t
P1QiuZ0UZHqK2SPvb9wNE+F0b34Jchv+Abhj5Rp7j4sfhmieaeBSwbht8yHwGGk2luWwcwkg1QHR
q4wvXs4CZkFixgaC1m2hjZmbE/N95koy1Bu8tdlzop5uOCNFyMaZ46z4/jwd6m5wUaZNcZFUZ4cD
DwF+thKsY8B0jQXUwjT337Ofv+WVEMfFLP40qZbvZYcPGE2YDRvf7fxn6vgrhcVXy8lfWWoheAT5
V14oKgqm/gcboblH6KhZoVv/YBCBs824iKy+AnuIey7jMVWtGDGsFuQRtqyyGQJ+87Gx98uZROHy
K6E5niApkMcNWJPp5jIkYGi1yT2svqfZYqsa3bE75jZftw4jnwyyi5dwMYE45V0Gse5q151A9o6A
L//+Pa633kWMcjnysHiXuOIoAvlkVPQvM00ARUcsiSbM31vq0Jkh1K81e3B5r0MOIeVIMU20SegV
3QTiIi8mn6sa5wfJ3XQub51ZWpEN5i2sR2keZd/zRkGkJbsHBZviGoToL7POkxtKZdc7vGKhW7k4
jlK8+TmZJ9x2xt4c50eV+kdlird2QrYATSeiFBU8qEsVjR02kmpzI7Vi2+gXH4gLJrSaLwnrBteb
zHYOHNO44rvLtBeND72fg5snCaqkMJlhnn7Uc8w2J/InZRDLNxanBSYiLrQL/x5rz7kVGo41DlkY
ZOQhLOwtiUurLAf8CkhkYk8JcDISnRRpnuXA+wq4dzSPH7mX0OGzjQ7vCKShltB/BNGmDwtLbhw1
KU/0EPfh9nU7SW6TJp1gv7S4PzBHkTrgGtFh6AJH4p8VRxXcCjgQeO6ChOw56ATdYPLGxi8+Ju1p
1J4dMnFnbjaPSW/OAKPaeA9eBDkZClteYrPAnvHOA8/nE75iUQ3INdPvuGsXuj0z6is80HBIUx1W
xC0F+COqMsQsdZPVyZPbgBgqbT6fybpYYdJCYc0FxTgV6RqSSGGqjI9pEbciGXwU80p72YmH+G1M
f+l7SegY71Yb8bx7LErjbZ1IzSKYk4DUZ/91qe5kPvOBr3IR+UP9pkz8DdL8gKeTHTC/NFzS/YGn
OI4lBAUrgZOQH93VDBt09Z6zaxyPRAcahN/WE9c1TTFbNCIsPFvdOEpRG22Zl/JTsnIH/XrsPA6b
Lh4XL63e+zmhhX1xoOUYFh/g+CboyLmq2BWRJcM2gRIyUmMTdiYIw9LAPWMXD8Pi3mD44rMBei1M
g60/cgnsNgynAzi9PZmLm0DigqopTL6k1Bns84bDmquZtInlXrvkyzQNLlBgsOgMnY5LDwLdIS2w
d7z5g5GJtF+G1hhPZhqqggiFKbI7P+nOtVAMEyWWBTRzvgZ4podtfu0Et6kxx1nMVYkPOXQajrZI
MWQnVnPzdgS/nvl5qS/8vswQwKKAhbQLyH6GY83JdYDuzKDIGGohYiGlbdoJjJlsGyQUkkZeJO4a
UHAZVt6eCyAPJQymmDvGK7FIAK11K/cT7s0+l0Y0YlMIg5kMdr1xZiEmblzNAD7YFsPEC0bK1hfO
SR6hrYNPUb03N8RQDBXNA5bywHAfOGx/O/pO4GzDV4PcA9mRWcEEHE5fyAN0wOLccirbwdM/ZkJ7
Hk85uhctEDGjU/rQAXsPSxIGh3HNf0zYYHdG5u16hMU0JWuUCHKpGAvW0M0qFJ6hfchxHsLC4jQn
UqppewI+9GpsLUfWzHZrsDjJV55PT4HWKg0lHia+7thueMeS5myfK74VUd+YJHcQOrtRpaHjWEdm
Ax6f8fBE5NjWE3ocNs4zwR//ONj1t9WihqspcRkSSclmxGPHDdd36panscrHiDfsl6iqyBnX6cEx
71vMRJFjNI8jWb3QxeEuHM4Oomiizck/iTB8LgshULs7NSUMzK/Wo65+9XisyMZ7c0GZ2EF7Z4Cs
LIuB7H91lWp9Uk1Pn31V/Kp9ce9YtyMjmT8Kfsex43M6ZcarTWIatgWiKrX4CSl+xARVrJhaVN5S
5iFzkk9b8SebUe7t9mls1J1aZs4TsXUWGZEkRWtRaJdg+gSmLkhCk6YD+poT6AEMFJoc2JQ/Z20O
Vn+ZgsM1t2AMNgGh3GohmbzeEPTpAZxpHqEmE66aUejNNgsCqAXYX7dDzIe5m6yMHNFI10bXEQbj
ga4SoW+q6mDCPgpzqMxXl8/n3vC4GUNLdDQ3sQSgCEiW+kZMJbueH3EyqLzRHICLmGcXdFMm5pUi
m7gYm12l+YwdoEahiY1JWnxMQ3BeljTY+zqEVS0Jjk04j6UmPlagH/O+4TXfAp4uwQ51epUY/5Ii
NTMyBx6J6GcfuKQxZWDzj5fusBJhQyJdjsW4UoXj38N4QTeL15+LJHmmKZWO5lX2mlzpgLDcTBcj
PVDLSdMtJ825TOEe3lrtY047w9HtYWFOp8E51faFsRkdcaqsaEv5AsgZxEKwGpe6HL+wmRRc9jS4
+KU1mA26oU72Fds+1QxgMUw8C53J+BQvs8UqStIJyMizx02fR90cEiMgzmRUB9PiebVSbcBzCgYo
ppCzq6mgQvNBOx459OBN2LR5a1E6kN73zp2ZQRU1E/iiwrVeA3UywY7CrqTrXpNIS5CkvqPZpPmL
0KzSUlNL5RA8OWBM+4alWRlS0usu3gqv/aDa+6dcN+4Bs2SWLRsKkCz0YTlUoaUIJfVNEROh8e5h
4uJ4qxDnFvvbtGAbBojTgFxHjuvbSsXYhKOcq1Qfo7W2QGwZDHlrcp8qQp/8J+XHzAdiqSA0Qgry
Me3Y+FfCtHOjQP8zS3I4NlnNBH/H8+F2uvT25OPwaQNHqGtGEbrh8TTQdk7HFxDvWn7LhIhV3fFI
bEtnL/OuBGZ0sVa9uwXYUNmfYS+nVURo6K3CcizM1YlKKHt7FRy8xrcin5z5wbATHwFYU3q98R0R
PzSA8B35en7YMKVRBbAL+HgNjNL4Dgyw7EnSv6xCfJJcphLZs375uaQh4hL70Hk9GEsh9z24Jh1v
Dr/9CRNTnKggy45F6gGkwhzNmQBnMWfWLqdIxoNrSX1gfloLnqhqPVVM9BXBz7zwH1LapSN3iH9Y
HhN9VaBqeAVO1bGTlzymxQJCaWhWQOEwk5x9ji673BLaM1VRErYR2ZAIkU6FVG6wyl7kjHWtY9WX
Mzvvgsctb8iAtGX8mrYeFYuDMUT/qQr+R1RBWDv/nir4X/7Hf/+9/dtyIL/6n+VA8x/Ido7pIwlS
Ye9p2e+f5UBKDXywQqbr0nbBRwmp7v8IgvY/HChBPhu9HzhCuPzr/kUQ9IXlMug7tkBnBEn0H6gG
tRzT+teCoBlwZA0cB9mRf63w/l9BENJvCmdx8VgV2A2pQ7kUeXVWeGf0YRCHRkHeNiY2o994icX4
zR2I1PzknJvR9jl9r3c1VUNjvwHm8Z+7Lv+c8tw6tBbmOnsGmYD+73rc8tIM2AcbKq+Zmvkk9g9D
wXt3Gc0nCRhAyHvTrn4lg+J6iacv4KVe8XInIa6NMHeCl77Pyz+jOwUPM4uT+sNFJGyz4bTqYYGh
wegqjHpdE41G+prE6CTdiE006dlMK/IYxv220FHmMYrgoflainaMEoaUQU8rm55bagaYWU8ypp5p
eoabRk85tfOc6Kkn1vOPwyAEkDzbsVUcWz0j0QfDtMTYVOr5ydKTVKFnqlFPVzFjFihj5q1SPWUt
C7aexMy/M5nq7qcO37fY8jsOdzEDXvGTu/wD1i2yCFXNU7zweV14PRUoxcBZhKe4RWZjYiSs9GzY
6ykRro2hp8ZCz48tQQimyQx/f5CwgC12UJzLpX5I/86eegql944syPDl6vkU+fR7MbwHwlBEENM1
6qzJjSgGC/Fo5odNz7kxA6+pJ19GZjRUPQ1LX7O4M3Ja7B6wIUcuXNPQHD13gg+uJ+pq1COzzzMx
BcbIzK1nb+/vFK7n8ZXBvNQTej07kpAckFRAyuRFJhLoaUxmSxgtS4ee8+0Vew5zv+LPcalN7xlb
msfgpIvWOoetoYT3x6+J8q6mNqwrdr5cXsG74PLmtd3qfUPCYIFygkuCVYTKGjDEejsxTbxXQm8s
NqsLqg+NgXqbUaw1vt5vNr3ptMmX0cbuVZ+iWUV5BI9Nu6/+7kc25qV6A/oT287e8/BX4lkcAX4f
W8VRx9SbFpfKm0bvXpXxp9e7GD40l6bMAT5PQqwGfWDBvLiTvnET0ESxqypxhTZK1E81742dH3u9
98UsgD6LYK9BEGDCf4xO9W2Dv5RAYYn6EaestKtWYA22yqQDPETGKx0rPDyjvULCeCFCgucMDRc7
0cJbPX+3Y/ut6kBM+falsTqDQyX7F3BRewcCNJQO1JhNmQRqJASx0jYe/S1bkA0lHllV4kHGbBoE
T5tDyqZp+ErOYvBhBLz6raIqpGmag49fHFRLdo2zhi9SQCA0IWX3wJVCUX6WPtozCA9r5D+OS2nt
8f76HNJsKosgEIonKVf/GPNjZo1FjZXPBkPQ5104kklpvOREv+srlsH8TuUTBXZZzxRQ8E03S8zI
9la7p7ULyI8lBtDAkrxIi29uEqiPnqbqUOkFN5/cnQlnI3ZKLtJl3QCHxGPHca7zSTXQmXt0XNyb
2zDJqM4A/pZdS7TfWbBju5CyYxKwCY6hm224V7Sp3FtrC3Wd5BsGCWioq4++A/e/CEioU/CC5AOU
R2EwsQXe9s1WRJL4SU/dlOysQUJCcphFDrpy7P9GCnneXH4SUCWJ87o5I03s8sSEYFIyNK1LA/Ct
sClfNO8rGaNXJ9I4NuRq+267L3L8KyU4jSaBuaS99HPf3fYuUoYQCpBVoVye809VN1Dla6LkzWq8
w/mClqOqQ2w132ywhNvLgX+HK/GnD+36RvWChnr7fARwXA11rm6G3k6vUuf9mny6OGjWdTc2EQH1
nk8PgVltRLAtwpGmUbhHKncIOGAWOGxTQhdUzOOw9g6CqlwwB9w9OhhQ2g+TDylJqIG0XrZ5lFj1
mcMNg+9lop7cUZ2dthOHEZkUwzDh6YTp1KAhCNxa/iVdDahiiCoFZ+lOPNkouhqthbe83TFiVhFF
WdgzzYCe49dkJB9P+9eT65Sfo1k8Gi1KSpmOp0HyTEp7HrrtXK+H0okyleMpGtyOFmKDxHrs2Bg4
6DQDAqh2OTt5OHpUqxgcXUjNINVPBSl4hdNE1R1egr7hjuJn59Tnb/XBkoX8TnDjVQzzitKIorNe
ldvlPF6xzg4LrwGJW2IxfgwOiYsEGIWp5Qq1bAkMV/O1YaKG3oRhbPPIZRS1z4ZWlxHv3xfT64ZQ
KsB9qnafg0qhMaBCl/Y0hGsenFws6ie0RZrUHJv09gzuoqHGKCrmH4NhYtbxsQGtDeFw4PAeGQ8E
HbmfjXZf2OSlYJgjzRlQJrZ6eh8mguNtujYXN8EBJGInyq2m4qXIO6vkrdHDyzRbhMa0fCwSn2+b
py6qq9878r1cY4bbfPV+bNZ0soXwr1m3fY2CysF05P2cA/PAmVzfNMDGFrAa8cAoU7clYXZ+e/im
OOTZ+thmCPexNSrnDFJ2jsbyhc7uP25g44VM4ocBhx6XCnzI2HW6Xe6IT7pzk6M1rlU0JoIybNS8
kPaYD6n1edHiKCf2mpY21AkOL3uDCgG+8VffBJeMgnX1M6cCrpuj6HPcwCHgRH6fkNuyZ2pleapu
U9Chbfv2zja4uFrwlUmOvJUN8l1edCvxvuLU0E7KlaN7+d/sndlu5UqanV/F8D3bnINs2L7Y86it
WUrdECkpxSE4Bcng9Cp+Hr+XP56uhqsbNtp1b6CQhXNOatrajGH9a32r84d39ofiQob1KOG48saX
N4h1iOqU2UBYiU/ljKQVDcj0LQYsXauRdUg/DBHBSmpAOEeIdaowtCKeOlzdJ9IYbW85+7FNr1Ol
XYi5M6lby3qXsyWOUoJ8stMsA3KdcTfzwdGJxDn0IsN0baQ/UQFLLY/3SXWMsq95coHZ5onaepP8
9JqlkS0hpthLWLxtS2S+SdAZtTdhAC6w41mbAOTASSXk/9r6N64PaEo2KfRJ/rGpMtjHzbzwKCn5
HhUyBNZbFlBfs+72C+kkTukUyUIcJz4RREiyCz69rRGUK3wWkHC+nZZxERlxquT4lfgmSUaDFikn
UfKEeQxumeOZl6QH8YGRGKOk772ViMKwvdpTJXNnncT1rtbqh1jUyYgpB5Xav0vi6d4Pi+oieDj2
ERMwvKCde/VIg0KVP6YcgU6YxXiYZ9KB9D1WLLqArWylDnOQ8O3YbEM1G1mOiwZoAqUp1AADwV/o
wMFnUdt3zOMJXsS/85k3XJEZ3yD8qJHvcay6Pqg0u2XXqrfcdymjHHj3BXJcG0tbekz4CNy6tx5q
kp7UsK7iDgdbD8gOBMbvsmtfyih8Z2D5HjoFKUEHZcK1sfCPlIDvqZs5NNni3Vn6MSGI4n1CT4aw
VnZ34WLQGZEi171BHepiW89HhiDjkO07SWGSW6YsRNjIvBHRqsVWayiutskUlDtDWMtbSDzUAdPp
0Rs5Ega4SWkdWsFYRcyvOeqB995D4jr5mbpf8KbrIvcprpAtNQRkSCxFgqYvxk0q4m7dh9Nbb8X5
HqsVdoEvhAqSE1VNzrxX2LWKvKC8ypx2rbCepCq8UzpjsPblMctYL+gowBxP5Kh3afZiIYdG1IF/
aICAEbMYQVu9mmV5NssRGdx+zgXoQ2MGmjTFiyE8R8WxUSH7eTqy8DUI6pDtmSxdyL4wRYs5UdeC
YucoVZuqsL88cORaIm0FOEJgDWmm8GF7jHRHyEITNkirjIih+sqRgmnxSnKsxNkWyesWCU4yLW2u
DBFR3JCxBLN8lM+m8TaB5veSwEhzpLkJXce+2JV5tV0DAEHOvK1HuO491BfhgOEcH9AQgWFwI8F1
T11T4GXYKLqW0ePYDNjTMnsX1sPOz70LbEDyX/Vwz9KE4J7tTZfT8SiBWUAr+Gyn/LOPc4cdJP1U
HfwoLe0t6XlGTM5KkZVi7jNsIhtdMJVUnw2jRbcC8Cx3+O1kxKeaVL1NEnYPyzAiOYZNBH9cvD7H
2rCXHLCoitjQDcJAWm4B9MNYb/lEymdb08WdPfsviZP+SCuFC+ZkpCdu2nbkhpDJD2eD97rjb0di
PDZp8D4EiHp1471QBwphQFA15ZGzd7H8c5xR+9pQLuwyQlmmFmsRgSQTgsgHFpRNXyVgGYV67pXh
71BtcZPE6cUqeRx8vlGvnTScouzDoPPgENrJW1f0IN7R7I49+BDHj9wdB7yjm2UPXT9FTMZThlJx
9uh4ACUt0ox7RthPjqSbOxJlDtcy/bB9DvuSsnUAMXQdjaQvuqY3tmGXPGsW/xk/68ZTpt7PZkB3
NDe0fjBmmluIALSYBVdRCJY0mMobvNadFfMSkasC2tmiZvrL+0oNyWZpTmP6DfAFV2LO1Y4GrIhu
vYNkXVx5RTzcQVUVBtM8s4y5QzjtKvPI+83RoSctsSp97wJfXqyVin8l3lRsXPGpA/dihxzHndrk
8LJcfeiADkiWUDY3jnulyrsxfjcCtzgY1GxsUwlvPEHGR8j+oULZOngBcXVXaIiqCImsZQAWMXBu
ClTVjRYhjSdcxkk3rQG56I2bFUBOzPHVQLnfYNBPV2tu+lQQ9kHL6GQKV4IgT00z8LplHs5g1KeV
YbKJa7zmKc6VNdPWb8JejEYqY3HaGrcgMV+VZVqQOQrjhMuphFyFrzbop3lfZNN4A5O75p5v7byU
xJTS0a9+Ir6hsiheV/YGvmAaS87G7q8gwvfXJRq8S+8hdMgfNRX3NHBws+400yW35KHw6FIpYbBW
Iy8tLPvm3AeusedalkBDbMm1hdG7HEk/hoQ5JfUQq4FfVqyWuUQNJQe28M1Zsm8w4cCxBXRn4CNd
JyYg+qCu3yOQf3M2MJLtZ7mtO25FaRB0/IrRcrq4f8r67i21izfKmjk+THR7k4/Gf/HBz2VuyDCL
DYepITFr1i4FNFNwn+vxQEO4SPEDf8cRc16rGDjICfuj5XoedsLiNkA504hxG+wpjQDChwBRohpH
ErCtsbyRch/cAj18tQdl16QqfltMxgZPzaUznjDM/RHRD65l2MMjtkyq1l78GqpFBZBkZsZsdaI9
t8AZxoievY4GRLnExFubc6rwgDpr9gc3eYodSqXNVN8j2AO0kimJUdr5VoHsiNQRLWpMkzIg/yHW
bADzrRlVczbN7oG6NqbtJL6qMDkktGJUBEOoBP0a5vR9yi1aIvRhkeNWNDLCkDXakYA7InsAfL8t
WsZBvSxPBSTSbe8YIAfrHodnxkObkxbCwEfUITXEGr8XFhuJdcWvPcRfqW6uiJJdixM7YsyCH5Zk
Mc4lfHgzJv4xe0krRuJOFPvMdLsTDRR/ZjdSV7M8RpEd/EqNcxQ8V5xvt0HRdisIYpAlyFES12Fa
RIg6ceph75jcXV79GbaQ1CTinW+GYvFVLO+pstf7mEIgbHa7ZmGdpXgBphb4KJa8ZsvJil+lQ/VQ
Gr4QwIr39RQ9IaVAN16KikSXUhi4lBclS41RO5NoTpZqIxmTCenK6U/Y65MexR0pl/E+XABygt31
ZC8lSXQr+Ayvo3NHf1LWUKSUeNzJiUwRzEa8T5jmUrkULuVLeqlhgvCyH+lliivzC1vDwUmZE7VL
dVNMh1PhUObUzhR7L+VOIvgk+AI8BLZhuBRAOct2yXglx5eHwA/fj7wIJnpqo5ylQErSJBUR026W
aqmSW4QO8ZG7RBZRVhxxsXv/2EX6HnDucwj/jRMH2lS0gBA0i2q0FFnVLhjpehLigDMa3jdg+Qdj
cE7uUoE1jeq78/s7YPD0PBqP1lKWBbTzyFZabSJ6tPRSqDUt1Vol75017a+AdEhmqfg4PITtjpUT
sxo42DdzKelSS12X4Gv3ATPBym2fINkTtl3KvQif/QqXuq+6W4q/aADj7ZNw1aAUzIDdLmkJozcJ
X/RSHMarMW8GusRIM1LAtdSLRUN36uASbNuleiyng2xC9xOEVvyMFJck7BKG/aOl3EcDy+sGSMJX
hoy15q/nW+m1aw/Kj2dCEo/Z6ZYStIQ2NMQIwhhLQVo9v1Ocy5BsqU4LqPzggVkK1Zjt3uKlYm1e
ytYo71yq1yyL/DS/Bg5SSzHbPz4hea4K/vdf/8vX+M9fmOSaNE66v/T4//1P1/SrYW760/37v/Vv
Pqj973/95/hPtfnd/f43/0CYLu2mB/2nmR7/YCr7ly/wt7/5//of/9M/Mvug5uA/mH1sKsSv//k/
/u+lznyKfxmAWOKfBPVflB14LOOmy5Tjb/MP958Cy8eGjG/ephHh7xoULD4kCLBQB77vh2Sd/378
wQe4Lv+W/+dg8g9VKFieuYw3qhxge3n8/m//WZg2PS8OIF3HxZiNzZrxzN/7oXF9ppmV5JxzHHY/
TGuMwxtn3rt+vPDSjTcXt/GlDEhYenO+c4PEWDXZwMQaE3I++Nl9S54N/wQmjmipoCzHfd0Xh7pV
Z6MD/ckkw6TbsUs2fDK+C/QGmsE6K+Fqn79RstiAb4fNjZ66z1I+sefMm8wR5LZLvaGWFBZMQVm7
QyRjjYwbbxvjyASmOPWm2NvUJCzTy8VRMuAAhZTZ6ISGUrA8hWDbrdQEI0FxUNOz+VU3pMhNIzny
/bCXlM0TI0lmDmXVorwGJNnm5N7MOT9jUAbeD2gT35zL0YEp5tAE21KSpMYffJzYRUhR/OA45Nao
cU4xAk6wtxr3eebF13nsoSVnb0OYOtRJEuc2Xc6VCtufBPShWkRMlEe4fcRuYxoAxNynew33owWR
ssE5BI88ScZLbaFf8d8eExzhK6Cs8hVJxSyHfdGWI26Rsd019UjJJCbQnltl7NpXopa4sqlyoUeN
11cGYuV1/XBKH63SL0/YBy65wjTX8weka9SkMcPZBJT2nZkcJZhkNViafwpZXB1Rj3vhzQeHXc0q
qMzRnknXaxqvaVqguTTgFN81xS9Y5Li9Ro9drYLR2GW2viTFS6RR4wdH1xsddCS43GHvI57i315q
hwzrrm6q8YWf7oTmewn14O2sFFRx6nvDgUag6+g01mVE4uZniCdU4QbsOPlhsyGZM1eQ/Okx7Tjn
PVTcdSNdP8D2E1enzSklGL13zNIpF8mBcguwd9ov76qInu8UxiZO8ubegczGsZOSjaZG+rLca4bB
fA+Ae1j3wUS5uO97D4Z4nVA7rrETfTacPrnZ5+9Nwoe6TjE8u8SDth7IWcOIzV0NdQKfNASYCRBP
VU4CQ1JAujyg6sKSFHbqrG6gFn2zO2Bt7jGslI33FIZanRkcHRwTgct3HCA2ZrWFRoCim6bBahzM
r4Yxkd9DgJERzm4f4klYTjndrfhUzcG70TkL5N1BkUAxdiPOppDPb3YDiwLJ4sjW+cHlCdHTKJ9c
en8Ozux9tjno8Ip6P/0Y91PCmG2M9lXVb+MBVDfe783se0dlRmpbdUuIiBDwiabfNDe+m9w9T/FN
1fNzksNQjRYyrt+YJ5sTBZlR5MLWCwlX2XtQDlzUJNagykweqEOATzY6v7MiRdcLaenqYc1x5SRL
mWHNtBxCbZ7b45wsHJMnT70EGtIysx/aKMLq5BDdPkAlgW2Q0Z/S9bRLNQX3dnO+lYDlFJYQwVXN
h3FpteUVTx8cDZySWA1iOD053DNlDlus2wcKu4ZLhKO81VQMxBnzx3IOuUQYLGCKGB377Fu8nEFL
bdNQSAYWqec+LrljqQg8bDRqQnAepzyMWissQlzg2mI+9Sjz5pDcY5xP1mnLqcVTQU+uDbEat+rB
KJtkJ0yeR3KpYGuHcROqBBK9lMmZLM2OROVt9J0Hw47oUTWwmZQVzs+hV7fJDuMVWXDk45GcYjZh
LuodM9lpB4NGzTt1F07TfWjHn0FrSp4esDYTZjgvogaA/uZNNuuX0ayqa975Z6Qq2mE7nZ0xZ3xZ
I+cRbtXd2kSJqFxJ3JI8SzsWBysOX2k+c3dVro9Cjz+ZBxdhPnchfnEFBRNhwMk3qfLWzDKqTegL
rEHMpT2D60+UueuhcJ4Hld93F3Sl4NIquDIiZ59QNIyOfvZIbkOvTK/AN3VGEf2OqrbeVCNlDe44
XZIGwm0+4ygT9JvFYEfmjBFT4adiRY0qxcND8dLq6WNuQ0jfaeWTkd27XfhOVN6nAjCJN6PdHQJV
+py5+PkGmZ4mBqsG6pBd1/ZxiKziZEBPBEfAAb2yGspX/XMyaZc/xFW1XB27wa1OqdGsWlUHj7Vt
sUhDTi4A4/LQUroarHkrH3SJFjcfFHb6R9F6FFWE1THU2LWNJ/zx4ypziUvmfGoGcxk0IO9YB+0H
sieRamraNmakT5FNok/a1W+fJzxbLpRORr2YCJrzH0fjhu/yaq8C31pX3WJNJc7rSOltdBGUp/pc
M0ze9rWkBGgC2DTRZu7R5kktJJ5UGgrIO9FAw67HADpxdsAQgb0YsbzORcW9Tk3Pc24/0mFfcY0T
x24GqdKaAy9mIk9dbAyXAlCfn2cvTceRc6F02QJXheECYBGUmoJZo1gN9O2UJluxINWdJv6BTPxY
mfGdhqhCUZsLmJsFPyy+Ow8jdinpG7CJnqNQ+tdcOhpLGLx3y6H4b7TQCl1GHAV/YZXEoIsigiuj
4RZXunzBWYA9b8MLdwt7ly7sKC7yOxNIaW4QLRkxdRn0RW74rczboUsQsBykfQzt77aR0nwZa4JG
PvfKQVHNuhwKmqbKjnjlwZmVFiOiiDpSHCxygy9wAKdrvaQSRkYKjcWBAnHy0uit1/JpxNWeaNFd
IBBgkmdkQSoaGTHzHfP81x8QPmLYRHS4c1S51SGcsx4wXlBYJyjaLQ2hshtWOXEFhjHiM0bOI5hJ
a3gEj3rq5ZsXlqAz/T+yex3JQ0AXSsnCQ+hvkWmsXkr0UfUZ5/4F9ozpkz3ztKac2zKS1a5P2ffD
qg+RtQaGu0a+LKfRdlA9qlcDz7GoXh6bntC/ucDOnVzdDYp7uye/RNpLUKtOe4qIqhiFdeknh8Eq
JNWcTFvAUHj2JYuAYmbENJ6FyMS9TJipN26Y5r+7JvusXQeYk2s+F9FVQ5tBb6MwK+Vk1vVluWkV
50ij3AvXLo619wuz46GuvwvEdreP9S+ZDbfYLfOle+8wYJXghjRvTbABOft4NnJWSGer3OAlv8X1
VGNPo7AO0JnRO1szfCH0zHruV8fsJyCGNVFaYVd9uTE65l5ZMy/aUn1p3CC8y8oo31lJcJriBWi9
GIHxo3e1DazOFye5dDWmSfcZTSP8+FBxzAAQRYyF40Wqxl9Aes+KztVyAsfbjDcpQCZENhPoKjB4
XCTPLfNGiryYmYWmfuU8pTBmj5AThxDXYlXuA9/78SVTAce962L1xVcs4gc4Zg9xW+FMaOxLKxC9
etxNWxdWvukxR88qTso8L9fMH48RkywrfXWks89q8RYRLj8ZAkxZXzP2cgN1DYgtKy/5HVjUB0ia
M7ACMFuqmET5ONa5aO+xKGyQaS+IRfIcVEevUUzKmBWuChde2dR3dIDOLaeNaTmNp525dStyWmbh
1HtjLJ59GPIDbuhTbZBv6ICKU0DkmjQLtaa6eql7bFxNdrJjNsbFBmNHLZKt02Mehb/KxT7B4UAA
w5H7YChgQDV3U1Xg2QgQbvil4lcOLobd3YISPScR6pbG9mdPDyURq/I8BxEQJV8zNq9rOF19862A
lWtKFCNTUBchzHzNPtHRrPqV9y9mZcPJcCB/CddtGTwh5M0TMyQRMzDS405mdYhw7TBuqPUf1zOY
DwVmy7gWWkiMGXQ/kyMwE4B2UiG3lYTQV0EyPWHR2IaWsqDZB92+wj5SmtkytEiAHvrskGaOt0VB
TMgx9k7dwlCtka8olNmHDYOqsiSNhCFsOowGq4unrr5ZIvGQkuFlX+Ozvo8br36oeCM/TGJ4LOZ3
x0IbUkj0HIWUfsoj6x6yr/0wyOZVFthvs8T9mhMQDq1Jri3trL3jxMypTAPtHKdIWmGFxab35uIi
rtIEMLQ5urskBykpJD1L0+8BTs8qvgAG2KdJuwYrYm6yblYHrIEsLwq6SZe9Dlb+RIZml07RDeET
8nzO0MVu14VmGqYZrpXiNeqtRV1m44hzfg/J74EzATw182Iq+zj1OtqH5PT8vL/HmsaJJf+qS/UW
R5StTIrRWpQBCxXFyCEuu8/97FaNmHFbEwcEHEIMKNkDa+Jra9AtRvuHbXiYqRP/E0QVO3w8PvqB
uLdsLgtWzE8YW0jmmqOayFETOVz2J844QcrnDBEnKcbm7dk4zOvYAleTDS5y5kbIDNzAF5jb7llb
FqsabIOc2c56LgKyOon/0fWWfchEmh4tPD44sYbXSBbyENbMW3EaWVsxhBgw/Nw+jX2h1tquiQCT
qsr7CLsgDhdccumDiJxfIxoytzGeltLVW6temr9pbkPb05YwD1byHSfjF+gm6Mgp7GwXTGxZMtz3
aOJGe1a/w5YfgzXgYS4mvGfmnslh+pwCpR0ifIMpEkBaYqNwIlYG8l3EW4r+tbNEeMQD5kC9jnqe
eIYriZ1x550w+dPPeLYynkKpssWr8OKWzQES7odpPg5d/VSXJT1sTuPC83CIIvhY4Bb0KdXtp77C
JhFF7sFUQL50VFWbIWse3Cz5FUhSop4/cj9jfc+bodgW6e+Jxtst0xqukNP4YKYg0W0eXIaD/mas
CP8I7lxDP61z6Q24iU2FksGLBMBob44d24hP2jWkPkTIpzKFitcX3d7UaICuGebHIgTAYfiPSLM1
g5T2TxrR/L7UlWD5AYKKuR5PaIq2Yfkns30YcsK2ZQP8XS6DzglemqsJ40VPBb1BOh+vsqTOQ+vW
P6iBhTjvHzKY6odmef16QczXGpniJGF2MkP6ciz/GdrURXa8TZtR/0Bmi5aIIqWM5ZdcakUcVyDU
0FC0Mh33zbaJt5UTY7uxtr81qBvYnN1ZcOKOsM5Qjs4ZuZqzGzMrvB+xtzNi/41vktVMZ++sw8Ua
WD/0E3e+EqmXbF1WQQTJohu2BsOGyVxSK3SG1RKPjHWGhlxrzOBGDQxh64W3hwiA3pwQfSTmsU6t
yVpreukmzkdrhyP+uhJKsNvgzREUVdQGISzcQDWjLMDmhvnWhzUCSIwsrBuFW6Oqj3lNx64hSYZQ
rDaX+QWfyiMC2HCQo76EUYPLDoRqKd6tSJ9rpz9T8v6D780/RP4IRpPT3GS7T1zgrfWUOD+WKz/m
WTf7uOju8ka8UaZONySAveozNuprUacfCitRmXgQScD4H6W5OApq8xzE9pW238sUD/dlZAPOC7on
WQIeFBFuIn5yyo0EeXUPGxeIHk2nqIp9FCd/SefCgqqZE3dt+OG4EzsuYLeb4fhfA1aRHh9IUNQT
1gEcR5V7E1k8nIriWHkBlP3mbVJMoarZ/83lAQ/LzNBxxMs3GbhzoWlwoJqD3LkbnIYVydrLGcx3
XLdEIZYmvNrHRaTd/nlu6xdaLcgzIPNskiVhGM5Bd2Ique7m+iNUE+Op2KVVbQDtEnTjzLi+wFwE
/DIL7wsn2VQYddZDUPvYo8QjRGKyEwWNUUY6vYWYGD1ODHl3G2zn1Wf7gtVMsYdBm+SsEwQ3nnDV
GBOYZGNb2QUbns4eJxhRm8TgSGPW5re4eHMDsDvX5SaTggeIW+xmzl11ruz8rRn7XUzh5LYS9Uvp
AjvMYKdhjwq5Qjc7kXPY7B1aLWR7Zir0OWNV7ty4pSVGYuFjRrOa3Vht40+zU4+Fwb3JEGSfDVsx
Fiq5bmXsImt/sWvS9JhsWG6YeJkOTwfMAKP2MY+Gj9DpADQbWEaH1kv4Yvjsqq59kgvSQDH6Z+QZ
oGpEBT5cPrjtQ+6LEY2QRrdJgFuxjQdvBfgpARiwNjJ/hbkYOHDzFmB12uI1f21b/aFVXSBwYvzN
8ag53cHKnafWGaF25pJCBYuPnrrijGwz4nzCH+6RxfbtO+ib5yhicBkRZtrI0bvVsRWhI5kooE3+
ZQ2w/IoA31yQv7Fn8EaOQwvy68ibsfHPkNTU1g198Hwa+e3Vk451yivKp7MB8HZQ7OI+/aBLIqcb
s3qM8Fhso0xc9cBNsUrHhoR1/NSR7d6EOaZYj217PbXmpV1KojNVMIyBduMX1kc2017vCJtoKou5
rq0jDyHLCgQwUHNM6jCCepQ5oi2zWHdAxeLUtBnx0hgXBLSL+A0nlcjgFfZgHkReU69rh8E9BsTH
upzxvcCeWRl59ayryAbsisdlrovl0vZVIPFtgPeBX7OiZzXaNMo5PWPU7urO0trNMYvj2NT7wMa6
T3CbCHfTN3tW2F1ohOHOCAF9aVrCDBfFKBoHeW3L4tqGCtGvLepbNtYtohkaX5DW3mEZLOWxn58S
9GuroZXWSqkWgDa7c2RpHiIV7x1d0UPn6t9ZBd8zf1DUb6zByqJFOFSkxITcC+iGpcIWMuCBIsd+
tXBGMTFGpphHVvCB7rgwsrm4xx33bhqBrAI78lhQghfN+OxjzHl6JWUwsHvph4JNOs7BBCEYU2h8
pwZUo1ByiMY8zVDhuQycQ1sAERxseqMwXiBynxMLySESOG3A3N130vg2i9oATC/GdRzUD7NRXTr6
w3WP4I/5A/ZFaN3/9U8BN+ZNmScpah/5VzGRCmrTIT/ELJkREDIm93ia2ok2lTjHEu0DNTGjYWf7
3CUZGlCgY2Y/XYtUGCfDY4u0rtLkJ/WWKlhQrBu0ZjBd3G04T52oMy8PPm7UTebRn2HXnOiS1NU7
06+fcIDc63T06DLFLz9lxAToe0HwKKoTyLhjvGxXqclvTjNJIYA27Kq+u7OWuJc0j70hSUJO44/q
HMLzyLXCxhggW+DkuKjpRxPjeZJILV4HNsKpJ46clKh4KRvT8vYACFXTm7kUeVZLZizvPiCmjjuD
+rHGHS2AT/1POpdvfeSSOyXPG/n4zJthRoc3fsMa4WrkLhTKXF76jEhdGCGPduUdSNYFAg1inWWx
7/6YJlE0xiiXdi4/8lqStjW6h2D05dlvyksUqHpf2JicZFNcPbd9U2bFLCZJqCg1Vv9/5sgMzvPN
/7iy/ayz3wDXKuO+KihT+j8Fr/76NH+bO0Jb8jhPAlXi3QN2ifni3waPghp223aYK1IegcWXL/2v
wSvnn0hpgSS1bVJW3l9prX8NXpHJIiPFPJJlFaPxPxi8YmT57yePJrEvG1cjwStkGIfv4u8njw3f
WYZfN8BowwiixcuQIoodKjIuRZXVPI8YIqaOeM40JP3J9GroPu1dvPhMw8Vx6kwSSnk3gAzCjpph
S40Wf6rus1NYdj/pYlxdHKwVVtZZYgRjC3oLbVczijHBHreZdUlMgIFQr+TJzfFuEmXbdY1zbqT4
PfgWiGKma246PDisGKWIX5vIfJKNfidmzGjQQ9b2bwXNxc3FLdF5siT9zaubb9B+YfY53AIcCUyt
thDFC2550kKuz9AdDIx0WyyUDrxOXEHWPJHyNqjBdBk9qTr7HvW0RoPEny5uLHlfiWYAlhbDvnde
J6RiC5tUC9+v6qo3D/298IJvw2Rp1WQf2q73D0kS3Dk++lk2iPk8l2ABsRYSwwY+1NLBGjYEhWif
DSh3tC6lNbzNC0BAs/n1oftTVfHL3JeP3hy9aYN+ri6myyjkrtunpKgN4p8LWbWEh9KaE1OF+s0M
7SUfTSNakXFTc6lqkRbmWUHNAKsajLzJITBQJBTSoA3Ghf3WSUkJ3FB8OY0cdlPKJ9JmjSWxDfbp
QLyhWfxyJRllPNPqmQoJ2A5GWOxauh/CsicS5wy3JZUjqopC6g63YsWIDxEn2OBZeq4lVu9JBSYu
R7VxfQCDQceX1Hjfyp5whe5QWv2w5uJbBdDbETpAVK36zFR31Ne+ClH2B16d1VCPtM3gT2xU+1rF
+p4DBlMtq7zyELZrN+gzJN/hJR2Kfuf5hBlUuAsz/xkgIQwlYj/cj5wXClL9R4ynK0bk6efItdVG
FyzrkYpXMNR0ESGHy/cZpy16ZPMCxR8eOa8EdrFTFz1EsKHsvruv4/mjUHW8S5s/OKXwoXfOuzHw
pVqbeR+WcbSoipz4TDWV77ft4Vlil6wt3otOR78hHmU0TeN5DpF6//qjrNzn1oexJU1qh4Ns79R4
dXAxFnROaMx/jBDU2S+rl7Zyvukv7wLNLWhVpPl8FGX4Rzj6BIn2MOdXVISHQosnOvPIVojw2oV1
ivOLcbhw9WOSQElmO1/NMS7xQGU3FiUANIu5EoXpaXI58S8jB076tBVob5+mgjrFUDIz/ur9Sy5x
uKc++6tZnePSuNM4mfuOHSgZzGeB/5Bz3sfSGjqm8iZzqmWqfEkrCzSxGYsMnZv73Bve0jp5j53q
LhwZmTfuLRzJDyC65ese1PTVKEEQ21wJVsz3r165WLOp1vRCpm1a281mtvhu++FiaggN3Npv4wyJ
m9a63DMOLIDXsZVk6axih9jGg1E95PAsM6+mHIf4lhHqr1Yz5eHdEi3IxtNI+jHyQ9ZE52xx+guU
fg0XhyDRSeYTGL9m+TkCaFfgnAMGSdxicggusEYs9y1Jo7uuiR8hF9wRhj/adA1YGaY214MXEeuG
gpFvErndfaSLWx52DJXLEjssMLMLbjRqafDAws9ejYJwaFg5f9qsvot1fg2lca1Cug8bOlZwN968
KOwoP1NvBaeZU9tnr2WODSA+4Nn7waH82dQYoArGhiNxHBvD1r6pHLwmrQ25x6TU2Rx1DVAVHmlk
P4BqTihFwrulmBgYRhLsmqn6GA19H6j0MMH5WWJiM4bQ+KiQwfdeErZMfBBcOSpjNKGJkDWThJQV
3LkQM9a5E6k9tV3UIownY3Zw7HMv3fgNklUtyJsAm6GiCwjQFMebfjpMCJttN7RbYVHnORvvfVOE
p4yuLIzVjNt7Tp54uzgxgyRKdPfUkGoskgevDyAYN2qbDSyRXkNpLB4OMJiDPsRza3A85arU1OZV
FN11cGb2vaCmpIjJYj03EMIImG4H236XDQflGmPwNs+OzYx8JmW1gxdQ7r0MnlnV8QCnpHA2GU//
uQf+pfj4qaTntvep3FF9txZJxlEeDUeFAjUCYalmrqmOic1tqtBbb8aUmJXOhaHplqLgN0f7vz2O
dakd37qypf3XI38/gbFlaB7ItxJlcGUFzrNvnbvUPvhS73r1Ky8okPWZGCZ2eZZx/FAPwStTjI2C
y3OoC7yBrqtQRlGjPIKuVh7+Cn39StT16MX6DrDHMW/CXwYmgyoxiJLMH9N9khp/EJGbjIlpKY0/
JTBnFDv6AwxnN8/gMGRQXu2i3UIRfs5/rCXHObXb1ghttg+PX3ec3IWDuAuQ36tOXXs3exLOITO8
e8+2/kTRdOda4oyCwh4PpQi+81Y04mqardgzYQ2XBMSrHJyjAPQT98/wsfEpW28yqR+4gFGzeRza
mTilt+CwCyIJhrnPvzBYnUUS/7KZYxP9BFJPG8KhnM2XtChOUjXHwk2++fwTPr303dfhZfLLP0Y5
v2BnGJEdRA4uP/iGKHvSpflU9/nWMHZebqQnEgLkASSiB/OCVYSV9iT5bLQ/LJOV4jlRXMkH2TWH
2C9fQhu6fGsGIC10g5GlwxmRFnfabJ37GpYJ3/UeHu9zU0uKIJK+PjGdVEff0AWKXvrdJn5KbIN2
u7bLSPtk732iP/vsvfPperP/F3dnths5smXZL2LBaJxfXT7K5a55CL0QUoSC82DGmV/fywKNLlSj
G4167YdKVAL3Zt6Q3Emzc/ZeK/09teUZRHSGOKKo1R1DgftWi/d+5CJagfDI6QEfPFzg539/oRFX
nPk33HkE3o/LouJzKcQdBwAEOVykdk5Lopea/TaI+LNkzmei1Jdaps8waG9JaRBplz4IJMD8ewmT
5l507AuKiFIQBeaTHzIFF0Nyyr87aSVEGWDj4B3DAAR6EFd5PHqUzChnMhK7+N1HPDsB3wHaZlZP
pkRPdOkCeMPkWOa90wUvi+1daxPf6LtjtXT3LEdfUu+sa5XtR+6kqT/8oqj2K6fnk6RqIdFNpRpq
U4ysfgkfqyTSO0q2swLy5mfzW8jSL0b8clqK4ZJ34w+3sBsw5k437uYFgHjWzs7tzDb4VtkLriJo
Whn3vzPDs4igrsOEvsW10c14Q2WZVNiP+YtiDETBoX5VQ38f15RpiO/SNsCI7anHqVIv/Nx+ZHoU
TZruykj8we/4NkNM3hR6+elGugqu/cBZEfqaIhISdyyXCCdc2a4wgshpl6j2t19XPxMFBaZaybzL
+wQvaNHu1lo1WJ14fI/tl3IMja7R2IEoOdPH606tHp1Dk79lTOCJ30OBnHkn1N7Jxi2qGWVvelci
qceG6c/z1WTz+1IwBW/KO+WatMBkVv7qLYncu9lKXlafiY0trXPWk5id5j9JDchOKHY4y/hCec97
K9+DWn6Ksr2vppT1V5K/LeMv2uXHtpnfmyz4XJ3muDbVveO1L45sYfRE+blI2cd1NbjujFKdVTHI
dWQ578aS+l00I7X3SB5UMNcHGf2VzUVzpMcExyB+de48b/gYguIn5FxF1ZCTtlXw73aid3qEUPTz
l2x4XlW8p/f4YuXUEMccRr3K+ODyfUITHvDgz7S1tT1el10SnztmySyuAEGX8zTBmKXwZSUskFgB
faY+COsVv89mjsbD4iVnuw/Ykqx8Ifgs05iogQCYY6RwYFhoSQpw7k1uPDRn2PaB2/uDl3HaL9cv
fgQw0xferVaAlWytu4c0Ks7WWN5P5pCdgB8diWHScvmjTP/eXWzqX5rdOlU46EWgYrFt17n/NNgJ
YoOc7z41myfz/yAjY0HzpHjk3qwdx6QoyH8X3L34ifMXjaFEJWYjkmVYYZkx8xLfD7ZRTQRQugNC
qXEJ1cad3lkLUQbLByResjrIGNhdsb4pschtLqlJd3QJoDNQVp99Xp2gYpxTW//1l/CHcdoj94s3
FrFU6qbU/At7Zo5Dbm2kcAqWz1N4A9HzlfTn1yhrpoc9+gw32K9p/Jii3c4FCyYmV+2YJuzK16ug
h0/miBhBpuQdEMP3LoHwG7CDLYMXZ6WJDSn7dqH1cV1Dn5Khx2NY2MdOIcOwRPni1B5tHM9/I4HH
wWFmHW7l/QOpLHmAz4aOfjeDH/eS7KmhgLJtIqg5lTff+vEI3CifNSPDY51Xn8IbiwciG+W2qhYX
8fUCzAKI+lmEKDwCAilsbKcThNLqhvcGMakweg3s+M4OO+vJ9wK9DVjRJRWFtSm3fxWz34F91KTj
urMXVO5znYbiJXfaj4IY6EX7nXeJPHF00/kyUMkh6L5wwGCzQVIB56emlMs6zU1sgnBEsrZcKSlq
y4xIVGgdbUhkByzsFwakyTWoObpk8Wsn1day+MetUcb3jMY7bcbq2CMdWtXcsS7gO2WiJsXg/cU7
Ze1dGZfXhhMi9AajiYs5H9jca7y2egazDLyfSPLQ/tVhQRM+LMszfTfIGSxM/Ro8bzF3p8kOqrse
w+cdS7Ovdpl+kUd+U9IMTP+yvYSbVjA+U6SZwrXtzhx/zokuSNB23a3AcpBbz87Yv1ohevoFOaaj
OY/PilpWMzbRvnaru6CzXtgq8OnxisdQ2N8qaZ0D6fA7qLR0x0v2QdovnxjZLr16Syfyz1bOpiCN
m5rXU4QofBzsfdI2t7ELcMPHS2gTIxWsbVRg9RcPgUWOViWT1RNrZqQ2wqlvxpxb5Tg2L5ORIvxb
WxdRtE3UsJ7DWhBIdRiy+iFPk4w21Q1ds5RbJjCsduDI2BckgyWjlt6uQrhUqN1lBZ6jBsBMzJP+
p6CKk/CRYHWYNTtvDplL5iBmIdOtt25mHtAtu+ahe03AafmDyi9ZMz4i9gjPaaqeetZw3EaTnZsJ
jIT9C0zps4jlbyY8fI2xkw8sIdcGpEtnczSrGYFOJbNWLy9vFzuCWU3U2hAbHnu3u/UX5zboqo8p
Uj+K4mwimufGCe5HaQ1YskBp+QGPHOm6Dbtje3rq3TV4aKuCa0Hj3QZT+UE94xEt1rGERxLaLObq
kijFKnL05V3y7fgpd8e4eLWq8jIUX1Wf3qvRpG2AndSzX1LSclkvz66z811V7Kk/Ag5nw3EkyPHc
D+WvaEyisxjkW5istNXCLmArVfq7WRCOMRDrwmfJmzg5ggL33tYIfCVvrNWr92kLz07GihsvTV+H
PqXD5zl0up+qZmnFgYGUcyy+/bUqTkzbx33n8DHnnwXqB2FwMYWA+HtiBXBSGLeX927NYaoZfrUT
hD6Wp8S/eRrG+keKFtGIKj4cFd/O6DDHMbzrCH8SPbOoPcL5b0NFia1tL0vC7WxOB7aky3Xq6uPU
cOvE6/Vck2HaiFMZjVfP/JtizIWV5NNSsnDNT12UzveZApEklHtJJ/1Zy+JtHJ9cGpEMkJgiadTp
XX9XE3HmclfqKzHVv6qMy3Nu6Td6mO4+XDGteOo6rh36JyWxUMxEhgGAjGwkkcJBjHCPeag4NK/r
mZY0x0b0TCvZlszqnm0it8yusgPlMrapIcGR6pxVjNZHiuarY/1yVrJkEwWApPHv7br+bnEKe03D
5Xx5ToIBhRuLkejEcfuSpQOFyUclcbJ51cVKs1/EuwdvOY1z8ukySep7F+UY8LudgmaYwWLUvbpW
4iXtmxOQlu9h4sfo9+0RBs4LllpOyVVX8JGYH+cUQuqog2lLgPdrkMELe2++Qrz8bX9gg84r3Knk
xZbBrQjS20C1j3NtPxQ9P4zGNvtMjl4uoaCcrCUZcda1IwGL1NLO3i+iv+XcfTud2IecF+fQvVcG
82uH/gPKaJHSYyjkYx9n+QHgDUSPmfxmoy8dxF0ce4QKdEwRLJDFURiMY5VFe5eqWF717701bwLa
TW0/g5ZLSDuIKJpZLwU7zxnv+SMMAyeaRrfObo6HkJKbV28mhQEjyuz50GlYxFMFPWEYmysLjPzU
hEGwsQYrOLoeaGWv81+bDrykhI2dN6TjPXLx2hpu7K/ZrgOa+G0Ek90n0o9tUpOZB3OOH7liUyte
82x9RIbG7qsreNuyTHYant04euqhZcNW4ZBbQTkE5fTb89ELhZ51ziGF7Ca39IGMTt09CNn4ilvT
LNam7zKfX0vNnKEXrGwXOAi7mRQqJNe7aPV/p85wiCfQLy7E2lSL8zzXAEGITNTQPqS6m1kZJV1/
Dlf9uxfgMBhqiAuRhXyrwIov8sHOWLhYg/O7SojHenZ6LnTYnkdWjSUCJz4YmocmxBQnWPudtJdv
240Eu2gREVOHqGJSy/ZCzr1b6QrnPXd8pipMPFnzE4uctPzUFS/BBRI8QSwfl7SpikbaAOtzwCuL
1TL01vKQF9Y9aMlfS5F9Ip5luiYucwi1b53m4KRrV9O8709VB1PS7jlST17NcWRtXwIrfYPjcM/D
lX41U+N1oHHqZI9rPW4UfZcYaNnoWcGeMiePHgQm4JzHoHyudPBUp9k3DkhehMCWtlrK9xBqOWM6
8eRPIZmj3H5OvOC0+H1yTB1YPLBHY6WemOy8FY2ErTE22Bla6kZsPx0LePwhLaIH8sS3nhNwh/VO
js8ss9LpyA2sT8///dXW/7Ur91/6df8/lu4INPw/S3eXr5Vs4s/v//Pmi//+/0QOOv9hk6NyIhwf
/H5DFkv/S0AiaWG5kWfbgR0GdN3+c+/lBgAHo4AaWWS2Uv/ZuLP/Q9ieiCj/2gFwCNf97wAHWe2J
/33vZQvWfU4knJAXGFXQ/7r3KkwjjVY2cFpUCX02EeMMNMJYURCZH/Q7lHl5s4Chd20W2tIhTc/u
fjSk+n78K9g7hTGxz9obeEyiGaJRXv8lEunxfK3eZD38BBJ7Ig6+EfILixFOGTfOQrYhAZhfLwhs
Owj6eRWKm0h5KK2bGNbdITe0fV6cNLf8mdypYfFz/fwqDZ0/XUG8ZwD7tSH3p4bhD1qOtTdU/5D+
Ald9YjWG+A/oADrVTL5HTPgAogw5G34Ab3zRxhdQIQ5oCgwCMfW+DRs5EuH6izc1BamqoarA2U2h
LWqRAvtDx9M5ZNc9INiLfEx7BSFaN7XdO2MrRcVXAFUvbGC+VmPxxBDWoxuF70SeKOUZkx/GVMiO
yP3CAcISFChcYkvmsoPau1203iQucPepXEixSLIVreb5NhgXBH0QFMbP2mMkNjFvNoldrjcIB2vE
gxYCQr1SbJqLxT8gM+6No9BhU2DN/clvgtehzoNrU0WP0vtYnWl5qxDG62z9K1Of34BdY0Bshz/V
Suo3seDQCjSJOnAVQIbwlIcRp2njUsyQKipjV4zBOHBMQLJpzIt8gB5a42KsjJUxHvyfKvAa8gbo
vbqWc40Kwmnf8o7mtampd2B4RLhDWx7pY9ILNJqEJDf9VFSPTKa2SxxUlxlZ5MSLLAuwRyrjkezs
AKMk4AHSuZLqErZJZktIvMlAGw9lv9jP0pgpHRtH5WhsleP4ozzR7qJM3TtW+BgW0zebk3Bf2+PR
M8bLkdCBbxyYhTM+FMaKGdSOD6EcYQbfws1s3JmwFYmvzNO2Q6s5w4bfCmPaVMa52SDfbIyFc82T
6N4PE0bRfir2M/egdIFVvcCst2rrxQReAPeEDB1oTNN3I7BtrJ9u9pJwrNwyZIMqMA2PLoLQyZhC
ud1DU+DY4UfkyNqMFxRpUX4Q9F8l38BmyUdu3018qCfnPlpywyJannLJclX3tArSgc9LgdFkySvy
7WXPjCLYVYECUlxmpywI271RqnPR+25DouLZbEv2ztk9lwX83FOLnRxsdGAsqr7xqUJv/IqS8ttX
fKTplYWGWMk6QG17Y2N1jZdVIWhVmolS1pvxSFqBp2rmgz9NKBh7iPsjCXl2SpexUMmlJU1oI3DZ
J8YHO9avU+l0u6HEilCCu4nTTp4nY5HNjE/WRSw7e9NtCCCKmC+D8sXYZ33XeaiNj7atrQUSx5Xp
EKZa46wNkdc2Fvcpz/hsib9tKmO4FSmuW/Y3VNx5dJUVrUw5oM0pxR3J3id2d9mNpeZxF1NLhbTo
n0KRTZRB5a4Q3a/RmHaZGcJINPbdWpIQTY2R162+mRNecJA+U5VnnZJEDh+Np6h2HrzFj8+6Ycnf
ORL/kVfaRHRKSpKPqsAEPBgnMEmVv11HAxBMDQOzhguT3/+2NFJxaKdbMXNDK6MOTDrhfAbXN7Px
D9OsLTaJcRKPyImpqEQ3INnflPEW2+EcbHwcMtv+Q+P5IS2evTHwB7ERHkuH6sico2BAOwBJZvjd
okdO0CRz7I/3ypiTvTz195MpcEUjXuWyZ+pbzPfdpPWWpTX5RCGPY02olDU1sNGBBQMkRtb5tDki
doO8V6hC95K82JQBqTCOZwA6ZCTp9iB/bivM2EnK5hlr303n7kncuts4L8mkNsEff1nqw9z3E52y
aNubnLSfuwDdAYZsLPjPvlLqrmxripdkMxfX/9QLfEyw38CbZ58amJNe6kX/qIZHUmYM13g0Pxv5
xa30oTYG7Ma4sAsv3I7Gjh0jfL5pEWYzd+ELsBw7RNqeMWqPxq2tjGU7NLptqtgUJP7YFnfClYRj
0uHzLl0nJ/P7NZZ8TZZW/g01f3SMtDuF1hsow4JrFtP3gvtRjwi1dO+V24APMg0uxiJRyMeVWFN/
o/qKbjQj3og7Y2SM4jVqcUaQCeOlDt54bouNtWIg74rHxBjJA8XVzzjKF+o0GMtDiaYpQGI+5l12
YkdR3bT1cCW6uuzEyNc6V6+1hthBYA2qxHAZkKPHoXb5VgMsHBLEeKHEHjXBQMmMVb01fnW6skRm
Ma4PYVfc4dF4TFgIAxEzTbJKPTcLeTYuYL5G2UWKA1ugS/HTF4T2lme9wHHlS0kZyJjfpUnrT/SU
AsdObnoZCOifdHTLJox3AXZNBkaRQD1FDYXx+iFJ1N/ChZESIJ13W26DmfHQW/R9r4Fx08PL8DdF
B3qGz9CG9Rd7cuOyB2i2q4zdvjOee43v3njvNXm8vd1xG+Wtvg8JzyIPXHdeSz0oD0be24RTtpku
+QwLeYhAdrDi9dU1chg2r5RBqlpcyPLNB6fh+mTHzzkbnk605o3oMEBGUMILNB1OfeWjBG2nTU9U
EkQM6JiASYrX5+QtSloxIX0TQoNT4mZbuzX1TZZLh8x0T9fcOoQlDbM1fW9X60U0PcqlZHmufPHh
5ZipJz42LNxORble+b20eFvK0EDZrwnWJWIEBLvtdiYGn7D6odVB2T8MzhFhGSunSzkRIFxB7m+0
erdKcRGBfvFhtY2NwrVItwIkGT9DNskL3z56SGRSM+srD8dkNwToaEaXyE/GSmqThJCDvTj4hSL2
KQ0x6SQReWgvcQl/tuEByMEfTm8shvoZdODMq02mb6prHqpo+Mj84rMnLMz/yGC/RHa2y+nUkl7q
f8m6fiqiNNxARb6okEC7O76tqfx0CpiepY1pZ/RjxBLLPUog6D65tOlI27epTCRWO1pQCzPrxHnP
aS7bsQKziERoy9MPfzr3Yph9aJvSfNi3QfKVrKybIniBtvthFloemKNNtQTUOmhNCMW3nW0e36Kl
aPin2x9+pr8Tn19EvrjFXlT9iztWez3Nnx2b6t06FoBY0o7xMGhZvKUAwkRbfZKofujxIewnGC01
w5g+W8QNcP17mZOp//cXH7jqTVQKvXc4u2qd3nalnx7cLkuAmw2/rOZIoPcxCUrKt/zf1KqJ7UMK
wcJ2T25osbBbwOkx8Su3ySA+ph0zIPQZCoB1ZRCI4Ucnc/vgh2iulv47yznft9XK9y8a3gLdJIal
WO5bFigj+dCskjEwoXDHQ7o6ZcTHBt1H57S2qKo5KAECfzwna87DzKaD13sdXfGU5ZLlgWojmCZy
PPLuKh8sv3kIut7dK2Pxq3Rxn87NyYrgV7uIOMZ5+CrTsQKvOLMUMZKiTMudpeI7r7j12nR6DqXf
7vMk/LTX7iNrKdfm4J4mFk43nqQ8v/Sdd6uSn8UvwG4GwxmkTnUnNPmSTPUvTZ0610ypcmvJv0SK
H8ZRHrAkYXpCaA3tbf3V7PyCDUkDg2Gdgj925b/7BfNdWeyAmD7lenglOsKqbz2EnUdNyn6DQvRR
DsOdttMakNpJm7MQHRKmBSZdvTrdSXl8W+xBAZAt8cTNnUcXQQ8wL6nU7Bbt8kCOrr231w2jdxLt
jbtH8sdD044P2FQOLtbcYIqd2wJK3pbtIWNOfzySOrb2jsU4ozQY3TzjftOwn4guufSIYRM/2osw
vKx62Mtaf9urGrCMOIxVXFVyD0K9wN7ulRKF2BY67vi72oNcWn+KpPzo8t/dXP8USXSVJOzsMXhT
HB21mDlwdr9j6o5MUo+0aItTJ5znokLKM3rNtJ+ZhO8HgExgK3+Wor+OHb2mufMf9SDefRGEjFC6
79yJ8v0sy8el8S6ryHgOyIktfpHcDp573xX4f8hBX30T8Jv68LvlUrgVifiEqwr13Dp669NUPluR
qQ1P5B40qQWUHvSvmuBinmLsEaq/oUNoy63/8GA9q/gBBWy7d3zvpUum59YR/rbiwbFrWv8aaBAz
0XMm5YNufVQ/yg54wtITFlPyna4I+di3qAn4X4MQ+hlSzZSi5Xb6vv0z8KkDydaFYDNDtuSkOGhz
Ot62KOCnrp4N/3uNUelIBlk2o8wa7j50hlt/th6Ug+d2SGplElJGlpLR5k0l0boy31YEkWBRSHkF
fYIwxdyIx0i+T7PMDlBa2v2/vy0QcvBA7E6lODeEOyg1lLeRdtybYrCfcCf+1jzAEY8tt16szqLi
kzOG0dvUMfXkZYmdlBCr31O5WAW0vMY4hv1jXRH2NLNe5CbfucV5eJQ4n5qVN34+4PFoNMNXCMvb
LF4faYcdQDW+pvElkFZ1ZI3MILJRb7GOIAyI7hZPzF+uNteIl6BMqlsN/MFJ75l2XmwnL/drkWOB
7HEqD/UnHI/1YVRIUSQJT5n4T2QNkYt45L+SoXhZ9GuJk+9kravajXCvYZD0R8ozR/Y7/sGZ49+8
5DvuCfyauFJz5epc6Fd1ojt6cqq8ZunMHjJFvBfZXIKTGnFjTt1l7B/xRfEHq6YGyCgXE2pwcFRc
wlDNcKxD5Rxg8dzZDdSC3jangs6+dV1E7zCcJ5Ra9JbkxpV3oHHZ5nvgIz3zUrHKSxhGn1yIoO2Z
uE3dRGey7NZNyzI7iIn4ASh8ayqxGabwU07Tjpv7KVmT12FeqE+zM5msj75xv0P39+xm3VXIjlb3
yOVbuONTNgOniN0BqZsA1JPnbXyoRopPNFfAaMBFWKPoLDGqbHTlPYp1hofis5Ou1pYaxvTZ6Gy5
rVyfhUv43EBS3s3zWr1xKoIznVWfDlDHuSLkOR6pvCw7XfgMDnpeF/ZCAULXw2EaL7FgB7agO3KK
knGmciBqx+529Pg2kpuq7jzRtHjJqFjkip/h5E+0WADx9Dp4DdJTumB1T5zP3mIVVnfFi1HL7rO2
dHfuwg6z+yjQ2dC6Kf8uI7Ew+k0sxOyY+UsVXkEDVjyfgvKkJ+s15XdOe9nl+G9l1FHoB8XGcv4P
qcAdr2KBx0lyLUlupmrHnx8o38B4nYktZyV6GH06mQ9jvvnJs/Q9mFn9Z2ZH19UerKDyzNvvhgX5
g6vUlXTsZ3tWLe431LBUOHhtTqFmsfKPAcIzLHYw/ok1gmxr3ZKPAyBLSdvJ8K+5JfCELqFdZ+wm
yNWVvKn69XNq9HUo7ga/+bTd7iFOi+uwzD3AKXen/f4+sQdKwGOvUOU0b/YYnhOPGdpU9iTXI5JV
XmNfpKwYQYAPx/jByn1Tj/7BNp3uUHAznphFsIe95II3jMVdgVM9qO6w+qJ79ZGW5edQU3GKZ/Yx
PWA5Cm9fc9Pwm0qDHTR5slUJZ678UE79r8SZfrTt/g67Ch5VPZ1WD133MHrXWMqzO1APjnO+9pCC
i1LABuWf4PmXQFFgmXM0RmSOttEIpKUQujmwDb/vLW84dKsFj4Gzc4nq9rZ0h98E0/SupajC1XBE
w66T5Bx9xqPb3khR/undrOU40lzWAJmYnm+LPn/ntEbVMtiM1qRwx4Uk5QlH6yAGQ9VyGtLD+DHV
AROXdabISM+5zdUIrEla+4Ty1oYpZnfg9XAYhfPmjkEFZq+8WoQWHHcKt2nHP7vhD9zF88fa6gTl
m7OvhfXEy2ibpngSrNUj4xK6n8TlNStRLnUtTwdeyqEmk1T02a+xsh6Kdv3WvGg3kZXcpzwvYPww
vN2sRBE3SoE5Sf12NZHM10zbPKTT8EnDz46jdDwRy9/WPIrzJg+I3gSvmZ0/eC23jCF+DBf3hgAv
4V3Mz6L+owruRZHDTTSRZ+4Vn4m9p9OdXqoSujPVYCPr4m8xbKRnmOBcDEOYjYxystmv2ciju3dC
ZCa1zziFkoWd9A9WWn2uRRDsfX7Q2bhQT4xTamSheMx4VtkmjzsKkrmRyegqk9a1TW6X9yr7fEZm
JtEbd/63nzfcCJNjxZWO4G9pEsAZUWDXZIJlca9MRrg2aeHQxIZlfoFQeG0n8dNHCPF0xiU55ChY
EjkuTPZ4Milk0nxGclncN+vA/9iJajqJZY/osjQZZocwc0uomSj5dSDknBF2tviZgRa+mQlBc0th
o0UsemEEIopv7FPxeTC5aYZf8O1BaUTOkcHOOe7DY9S1DxB1GDiTvNYmgx0TxsYXzE+GeHZBTBsI
9aMktg1ui6liIcmdOZeKYHdGwBuz4L4h8N1FCb96b7jj9fY0NLy/eg20wfaYfERWeegs606mpNuT
hgnxZFLlk8mXxyZp3hA5j4meu2F1VWH83vbDe0g03VrIqM8mrd6Y3DrZgAPwjfuJQDsg2+HTB5ed
knQfiLz3JIAaHV2FdcusGPKdycZP/t1i/V5MYl7ZHnmk2qPGSBY/j+cX5c9b7sJPq8XuNGKgtIGf
fb+YLL4klM9PfbyB4f6kTV6fXDAULmFdon9ZfkL9DuH+pbzURP2dqgf16v9I3a+nBJ4wlQCaX+S8
/3gUBSLdAjTrxHlAgUKrVLeE0lqP81ZpWgaatgGlA4QkxArNX5gFvUzeCNjEzX7bkpsqB6TnZ8/0
F5KRIjG/EToNlBt603LgGiu2rSU+2iRIYYD+ITmW7EHdfcaTfiBYeezix4zixEyBYjZNinyhA5yD
Wm+Lj5CqBX1dxGVCzXvo42pTJmRqgvSbGxvM+cV/ErZqz3R7rkMV6QscvPTJY0+0Tx3rwLufu0xi
HeMVNBTtorovn9wkftG5/FvGI9E6ZoS6Hd6DRNwFTY6Kfcz5RnAhg406nbn2bRxvYcbULutZT/wA
Elo7mufEsafHE5tCD02MPy4Nn5qmj6bxI2j+zIzZtHpT0XDoF8KrDQ2htmWsGSTP1BZB3SR/iEVU
h4Z9RMul5SZ3XXtHKxx+VxNM6F3Lc0eBhc0qTo5R8YN2aSohkcFXmyzRFgtDSdzD+nSZqd04t8Sq
j+Aq70GtS1N+4vL1oWhDVbSi2HmjPp0eBW2p0dSmFP2pwFgHZId/QKd/6n8+AsNOIfrMNSDexBna
TOMusFJmz8ZmwJEVix+XW8KO/CeIXGY2F04MCLZxIcRIETzp3Y3K0fs51l++OSYYfwJXBo9HMgUf
XlFO2x2YAzHaNdYFJkDZzjUmBndByWDcDIuxNLBeSxowQvuqRE5SVsnfIeD9Wxq7Q2o8DzHCB9uY
H3DG0NgyNojOtj8m44eYG0wRU5ddtHFHkNzi6yONUSJVjOBzbkMIDYhco51Y0E/0LR4KTUEnMmaK
les4kazsNpxwozcxXCIXN7pweCvWVXiajOOi86cPNCUvtbFflFV1dMpp2XkJcaQle5/REhMZEgmh
Pr7to5MAo6JKh4yHhmfF4mI1to0E7cZi/BsFDKltS5uk00N/FIt3XunqF8bawQaftxfaqYQJYB2w
9xv75Dsxro/OWD+E8X8sxgSC8/ybrAzZc2MJ0cYXwif9gZZhu9WoRLryhUfMSH4Ux8ga+I+SRSek
yYz0BtG2rU4TjlUdXAEe9JTQPTCheEsyQteJMZl0HhTKRUy/Y07ZZ6vt+TO775OnLq3xoIwIUSrE
KMwbsNlDIjHGFKlxp/TGohJNACSwqszGr+Lgr+Cw1tzCzZ4OCxKW5p+NhYjXJpfMdgZULZAk4P8j
b8mNxYXoH1uO8K3zI/dWhO/u2o4U6jG/4PShU2dsMI7xwswIYgqJKaYQkp81Y9Qmk8914CS7cODU
uyCY6RDN5MY4sxj3TNCzImyWyKItv7xOK130cKJWTwIZwXJHWaqI3iEAbjRam974bUZjuuEM/uoY
980aKazvSXdjWWAyIE6BKkaVYymcOaOx50jj0XGNUSdArZMnwO85G9S7kXPgTdmuYGpaFiBhOcv9
EPgFeIJVYbXMCVc5OxhXC3QEbD7dACDC64ZjoDh8gyB+xCb7refk2epwAeWvoTED8bzQrOjgqrTG
G8SvH7ZduFfl8wye82a0B5s3x/xYoBzSPTvmdW4WEsg4lgbpANiZvf0UQp/Kl6cG8sOseTKnxmY0
dcZr1HENE8SbAZdBMEvGddOX08k1PiSakocFQVL1z5RknEmrsSfZxqOU8AtKnYxIMhr7TWVsS5Lr
52D8S7w7wLZBZ9XGzUTfeodYeXmYjLdpMAan2uW86MV8Lt2OmXiE6MlihBgZ89OAAoprMomhtIHy
Xj7FxhLlG1/UyBuL8mhzaZOMYRJSKZAnN7mxTC3GN1UDhErwT0kivrRB7mN7hvpuHFU8iHCkavc8
o69qjMdqdDBawTtamPw0zwBIf1J59o37KjIWrMT4sOqy8TY1a1nJ2ZO9HE/WMF1vbAtkQwcjIgy9
BFAED1BDQpxX/thyaT9m4+ES3X1qvFxWTLWKbT7ZXIJk9AdbPsA8d0U3BDvXuL1GoQ86ZBJMeJVl
kLgBdQFnu0pZOnlYEdke5ufa9Wg0xGfJF3QTS0y5ZOxpoTtufMjK4Fk6lnMUFZgsZRxkKkN/MBov
mTCGMoqxr26RHdNF/hi+EUlJJAT4FWjlITjzjelsLb0nsPdscwxWY0aHZra1Ah6BNGiTkJp02aBN
aTrZPJBEBl1gvGqLMayZLWAEEGFvIBzgYt70yhCzNl42mAmMY1G1+UbZhroN5/UKsieebloRPXYJ
tJS6G9utU1nZkRQHPWQLr7iDCjJxc2tfAGZ3WblVQrxVWUrTB9duX/J7yEfwluFz1vGojiRL0WUk
upbG2PBsqBDUlcxYhnevkxluvyxuZiv/yefhHbgojoVvfPcwU6cJOpuc7kb8Nf+Cfg1O9NTI0SOj
SVf40lnsXByG1axQDySjElh6E+YxBDEW8dkts04e4HtffI3/VOy0SAIjZ/eNpr34J2zH3D4Yhfs8
kCXNsbpD5XqUClvD7KUs5n/paop3+QrMfqLnQGwZffTsXRJc8dJI44XRx2fewWrQyVvzDLoA4tbW
MbL5FOt8gX1eGQ19ZoT0tk2oH/4WfwsQJho4fpntKZkqw1XGJz0tTkjGP/2VGd39mqAQHvwCWihv
Okgb4ykYncdlTG5nLD9UZJP22GNWCFUntqlm67RWJEEae+DpOTMbs0R4QjWCx6Rjcdc2ycPUttRI
evbgfpOckYVBSMtZNQ5pt89tBnGeKPUNgYaUrR/vFrVCSAKc1Bzy8Attzg61PXdNnrx6JII+SYI0
7eKBce6f3MG5y22bm2IWcZ3teKWjqu5q37nkLU0qVMCUjdjOWjBeWT8/aY8GBYKor7J2wfgB/bJi
NA0ElEF4zMM2XTWbolHutZ+Mm4ofBVoGHk/WRG67oH5YSWyJk6pI+JQTr0Cxoxvm72xWRqbB8Tbp
6CCG+TH9H+ydyXLkSJZl/6XWjRRVzFjUhjYPJI3zsIE4SSfmGVAM6/q1/q8+ysjKzA6R6uzc5yIo
JD3oTtLMAH333XtuhnkDC+3aZeBYOwUKRMfybqYz/Ybi9uhsRfNnMVvfA3jBXQinesMq5MNLhdhx
XcFjzdYBa8A1C2G434xISTb4XPpJ3MzcS65QktXGyuXRAlhA1PYSVsO7MXHToezrK21iCh0Fzsqp
9Y94Bj9c8kGeJ98k38HOsGr3yITrcoTj6ssMHamD4En+87nGj1wqMov0WDX1JuHM2Nl9sxskaare
ze6prOaCe1zs1FsFuhs87zgDGXlDPnN61yy2tgz56Ssu3rZ7J2rNJJ1N8NRcPR2ppo0AbCQBoWz+
7eT7/8fnuwLz3D/B51+qr/zX/0Cw4Kv/5uMLbBAUvmMDqfjDr/eHkc+Uf4F04Zv49YKfP/L/7uSz
/0KGxjOBauCuAy3xdyOf+ReYJlJ4nu8L8BWW/68Y+ST0/j8Z+bR3z8VjKGBiuNKWfwJYpMrump5j
5LoJ3GyfCG41xCXp0a5tdoDtOiKawv2jksWZ/hLu9/T2vixVe3GdIdHJp2i3gJwb3Uk8j4H9xTx8
7uP4TXVR9eITsasW77mEsLWqDQdaYhzDVYCsY6fuvAvbueRm1xEvQqa9d4yAnK+J0qVVkgCLRGvU
D2JEx62hZXoo7GxRldU77wNTCEztQl3L6aeJu0WhZNrNfIDRgZ+/lT72qyq90EGSbKl8gBXINXep
2aiXyyJWE9rqDkGWxc54F0LwnkILw5nTf/kUva3R84P7MElYnOooQ1rC7yrsjyoT8THFhbf2B9kB
ZPa+a7aVe0cCrSR2hFVSnjwRXXXcwuERLC1w7Lwmzw7pG6se5D6hy+4Y3chULd1hiemplwtIhGfj
LNlrp/ZXYN70sJUkif78bqqmU+nr+vmf/Ar3g5lmFsq0oMoV3sD5sF/zF6LFcztLb/2WUG+0NzEl
pDh2DDsFN4Y2XJBQCF968AxuXB8EnLTaPZSCMvKeSjlI5Zi/TtoUEKoxxMIz5o9QhgEyjvqAkKjb
4plz3bPdpulNM/VMHukY73rvU/WMc+5EqC13OxbpTEpWSs5zNHhKhfEFaJIBG49VbLcG+9gfkyHf
I5BZO6VSFvvxNGzZmlM8gu/9qhoR7SoyV7hOQJFnPus+q3BXEZmc1cTZHojthpts741bN2+3kfXQ
cB5jp78WJk0hE3Mt4emJWKsARyub6QOppCXF0c67ZeKQA//beMT8MleSS3VSa9s4iSrTKa2N4952
csSpEpePk/8QEuiC9YleF6979blQB1BglWtHRmnEe8lhPcCHFy4zjlMiANM122CmGaqGgB3DAHEJ
rLTsYswxWYcxcA9lUsQJCNUmXuaAE2XurZG8LZNF6HduQj1kVFL2E6zN/Uh3EW4atdx3lEAF0QfI
5LXPo5U6v0jsrAYX4FyFwUisfXud4Wyoki+IrVsDPaSOHGyefDWJxnjB8Zfl+8KY9l1ynJz3ouy3
VTUcQudTtaQOHDxLwZNM7zRpdsK82Nm4ciMAz/Wutfd6c5W6u3TErApGttnl1FlIq9mOZNvykZ49
AhCGIKZpv5bOr9QmxdTfJDpW81jUL37DBkV0h5QK6aU6VqENk+IOcgxDAYR8JuEqYOMSLOtEvSmb
XWSzx+Z2VYnunHhnq7ur2d8UVrrOxPuIvU/Jl4pTqIXyFiOKGuEjoT1MP6+KWUXCx+5c6i9hHU84
XktOaQW/NVyfFO6dTBJ0CPcFZUczvgUK7Xwg9+6txxLG8vSmndJIpjWXZFp3rOdyMyfZyhnJgSHf
3c3DTvZnkZygZTnhreuOa5HN27gPd5O9G2nS8px3Je9rAsbYDa7imQGjWlfLRuco6Msih0zoKNyY
hbkKSJYTMV8ZtbWy4ZTFXxSLrIr+bA0p566WYxGFwV8ULq1NavU4zsfZO8xBBv5bglOEd1aGwHtX
cTH4VRUPSdns8Wdd1SLfWAz30lBrp+OEmDRbCu5WNFkgLTUuhdnea0AIcEhea341E9OPw6NSKYRc
duwKk4kP5QCt15u3g/+yUCriUHHRpaeKAyBk6HPJMqeuX1OMCOzs+pBoe0HB31UtT5H6bYaX+hKS
G1aJ4pB5PYkeKsmRE82K7obOOY0hjJoUIN9yb9Cf7cb4J1qKMB/NGYWB632ZRbspf6QEW9MBqDR5
mEcksM+Fo+9kXpr4q0mOVBwQtHnKxus5+B2qeqMzuwWt7DDM2euxMHWgpIitE7+RZXVTVBS24L8D
YjXk/g45L+KWRaHh9Fs3+HZzri5QVEEGrhz3t4Dy63Mqxd2o0mjblEfNrZD2k+CIye2MI/cRc10c
npL0qWS95pBFy7Cb1t89ClTp33TjvrLvuN6xgdhK9jAhDTUFl255rHw9U+3wbW1Jsx2ApUASuTOa
jWfYCIa3VjpewQ6aUTbaV0lGfcw/o4j8IYuFsHqexpNwtz4FTkmHJgg1hO1ZSjUaxqK1W/8C9lbh
9pmyVVMcg5Si7Yi2jYuay21hvlJUx432ynTwznK1tJJqu5Q8G9IOyeEZ7MgK9KKVEVEnVb+P8ndH
QDj+YsImt0uq89MFQ2WET4iUoNyaVuw9aHN0v6DBlPljh2/+4lf33iwI2XUMzm2jPuexjtYVya6D
nFmtez5lIQDBrxqvrKibpuXFYXLaGV1qrIk5kWbrq7us4EfMl9+WsN/chXM7tiPNJnDCh8C5HTtK
G2RiPxtJsK7HgpKoJpqA3M9fsVMggykc6Qzfry3eRPbr1R0cE3GDbnUk1ZedHY9+lMm/sVTqPA39
u4nbfVOSyF6PKFC5b9wxo0f34JeDUOV7c+JSRZnOsLZckyVPqb4hb7y4OXdPkehHkOoWOksS96EL
W38H62rrRt2bVGX3UTQI9MUoruy2yLaVhEhgDlzwjVjITWyO0bYQq2E8y4CdK4UYwxMxTeS9aWV5
+BvDO5nwYqCKADfB4JS7xH4wwTQwyCXiY8rEHntbySI3mAliwPTxvwEfeeIyV9gZ2Hi5ICBa8zvs
9aha7Zbxu4f3NT42xtnPv2wjvcO+uoIS5hFTAxnymAGTBba1GaDNYE1gEaMQavsr177Hl0NzOxe3
vGGtdl1Oz4Gyb8jyG2wQDYW+kdzomyNyL6KqvcniEeQ8P00MPGSymZhzb7xgASjXZkIxcyLe8ta8
WYq4ZE1vHLIlDOgyb2p8/nrRj6Dody70J6Rtw5df3ZTvbHT2M2zINIyXS4M9JTY48sAd5v7oFjHp
Rsc5Efqod9z5yeutIYOPt84A0ZwEmr+LOndPyivYZTgMo1CckzK7SRTXu1nT6ytJle2SuQ95z9HL
I2BSGUhbZl2TGW14gfQFQCezYX5dxhQsgPAu1JOfQ1a9tOQ1jKW8Gk0/zbYN9Tf52E1YU6Nnv1bV
tTm08UZhFqMiIT/7FvTMRdj9fWgDn2QdmPfeTkbduLZKNNGlaGfORaYGfLC4KIi2FQ3ukSRxSVwe
cbhPa+wwJuoDqQmKKa7zpdxPYVrv6Uf+AJJn6gOx3HGmOwRet/BIrYfKIKK5om/ito0KKs7B0W5S
o99UU/EukSg2XfoxO2I6BlhwjA7qeZc1kK2y/LekjNagDYgQccnVY+Ab4rexbnz5XCXOyHPowg8H
AyHwWbv2ybYNub+3rSCmMLAqSYzqWDj8PA2/TqI0NLxZmAfD2KNouMSbmsT7GvYd/rrYxyTDqhb0
UAAtk64TvAXM5HhE+yk4GH2tpxNOipFe2hgZW2MvY2mZxOTpKF4CnMU5InY3S0PZQ1Vw629l9Qap
/TDkCaWKhCJKkG1X5BDndRlOT0oXzow+QXEoWq9C2JisvWYt4+lAh8qTMPyzTd4QUw9jRlO8WmU/
3E7Fb9fvrw28Af1Mknhp+MmxsxFkwJaVAIbbL0w6Gw9wNT5x+8NSDrGBPLuRI/JmuNj+bmLPkTY8
lqkVvfdR9MSqdTcg8OzKctl4AIRYzGRPuFOgpFg9GQRvCggqOqcQ56hq0+hA8PlA5SvCSAQifels
+i0mTFdOQ8UJ5lqeJ+mIr8yscSwvHFs0U8ZgZ05q+Ti76P7NZNRb2fi34xR9RxaI4IreEnZbBjDf
MN83FE+vo8lrV+GA31LMrbkXaXGxWUfMCsNAUBrfppV9F7xQz3PqvLRF256wgKidjz1h2zSc9J2S
2hKXC3AcGKdC0vpUyerdkeGW+EC/dQjlrOICObiMJ1TgJsu2DtZ/tv92fugoOuZ5pF4m0xSr2kfc
5jdRnBCaq6W8rVhfnGRr2ziwTZAlk3gsk6HdWzUtwIVJnMBpl2a3pNZHDQMZG1U7rMY2PiT+VK+L
GVd0TWsMaIZPQeH13qeWQ5fDnpO+w7Q+NgTIjIoLKNk9JEdHQ1TOQeJ29zWsqSQuKuYJGh4DKipo
jLf2wNUhGmEAUQrPhxLTOq7IGnjGS9w3zrbOONAmARPjoj0ri6dYqHvpCfNJBUlkHwmXtRiCF2rr
CWbtXRx7DHnpU967B5dWi6FN761e15iFLmZS87HNWs775yi1e5YOLg8uKmpsZR9JbBL/pUEsiFr5
nBVjtpnHPF7R93dNcARFlIhL6neb2QqYSzIU37S1mHEYlLwy4twTcUXuzE/X1tYzwgaki81nUdmv
sFiuyJfxWnNUdmBqE0wgk1aM40cUbBqKm6CjgEjY20mlRHkh8+BR1VVPNPNwBsBNXi+0oknHvolm
gNeSfhJiPT2lpUdVYnJsi26tLIAlpPr71wJYl00m7GHivBjBRrg0hXdXE3J67sNxQy1UfeswNhG5
yi/Z0rxxh6O4MmA65cJvBxUoI58eAyt0KEYdw3CTJKehJUXAEyXdjmrYg4OHJ5MIVNBsgriQEI1y
403bUm7hRdO7wv0D4awk4XA3m1a19mU/riRGwyuvoMuVBcrtNFQffZdFe5KABMitfBfgk7kSbU1d
2uLGN374we2Ep4NHnMDHTyDzfuBUVq4yYChrw3b9q8Fd3gESbTunYn8vpvYieO0xf6XnpZ0IPapy
tzTiK80L7vM5fXB9NU7XC4GQqbNZJgB1uRqHLrgpwCusSlahucFjI6cLM7obuiGW1/yFs5l19J3O
3KgfkyNuRzumWmpgARVqI2SmLZFT+0SXzCMUrOkotWmSw+k9WGaCefgpW22sTHBY4s4HD4Xlkgry
fFvgwjSBS+DJlHgzfQYXepBv6nT8DgrQIwEuzg4356htnVZqF/tguW5M+4mhbRfj/2QvyPzAslZ5
6bCyMZwxc3ITSLRxNMdBmv9YSfGU9nhLux+TqRrEeo5Fv/Gd+Dvm7Gpb7mmZvGcRYQTrcXRkypyP
DaelcKk/U9ystcS8RBvTEe/5xG6EIkROFikO2Eg7Y5U2xSptj/35MNeWWQ/vLJtl8wb3JNkkK8JY
m/tItHhtUTmida/ttzWTCEgR4zIHRC+5Ba2nANqIfvLluHdnbeNNtaHXaANnveDxpcKmuG5x/eIB
6PEAmz1mYHg9xB3mc6ltwvWPYVhbh/Pg2k/TDw+Rm8IbF3OxiO3dLG1yicGD255KXMi5tiPnBdYt
4fUP5GIfe21ZTpZL3fun0YZkhBph4WzG0bgwqHvX02K8q8Rjr4H1eL8I3HSjc28v6HR7T5uloV6+
V9o+jQj0gfESa6eDtbrFY93jtSaNwarDHO8J3HvbCT/2aOZ3iTZo523HF2DZbvBuj3i4B23mTpr2
Jmd8pPdy1cOl3xLMxWGpLeAQkB5G2TOg4w4PcIkr3OI6rtRg7Zvc4LkoWB164U2Lu7xNPxe85gWe
c6XN56m2oXvakI6b9Ql/FyEUbVYftW3dcefhADTuY8bRvuBs77TFPTExuzu3UZGz6NYm+IyFrKlt
8a7HoWOhzy2NYIJTGEf1pbbRW/jpheUC/TegqmC0d3DcQ4jdlMOmjnbEh27czL0utD0/1Eb9vkXh
REvkRaJt/LU29M84+/G5V9hYxnRldYm8Svy98rxik5EHMGT2aicvQnLIsMZggTV2n7RMwOQIZpcL
euMfatd6KR37y/PIgblh8mjzZFzefB1HoMMb71BBU0IwXFIC1zWJjlJHGGKyDIsONXQ63hCTc5h0
4KGOfk86AAHdFRuQDkVEDkaLmJyE0HkJchOeDlDkqh8f+v5Ite6121sbqRdcWJvQDVxRbLx0+gUl
+BCFBDMSEhpDWdximmBMLrgnLE5z4Xl08bk3b3PQbQtHYvzzfDc6+mHpEEi0hDSsmJMiRO7tUZ3U
cYgyQiM6PaJjJBV5klgHSxSvgxUoolhHToDhRIeBFEqj4yiNxYU3DJuPRFK01Pli5w6vYRvuwp4B
GlA/z/V1Fc2vUw8S3vZr9Dodf0nIwYw6EKN0NMYlI2PoN0wKd2FFVG5446HiKq9jNU0bH01yNr4O
3GAHSZCkOB79vLHJ5XQ6oDPpqA6QrE5HdwIVXzonZeFEqMena4YNVKlD2HTWtzr804zTu8UqfyEV
lOh4UOW2GCDM/qMiOZToCBFCJIoBZpR1zqIqDJjEZMxmqyZ7VJJBisgiGTNMEbJJoQ4pUcQD7Zjc
EuMQN28dZaIW014lpJsM88UWSN/Ip78jHX9ayEHhBpNXrNwG+DLzrRxCLDmkpkwdnyJU8O4m8/MM
mLAmX5XqoBVr+XtvQdLTevgsvES3xpM3ZCnPd/aek9eqyW3J+BneLwazDiIoyU9E+rD5MiRhL5vU
l+ET/4p8fhS4zPf8s29VTKw91mGxQcfGeh0go8UHdzqZslGHywjN8xQlbtZjnrJ1AK2j82KN9TtL
hseQhFrTvMw6sBaWpoO13L6fnPYFpqF/GjzB0lIH3QYdeRvIvpEUbbh8cPPVsThm0XpN/ugm7dsD
UVZuLGTohm5+dTz1sOhwXeDGT8YAZbPE3KHjd3HBAG0SyINExKVLh/T0InTWsT0HS5U2krvk+Vwd
7Ot0xE8ExAdVWK3QL4aD2aYoXTYQk46q35VSNsf/6NEkH2Dq+KAb4AX21IbpkMR/nUfbjPWxauTz
v3eC/8pOkD3cP9kJvvzCTPq//0sD7gF9DP8T4J6/6K/rQfMvvsl2MPCp/HM9x2MJ+Md6UAYAQBzp
B4A2LNqyfVaK/w36YD1oe9RasSN0XN9y6OnuKsgH//kfDtgQlniOb1qBxxMi+JdAHxKyyJ/2gyb/
vCsYdH3LtmxHaBDI56/7BAjXf/6H/F95uphmFwGsiHNycXjaSYNrJ71hcN81U+9aklYs5SZ1F2pZ
EyQWPPgciE5h491YAR0yqfbpe0iFZevBCRp/14Z6s5xsNylcgHV0nWin/4zlX2D9F81CeSBXY8R8
QRoif89Rq7uh/tXbYXhJa0DvWsANEVJUBCFQDanS0F9uxR4IIvyPbDOrtfwJJVQ/+QSCCkonFkbl
m8AuwlNMMVwsKbWK9Lhfgmyqejx4OvlAC+jNZA0XCKfvYc8Y1d8UoXwfO2WufJ2dIAgwHi2dp2gp
27iqO7ajWabWyFenkiDrqouNCsyctUaIYlqu+j3UR3tV6NRGTXyjOmG//eUQ6TCIdpiYFGeiHl3o
nvkVl+zSdAqEOMhX53Dcq+f5vUGoDnRmBH61u250jiTFAxroZImLy03orElaSmY1nT+xFaVjzMmA
3LFMBx0ZYcuJnzvodgcw1BjmiLIMOtMi7Ghg+mq4ShJ4SXXyRbivDkGYVCdiAp2NqQjJDDotw/nw
PeEa6seHSQRP0YBtGN2FiYn8+Yj0uZYeAgtI1fLcjiW+E53MsYnokOzyThOhHXAyEOzUdUOYR+hU
T6zzPY1O+jg68+OoPVnk1SLZrsHMdlqstmAVy2d638ONUT0WBsC2Km3nYyrn97B2qV+kAIefSPwy
Su/ONAPIXGERnuomblahiRQac1aagBgv9Thtw06E67kgky4IXWYzEE0fzedWpn13k1Vfju9+ZASh
TAJRRTliQQkfA4JSciQwFeMj5ho8yeLZIB6yDgr/nqeSQdVDcKq4+W6Ezl9RTvFuE8jqR25DmWls
EmUS64xwO03cSwW9d1jtLUJdAeGu2lMDVHd+h15WndNyhqa4qD0CCzZDtjcgBVIYGih+UifH8lHd
eXojF8m3OGI7aQwgd5KSgFcyiPzGK8Zu3bFdW2UqIXAfeygutk6rYUP/9PR8V+pJz2bka7hj7kO4
YoyCTU+DY4qJuWLtW0VWQGNTz9z4M0EySnZ6pnT0dAlAp4bPLWjMZvKcGUHFzyzKUNrr6bTVc6o+
FPYMrpA5cYpTtrkG+LiKnWXYlj7SNNKdBiHPbDQ/czdLbjqLxFDt9AZ1l8zJiht+jPlmn6NuheFg
3irdPv8zXes5e9ITtzfeVQzgg57EXUZyy1aYt+DMbFrAWlGK4jX4iElLXP6qPLVvuVluC15WpKdO
qZ7605btfuJUjJ1aE4B04MTQ+aq6Htewwd7cqigucpmuchk1t1M0b4I8Gp+TKrizeZlf6MRb0evR
PoSOsyrU3L+mZRMdzYkgYBujT7kmwYKCo6tt3GCMP4V0893kzsL2uvBPpcGDk4TlcnUNpJieWYup
0PGIM1ekSxana1m3po+V1lLg/lLtqvUVpZWWDsllQXqpLfsZ0G6pLXUNBY3Op5B09iiVPJFcYC2L
fhRgo7hqFC6mIk76zcDOF0H1l2ua1+6EkaoLqRWrC1s+LzVKF5raMUIwqrVyRFT8zkjQkqIbYxi0
Q/5pIb147/UFG0WSAsg4vxzfO3iIUhHiFGveu8aqThnOsyhkXRHxvex9gnA0gZ9SrXAp7hWzjeFf
KqxnQYGZVvWvSCcLJg6HB81FJqNjNsJ0zZ4WFa2k9B4eA53kRV3xYLgrljH9fcFrqg7rdUnI62qO
WWwMxYAUGRBa6ApxRlzjH9E6nomgZ8aVtS0s8QBGH5g/oh/aOnUiWgek4ugD1Alqq9YIba0WVlo3
zLWCmCElUukMREirizUyY2KeLK06knXBzK6VSA9JstfaZK9VSlfrlZlWLnkl+leJVjNl1YrVyIJ2
G/jI1nn7XmAhJKAWnxuNbNWqKL2zGbcgBlCkG7XrtHq6IKOSAvXPQxh/hwisi1ZaeSEzU/Dk1Bqs
odXYWOuyrVZoLa3VRgmqbY18G2sdl1X4t4mw22qFl15FPN6Nf2zpK1jqCrB4OwPDYxdMnTsKMUaJ
tawwEWNpFfSW+OXKpeJhY85gkgPDOyxtGx1MBhDLdk9h7QQ7M4HBSksY3/5UPBkpJOaFou4hzFvw
uMsurpInqMfviFHo0IjdmN38ndD6t0QI94YwWTNKfhiTitZGbpN7jxGCGgeNJEr6tcJ3TtkBnth2
alihquvc/O0Z1nAb29Urt7Uc93SokSPnyJRPJoJ9p4V7reDjo3gdjbZm30o0yCvEU6PQYCut/Id6
BxDZjoafq8tMQf3Zo14FhNHGiLDJM6k+Y7CHcYawQjEG40kkW0p2lExOVjIxq9eoCqefj+2GaRZm
wcNMjf2RqQZMZ2504Hz1uz+f/HmTOx53MHPsaUzQ7/58sm+MgMO/ug2aIDjiQhod7vq8OyeaHhlJ
KGUu9z4SbBGWhmokbiBKQaaFN5MXLn+8+fnc3z/8+dM/fe7nT/t+/Mcvoy4uPvrtsbLYRYEU7r3j
rMIOTlGXAiYzFjIAVn8JiN/tFJ02XL4nXuVGI9K/visKT7GvEW1/8DH7g/kmNKWGiky4/gPJnlUM
R3j+89GocX1eOQIQ2R9vFAGPdFTGKjIn79jqAuqf9+q/vffHhyTaDlai4dIKyT/77zcWEsHK9COe
8JrP/0PqlywAuy5ddi3zcDn3JxBf3R9vgJ70J0u/+dPnwsYg9V2oTe2lHjv3Hllav+co0zuZGS2R
7twhJGoCZl9a5havAJnbdHhDAWKyK+O+Pw/QmQFXheW2Mut0b/Fbi0EPnPwpSzD1WwkrG+2+N1Lr
//o4nqLlFL/8/X/4+aqf/3UoWZeBjik3i5iMczJ4f32z2CRPDBqEtuzMicxKOocGc7wC1fuRNhj7
iRZ8FCbDpAcJ98pipOfpPnnc3iiqDlaDXCtOg6RzHgzIsmuiOv46HO2N6lD+8+V2ae3miLhKgKtC
MR0dZxMGBRjT8EIJWwcNYwHo007DKvEHaxPjyotlvIB3Nuxbg4aQvfsguEb0tWVsw6Uncw8ip2Sy
oTqVmL+pyoNIy3rj9DwjtIifhBU14J2PWgQIt0hQ54zlYGQNBvdcq/A1MHTECK5SFr2/VRuthZPu
DXBpOJetces5mIGWKdmzdODePyQoJTaxIKR0BpTvgP/yXI3rmLD23myjlzke7lWp2+AS9bsIWaXa
UwvJdbodohHfoANimUkDrbx6kqOgSCgakrMvjD3p+GCvmhEbVC3VymvmAya439NgP+BCJugVkGAV
rXtY8gmIikXTq78YEqMe2EG2w6fAsu/68nOc7GpDPve3z2mOyBUxk9B/wd6NG7wD7afaYOtLsECx
h5OGaoUEg2K266Bs7dxcRxaG7MZ27PgYVNiUpXMNpWxHPeUlj3n62448Q0swtj2lB6eqSWilDLKO
+2iDIkEichjkzlRAxoFkzzkpBuF9FjSUnJ3O/oAczZ7ef5V1v2P8yPP8lYZD0L843PqReBhYr+le
9wRVrmx3FjvvNKN0r6FLNiknDiVBGe+KRWEeqD3rgMH52FnlIwzLfbWEt3FMBcGwnmRY78HUEzBN
zLsacYbSwggtZ/wwJ1aZYQ6VogV07hvOVRGCHWgZIMjTyUNvU2zTZAYhOVS6tYrLj5EAJwxdiXOw
/fZUfVsviJuOBJGKfEVMo4s2TTgNPHfrbTU7N7NPvfHMEk6vrL/SJPgAnoRO7NHErGbvVdMktQWe
h+HaG1HxA4yys3wmnPGLcAjBkIl86zyMwB8XyN5pkO5hRWJZCMdTxcEVdCBl2AkGPI+xMZhYxeTu
WZqDv/eF2jdGGmzn2niK7FDifdMyj6fWjY0bizrTZlcv/jYrGFMNT3IaTALciHP7XFbjgyoWb+Nr
5jYrjkLirSpaSjUSdO1hNreGs218xWfm4qugJiBOHSrv6ak2+vbOwofXATdZhvrEBaa+igvgS1b/
VCtrW6XJL26QNODOs7fKDPul6afTmBq3TURr5VDw/2dsyrt3O+a6YU2PCxR2WkHVDYrCiIUOMcDx
8pcYYzvH+WJHr1J7ZlQcdH7YjCgrN9q22nYGO0sqbjD+zad8wPSInHiDC3EMtqMLeVMt2XVUq7Mz
cmoR82Ps2xc29/hn6ieObbcw4h6HRd1RUsKJL/ReWrJ23LTJZ8t8fisraJKh+eymGSsG/p1+NDIq
A6BqTb3pXGY3/xp8WgXm+2gk4eAyc6ews+bqYemWXzl2ODjASOXVlxHzIp8pxfJ6tTYdqOy9dVFu
+ls01onTymXOssd6ZnIvqodwCH5LeoB8g3CU+WjRSn292AwNceXQZLosZ1El35QVbPgpd2r+VTQU
oDhYQxJR4vH06bvJkZnYfwDk4t65N5zySf204+ienMpPH3OzsbENx19BRpeOR6aWrDoJR2DG3I3N
5Jg6WzlkG4oxHhIKebi0fHW6oSfVXT0MH08E7X9DMzzPffIKmh5OIH9b2rSHmLof6sueIlIMe2Fb
4Y6NKCmM6C2L7FNGk5Fgo0lv0KwbhDCBPSgJXxg+UlTeOcb8YlA4JCMFZeOTIulDmUTPqQn8fhE0
FLmtd53qziKRbHPdYWRRZhToUiPKjRJKjlxrP1B5xNx07TuI5qwwMyqRlKAbSQgs3fO8qZU9Mc6R
zxCPki6llE6lWZcrsW/Yosx/pqODVBPE34avlj3JK+Kx3xO+8OW91F1NdDZldDdFdDihhtwU5nLw
3eFZ0PHk6LInn9YnQBrNpqIHihqYCEqLsa5oiEppigoSKohTj7UhnvbFf52NjinS3DvyJHzrMe0Y
v+qqfHFBRaSmeOsZXWKvPyVzcqsLSE0aqwqaq8oCLFVgn4PJiTixDJuIjquQ4oLqwda9V9oY7+sq
LDdO927QQNFxuRPouqyaK7yHsxR0YnSKPSq1Ig2DCgY8qEvblTu/Ym3ZkEav20PvWKyMwcZvx8x5
nfwFy8/CX7DoCq+Oy7qyFn/lFv11U4vrQNd9cWc1Vg3WuX2ry8DIFR/ZJCDQJQVYKRrDKoAS1nDu
6/bBzrE10ylGfMHczNOUr8pG0oIxBP6Rst9XYtXnrDU7VhrsNlyMg1AnbZrLal1hVvGrJgNNA5Ku
Nwt10ZnVjNRe9mBsrWZn6TK0kVHopiMhz05BEB7V3IhcEyR6fbnPNVXi50NDwDSs3mtpUdaL+F9T
O2UCpIC4AD3cfgnY9ZKNvHPxpzdLfmEJ/aTGwbt4rnHtDN56yBsFgLX/Bkrl37vk55qleoo0F6PW
hIxZszJMPMjlOi/BCMZs+LAngTGR48dSBJcU2IbHXX1la/6GU19Z4DgSzeXg6vUealJHxKgHpM1i
2WzcZ8A8MKtHQGfEK7DXbKXXKGQ+/XXbuQ8+KBBLM0EG4CCN4e8I7XUwDRV/McHcbT8xv0mBD3cK
bIrI8uDW8KbXoNaLL80gSYGR+JpKwmjRoP0RdwBYkvbpS8Ra2ujRf+bmOjZyTLRt9TU4fr2acIhD
PjFCGCiVpqFwkWk3GYCUTJNSKjYZ7QI7pdMUlRScSqq5Kv/eOvwrWwciO/9k63D5f3Tp8tV/69J1
iSGZgelLV7qmlH9bNbh/8aRwJKdusqCElf5x0wBQ3CEaZEspcd3zNX/fNDjC5Z5jCZ8vtt3gX0oi
Wc6fk0gQHW0yUkKHomzySHoT8Q+bhiYiQB8NAIIqg93juIBIDJLsXjYmvUEp0Nk1dWXmzkvUxZ3Y
nfa6aojv/dnW5UOpVz6KDA61RckTDT0AqWp/TwbCu0mEOqYtsW3ot48tTeN+2+9Vnb7EtB2FFZfO
zGIxkFryJgjr6Iiaz2I6eUem2810JtV0J3Wm+TXoMqWGVqVxaJ46XbMkhYUbb+BMhV+RqUPXMU1V
oWs7p2dfVnfoQL9z6zu3GGfITVNVqkudWgvaMaUIDM6CyqeG7idJBxTxql2iS6Fk2BHbCV/MnGCF
FS8Vx1C5VbpKyqJTqmnIoXL2Stb2kCL8Uc2rC6h+3vh0UjEPzlcoGfwm1b2DaYsRnV1q6t3rdwAp
12gg/n2TDbc2ljIOSCuBwIyB1KGOvQDfEdv5l0uPLqV59n6iOQvv6C0Ey9OgK7VqXa6l0OU2FirP
SO+WPlY3TX0xyIUN9HLNuqALSLsP0WEKNTUVt2SBcxGl5Erqai+gsdBmuoRmjGlXLmYAhJjqHjLN
74tGOYaGvujb1rhrOqyWoua83kmDA1YerQJzhMn+f9g7syQ5svQ6b0XGd4fcr88ykQ8R4TEPOSeQ
L245wed59jfJjIugtAwtQex96buJqu5CdVWxSchIM5n6Ia0BZGVGePhw7/nP+Y4ZFmsjAxXbBPUy
tnU6hRLIFT29ZCr9ZHF3W1jpXZpQ50B7WSlrzGgqAak0M5qg4cwyO26O5nEC4UcNEffh6eQD8l6k
IeYBBgFrduyLTramzToqtx2yQyhlpxqNdoybQqwEA4ddoFnHQXOnJMVlopAtGI2n1ukeoTBx7BDp
4QrJ/raZIjeLQrfkEQaH+TD2d7Nse1MyUqjxML5ZbeaZdXhUIux1bRrf4f2jjKt9KJN+MTEQZ6yf
oS6oMD14qNjUzCkdgNqC+I+ug14oZdmysHYuBSFw+eOMVfo6jx+Kmu66bKbFDrVCX9lFvZvwbp/z
sHmeTON6kt13HSV4kWzDI+88ekbFgtxSiveAyjw7tu7zjw69jubFAp26lv16QjbtBVTuOW70hZHM
O09iPl1K+RLK+WbZ0qeBa6K0rwiKu1a5wgsKwqj2OdJmtZPOBNfN7wmsw2GXDYAfXyShi5ESpOhU
pynQLsmShbI9MG3yB6swu3XqR8Z+ii1938ICXOBpA3Lx3JKN75PpPXL7k2hnjKITzlcwzIPsLaRp
JZU9hqZsNExktyGW7W5ZTByyiOLDiALEwOq+dBQiVrIZsY2OhlDu/K67DLgI2Kjuo9E+x6p7V8pm
RQtQcCW7FueSuJWu2Gjrim9vJutzE6b1KURIl2YrnPFrqbAmssOxRhhKtCI8RC+t7Hg06cybKX2M
KT/A40wPpCYbIQ23L9bgP43bPhhxf9bFHoniKTDy54BCScvN7lzZMCmomgxl52Qj2ycTaihH2UcJ
LC7fWlRUwgtJDjRx//QlssgbpVRawuWFYFOrjz1ll81YHEN6CMzB68v0kFOJ2VCN2cWfa5YxFhZn
tU6vNKbNXLNBvLbb9I0zm9LGQFREmaq9gpXBBuWa38EXhdWjea3a6JjyMw4Xm5habmcygEVx+BJA
umD7wwwx/SqEM8st2IFMRbCsmzo4xfE93Lo7kxW6y86Jp95twU6KwcGdwc6KDSg1e9m70ZhXOjsv
TW7BoiDc2QPNzW71Rr5+BXgcDgT3JPZuoDJYiw7u04Ba0KlQL/gUi7cWa8xVmdIQZ/r0M45GzYOi
q89Z8mjHLItCTf0SuowUdG5V2JjkbpJtJd7L69Ad7pS+ubA7uq/xOBH+vMpt9Q4e1b5QhuPAPnWU
G9aRtiDprZ2xVtnzjV2ph1xucGsuLDgsBILk5pe7oHZKilUit8WB3CDjDVmyOXvM5NYZKXZg8dyf
9cwfoaiNd1DXV6j3Tx/waJ4fchs+hCGBqPmQsj+HV4bPufLdK/rqnjXNWIcBZd7s6SkS4mYT1odE
T55nbVy0rVnDadxiHo432N0WWVm+TZYJHyrYCBz6a9HgPcnYp5f40OLk2IQht6rOtL24xSjttA9K
yuSpjlnbNs1seqnlrkVkVvQ4UmQ3u92qqFCthghnYhW499QxIGKU3VZI2SOzjmY6N2iJwD6UMdjb
1OMFeZusy6o/MLLW4Bxr8ZYBvwb4HM0SY+22yQJugKgu1UTgABXGQY1xUWVa1BkblaZmY5PmzGkj
e4Tzh5IjUHSi1JzgZiASGrQY2kNFKFjrWBKEXicFFbC8PMOkSOSgFoWoRpbcT4zoSDzVX0wpLGFs
jLxOik2KlJ0a9KdcClFEhUxcB+iWvr/OKjUnFtO9TBHW8QodK0TPqqWwNUmJC14/7SOnUipfNTKC
W96NPiK/Fhu7TJlgLwIxo9GVx84gJbQELc1AUyuluCahbZ2U2zopvHVSggvZtGVocpAsBAodJUyf
y47bXWi/+EobHp3qzWoEoE4gXVLi45ambTRUvwz1LwU4iGk75UVC6TiY6aish0E/lgk2AVz5VxE6
YiDMk4+uaEqBESvuuYp57AJXcTZJAAs7gn6pRWxHHfYQS6Oe0GyayGtchuvkeR5rsheuFDZzaFmj
lDq7/NVH+dRRQHnbEJWkKGpKeVSVQmkoJVNLiqellm8IeLt7Cp1ZG04bp+/PbCJtryyrqwy26KEB
f6ZM9jNoWTauSqxg2KZetSyj48eXzlHCoyWmn/5oK/k+cHqfUwa6FaBqnPNl9Gi3EyshWBpbLUis
g4OAAqjGv5qn0b1ykMqvdJhCYZNVEGhDg3ZOQuyLGYsiNkln3yvp+IjVa00DYLgzVNFuRl99NvR5
OrSqCl4f88+qGbXp1g4B3PXKeMNzf2Nio7/T8fKc46g9Tlr97kD53boT/NXQbeuzT9fUOZIl4jE9
0ovR90roMf4iVdPspI+Np7W9LZZqZqp7bEQgiUeIZy6x5iru473jzOKQpq44xPJL1bKgqoPwqpDP
0Fk+QxWjNvZW0g578u0NQlLR+LCs9PkojOy6BPGucX54E2T/5QzKTKb7dnM0b6ewQULMUVpAq2Wb
Vs/CXecrj6WeEyIG97IW9RBfjIkGnq5nwWtl3WeKS0zgYMCf7HreGnaDf683NiXTZhXCEj/d9GUp
B+WPbMT9zN1GduiJure3Vq8fRJZvmlG3qCeESUWDCnijdrJXOiAtSCLcMflWYzFQR3KTui63oZjc
PYaEpZlbzEsrkB06ngm6aykWGPj0jFEa75vbIJXebj+TbkCThzRxtcypXbg9nztd5DiaaigBFhhL
p3kadfsd0DFOyEay+BKNDol6O5N4FhWPNE19GzTxqGcN22VNt+gBqxetMe0IGdFgH9uQ6AreeaPY
rTfRpbJw1PHOzhmxhdX8loYkmHyfRCaMoo67vkKabDyqCglSBff5kvE74M4KnQxnrtrzGCFTHeEK
1O7mZriPo5ehJFKuDOGlbKP7CchT0qvH2uJWZWIQInWLEEtmhT0I/91IiQBpBJrBMzRn0EZkVAfq
mRlklH468VkSimYTssei/+wPfbiYAmB/+NLOeezfTRoo+JyLB9ZjQcbYeFQLVkSG/VYb1qMexc96
hYW2F4/uEDVkAynnpIddrnCf4SpegIdRWeRG4LVbYmI0e1ROe0UlbwqgK+9Xmauv3RB/l0vek4/w
iT4cc/FGc6PKtBstMWoVvnUU5An49nDg7yHAzAuqJ3e+hTruk5v0R5d2qmTuSTMBg6zMSKxCKkVi
m1vs7LML080lA8i3QJkYEcsfrmXjvg0KwgDEjCOzLuT4eYvH5MjSbEcokC4+Nxz2kTMvcp8HdT9S
YCwdBaOvpV6UfQaKrbO1ch/joGOmkmC10Xr2W/IMwBfGnXfOvoYxFrSPn9aNR6sBTtYTXcIaka4i
qo+8qrkJbTcEfQEE3a775TyRRNJS5Qr39W1b+qTtM23lUFxyQHTHRKMX1hq3dpw2Gzu3yvvePMUT
is/c1BWZ6ZQOHVYSYdW1JN3qhU2v5t6e7fKInfFtmMD3jZShLkruK5PAzx/6tXtVBMFne4596ibm
B4dwHS3Ks57AAHB6KkfjESUWNI3qjuSykxS1qecQT53MbWX1rs96+Gc0CC1YcjPNp/HOs4NkF20o
TJypbAU3aJHHvBbOAwP9ABIJWDYddEHd5fuUcimC6yhLzCVpJSIqA0vJCgn9u6jxMwBfDS87aoBT
7qn93rI5YvgZwp82aY6BcjGaV3gD55U1WVe/uil+3B4ds4MNUWnc5PpyOjiq7tKUQPFQA0fy8PFF
APL1/ApLVo3pDi+kvElrI8OeNgo10vyuZ+ooyB9f+iYNyJ8qG3bQ6rGTX4DyyYvY3n78ldBcbYsB
5KTFBcmZHAD+hL8IAmoHEJwLn9tewfjIZXPaZiFuNGtsjx9fWK5UhwriCORK9/TxJc0T+2jiBpKT
KAvT066RJYU5DqJrM3HWrLnp3Y0nCikMYQBUiJtrJMwszzdI2zpeCrRsZx6DI4XFt2rj8SjJPsNx
dw9BPLSLDpZI3KbmLXgpmCQ0M6TyT9E8KUunRpUJFMZ7RET0fVTN3aFSBOPwqt1Ii+wpGsKG7EcB
9BoULJv2YMnyMjzS/2SdSrCdy9oS50rn1mPl/cuskscdNRj1QZCcO5wlq8DH4z75Yi8sy1iEPANO
WAEWFp6fTW6SYYmYFdWGAwslnG9QjoFKpImzseO3MSCwY9f1Lg7n52kosK02r4PbYzNQB1CpTr1W
MxCwRkZBAg585HmM7oD2kIX6jvr3DkicY9Ekwmk062dqk246Z7gPKM2pnAcnxL92KBgVZl27ixlN
sWV/ChvrwmOxWWAd8lyKRmYv1lQwZK51sS2CTGLyvd7B0tk1xhe7c67tIcfVISrXoxSXfFI+kLqL
k30TDwe3ofPLcSBNS64l7VIskVpopQZXOrlcdBItgyYTkFH37UuWidci8vw84zzyJwpM9Okm0onO
FDO44H7aTkO9/bhUptB5H3XyadPkAxBjPQDau8Dh2BLtxueKifAO48BRKLXDtQwprxuenZAuG3kv
Lkpjl9rKjv3uSgFkQ2hZPyuzuhkjOLdNEVlfhOYRPV5pkk08ZypUS7elkGcen4a8ei9ibrnknseG
nLXYJ02xr8r0Ng546iDuP+gOJz+lHSfyv/La1hHD42qfWNFNJkaPNtLySsV8tFJ6+74JM4UkV3c2
GOwZ6iZAxMKraMIfIf2fkTKeqelg3ytnD83CKduciIWL3NPrx8wdiOB2zZs/XUxDOw+OfkyalJg9
wn2SlFidFQo5w+fEMUkzauhZlgpSZ0iwr2k3uQMSOcfvdCHJJVEDzbpNa7hBbuFvox7OtuliBlV8
Zz6o8001TOIUufR8ksFaiiIwLmbbbzhDqENOyAXoOH18q8SVylnItMb3ipB9VNb6tEGwjevJHRDB
5blmqVNIwFQRng2cfjtQIkAO9LXN8IPy4T/S8axvJpJCU8vAWQsE7l/DvKWHhw0ofyjGmbmVGn8F
wqqhZ/mXqWkSL24cZglOqa8aN/liKZQE+tm8GiggsFNWES11aCmVMyae7CVu7N4ZvqhD7m/tOrxW
3AouXI+iCIdfl4+7dE1vxZqnUbRtIXh66ghbxM2iYl/XuDF9bnKrQSUmoubhVs+zTanm1dq18NWR
fvSKLp5hXQvy3Ml4QGrx/RLKD6iOPmSRNwqoFNyI2XDza8NrzAGp/K3bGTj5Kkp97FjOQxPfzR1S
Wy577WhVTLZ6oDprPNi3CXdcy+6wehRxuRstZq1+3jHsxFqLBEpnjkOL2hAT/5zK17Ky4kNU6+dZ
8TFYliolDYn6mCntFRo2U/0meQAf+2WM3CsCSZpXMmFj72gDC5kHivcqgnRNEJEcLV/btloL/GIU
7dHx4zyHGa2WEVTAFSYt0Jk8YYGVT8CEJfyBQuFlZrDnjTSoAor9DI623tUzt65Gd09+TWGlhnV2
1VfYKQlI9tStU+586TXViyzzagZWfGHBQX0MDZmFeyLofY2zjBCsSYFd154w18O+RMAQ5qVTRbOc
fdvkGih2jdYUZwC7jqmlx1AXL/9/yvOvmfLY/+KU5+n5NSze8qgo/2Dcw4/5adxjfXJtQceCEDZo
DE2nWvanZInxScMI77iWiSdIUzUmMX9JljDscS2XLbT4Fh/587xHgKtTHdu1+FfHNUz9XzXvMQWv
rCyAXBT57u3v/44YFQhp15GvUEdMB0L3/byn7HPbiMIUD4/It7hGmoowAjWrGQ96lqVd7z4XBjio
vAW81bnioZQL7gklLxA5FC673OLWwUP34k5Mx9OUXQZ29R0yWSJLkcpNSQh1Lnk2xpgboihT9vad
GPJ5Gyr+Duc4VB8NV3qWtkfMcmectDeOhYO1Ctg+iGrklVTJSouVRyznLzHGCbl/MvYQUXcZNAx4
Zvm+L6OWFWmqE0nRHC/ohitbiZo13/hYGHeG5YO7VQGGxmFJ8xWuhTlUsRIzogWIwmOjLy7GqGQM
Uh4nJvdHhhhUUVjqCoo5fusu+ozshF95fjcTmOJWqd/n9NFIS7qybIaGKIQ/b3vFuYQuml1srmKp
SWdq5tNxwF6SBvNJ0d90u0uYIzC+at0jo4enYVK3hVAvaueA4BjHQ1HPIyuwh26+6GUCWxufttnC
5TbDKab+EhgMOXXWaW/uBJ9/0k/KLF67bRm3jx0QhOU0Q6kciC0OpFKG6K5FkmDtSGYQtwI8Uxdy
lMKNzBnBSDXIv1UGVMyvH2tnZ1bBOXXjU+Yk5NlBhni2xcdqZD5xGDLoETwLQCbBWSvdk1s76s6I
tNuhtBn/I2ldlBSWhznOuD9i7eIoqdjHkX2t1w4jGWFczaRBKVGgNKvoFGxvlXKxuio/EiHfqar0
3HeZl6lsxkCykSjh/rs20ZQjnqX01tr6IuWZjMVQwJjW7i3sJAtfhRVd0n6h05rCPJ5u13BQPbdT
PKxDVAe0BOb1Ax6FJ+wGlZcJZlw+7r9FZ7s0TdjzMTS6Y94qJH5Hwoc5syknp52yH4ybzsYADQ2G
rkx1wFYZOTs35cHZm262cTUW3MEYxScdg4WaWsQ/SVBSwYhqNOVYJz++1KBXgoaEcGxdD9r4tetZ
l0M0wMAs6xIAY0WYUOOebVrM2+IBnO9ZnjRb0diQEithEdYstpGuPGDRyI9upykQBUHgEDY5lEp1
D7IWvjjQ5UVpdV+xXW3cmrVpSPYc1FCtYylPHsqowaUwSsKy9iVVqsjTleBlprbCz/1zYobA9pA3
CF9eXPFcpQ+zbZyjWr3VnU2hd89ZhGATFvlXbI/X2P8GTccGrV/HVfZgk2RdBEjBDqKGfo0wioqA
i3pyHjIybYuZjvoNMOazoSTXjJ9Wie2zbiofcjtj1W/fDBMiv/sIq6w614r5yAAyxEbLhrkvHhqz
/OxU+W1KCD3rlb0TN4fZkNIhHHs6RTEXd0FwBcVzAx3vAXMlWL6+KnaO4DldxkWNDdBYx4WChbuh
NgG+S0mBk/+SzpO5a5uLVmTJmb0NRGdNyM5cuH1+tht8pWeDMxJbE9qEqWgmgwfrt3eMQ0zQJ+gY
E8adfW+0yqXt+0OEtUgzRbs0ed3Mr4PEa9Bxau45iyMdyg+mD+iuCPDazoqxVZ2QCbfGLoe3xxkQ
bGI7buSCnpSpaJkwu5rpGaRpTrUY4k3lwwGxWGVuSQwey6ymT62Jbh0jyxnQEWWvjPRpHoz6OBSv
pcn6wsCm7JUxBsSq0HZ1ld9ULZeXIBxAZF/5ag6odDhYs5CZuKLE6ykST4QxnkR175fw7B00ACcy
zoe6hHI5UnK/0sfoOg6Mm4QEbDomG7sTAMGYZoSDKNedvteL+Yr/z7iWdDJ8j5ideeN+KRJGGEPY
fnGC8j0aFYlEWw7XQ84qNQCe7XVECjv3BVRxt0tZYBUvdOGyeBXOyU39hxFuWz8PO5bgSxdBdGGb
bLhda09+kshSvYqTiLo/S4WLqi5ZgcqLp/v81SzyVUeJ35Crm0ytTg6LzMnZjynYkglwGF1O93PB
fAMf504N/efAatTFKdbc+0aCXLrcvvPRsxN7ehSjbEp1xrMJZaPjGosL7UYoLZi5gPlopFz8pu0B
8jDk0GvrNjc8UlHIfSM7o0Ghc4ioCzicyVoBZpWtPtEW2mO6rCC0qMUAStCRJ+iovLWl2PrxVlXS
J6CuAQGWfG8yz1j2EaJfTme6pfTsU4ppPZMTW6Q2eUhFDbeKfiYiOPlIZtTRUacsPHUu38IC4Gjl
rhMbxJmeBh7u/CvK009TWd2WM7TKETFYqmNb9nvdYiSORhSxxYdhFJdgFvemwEqf5oS0ub5zHOoz
TQuGakxLrn+MgE7o2ZCgvIGxKYESY5+qxknNoQVEybGIgJ4C7t6VgYOYkRYdClR9sUZ4nY0a0gpY
sptmgLv1fYWcp2FyoGPzcarA3FtQ7tMUsawJtNKzATgGmaodhFF/0QwGnvgaiByFFpKpMt0mjqCL
k11q5gY8IEx4/Y4jw/DG51lVqeNRpECzLewKodd/Y14hU5vhxjeUbWtANhux6FMpP7304P2P+YWF
OfBuVGS9kESXkFSOzsTc6TGTxVm39w2udozghHWYnVOXByoyg01rV+PBn+MvnV2h8ZJ7FXEK8S3G
w1D499TBAqm4dyFHrKDcNmx9si3PvddM0++5BqmfQYVXA804mMloIVOUROvA9G0LF2d5ZXQLvQVr
OVkU5mAMu5DBS49pF6qL2AflMnc27aUg5mmOiD9T/Yszr4kXpqO92GN9nRjNA55F6nv7Te0gVEQR
XQzw9/bVWH92BRlKirWtslDXlWs/jCFbuzHCYjkNGS+m6l6SKfvM7t44EmtdaqMVcTC+9EVMHGnQ
m3WlKqyv/Git54q4IDZhbm5ZXMTBI5xACGLzycybTYgAliZhsp7lJjKV28m+3lAvIE+CBejP8aCw
74QJNFNeNXu+3JIy4KvWM9lH4qPbYCDHJqhDWOU0KBH4q2jsQOhncYhnpJ/i7QHU0tocwwzueswq
QqmG5VwQpVPq+FqTm+aB3bNkODimj5ZDfcycstBgnz2y31bYd9tyA96yExdyS57IzTm9CImnsF93
5MZdZQdfyq08U3nMnOzuU3b53/4gN/4WzI+pqfUNI5DHsbFp3hqmVxB8W6zM3TaQAoIppQRXigqz
rnKk0dcEPKhlKaUHgKhAS6UcYUthAps3bgsoRVKysNAudCliUIK5jKWsUUuBQ5tvAgXBw50Ijlds
eBFBkEM6KYwwZVpbUioppGhSSPnER0dp0VOousZfbSPmDloNswIcnQU7UIowIWpMjCpjpAJQ4kzp
0mVCs8mleBNm5hGiPksh0MuS0dtgd/VUKfkIBlIwVT54XY+hlIUE+lDRsd8dzirvHY3JvU9c313l
MW1aEPWYZEc3jRSbXCk7qehPCTqUbWUUNSrioWdYJSNAtw6CMwiSvYKGZTT1DTxa6mXeudk+sUZX
GcwheqHq4SFGB+PjbKUshnLcgPZSNwLFLFCRzmgMWGVoaSWami/FNReVTUdtm8DbZ+gXqzwNTs3D
MJC4bnU+kcLE+6tbPKMIybdrLKjIeJb/nuBbZSbRbEOKyfXMdrYWuW9tjOeblMQXmFSiboXn28Zr
57gXW8qGlRQQWzi3UlCMpLQY1IiMteU+N5qB8UgKkC1KZK6m+7CZ84VP9mrp+4Pr6TXYVwcFs0fJ
HKSkqaNtOlLkHFE788mC2EzxQP/AWAMIP6JogDpaWP2TYql3wul2QcztKT7atD85D4ogUYK+Son3
TduZ55wpPJMORCATzAyCbCOl2UiKtKmUa6kDWGtSwC3DlgY4FkVseu29Zr9OeaMvwAE+O6i/k5SB
nfitlLKwIgVijHU3YL6pCJHicYGKHDVWv7Ey9htSYNal1DyjOYdSfO4/ZGgrPbtqFa9UKVHbaNVY
+Uj8o16XFdABsJHUyCt6sqyxde2SYNyWTlAccrBIK2RynM0EeEkd98VqkG3TA8/DqKEv3aILE4Nu
mZ0Lk165yY0Whd7gd4uGjYOR+s42P8fVfKrZR13azs/ObUcHmSguABMq7oRQX4b6ztbc4diICi9i
2DCjQnnuKdUoeI7B0c0eUn+iIaOjHC8ysQWq9EvE44GTQzsqk0+3go4ETO1Tfhlq9UA8F/MN9udD
EwT5FjZkv1AV+3PKBuExjdUErz/dw9O6JzmF1/8ruxbLGyeKmgqE9mtyYlSE+pdetdKNXrPoD+CY
xO2IOB6yzJmmVl03VqudCpBKVKsfK+YuqzJlBNtNYXZgBbaN9eopsE1t1eiWs+Vs2Hdj0h8mu38F
rNqtpzwmMT+6dw4tWBwVvCxWOZ1sFvXWSBxHx4q1ik1hHJNIrMcuIG3E/p+QMcPVlsQOpjC1XKpT
/9CZFiDAxIVPpGi3pdoDivE17qW27Fwiyn2gL+RkYbrZWFN/w0DpKUmTYZWyIHbbId8Lv39F2e+P
fS7d3zM3b57SH3N2x50SRHe8Sj27w9oIQKflUbUNO+e27hj91WVrLUK6aZi1D8FRpwGOQ1/tB/rZ
li3hPNBz6d3Mioznj8E6pHiPGSrDjKGyp/kMnWgEQpbHnmhMnayEMx1MBfOGpUWXrANK1BgdMOIs
oOJ9POspvCDdBEM5p0RyGd2Q5RV1up8pKmJUabtb51bTs+Jc6i3Bpk77OstNJcg3loluEK0qPbjg
W5tPffQYkQs+BSRFz4hXMJLZlXY2j53c99VVhH1xdHvmBJ15aVQqzqIMs4jpABAcxxx0a4emPpSg
a7AaX4VEJ6Ku0fi4gLT7w9kozXORuAZ90OodkFPKVz2zkXEjWz3rLENbOKknxRF3cT3Gh7peWzbn
TiHeHHjYXM6yISPdBKx3Vm7Ftk6TJcFZDaqDRjYse8I3NoXbw51wxptWwEEIyE/SnZMR4kjDtRIE
0Rba2nZOlXEDK+86HMbZ08hBkbofe1jqLbt6lihxYDI7IYTZkgxmEcuitMCytwjw23puqAUrrdHX
HBSEez3KVtFM/CGzE8NTpa93rMQ2a6srWnvChTap1iLxAUrSUKYssdwcnRzKUZlMKU4fpo5px/VH
x0ypBMYufrfzIVupNs0kBrYgdKcTT3SxIteQrMIOLm6MQEaXZLruCZkTPLi3De3OB5S7dPqUBBcA
0XlYWjgpV0JC8HqcCYnYO0zFVmpKK0MWG2DNtQifk6PdOLmarFvV+DrwAMJqnN2qZv4S59nJDARU
Lflr+xSjqhZed8OoIviDs83r9L5xqEOYqIswPyulXy+tilC/iJt5nYQh2U6JUbdHm1UCLTpaRzKG
6fYiCYqnNnTUla1DU2DplaZ4WEQ5H0Tq72Y26ue8DTLPkRm3LiczPmIZTWckAMqnQDhM5smY3YFl
DKjOIR4fW91Y2e1HLjQtPWaMIKUAjy99Lv0lpVBiKb4SUB1WcUz1YIIjw2/sO1vC3SccFbiZ5fag
rreBUleLHtNSIIiGq2obLZWAn+EDVs3FPrXZDinyP4V9AQWcismx5DKXaAwjjzaNg6FUEbdpqqqY
fEu2ZQAbHGcovCDPUgCA4TLKWZ3Fsc7kdYrtxTjgPBGllPrHYTXbLNPoR2SAWDTnEl+alnHEek2s
ZzAKa0vdw/KaNmOTfP14cy0PF6C3A7v8InyxDPMczpQQkNiiFDZDrWNO8XHQQ4O8cJTzd+GU3mAC
usG4hgYJyB3U7QYnOosNImduv26ocHxiXXRNrSGTLaevDk08JSzxuzUlOO4+EeZXA+EOHN5A8ten
/iElB45PsNpWKXg4rZijba0Z24AAlNVhHEqYIIHKMNcoGeYFF/xVaTIoDOJ6N5bs7+fQYMCmHwa9
n9au6r9kc/Y6WvyYqpug5rpyn8hJK3oDYFrkwutRUSk6zAFFidiyKWj7o6B04JSG+uKAvkHHaHGQ
VvlnmHaSWI4cosibfPGWNMOCssorvIolNNP6SnOVc3BvXSBsh94IHOeKvexN1c0wKLEYa4LCLJWT
vmzdmzkK7lIWIrTQ0l6/j/wnNo/uralRGseNN8Z94LkRNLBOr+n0y0J/b/kdhx12WG5EwChbGceu
1z0GTmwcEEXT3rzOCrr3nByOc9KfBmObS4xgHlIEmNm0guiylHBUHuECn6BJdyduaCtAEC0PcmQY
yIUXTDxrW1ddDERHFppiFcVGAW7EuRglhG3Vidr9QEvcHiy5zpmoVyqY4cT38hpqzMIV+DnCCqMV
IFkDj0x66focs2HyamtmAC6jiJZJlx+HKHuoagWkfuoBr7yxuIEsDbWJl0kdPLM7pRKs4qy1cv/g
9gKqhYNo0M0vfRCj0DIUV5W5Onb68MjoEm1Nm09aNTw5NmJfCz2m4XJbzE6X8RwpJYjIqHacnxbS
KmT+MXaJcps3eWS5XjYPUHts+6Sabu9hXhT7qcD5Sz8M6PDkiC3vVhHBykV1FxGCnNmRHEjCjgZB
pYjWClq9xTA2naR0ojbGIZj0g5ooXoMh51ovhnNjNM0Re/w5yN36YUgxg5oZb30qr11ntnHw2fAl
W+D8c17gxMzGbp8q6SqYYBTivUM8iMZuZ7FoIedNBZ1Ge7khGZUR3QvswsJVZ7pfQmES90/qI3kI
Hs/sP+Leh/GjdcB6fYUrr76u41T5ojbRRjjtLSDQSwnFlsx/s1ei0V0apZgx7pi8XAx7qitrYBs4
7J067HNNReUEK7cfzPluZIFxa6McHnNNe+h0Zq1Wrl4RTp2vfK0Fi+iIF0cvd0MyWB5cnXyDwDQi
hembzsLnpdrEuKVjDF4zSCkz6uaFUWgrUmnU0WTFadSMPQCDdomTwhMWt47QGhlCpi8koh+ssHrF
4sDCGcqEN/bXftz05A90irVKMgyYR/l8yFHPoCRYdWIUnKZnZLVwbavjy9DhFMtpDEW09+vVEMI7
tIjUL5EX1/+PTTP/8+v4X4L3YvXcPnt5G7XTdfdOuvkd/1fb/MN//cu/XhVR3t4V/7Zv+uMf9J/+
9vmo6RIH+y4F9/G6Pl70H/2Y9Jn31r29Q8ZTP4EBsTXDYhCaFhRZfvt7zfnkuoYAt4Wb6eN/v/yk
5fH5vSPwx2/u26H84+/5o1f+7djIUSm5PORQlyntDx0Aw/3kmK5QuevC8+N/3x8HodIspqquqn37
V5WoH7/vF+fJv9NxeC06wnKcikFU5EyzP87Oj+PgfntJvzo3//oc+NVP+MU5IJh8Gxa7YP3Pn/Uv
TwX3k4FFUmDn+g96789vWZSvoqato9f2u/cuzwHrp8/kXzwAv/ox3x0AnUe5bZjOt0/5+3NAsz8J
6NkwLb6RLv/9P/xfvfJffPjfDgD4yR+6CEzOANdSdVvAzPzlR29+0vngibhSgPcfctr/wTtXBfHb
b6/rBz567ZMQRHUZTH376LmYfnEAhPjkyqvfNsWf//lvPQ5/w2ny50cKLIb0zZPXdPTe/NYz5/e+
4ec76V//+69uEd99491Uvn/73d9OJfnnf/juUH/c4X7xjz/f8T5+z0//+U9v8K9/9Xe/6+d39fNf
bqP3+rl+DaePf5h+epnn54yn0bF7eccIFr1/f5H//En/5fX8/d9992p/cfr/0Y+/4LT5nZ8u0bMf
t1T53v5tP53iy+S5Lp9f/+r1fzyoZPflD/6GP/2PIfrnf2pp+sPN/tu/5f/C+zg9/+m/Y6b6jSP1
8wP3h9/Hf/vf/+tt/u03IJ1aP3yY0n/+x985PqyXfvTHw4jIiz/9z9//HdxDf/R3cCF0v/kOMJv9
+E9/jN7T5Hc/4o/n6Y++gUP3f5SVWA467xnfqjxg4U2pPcDjpPPLM1Ox5jlghUa5BYSus6UwrSKd
jJ0LPE0K38nYFNpE6DQMCo0nehkmXnuwVSnw1jZmRQPrTWDThlqLglQk56QmFtkBAAAA//8=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podatkov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Sprejemanje poslovnih odločitev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Podpora pri analizi podatkov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Pridobivanje znanja o poslovanju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Izvajanje predvidevanj</a:t>
          </a: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plošča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v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realnem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času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Možnost razširitve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Kaskadiranje - od splošnega do podrobnosti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Številni grafi, tabele, zemljevidi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Prilagodljivost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Celovito spremljanje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kazalnikov/ukrepov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Opredelite svoje občinstvo in cilje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svoje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 je pomembno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vizualizacije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Uporaba predloge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Ohranite preprostost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izboljšajte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ima kdo kakšno idejo, kako to narediti bolje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pomeni več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lahko uporabim predlogo?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pravilno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berljiv?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že kdo storil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barv?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informacij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vsi razumejo armaturno ploščo?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Meritve strank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Finančne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Spletna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o človeških virih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Uspešnost trženja 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logistiki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plošče</a:t>
          </a:r>
          <a:endParaRPr lang="pl-PL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Stolpčni / stolpčni graf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Črtni graf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Odstopanja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Grafikon zalog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Krožni graf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Sodelovanje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 za širšo javnost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/Pareto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Zemljevid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Lestvica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Delež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funkcij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Večnamenskost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podatkov</a:t>
          </a: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Izvajanje predvidevanj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Sprejemanje poslovnih odločitev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Podpora pri analizi podatkov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Pridobivanje znanja o poslovanju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3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plošča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v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realnem</a:t>
          </a: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času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Možnost razširitve analize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Kaskadiranje - od splošnega do podrobnosti</a:t>
          </a:r>
          <a:endParaRPr lang="pl-PL" sz="1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Številni grafi, tabele, zemljevidi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Prilagodljivost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Celovito spremljanje </a:t>
          </a:r>
          <a:r>
            <a:rPr lang="pl-PL" sz="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kazalnikov/ukrepov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Opredelite svoje občinstvo in cilje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svoje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 je pomembno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pravilno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vizualizacije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berljiv?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Uporaba predloge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lahko uporabim predlogo?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že kdo storil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Ohranite preprostost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pomeni več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barv?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informacij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izboljšajte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ima kdo kakšno idejo, kako to narediti bolje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vsi razumejo armaturno ploščo?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700" b="0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plošče</a:t>
          </a:r>
          <a:endParaRPr lang="pl-PL" sz="17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Meritve strank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Finančne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Spletna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o človeških virih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Uspešnost trženja 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logistiki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Stolpčni / stolpčni graf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Krožni graf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Sodelovanje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Črtni graf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Trendi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Grafikon zalog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Odstopanja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 za širšo javnost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funkcij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/Pareto</a:t>
          </a: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Delež kategorije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Lestvica kategorije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Zemljevid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Večnamenskost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1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Napredna uporaba preglednic za analizo logističnih podatkov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544" y="5651342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72404" y="5748602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Zložen stolpčni </a:t>
            </a:r>
            <a:r>
              <a:rPr lang="pl-PL" dirty="0"/>
              <a:t>diagram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114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1409936" y="6120903"/>
            <a:ext cx="501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Graf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zloženih stolpcev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1A7D31-A720-732A-5505-815BA3669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DCD5DE5-C355-0A81-32CD-FCBE581FA9C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Krožni diagram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94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973430" y="5882075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Diagram krožnikov (2D):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Diagram krožnikov (2D)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A27545-CEBC-90C8-4CA3-D656C6EBD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E6E67A4-D674-41D4-5D05-0C71EE7A0A96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Črtni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177581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63228" y="565622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Črtni graf-&gt; + -&gt; Črta trenda-&gt; možnosti pogleda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enačbo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grafu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CCC21D-63B8-9652-2B9A-BC8B7A4AF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ECFEDB8-84C6-D75D-5755-CED8C4F3C93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Graf zalog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361356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 -&gt; graf zalog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558A91E-226F-63E2-6092-92DCFE8AE4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2486A3A-8F3B-135C-B8CE-B99A8174F9C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46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50A5869-D895-46EB-B9B0-8117E0CDB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1DEA5CB-0F20-8288-BDED-537AD857E95B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Polarni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093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grafi&gt; Polarni graf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FA08E8-B716-667A-CB94-76D55AEB2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02332AA-A107-F638-C8C2-DF024F3F9BD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cx="http://schemas.microsoft.com/office/drawing/2014/chartex" xmlns:dgm="http://schemas.openxmlformats.org/drawingml/2006/diagram" xmlns:a14="http://schemas.microsoft.com/office/drawing/2010/main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469785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priporočeni grafi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 grafi-&gt;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9FAD0A8-934C-2D4B-29B0-8E89D51CD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F1BD732-2162-F8AE-B4B2-AE2F810F1A5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Paretov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972141" y="6196267"/>
            <a:ext cx="525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diagrami-&gt; Histogram -&gt; Pareto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cx="http://schemas.microsoft.com/office/drawing/2014/chartex" xmlns:a14="http://schemas.microsoft.com/office/drawing/2010/main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" y="5918835"/>
            <a:ext cx="939165" cy="939165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D1D9623-606F-E5E6-1653-CB685537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DB58F9D-D044-8C43-B638-F7E4792DE874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Zemljevid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240007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 &gt; Zemljevid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dgm="http://schemas.openxmlformats.org/drawingml/2006/diagram" xmlns:cx="http://schemas.microsoft.com/office/drawing/2014/chartex" xmlns:a14="http://schemas.microsoft.com/office/drawing/2010/main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F2060E-0415-25B6-3123-9C2782FAE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87FEFFB-3DB6-826C-49F1-73C7B26D3C7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Combo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80" y="6569385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651842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7" y="5785744"/>
            <a:ext cx="529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grafi&gt; Histogram -&gt; Kombinirani graf&gt;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izberite sekundarno os.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450A25-F844-3B63-D870-EC5244287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5EE71D-23A1-E3FD-288B-E128EE92F5BB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Potrebe po uporabi vizualizacije podatkov in njene prednosti;</a:t>
            </a:r>
          </a:p>
          <a:p>
            <a:r>
              <a:rPr lang="pl-PL" sz="2000" dirty="0"/>
              <a:t>Vrste vizualizacije podatkov - kdaj in katere vizualizacije uporabiti;</a:t>
            </a:r>
          </a:p>
          <a:p>
            <a:r>
              <a:rPr lang="pl-PL" sz="2000" dirty="0"/>
              <a:t>Primerjava grafikonov glede na njihove lastnosti;</a:t>
            </a:r>
          </a:p>
          <a:p>
            <a:r>
              <a:rPr lang="pl-PL" sz="2000" dirty="0"/>
              <a:t>Opis nadzornih plošč (dashboardov);</a:t>
            </a:r>
          </a:p>
          <a:p>
            <a:r>
              <a:rPr lang="pl-PL" sz="2000" dirty="0"/>
              <a:t>Opis koncepta sestavljanja nadzornih plošč.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plošče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zbirka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številnih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grafov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zemljevidov in tabel, ki omogočajo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spremljanje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analiziranje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podatkov, ključnih kazalnikov uspešnosti ter operativnih in finančnih rezultatov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plošče lahko prikazujejo rezultate v realnem času ter so lahko popolnoma prilagodljive in kaskadne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nadzornih plošč omogoča poglobljeno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analizo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prehod od splošnega k specifičnemu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nadzornih plošč je podpora poslovnemu upravljanju, kar pomeni, da morajo podatki zagotavljati informacije, potrebne za sprejemanje poslovnih odločitev. 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990D4A-84F7-4792-85D5-F7D45B23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AE0068C-1CC4-13E9-3062-403871D2D4E9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78456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powerbi.microsoft.com,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D522F3-668E-2C33-97DE-F3EDD6560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56CC72-7B5B-38D3-9EDF-02EDD95A530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 - korak za korakom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01109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77BC4486-0FB9-CBAF-4897-82031C37A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29C54A-2F4E-C8E6-0EBB-B4117AFD3222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 </a:t>
            </a:r>
            <a:r>
              <a:rPr lang="pl-PL" dirty="0" err="1"/>
              <a:t>- aplikacija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042843"/>
              </p:ext>
            </p:extLst>
          </p:nvPr>
        </p:nvGraphicFramePr>
        <p:xfrm>
          <a:off x="4153029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ni področja, na katerem nadzornih plošč ne bi bilo mogoče uporabiti za izboljšanje procesov in sprejemanje pravilnih poslovnih odločitev</a:t>
            </a:r>
            <a:r>
              <a:rPr lang="pl-PL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podatkov z nadzornimi ploščami povečuje ozaveščenost zaposlenih o delovanju v praktično vseh možnih procesih.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628762C-A9A0-C7BF-062C-88B19A501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ADF717A-17AD-B19E-F608-B812F2E3B65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slideteam.net, 2023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C7A3C71-8C8F-EC66-3CBF-748ACC7F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DC2D7EF-6908-06BD-73AB-7735BE362064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>
                <a:solidFill>
                  <a:srgbClr val="4472C4"/>
                </a:solidFill>
              </a:rPr>
              <a:t>V</a:t>
            </a:r>
            <a:r>
              <a:rPr lang="en-US" sz="2000" dirty="0" err="1">
                <a:solidFill>
                  <a:srgbClr val="4472C4"/>
                </a:solidFill>
              </a:rPr>
              <a:t>izualizacija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 err="1">
                <a:solidFill>
                  <a:srgbClr val="4472C4"/>
                </a:solidFill>
              </a:rPr>
              <a:t>podatkov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/>
              <a:t>je znanje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V</a:t>
            </a:r>
            <a:r>
              <a:rPr lang="en-US" sz="2000" dirty="0" err="1"/>
              <a:t>izualizacija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in nadzorne plošče krepijo vodstveno ozaveščenost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>
                <a:solidFill>
                  <a:srgbClr val="4472C4"/>
                </a:solidFill>
              </a:rPr>
              <a:t>A</a:t>
            </a:r>
            <a:r>
              <a:rPr lang="en-US" sz="2000" dirty="0" err="1">
                <a:solidFill>
                  <a:srgbClr val="4472C4"/>
                </a:solidFill>
              </a:rPr>
              <a:t>naliza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 err="1">
                <a:solidFill>
                  <a:srgbClr val="4472C4"/>
                </a:solidFill>
              </a:rPr>
              <a:t>podatkov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/>
              <a:t>podpira poslovno odločanje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bstaja</a:t>
            </a:r>
            <a:r>
              <a:rPr lang="en-US" sz="2000" dirty="0"/>
              <a:t> veliko oblik grafov, zato morate vedeti, katere uporabiti za katere podatke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Z</a:t>
            </a:r>
            <a:r>
              <a:rPr lang="en-US" sz="2000" dirty="0"/>
              <a:t> analizami lahko ustvarite konkurenčno prednost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3F4EC8C-9AD7-5907-9E30-C63B9A8C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9844BDF-7A17-0E1F-7959-FC65FF98A54D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Hvala za vašo pozornost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FD2B41F-7EAF-68FB-2F54-9DD5B751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E0507D6-ADF1-5356-E2A8-E1BC0A07BEC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Graudina &amp; Grundspenkis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 </a:t>
            </a:r>
            <a:r>
              <a:rPr lang="pl-PL" sz="1200" dirty="0">
                <a:solidFill>
                  <a:srgbClr val="7F7F7F"/>
                </a:solidFill>
              </a:rPr>
              <a:t>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rgbClr val="1065AB"/>
                </a:solidFill>
              </a:rPr>
              <a:t>Grafi in nadzorne plošče </a:t>
            </a:r>
            <a:r>
              <a:rPr lang="pl-PL" sz="2200" dirty="0"/>
              <a:t>so pregledni in učinkovito pripomorejo k razumevanju podatkov;</a:t>
            </a:r>
          </a:p>
          <a:p>
            <a:pPr algn="just"/>
            <a:r>
              <a:rPr lang="pl-PL" sz="2200" dirty="0">
                <a:solidFill>
                  <a:srgbClr val="1065AB"/>
                </a:solidFill>
              </a:rPr>
              <a:t>Metode vizualizacije </a:t>
            </a:r>
            <a:r>
              <a:rPr lang="pl-PL" sz="2200" dirty="0"/>
              <a:t>pomagajo analizirati podatke ter jih preoblikovati v informacije in znanje o poslovanju;</a:t>
            </a:r>
          </a:p>
          <a:p>
            <a:pPr algn="just"/>
            <a:r>
              <a:rPr lang="pl-PL" sz="2200" dirty="0"/>
              <a:t>Vse vrste vizualizacij podatkov omogočajo boljše razumevanje;</a:t>
            </a:r>
          </a:p>
          <a:p>
            <a:pPr algn="just"/>
            <a:r>
              <a:rPr lang="pl-PL" sz="2200" dirty="0"/>
              <a:t>Vizualizacije omogočajo osredotočanje na najpomembnejše vidike, odstopanja in trende;</a:t>
            </a:r>
          </a:p>
          <a:p>
            <a:pPr algn="just"/>
            <a:r>
              <a:rPr lang="pl-PL" sz="2200" dirty="0"/>
              <a:t>Prikazovanje podatkov v grafih, na zemljevidih in nadzornih ploščah podatkov pretvori v informacije, kar lahko pripomore k približevanju znanju, potrebnemu za sprejemanje poslovnih odločitev.</a:t>
            </a:r>
            <a:endParaRPr lang="pl-PL" sz="2200" dirty="0">
              <a:effectLst/>
            </a:endParaRPr>
          </a:p>
          <a:p>
            <a:pPr algn="just"/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540C91-3C28-51DA-39B3-CC09419D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49C00E-0EB5-32AD-8620-1CA7D4E34ACB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178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9E27EEFE-3E69-DBED-9FC4-7771C7F8A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F07CF03-DA79-1C73-509B-8EC595E7729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 - orodja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Tezel, Koskela, Tzortzopoulos (2009). </a:t>
            </a:r>
            <a:r>
              <a:rPr lang="pl-PL" sz="1200" dirty="0" err="1">
                <a:solidFill>
                  <a:srgbClr val="7F7F7F"/>
                </a:solidFill>
              </a:rPr>
              <a:t>Funkcije vizualnega </a:t>
            </a:r>
            <a:r>
              <a:rPr lang="pl-PL" sz="1200" dirty="0">
                <a:solidFill>
                  <a:srgbClr val="7F7F7F"/>
                </a:solidFill>
              </a:rPr>
              <a:t>upravljanja.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 se razvijajo skupaj z razvojem tehnologije, predvsem orodij poslovne inteligence (BI);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Ravno razvoj BI je pripomogel k priljubljenosti nadzornih plošč (dashboardov), ki uporabnikom omogočajo analizo in spremljanje podatkov v realnem času.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1FF7B82-7608-645D-EEE9-27F1C3DF8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1FC33A-D053-192C-81CC-BD416501E0B9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Vir:Hansoti,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dirty="0"/>
              <a:t>Obstaja veliko vrst grafov, med njimi:</a:t>
            </a:r>
          </a:p>
          <a:p>
            <a:pPr lvl="1" algn="just"/>
            <a:r>
              <a:rPr lang="sl-SI" dirty="0"/>
              <a:t>stolpčni grafi;</a:t>
            </a:r>
          </a:p>
          <a:p>
            <a:pPr lvl="1" algn="just"/>
            <a:r>
              <a:rPr lang="sl-SI" dirty="0"/>
              <a:t>vrstični grafikoni;</a:t>
            </a:r>
          </a:p>
          <a:p>
            <a:pPr lvl="1" algn="just"/>
            <a:r>
              <a:rPr lang="sl-SI" dirty="0"/>
              <a:t>črtni grafikoni;</a:t>
            </a:r>
          </a:p>
          <a:p>
            <a:pPr lvl="1" algn="just"/>
            <a:r>
              <a:rPr lang="sl-SI" dirty="0"/>
              <a:t>pita grafi;</a:t>
            </a:r>
          </a:p>
          <a:p>
            <a:pPr lvl="1" algn="just"/>
            <a:r>
              <a:rPr lang="sl-SI" dirty="0"/>
              <a:t>območni grafi;</a:t>
            </a:r>
          </a:p>
          <a:p>
            <a:pPr lvl="1" algn="just"/>
            <a:r>
              <a:rPr lang="sl-SI" dirty="0"/>
              <a:t>borzni grafi;</a:t>
            </a:r>
          </a:p>
          <a:p>
            <a:pPr lvl="1" algn="just"/>
            <a:r>
              <a:rPr lang="sl-SI" dirty="0"/>
              <a:t>površinski grafi;</a:t>
            </a:r>
          </a:p>
          <a:p>
            <a:pPr lvl="1" algn="just"/>
            <a:r>
              <a:rPr lang="sl-SI" dirty="0"/>
              <a:t>polarni grafi;</a:t>
            </a:r>
          </a:p>
          <a:p>
            <a:pPr lvl="1" algn="just"/>
            <a:r>
              <a:rPr lang="sl-SI" dirty="0"/>
              <a:t>kolobarni grafi;</a:t>
            </a:r>
          </a:p>
          <a:p>
            <a:pPr lvl="1" algn="just"/>
            <a:r>
              <a:rPr lang="sl-SI" dirty="0"/>
              <a:t>točkovni grafi;</a:t>
            </a:r>
          </a:p>
          <a:p>
            <a:pPr lvl="1" algn="just"/>
            <a:r>
              <a:rPr lang="sl-SI" dirty="0"/>
              <a:t>lijakasti grafi;</a:t>
            </a:r>
          </a:p>
          <a:p>
            <a:pPr lvl="1" algn="just"/>
            <a:r>
              <a:rPr lang="sl-SI" dirty="0"/>
              <a:t>raztreseni grafi;</a:t>
            </a:r>
          </a:p>
          <a:p>
            <a:pPr lvl="1" algn="just"/>
            <a:r>
              <a:rPr lang="sl-SI" dirty="0"/>
              <a:t>histogrami;</a:t>
            </a:r>
          </a:p>
          <a:p>
            <a:pPr lvl="1" algn="just"/>
            <a:r>
              <a:rPr lang="sl-SI" dirty="0"/>
              <a:t>toplotni zemljevidi;</a:t>
            </a:r>
          </a:p>
          <a:p>
            <a:pPr lvl="1" algn="just"/>
            <a:r>
              <a:rPr lang="sl-SI" dirty="0"/>
              <a:t>drevesni zemljevidi.</a:t>
            </a:r>
          </a:p>
          <a:p>
            <a:pPr lvl="1" algn="just"/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E482374-308D-8BC2-B530-899694A3A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7F3676E-D35B-8C74-8F58-D417190D30CD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Izbira</a:t>
            </a:r>
            <a:r>
              <a:rPr lang="en-US" dirty="0"/>
              <a:t> </a:t>
            </a:r>
            <a:r>
              <a:rPr lang="sl-SI" dirty="0"/>
              <a:t>grafa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prilagojena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analiziranih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in </a:t>
            </a:r>
            <a:r>
              <a:rPr lang="en-US" dirty="0" err="1"/>
              <a:t>pogojena</a:t>
            </a:r>
            <a:r>
              <a:rPr lang="en-US" dirty="0"/>
              <a:t> s </a:t>
            </a:r>
            <a:r>
              <a:rPr lang="en-US" dirty="0" err="1"/>
              <a:t>potrebo</a:t>
            </a:r>
            <a:r>
              <a:rPr lang="en-US" dirty="0"/>
              <a:t> po </a:t>
            </a:r>
            <a:r>
              <a:rPr lang="en-US" dirty="0" err="1"/>
              <a:t>opravljeni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;</a:t>
            </a:r>
            <a:endParaRPr lang="sl-SI" dirty="0"/>
          </a:p>
          <a:p>
            <a:pPr algn="just"/>
            <a:r>
              <a:rPr lang="en-US" dirty="0" err="1"/>
              <a:t>Vse vrste vizualizacije podatkov omogočajo boljše razumevanje</a:t>
            </a:r>
            <a:r>
              <a:rPr lang="en-US" dirty="0"/>
              <a:t>;</a:t>
            </a:r>
            <a:endParaRPr lang="sl-SI" dirty="0"/>
          </a:p>
          <a:p>
            <a:pPr algn="just"/>
            <a:r>
              <a:rPr lang="en-US" dirty="0" err="1"/>
              <a:t>Prikazovanje podatkov </a:t>
            </a:r>
            <a:r>
              <a:rPr lang="en-US" dirty="0"/>
              <a:t>v </a:t>
            </a:r>
            <a:r>
              <a:rPr lang="en-US" dirty="0" err="1"/>
              <a:t>grafih</a:t>
            </a:r>
            <a:r>
              <a:rPr lang="en-US" dirty="0"/>
              <a:t>, </a:t>
            </a:r>
            <a:r>
              <a:rPr lang="en-US" dirty="0" err="1"/>
              <a:t>na zemljevidih </a:t>
            </a:r>
            <a:r>
              <a:rPr lang="en-US" dirty="0"/>
              <a:t>in </a:t>
            </a:r>
            <a:r>
              <a:rPr lang="en-US" dirty="0" err="1"/>
              <a:t>nadzornih ploščah podatkov pretvori </a:t>
            </a:r>
            <a:r>
              <a:rPr lang="en-US" dirty="0"/>
              <a:t>v </a:t>
            </a:r>
            <a:r>
              <a:rPr lang="en-US" dirty="0" err="1"/>
              <a:t>informacije</a:t>
            </a:r>
            <a:r>
              <a:rPr lang="en-US" dirty="0"/>
              <a:t>, </a:t>
            </a:r>
            <a:r>
              <a:rPr lang="en-US" dirty="0" err="1"/>
              <a:t>kar lahko pripomore </a:t>
            </a:r>
            <a:r>
              <a:rPr lang="en-US" dirty="0"/>
              <a:t>k </a:t>
            </a:r>
            <a:r>
              <a:rPr lang="en-US" dirty="0" err="1"/>
              <a:t>pridobivanju znanja</a:t>
            </a:r>
            <a:r>
              <a:rPr lang="en-US" dirty="0"/>
              <a:t>, </a:t>
            </a:r>
            <a:r>
              <a:rPr lang="en-US" dirty="0" err="1"/>
              <a:t>potrebnega </a:t>
            </a:r>
            <a:r>
              <a:rPr lang="en-US" dirty="0"/>
              <a:t>za </a:t>
            </a:r>
            <a:r>
              <a:rPr lang="en-US" dirty="0" err="1"/>
              <a:t>sprejemanje poslovnih odločitev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Hansoti, 2010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DA02AC-D61E-AE15-41DD-1E7070D7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022BB01-956D-89E2-F31D-67E74A774205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6448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avtorji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8FFC97-99D6-42E6-5186-B4474B1A7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AE3EA46-67BE-92E8-5DC9-0A64BCC32C6A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Grozdni stolpčni graf 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2738"/>
              </p:ext>
            </p:extLst>
          </p:nvPr>
        </p:nvGraphicFramePr>
        <p:xfrm>
          <a:off x="1400177" y="128587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838657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07249" y="6036054"/>
            <a:ext cx="72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Grozdni stolpčni graf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9991E-3478-4C04-A28D-28536DCEF357}"/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2586</Words>
  <Application>Microsoft Office PowerPoint</Application>
  <PresentationFormat>Širokozaslonsko</PresentationFormat>
  <Paragraphs>272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Napredna uporaba preglednic za analizo logističnih podatkov</vt:lpstr>
      <vt:lpstr>Agenda</vt:lpstr>
      <vt:lpstr>Vizualizacija podatkov</vt:lpstr>
      <vt:lpstr>Vizualizacija podatkov</vt:lpstr>
      <vt:lpstr>Vizualizacija podatkov - orodja</vt:lpstr>
      <vt:lpstr>Grafi</vt:lpstr>
      <vt:lpstr>Grafi</vt:lpstr>
      <vt:lpstr>Grafi</vt:lpstr>
      <vt:lpstr>Grozdni stolpčni graf </vt:lpstr>
      <vt:lpstr>Zložen stolpčni diagram</vt:lpstr>
      <vt:lpstr>Krožni diagram</vt:lpstr>
      <vt:lpstr>Črtni graf</vt:lpstr>
      <vt:lpstr>Graf zalog</vt:lpstr>
      <vt:lpstr>Grafi</vt:lpstr>
      <vt:lpstr>Polarni graf</vt:lpstr>
      <vt:lpstr>Histogram</vt:lpstr>
      <vt:lpstr>Paretov graf</vt:lpstr>
      <vt:lpstr>Zemljevid</vt:lpstr>
      <vt:lpstr>Combo Chart</vt:lpstr>
      <vt:lpstr>Nadzorna plošča</vt:lpstr>
      <vt:lpstr>Nadzorna plošča</vt:lpstr>
      <vt:lpstr>Nadzorna plošča - korak za korakom</vt:lpstr>
      <vt:lpstr>Nadzorna plošča - aplikacija</vt:lpstr>
      <vt:lpstr>Nadzorna plošča</vt:lpstr>
      <vt:lpstr>Povzetek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Kristijan Brglez</cp:lastModifiedBy>
  <cp:revision>82</cp:revision>
  <dcterms:created xsi:type="dcterms:W3CDTF">2023-07-06T12:09:08Z</dcterms:created>
  <dcterms:modified xsi:type="dcterms:W3CDTF">2025-05-04T13:48:41Z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