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80" r:id="rId4"/>
  </p:sldMasterIdLst>
  <p:sldIdLst>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111" d="100"/>
          <a:sy n="111" d="100"/>
        </p:scale>
        <p:origin x="55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81" r:id="rId1"/>
    <p:sldLayoutId id="2147483676" r:id="rId2"/>
    <p:sldLayoutId id="2147483677" r:id="rId3"/>
    <p:sldLayoutId id="2147483679" r:id="rId4"/>
    <p:sldLayoutId id="214748367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cribbr.com/statistics/t-test/" TargetMode="External"/><Relationship Id="rId7" Type="http://schemas.openxmlformats.org/officeDocument/2006/relationships/hyperlink" Target="https://www.scribbr.com/statistics/statistical-tests/#nonparametric" TargetMode="Externa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hyperlink" Target="https://www.scribbr.com/statistics/chi-square-tests/" TargetMode="External"/><Relationship Id="rId5" Type="http://schemas.openxmlformats.org/officeDocument/2006/relationships/hyperlink" Target="https://www.scribbr.com/statistics/one-way-anova/" TargetMode="External"/><Relationship Id="rId4" Type="http://schemas.openxmlformats.org/officeDocument/2006/relationships/hyperlink" Target="https://www.scribbr.com/statistics/simple-linear-regress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bin"/><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image" Target="../media/image6.png"/><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youtu.be/BWbgiJz0_TA?si=wTNnNud2uKSF_9M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scribbr.com/statistics/median/" TargetMode="External"/><Relationship Id="rId7" Type="http://schemas.openxmlformats.org/officeDocument/2006/relationships/image" Target="../media/image8.png"/><Relationship Id="rId2" Type="http://schemas.openxmlformats.org/officeDocument/2006/relationships/hyperlink" Target="https://www.scribbr.com/statistics/mean/" TargetMode="Externa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scribbr.com/statistics/standard-deviation/" TargetMode="External"/><Relationship Id="rId4" Type="http://schemas.openxmlformats.org/officeDocument/2006/relationships/hyperlink" Target="https://www.scribbr.com/statistics/mode/"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Veščine poslovne analitike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 prihodnost oskrbovalnih verig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8" name="Tytuł 1">
            <a:extLst>
              <a:ext uri="{FF2B5EF4-FFF2-40B4-BE49-F238E27FC236}">
                <a16:creationId xmlns:a16="http://schemas.microsoft.com/office/drawing/2014/main" id="{F6DF4095-31B2-811F-E7E2-492B8C792067}"/>
              </a:ext>
            </a:extLst>
          </p:cNvPr>
          <p:cNvSpPr>
            <a:spLocks noGrp="1"/>
          </p:cNvSpPr>
          <p:nvPr>
            <p:ph type="ctrTitle"/>
          </p:nvPr>
        </p:nvSpPr>
        <p:spPr>
          <a:xfrm>
            <a:off x="5925440" y="1070277"/>
            <a:ext cx="5648456" cy="2183467"/>
          </a:xfrm>
        </p:spPr>
        <p:txBody>
          <a:bodyPr>
            <a:normAutofit fontScale="90000"/>
          </a:bodyPr>
          <a:lstStyle/>
          <a:p>
            <a:pPr lvl="0"/>
            <a:r>
              <a:rPr lang="pl-PL" dirty="0"/>
              <a:t>Statistične metode za analizo logističnih podatkov</a:t>
            </a:r>
            <a:endParaRPr lang="sl-SI" dirty="0"/>
          </a:p>
        </p:txBody>
      </p:sp>
      <p:sp>
        <p:nvSpPr>
          <p:cNvPr id="12" name="Tytuł 1">
            <a:extLst>
              <a:ext uri="{FF2B5EF4-FFF2-40B4-BE49-F238E27FC236}">
                <a16:creationId xmlns:a16="http://schemas.microsoft.com/office/drawing/2014/main" id="{A9D6BE9F-E8E2-ACFE-95A5-5930CF9F4F44}"/>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sp>
        <p:nvSpPr>
          <p:cNvPr id="13" name="Tytuł 1">
            <a:extLst>
              <a:ext uri="{FF2B5EF4-FFF2-40B4-BE49-F238E27FC236}">
                <a16:creationId xmlns:a16="http://schemas.microsoft.com/office/drawing/2014/main" id="{2DD8DCA9-0DF2-AE36-0894-076DEC8C888A}"/>
              </a:ext>
            </a:extLst>
          </p:cNvPr>
          <p:cNvSpPr txBox="1">
            <a:spLocks/>
          </p:cNvSpPr>
          <p:nvPr/>
        </p:nvSpPr>
        <p:spPr>
          <a:xfrm>
            <a:off x="6096000" y="3172628"/>
            <a:ext cx="5872309" cy="842557"/>
          </a:xfrm>
          <a:prstGeom prst="rect">
            <a:avLst/>
          </a:prstGeom>
        </p:spPr>
        <p:txBody>
          <a:bodyPr vert="horz" lIns="91440" tIns="45720" rIns="91440" bIns="45720" rtlCol="0" anchor="b">
            <a:normAutofit fontScale="700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4400" dirty="0">
                <a:latin typeface="Tahoma" panose="020B0604030504040204" pitchFamily="34" charset="0"/>
                <a:ea typeface="Tahoma" panose="020B0604030504040204" pitchFamily="34" charset="0"/>
                <a:cs typeface="Tahoma" panose="020B0604030504040204" pitchFamily="34" charset="0"/>
              </a:rPr>
              <a:t>Statistika za poslovno analitiko</a:t>
            </a:r>
          </a:p>
        </p:txBody>
      </p:sp>
      <p:pic>
        <p:nvPicPr>
          <p:cNvPr id="2" name="Slika 1">
            <a:extLst>
              <a:ext uri="{FF2B5EF4-FFF2-40B4-BE49-F238E27FC236}">
                <a16:creationId xmlns:a16="http://schemas.microsoft.com/office/drawing/2014/main" id="{58AE9227-1222-F61C-7608-84D7B635F81A}"/>
              </a:ext>
            </a:extLst>
          </p:cNvPr>
          <p:cNvPicPr>
            <a:picLocks noChangeAspect="1"/>
          </p:cNvPicPr>
          <p:nvPr/>
        </p:nvPicPr>
        <p:blipFill>
          <a:blip r:embed="rId6"/>
          <a:stretch>
            <a:fillRect/>
          </a:stretch>
        </p:blipFill>
        <p:spPr>
          <a:xfrm>
            <a:off x="11030197" y="5690463"/>
            <a:ext cx="1063931" cy="1079889"/>
          </a:xfrm>
          <a:prstGeom prst="rect">
            <a:avLst/>
          </a:prstGeom>
          <a:solidFill>
            <a:schemeClr val="bg1"/>
          </a:solidFill>
        </p:spPr>
      </p:pic>
      <p:sp>
        <p:nvSpPr>
          <p:cNvPr id="3" name="PoljeZBesedilom 8">
            <a:extLst>
              <a:ext uri="{FF2B5EF4-FFF2-40B4-BE49-F238E27FC236}">
                <a16:creationId xmlns:a16="http://schemas.microsoft.com/office/drawing/2014/main" id="{C0D64F54-3597-9B75-87DE-7D9CD3E4F8E4}"/>
              </a:ext>
            </a:extLst>
          </p:cNvPr>
          <p:cNvSpPr txBox="1"/>
          <p:nvPr/>
        </p:nvSpPr>
        <p:spPr>
          <a:xfrm>
            <a:off x="5964057" y="5787723"/>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066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Centralni mejni teorem in porazdelitev vzorca</a:t>
            </a:r>
            <a:endParaRPr lang="pl-PL" dirty="0"/>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481668"/>
            <a:ext cx="82236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r>
              <a:rPr lang="en-GB" dirty="0"/>
              <a:t>Centralni mejni stavek (CLT) je temeljni koncept v statistiki, ki pojasnjuje </a:t>
            </a:r>
            <a:r>
              <a:rPr lang="en-GB" dirty="0" err="1"/>
              <a:t>obnašanje </a:t>
            </a:r>
            <a:r>
              <a:rPr lang="en-GB" dirty="0"/>
              <a:t>vzorčnih porazdelitev. Trdi, da se vzorčna porazdelitev vzorčne sredine z večanjem velikosti vzorca približuje normalni porazdelitvi, ne glede na obliko populacijske porazdelitve. Ta teorem nam omogoča, da na podlagi vzorčnih podatkov zanesljivo sklepamo o populacijskih parametrih.</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608666" y="3452711"/>
            <a:ext cx="7692989" cy="2677656"/>
          </a:xfrm>
          <a:prstGeom prst="rect">
            <a:avLst/>
          </a:prstGeom>
        </p:spPr>
        <p:txBody>
          <a:bodyPr wrap="square">
            <a:spAutoFit/>
          </a:bodyPr>
          <a:lstStyle/>
          <a:p>
            <a:pPr algn="just">
              <a:lnSpc>
                <a:spcPct val="150000"/>
              </a:lnSpc>
              <a:spcAft>
                <a:spcPts val="0"/>
              </a:spcAft>
            </a:pPr>
            <a:r>
              <a:rPr lang="en-GB" sz="1600" kern="100" dirty="0">
                <a:latin typeface="Tahoma" panose="020B0604030504040204" pitchFamily="34" charset="0"/>
                <a:ea typeface="Calibri" panose="020F0502020204030204" pitchFamily="34" charset="0"/>
                <a:cs typeface="Tahoma" panose="020B0604030504040204" pitchFamily="34" charset="0"/>
              </a:rPr>
              <a:t>Centralni limitni teorem opredeljuje dve ključni načeli:</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600" kern="100" dirty="0">
                <a:latin typeface="Tahoma" panose="020B0604030504040204" pitchFamily="34" charset="0"/>
                <a:ea typeface="Calibri" panose="020F0502020204030204" pitchFamily="34" charset="0"/>
                <a:cs typeface="Tahoma" panose="020B0604030504040204" pitchFamily="34" charset="0"/>
              </a:rPr>
              <a:t> </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GB" sz="1600" b="1" kern="100" dirty="0">
                <a:latin typeface="Tahoma" panose="020B0604030504040204" pitchFamily="34" charset="0"/>
                <a:ea typeface="Calibri" panose="020F0502020204030204" pitchFamily="34" charset="0"/>
                <a:cs typeface="Tahoma" panose="020B0604030504040204" pitchFamily="34" charset="0"/>
              </a:rPr>
              <a:t>Zakon velikih števil:</a:t>
            </a:r>
            <a:r>
              <a:rPr lang="en-GB" sz="1600" kern="100" dirty="0">
                <a:latin typeface="Tahoma" panose="020B0604030504040204" pitchFamily="34" charset="0"/>
                <a:ea typeface="Calibri" panose="020F0502020204030204" pitchFamily="34" charset="0"/>
                <a:cs typeface="Tahoma" panose="020B0604030504040204" pitchFamily="34" charset="0"/>
              </a:rPr>
              <a:t> S povečevanjem velikosti vzorca ali števila vzorcev se povprečje vzorca približuje povprečju populacije.</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GB" sz="1600" b="1" kern="100" dirty="0">
                <a:latin typeface="Tahoma" panose="020B0604030504040204" pitchFamily="34" charset="0"/>
                <a:ea typeface="Calibri" panose="020F0502020204030204" pitchFamily="34" charset="0"/>
                <a:cs typeface="Tahoma" panose="020B0604030504040204" pitchFamily="34" charset="0"/>
              </a:rPr>
              <a:t>Normalnost porazdelitve vzorca:</a:t>
            </a:r>
            <a:r>
              <a:rPr lang="en-GB" sz="1600" kern="100" dirty="0">
                <a:latin typeface="Tahoma" panose="020B0604030504040204" pitchFamily="34" charset="0"/>
                <a:ea typeface="Calibri" panose="020F0502020204030204" pitchFamily="34" charset="0"/>
                <a:cs typeface="Tahoma" panose="020B0604030504040204" pitchFamily="34" charset="0"/>
              </a:rPr>
              <a:t> Pri delu z več velikimi vzorci se kljub prvotni porazdelitvi spremenljivke vzorčna porazdelitev povprečja približa normalni porazdelitvi.</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Slika 4">
            <a:extLst>
              <a:ext uri="{FF2B5EF4-FFF2-40B4-BE49-F238E27FC236}">
                <a16:creationId xmlns:a16="http://schemas.microsoft.com/office/drawing/2014/main" id="{6B87BFAD-318B-075C-46AE-450414DB9F3D}"/>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9B219400-4E12-D285-DAB6-27BBF6756D3C}"/>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066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Testna statistika</a:t>
            </a:r>
            <a:endParaRPr lang="pl-PL" dirty="0"/>
          </a:p>
        </p:txBody>
      </p:sp>
      <p:sp>
        <p:nvSpPr>
          <p:cNvPr id="3" name="Rectangle 2"/>
          <p:cNvSpPr/>
          <p:nvPr/>
        </p:nvSpPr>
        <p:spPr>
          <a:xfrm>
            <a:off x="1608666" y="1709304"/>
            <a:ext cx="9238010" cy="4632037"/>
          </a:xfrm>
          <a:prstGeom prst="rect">
            <a:avLst/>
          </a:prstGeom>
        </p:spPr>
        <p:txBody>
          <a:bodyPr wrap="square">
            <a:spAutoFit/>
          </a:bodyPr>
          <a:lstStyle/>
          <a:p>
            <a:r>
              <a:rPr lang="en-GB" dirty="0"/>
              <a:t>Testna statistika je številčna vrednost, pridobljena s testom statistične hipoteze, ki označuje stopnjo usklajenosti med opazovanimi podatki in porazdelitvijo, pričakovano pri ničelni hipotezi tega testa.</a:t>
            </a:r>
            <a:endParaRPr lang="sl-SI" dirty="0"/>
          </a:p>
          <a:p>
            <a:endParaRPr lang="hr-HR" dirty="0"/>
          </a:p>
          <a:p>
            <a:pPr algn="just">
              <a:lnSpc>
                <a:spcPct val="150000"/>
              </a:lnSpc>
              <a:spcAft>
                <a:spcPts val="600"/>
              </a:spcAft>
            </a:pPr>
            <a:r>
              <a:rPr lang="en-GB" dirty="0"/>
              <a:t>Ta statistika ima ključno vlogo pri izračunu p-vrednosti vaših ugotovitev, kar olajša odločitev o sprejetju ali zavrnitvi vaše ničelne hipoteze</a:t>
            </a:r>
            <a:r>
              <a:rPr lang="sl-SI" dirty="0"/>
              <a:t>.</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dirty="0"/>
              <a:t>Testna statistika izraža podobnost med porazdelitvijo vaših podatkov in porazdelitvijo, predvideno pri ničelni hipotezi uporabljenega statističnega testa. Porazdelitev podatkov pojasnjuje pogostost vsakega opazovanja, za katero sta značilni njegova osrednja tendenca in variabilnost okoli nje. Ker različni statistični testi predvidevajo različne tipe porazdelitve, se izbira ustreznega testa uskladi z vašo hipotezo.</a:t>
            </a:r>
            <a:endParaRPr lang="hr-HR" dirty="0"/>
          </a:p>
          <a:p>
            <a:pPr algn="just">
              <a:lnSpc>
                <a:spcPct val="150000"/>
              </a:lnSpc>
              <a:spcAft>
                <a:spcPts val="600"/>
              </a:spcAft>
            </a:pP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01253136-7AD7-FC7A-07A0-5BFCDE547D41}"/>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56449EF-DB0F-2F96-B0CF-508F2422D22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393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Vrste testne statistike</a:t>
            </a:r>
            <a:endParaRPr lang="pl-PL" dirty="0"/>
          </a:p>
        </p:txBody>
      </p:sp>
      <p:graphicFrame>
        <p:nvGraphicFramePr>
          <p:cNvPr id="2" name="Table 1"/>
          <p:cNvGraphicFramePr>
            <a:graphicFrameLocks noGrp="1"/>
          </p:cNvGraphicFramePr>
          <p:nvPr/>
        </p:nvGraphicFramePr>
        <p:xfrm>
          <a:off x="1608666" y="1817177"/>
          <a:ext cx="9018997" cy="3764787"/>
        </p:xfrm>
        <a:graphic>
          <a:graphicData uri="http://schemas.openxmlformats.org/drawingml/2006/table">
            <a:tbl>
              <a:tblPr firstRow="1" firstCol="1" bandRow="1"/>
              <a:tblGrid>
                <a:gridCol w="1023747">
                  <a:extLst>
                    <a:ext uri="{9D8B030D-6E8A-4147-A177-3AD203B41FA5}">
                      <a16:colId xmlns:a16="http://schemas.microsoft.com/office/drawing/2014/main" val="3372397127"/>
                    </a:ext>
                  </a:extLst>
                </a:gridCol>
                <a:gridCol w="4852675">
                  <a:extLst>
                    <a:ext uri="{9D8B030D-6E8A-4147-A177-3AD203B41FA5}">
                      <a16:colId xmlns:a16="http://schemas.microsoft.com/office/drawing/2014/main" val="4241766257"/>
                    </a:ext>
                  </a:extLst>
                </a:gridCol>
                <a:gridCol w="3142575">
                  <a:extLst>
                    <a:ext uri="{9D8B030D-6E8A-4147-A177-3AD203B41FA5}">
                      <a16:colId xmlns:a16="http://schemas.microsoft.com/office/drawing/2014/main" val="3937085805"/>
                    </a:ext>
                  </a:extLst>
                </a:gridCol>
              </a:tblGrid>
              <a:tr h="411141">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Testna statistika</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Ničelna in alternativna hipoteza</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Statistični testi, ki ga uporabljajo</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220133754"/>
                  </a:ext>
                </a:extLst>
              </a:tr>
              <a:tr h="839289">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vrednost </a:t>
                      </a: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Nič:</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Srednji vrednosti dveh skupin sta enaki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Druga možnost:</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Srednji vrednosti dveh skupin nista enaki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3"/>
                        </a:rPr>
                        <a:t>T-test</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4"/>
                        </a:rPr>
                        <a:t>Regresijski testi</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56924324"/>
                  </a:ext>
                </a:extLst>
              </a:tr>
              <a:tr h="609210">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vrednost </a:t>
                      </a: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Nič: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Srednji vrednosti dveh skupin sta enaki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Alternativa:</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Povprečji dveh skupin nista enaki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Test </a:t>
                      </a:r>
                      <a:r>
                        <a:rPr lang="en-GB" sz="1000"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08110022"/>
                  </a:ext>
                </a:extLst>
              </a:tr>
              <a:tr h="1203414">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Vrednost </a:t>
                      </a: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F</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Nič:</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Razlika med dvema ali več skupinami je večja ali enaka razliki med skupinami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Druga možnost:</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Razlike med dvema ali več skupinami so manjše od razlik med skupinami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5"/>
                        </a:rPr>
                        <a:t>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ANCOVA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918517195"/>
                  </a:ext>
                </a:extLst>
              </a:tr>
              <a:tr h="669231">
                <a:tc>
                  <a:txBody>
                    <a:bodyPr/>
                    <a:lstStyle/>
                    <a:p>
                      <a:pPr algn="just">
                        <a:lnSpc>
                          <a:spcPct val="150000"/>
                        </a:lnSpc>
                        <a:spcAft>
                          <a:spcPts val="0"/>
                        </a:spcAft>
                      </a:pP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X -vrednost</a:t>
                      </a:r>
                      <a:r>
                        <a:rPr lang="en-GB" sz="1000" b="1" i="1" kern="100" baseline="300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Nič: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Dva vzorca sta neodvisna</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Druga možnost: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Dva vzorca nista neodvisna (tj. sta korelirana)</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6"/>
                        </a:rPr>
                        <a:t>Test Chi-kvadrat</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7"/>
                        </a:rPr>
                        <a:t>Neparametrični </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korelacijski testi</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27592179"/>
                  </a:ext>
                </a:extLst>
              </a:tr>
            </a:tbl>
          </a:graphicData>
        </a:graphic>
      </p:graphicFrame>
      <p:pic>
        <p:nvPicPr>
          <p:cNvPr id="3" name="Slika 2">
            <a:extLst>
              <a:ext uri="{FF2B5EF4-FFF2-40B4-BE49-F238E27FC236}">
                <a16:creationId xmlns:a16="http://schemas.microsoft.com/office/drawing/2014/main" id="{723BAD9C-1F71-D177-8922-9FD3D037121F}"/>
              </a:ext>
            </a:extLst>
          </p:cNvPr>
          <p:cNvPicPr>
            <a:picLocks noChangeAspect="1"/>
          </p:cNvPicPr>
          <p:nvPr/>
        </p:nvPicPr>
        <p:blipFill>
          <a:blip r:embed="rId8"/>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D2529BF3-9A6A-CFBA-B50F-98290E27FD4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109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08666" y="1697865"/>
            <a:ext cx="863262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a:t>Standardna napaka </a:t>
            </a:r>
            <a:r>
              <a:rPr lang="en-GB" dirty="0"/>
              <a:t>povprečja (SE ali SEM) služi kot kazalnik verjetne razlike med povprečjem populacije in povprečjem vzorca. Omogoča vpogled v stopnjo variabilnosti, ki bi jo lahko pričakovali v vzorčni sredini, če bi se študija ponovila z uporabo novih vzorcev, odvzetih iz iste populacije.</a:t>
            </a:r>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r>
              <a:rPr lang="en-GB" dirty="0"/>
              <a:t>Standardno napako lahko predstavite poleg povprečja ali pa jo vključite v interval zaupanja, da izrazite negotovost, ki spremlja povprečje.</a:t>
            </a:r>
            <a:endParaRPr lang="sl-SI" dirty="0"/>
          </a:p>
          <a:p>
            <a:endParaRPr lang="sl-SI" dirty="0"/>
          </a:p>
          <a:p>
            <a:endParaRPr lang="hr-HR" dirty="0"/>
          </a:p>
          <a:p>
            <a:endParaRPr lang="hr-HR" dirty="0"/>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Standardna napaka </a:t>
            </a:r>
            <a:r>
              <a:rPr lang="sl-SI" dirty="0" err="1"/>
              <a:t>in </a:t>
            </a:r>
            <a:r>
              <a:rPr lang="en-GB" dirty="0"/>
              <a:t>interval zaupanja </a:t>
            </a:r>
            <a:endParaRPr lang="pl-PL" dirty="0"/>
          </a:p>
        </p:txBody>
      </p:sp>
      <p:graphicFrame>
        <p:nvGraphicFramePr>
          <p:cNvPr id="4" name="Object 3"/>
          <p:cNvGraphicFramePr>
            <a:graphicFrameLocks noChangeAspect="1"/>
          </p:cNvGraphicFramePr>
          <p:nvPr/>
        </p:nvGraphicFramePr>
        <p:xfrm>
          <a:off x="1726380" y="3387944"/>
          <a:ext cx="5775325" cy="1844675"/>
        </p:xfrm>
        <a:graphic>
          <a:graphicData uri="http://schemas.openxmlformats.org/presentationml/2006/ole">
            <mc:AlternateContent xmlns:mc="http://schemas.openxmlformats.org/markup-compatibility/2006">
              <mc:Choice xmlns:v="urn:schemas-microsoft-com:vml" Requires="v">
                <p:oleObj name="Document" r:id="rId3" imgW="5775241" imgH="1845419" progId="Word.Document.12">
                  <p:embed/>
                </p:oleObj>
              </mc:Choice>
              <mc:Fallback>
                <p:oleObj name="Document" r:id="rId3" imgW="5775241" imgH="1845419" progId="Word.Document.12">
                  <p:embed/>
                  <p:pic>
                    <p:nvPicPr>
                      <p:cNvPr id="4" name="Object 3"/>
                      <p:cNvPicPr/>
                      <p:nvPr/>
                    </p:nvPicPr>
                    <p:blipFill>
                      <a:blip r:embed="rId4"/>
                      <a:stretch>
                        <a:fillRect/>
                      </a:stretch>
                    </p:blipFill>
                    <p:spPr>
                      <a:xfrm>
                        <a:off x="1726380" y="3387944"/>
                        <a:ext cx="5775325" cy="1844675"/>
                      </a:xfrm>
                      <a:prstGeom prst="rect">
                        <a:avLst/>
                      </a:prstGeom>
                    </p:spPr>
                  </p:pic>
                </p:oleObj>
              </mc:Fallback>
            </mc:AlternateContent>
          </a:graphicData>
        </a:graphic>
      </p:graphicFrame>
      <p:pic>
        <p:nvPicPr>
          <p:cNvPr id="7172" name="Picture 18" descr="SE = \dfrac{\sigma}{\sqrt{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810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19" descr="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67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0" descr="\sig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39" descr="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0CC66D15-670E-F0B1-49BE-54E7B1E7926B}"/>
              </a:ext>
            </a:extLst>
          </p:cNvPr>
          <p:cNvPicPr>
            <a:picLocks noChangeAspect="1"/>
          </p:cNvPicPr>
          <p:nvPr/>
        </p:nvPicPr>
        <p:blipFill>
          <a:blip r:embed="rId9"/>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DA13B89-C041-6E6D-256F-7D037AFA62C0}"/>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929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73479" y="1838587"/>
            <a:ext cx="863262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a:t>Interval zaupanja </a:t>
            </a:r>
            <a:r>
              <a:rPr lang="en-GB" dirty="0"/>
              <a:t>označuje razpon vrednosti, za katere se predvideva, da bodo najpogosteje veljale, če bi študijo ponovili z novimi naključnimi vzorci. Pri 95-odstotni stopnji zaupanja se pričakuje, da bo 95 % vseh vzorčnih povprečij padlo v interval zaupanja, ki obsega ± 1,96 standardne napake vzorčnega povprečja. Ta interval služi kot ocena, znotraj katere naj bi s 95-odstotnim zaupanjem ležal pravi populacijski parameter. </a:t>
            </a:r>
            <a:endParaRPr lang="hr-HR" dirty="0"/>
          </a:p>
          <a:p>
            <a:endParaRPr lang="hr-HR" dirty="0"/>
          </a:p>
          <a:p>
            <a:endParaRPr lang="hr-HR" dirty="0"/>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Standardna napaka </a:t>
            </a:r>
            <a:r>
              <a:rPr lang="sl-SI" dirty="0" err="1"/>
              <a:t>in </a:t>
            </a:r>
            <a:r>
              <a:rPr lang="en-GB" dirty="0"/>
              <a:t>interval zaupanja </a:t>
            </a:r>
            <a:endParaRPr lang="pl-PL" dirty="0"/>
          </a:p>
        </p:txBody>
      </p:sp>
      <p:graphicFrame>
        <p:nvGraphicFramePr>
          <p:cNvPr id="4" name="Table 3"/>
          <p:cNvGraphicFramePr>
            <a:graphicFrameLocks noGrp="1"/>
          </p:cNvGraphicFramePr>
          <p:nvPr/>
        </p:nvGraphicFramePr>
        <p:xfrm>
          <a:off x="1783838" y="3752654"/>
          <a:ext cx="5702414" cy="2106741"/>
        </p:xfrm>
        <a:graphic>
          <a:graphicData uri="http://schemas.openxmlformats.org/drawingml/2006/table">
            <a:tbl>
              <a:tblPr firstRow="1" firstCol="1" bandRow="1"/>
              <a:tblGrid>
                <a:gridCol w="2782396">
                  <a:extLst>
                    <a:ext uri="{9D8B030D-6E8A-4147-A177-3AD203B41FA5}">
                      <a16:colId xmlns:a16="http://schemas.microsoft.com/office/drawing/2014/main" val="1760993837"/>
                    </a:ext>
                  </a:extLst>
                </a:gridCol>
                <a:gridCol w="2920018">
                  <a:extLst>
                    <a:ext uri="{9D8B030D-6E8A-4147-A177-3AD203B41FA5}">
                      <a16:colId xmlns:a16="http://schemas.microsoft.com/office/drawing/2014/main" val="4127151896"/>
                    </a:ext>
                  </a:extLst>
                </a:gridCol>
              </a:tblGrid>
              <a:tr h="179684">
                <a:tc gridSpan="2">
                  <a:txBody>
                    <a:bodyPr/>
                    <a:lstStyle/>
                    <a:p>
                      <a:pPr algn="just">
                        <a:lnSpc>
                          <a:spcPct val="150000"/>
                        </a:lnSpc>
                        <a:spcAft>
                          <a:spcPts val="225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Formula za interval zaupanja</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1027400121"/>
                  </a:ext>
                </a:extLst>
              </a:tr>
              <a:tr h="564359">
                <a:tc gridSpan="2">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CI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=vzorčno povprečje = 550</a:t>
                      </a:r>
                      <a:br>
                        <a:rPr lang="en-GB" sz="1100" kern="100" dirty="0">
                          <a:effectLst/>
                          <a:latin typeface="Tahoma" panose="020B0604030504040204" pitchFamily="34" charset="0"/>
                          <a:ea typeface="Times New Roman" panose="02020603050405020304" pitchFamily="18" charset="0"/>
                          <a:cs typeface="Tahoma" panose="020B0604030504040204" pitchFamily="34" charset="0"/>
                        </a:rPr>
                      </a:b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standardna napaka = 12,8</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2543057139"/>
                  </a:ext>
                </a:extLst>
              </a:tr>
              <a:tr h="346714">
                <a:tc>
                  <a:txBody>
                    <a:bodyPr/>
                    <a:lstStyle/>
                    <a:p>
                      <a:pPr algn="just">
                        <a:lnSpc>
                          <a:spcPct val="150000"/>
                        </a:lnSpc>
                        <a:spcAft>
                          <a:spcPts val="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Spodnja meja</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Zgornja meja</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65192857"/>
                  </a:ext>
                </a:extLst>
              </a:tr>
              <a:tr h="397329">
                <a:tc>
                  <a:txBody>
                    <a:bodyPr/>
                    <a:lstStyle/>
                    <a:p>
                      <a:pPr algn="just">
                        <a:lnSpc>
                          <a:spcPct val="150000"/>
                        </a:lnSpc>
                        <a:spcAft>
                          <a:spcPts val="600"/>
                        </a:spcAft>
                      </a:pPr>
                      <a:r>
                        <a:rPr lang="en-GB" sz="1100" i="1" kern="100">
                          <a:effectLst/>
                          <a:latin typeface="Tahoma" panose="020B0604030504040204" pitchFamily="34" charset="0"/>
                          <a:ea typeface="Times New Roman" panose="02020603050405020304" pitchFamily="18" charset="0"/>
                          <a:cs typeface="Tahoma" panose="020B0604030504040204" pitchFamily="34" charset="0"/>
                        </a:rPr>
                        <a:t>x̄ </a:t>
                      </a:r>
                      <a:r>
                        <a:rPr lang="en-GB" sz="1100" kern="100">
                          <a:effectLst/>
                          <a:latin typeface="Tahoma" panose="020B0604030504040204" pitchFamily="34" charset="0"/>
                          <a:ea typeface="Times New Roman" panose="02020603050405020304" pitchFamily="18" charset="0"/>
                          <a:cs typeface="Tahoma" panose="020B0604030504040204" pitchFamily="34" charset="0"/>
                        </a:rPr>
                        <a:t>- (1,96 × </a:t>
                      </a:r>
                      <a:r>
                        <a:rPr lang="en-GB" sz="1100" i="1" kern="100">
                          <a:effectLst/>
                          <a:latin typeface="Tahoma" panose="020B0604030504040204" pitchFamily="34" charset="0"/>
                          <a:ea typeface="Times New Roman" panose="02020603050405020304" pitchFamily="18" charset="0"/>
                          <a:cs typeface="Tahoma" panose="020B0604030504040204" pitchFamily="34" charset="0"/>
                        </a:rPr>
                        <a:t>SE</a:t>
                      </a:r>
                      <a:r>
                        <a:rPr lang="en-GB" sz="1100" kern="10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a:effectLst/>
                          <a:latin typeface="Tahoma" panose="020B0604030504040204" pitchFamily="34" charset="0"/>
                          <a:ea typeface="Times New Roman" panose="02020603050405020304" pitchFamily="18" charset="0"/>
                          <a:cs typeface="Tahoma" panose="020B0604030504040204" pitchFamily="34" charset="0"/>
                        </a:rPr>
                        <a:t>550 - (1.96 × 12.8) = </a:t>
                      </a:r>
                      <a:r>
                        <a:rPr lang="en-GB" sz="1100" b="1" kern="100">
                          <a:effectLst/>
                          <a:latin typeface="Tahoma" panose="020B0604030504040204" pitchFamily="34" charset="0"/>
                          <a:ea typeface="Times New Roman" panose="02020603050405020304" pitchFamily="18" charset="0"/>
                          <a:cs typeface="Tahoma" panose="020B0604030504040204" pitchFamily="34" charset="0"/>
                        </a:rPr>
                        <a:t>525</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dirty="0">
                          <a:effectLst/>
                          <a:latin typeface="Tahoma" panose="020B0604030504040204" pitchFamily="34" charset="0"/>
                          <a:ea typeface="Times New Roman" panose="02020603050405020304" pitchFamily="18" charset="0"/>
                          <a:cs typeface="Tahoma" panose="020B0604030504040204" pitchFamily="34" charset="0"/>
                        </a:rPr>
                        <a:t>550 + (1.96 × 12.8) = </a:t>
                      </a: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575</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39535540"/>
                  </a:ext>
                </a:extLst>
              </a:tr>
            </a:tbl>
          </a:graphicData>
        </a:graphic>
      </p:graphicFrame>
      <p:sp>
        <p:nvSpPr>
          <p:cNvPr id="5" name="Rectangle 2"/>
          <p:cNvSpPr>
            <a:spLocks noChangeArrowheads="1"/>
          </p:cNvSpPr>
          <p:nvPr/>
        </p:nvSpPr>
        <p:spPr bwMode="auto">
          <a:xfrm>
            <a:off x="6855056" y="3779086"/>
            <a:ext cx="34510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Pri naključnem vzorčenju vam 95-odstotni indeks zaupanja [525 575] pove, da obstaja 0,95-odstotna verjetnost, da je povprečni rezultat populacije na testu SAT iz matematike med 525 in 575.</a:t>
            </a:r>
            <a:endParaRPr kumimoji="0" lang="en-GB" altLang="sr-Latn-RS" sz="18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D2C6E0F5-9248-F535-0450-9DFA1FA8CA13}"/>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74F1F37-A9EF-2688-FB85-CFCD3914FDE0}"/>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66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Literatura:</a:t>
            </a:r>
            <a:endParaRPr lang="hr-HR" sz="1600" dirty="0">
              <a:latin typeface="Tahoma" panose="020B0604030504040204" pitchFamily="34" charset="0"/>
              <a:ea typeface="Tahoma" panose="020B0604030504040204" pitchFamily="34" charset="0"/>
              <a:cs typeface="Tahoma" panose="020B0604030504040204" pitchFamily="34" charset="0"/>
            </a:endParaRPr>
          </a:p>
          <a:p>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Introductory Statistics 2e, Openstax</a:t>
            </a:r>
            <a:r>
              <a:rPr lang="hr-HR" sz="1600" dirty="0">
                <a:latin typeface="Tahoma" panose="020B0604030504040204" pitchFamily="34" charset="0"/>
                <a:ea typeface="Tahoma" panose="020B0604030504040204" pitchFamily="34" charset="0"/>
                <a:cs typeface="Tahoma" panose="020B0604030504040204" pitchFamily="34" charset="0"/>
              </a:rPr>
              <a:t>, Rice University, Houston, Texas 77005</a:t>
            </a:r>
            <a:r>
              <a:rPr lang="en-GB" sz="1600" dirty="0">
                <a:latin typeface="Tahoma" panose="020B0604030504040204" pitchFamily="34" charset="0"/>
                <a:ea typeface="Tahoma" panose="020B0604030504040204" pitchFamily="34" charset="0"/>
                <a:cs typeface="Tahoma" panose="020B0604030504040204" pitchFamily="34" charset="0"/>
              </a:rPr>
              <a:t>, Jun 23, starejši avtorji: Barbara </a:t>
            </a:r>
            <a:r>
              <a:rPr lang="en-GB" sz="1600" dirty="0" err="1">
                <a:latin typeface="Tahoma" panose="020B0604030504040204" pitchFamily="34" charset="0"/>
                <a:ea typeface="Tahoma" panose="020B0604030504040204" pitchFamily="34" charset="0"/>
                <a:cs typeface="Tahoma" panose="020B0604030504040204" pitchFamily="34" charset="0"/>
              </a:rPr>
              <a:t>Illowsky </a:t>
            </a:r>
            <a:r>
              <a:rPr lang="en-GB" sz="1600" dirty="0">
                <a:latin typeface="Tahoma" panose="020B0604030504040204" pitchFamily="34" charset="0"/>
                <a:ea typeface="Tahoma" panose="020B0604030504040204" pitchFamily="34" charset="0"/>
                <a:cs typeface="Tahoma" panose="020B0604030504040204" pitchFamily="34" charset="0"/>
              </a:rPr>
              <a:t>in Susan dean, De </a:t>
            </a:r>
            <a:r>
              <a:rPr lang="en-GB" sz="1600" dirty="0" err="1">
                <a:latin typeface="Tahoma" panose="020B0604030504040204" pitchFamily="34" charset="0"/>
                <a:ea typeface="Tahoma" panose="020B0604030504040204" pitchFamily="34" charset="0"/>
                <a:cs typeface="Tahoma" panose="020B0604030504040204" pitchFamily="34" charset="0"/>
              </a:rPr>
              <a:t>anza </a:t>
            </a:r>
            <a:r>
              <a:rPr lang="en-GB" sz="1600" dirty="0">
                <a:latin typeface="Tahoma" panose="020B0604030504040204" pitchFamily="34" charset="0"/>
                <a:ea typeface="Tahoma" panose="020B0604030504040204" pitchFamily="34" charset="0"/>
                <a:cs typeface="Tahoma" panose="020B0604030504040204" pitchFamily="34" charset="0"/>
              </a:rPr>
              <a:t>college, Datum objave: Dec 13, 2023, </a:t>
            </a:r>
            <a:r>
              <a:rPr lang="hr-HR" sz="1600" u="sng" dirty="0">
                <a:latin typeface="Tahoma" panose="020B0604030504040204" pitchFamily="34" charset="0"/>
                <a:ea typeface="Tahoma" panose="020B0604030504040204" pitchFamily="34" charset="0"/>
                <a:cs typeface="Tahoma" panose="020B0604030504040204" pitchFamily="34" charset="0"/>
                <a:hlinkClick r:id="rId2"/>
              </a:rPr>
              <a:t>(https://openstax.org/details/books/introductory-statistics-2e)</a:t>
            </a:r>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Introductory Statistics 4th Edition, </a:t>
            </a:r>
            <a:r>
              <a:rPr lang="hr-HR" sz="1600" dirty="0">
                <a:latin typeface="Tahoma" panose="020B0604030504040204" pitchFamily="34" charset="0"/>
                <a:ea typeface="Tahoma" panose="020B0604030504040204" pitchFamily="34" charset="0"/>
                <a:cs typeface="Tahoma" panose="020B0604030504040204" pitchFamily="34" charset="0"/>
              </a:rPr>
              <a:t>Susan Dean in Barbara Illowsky, Adapted by Riyanti Boyd &amp; Natalia Casper (Published 2013 by OpenStax College) July 2021, </a:t>
            </a:r>
            <a:r>
              <a:rPr lang="hr-HR" sz="1600" u="sng" dirty="0">
                <a:latin typeface="Tahoma" panose="020B0604030504040204" pitchFamily="34" charset="0"/>
                <a:ea typeface="Tahoma" panose="020B0604030504040204" pitchFamily="34" charset="0"/>
                <a:cs typeface="Tahoma" panose="020B0604030504040204" pitchFamily="34" charset="0"/>
                <a:hlinkClick r:id="rId3"/>
              </a:rPr>
              <a:t>(http://dept.clcillinois.edu/mth/oer/IntroductoryStatistics.pdf </a:t>
            </a:r>
            <a:r>
              <a:rPr lang="hr-HR" sz="1600" dirty="0">
                <a:latin typeface="Tahoma" panose="020B0604030504040204" pitchFamily="34" charset="0"/>
                <a:ea typeface="Tahoma" panose="020B0604030504040204" pitchFamily="34" charset="0"/>
                <a:cs typeface="Tahoma" panose="020B0604030504040204" pitchFamily="34" charset="0"/>
              </a:rPr>
              <a:t>);</a:t>
            </a:r>
          </a:p>
          <a:p>
            <a:r>
              <a:rPr lang="hr-HR" sz="1600" dirty="0">
                <a:latin typeface="Tahoma" panose="020B0604030504040204" pitchFamily="34" charset="0"/>
                <a:ea typeface="Tahoma" panose="020B0604030504040204" pitchFamily="34" charset="0"/>
                <a:cs typeface="Tahoma" panose="020B0604030504040204" pitchFamily="34" charset="0"/>
              </a:rPr>
              <a:t> </a:t>
            </a:r>
          </a:p>
          <a:p>
            <a:pPr lvl="0"/>
            <a:r>
              <a:rPr lang="hr-HR" sz="1600" b="1" dirty="0">
                <a:latin typeface="Tahoma" panose="020B0604030504040204" pitchFamily="34" charset="0"/>
                <a:ea typeface="Tahoma" panose="020B0604030504040204" pitchFamily="34" charset="0"/>
                <a:cs typeface="Tahoma" panose="020B0604030504040204" pitchFamily="34" charset="0"/>
              </a:rPr>
              <a:t>Introductory Statistics 7th Edition, </a:t>
            </a:r>
            <a:r>
              <a:rPr lang="hr-HR" sz="1600" dirty="0">
                <a:latin typeface="Tahoma" panose="020B0604030504040204" pitchFamily="34" charset="0"/>
                <a:ea typeface="Tahoma" panose="020B0604030504040204" pitchFamily="34" charset="0"/>
                <a:cs typeface="Tahoma" panose="020B0604030504040204" pitchFamily="34" charset="0"/>
              </a:rPr>
              <a:t>Prem S. Mann, Eastern Connecticut State University s pomočjo Christopher Jay Lacke, Rowan University, John Wiley &amp; Sons, Inc., 111 River Street, Hoboken, NJ 07030-5774, 2011</a:t>
            </a:r>
          </a:p>
          <a:p>
            <a:r>
              <a:rPr lang="hr-HR" sz="1600" dirty="0">
                <a:latin typeface="Tahoma" panose="020B0604030504040204" pitchFamily="34" charset="0"/>
                <a:ea typeface="Tahoma" panose="020B0604030504040204" pitchFamily="34" charset="0"/>
                <a:cs typeface="Tahoma" panose="020B0604030504040204" pitchFamily="34" charset="0"/>
              </a:rPr>
              <a:t> </a:t>
            </a:r>
          </a:p>
          <a:p>
            <a:pPr lvl="0"/>
            <a:r>
              <a:rPr lang="hr-HR" sz="1600" b="1" dirty="0">
                <a:latin typeface="Tahoma" panose="020B0604030504040204" pitchFamily="34" charset="0"/>
                <a:ea typeface="Tahoma" panose="020B0604030504040204" pitchFamily="34" charset="0"/>
                <a:cs typeface="Tahoma" panose="020B0604030504040204" pitchFamily="34" charset="0"/>
              </a:rPr>
              <a:t>Introduction to statistics, made easy second edition, </a:t>
            </a:r>
            <a:r>
              <a:rPr lang="hr-HR" sz="1600" dirty="0">
                <a:latin typeface="Tahoma" panose="020B0604030504040204" pitchFamily="34" charset="0"/>
                <a:ea typeface="Tahoma" panose="020B0604030504040204" pitchFamily="34" charset="0"/>
                <a:cs typeface="Tahoma" panose="020B0604030504040204" pitchFamily="34" charset="0"/>
              </a:rPr>
              <a:t>Prof. Dr. Hamid Al-Oklah Dr. Said Titi Mr. Tareq Alodat, marec 2014</a:t>
            </a:r>
          </a:p>
          <a:p>
            <a:r>
              <a:rPr lang="hr-HR" sz="1600" dirty="0">
                <a:latin typeface="Tahoma" panose="020B0604030504040204" pitchFamily="34" charset="0"/>
                <a:ea typeface="Tahoma" panose="020B0604030504040204" pitchFamily="34" charset="0"/>
                <a:cs typeface="Tahoma" panose="020B0604030504040204" pitchFamily="34" charset="0"/>
              </a:rPr>
              <a:t> </a:t>
            </a:r>
          </a:p>
          <a:p>
            <a:pPr lvl="0"/>
            <a:r>
              <a:rPr lang="hr-HR" sz="1600" b="1" dirty="0">
                <a:latin typeface="Tahoma" panose="020B0604030504040204" pitchFamily="34" charset="0"/>
                <a:ea typeface="Tahoma" panose="020B0604030504040204" pitchFamily="34" charset="0"/>
                <a:cs typeface="Tahoma" panose="020B0604030504040204" pitchFamily="34" charset="0"/>
              </a:rPr>
              <a:t>Statistics for Business and Economics</a:t>
            </a:r>
            <a:r>
              <a:rPr lang="hr-HR" sz="1600" dirty="0">
                <a:latin typeface="Tahoma" panose="020B0604030504040204" pitchFamily="34" charset="0"/>
                <a:ea typeface="Tahoma" panose="020B0604030504040204" pitchFamily="34" charset="0"/>
                <a:cs typeface="Tahoma" panose="020B0604030504040204" pitchFamily="34" charset="0"/>
              </a:rPr>
              <a:t>, </a:t>
            </a:r>
            <a:r>
              <a:rPr lang="hr-HR" sz="1600" b="1" dirty="0">
                <a:latin typeface="Tahoma" panose="020B0604030504040204" pitchFamily="34" charset="0"/>
                <a:ea typeface="Tahoma" panose="020B0604030504040204" pitchFamily="34" charset="0"/>
                <a:cs typeface="Tahoma" panose="020B0604030504040204" pitchFamily="34" charset="0"/>
              </a:rPr>
              <a:t>Thirteenth Edition</a:t>
            </a:r>
            <a:r>
              <a:rPr lang="hr-HR" sz="1600" dirty="0">
                <a:latin typeface="Tahoma" panose="020B0604030504040204" pitchFamily="34" charset="0"/>
                <a:ea typeface="Tahoma" panose="020B0604030504040204" pitchFamily="34" charset="0"/>
                <a:cs typeface="Tahoma" panose="020B0604030504040204" pitchFamily="34" charset="0"/>
              </a:rPr>
              <a:t>, David R. Anderson, Dennis J. Sweeney, Thomas A. Williams, Jeffrey D. Camm, James J. Cochran, 2017, 2015 Cengage Learning®</a:t>
            </a:r>
          </a:p>
          <a:p>
            <a:r>
              <a:rPr lang="hr-HR" sz="1600" b="1"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Statistics for Business, First edition, </a:t>
            </a:r>
            <a:r>
              <a:rPr lang="hr-HR" sz="1600" dirty="0">
                <a:latin typeface="Tahoma" panose="020B0604030504040204" pitchFamily="34" charset="0"/>
                <a:ea typeface="Tahoma" panose="020B0604030504040204" pitchFamily="34" charset="0"/>
                <a:cs typeface="Tahoma" panose="020B0604030504040204" pitchFamily="34" charset="0"/>
              </a:rPr>
              <a:t>Derek L Waller, 2008 Copyright © 2008, Derek L Waller, Published by Elsevier Inc. Vse pravice pridržane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Slika 1">
            <a:extLst>
              <a:ext uri="{FF2B5EF4-FFF2-40B4-BE49-F238E27FC236}">
                <a16:creationId xmlns:a16="http://schemas.microsoft.com/office/drawing/2014/main" id="{814F99C3-2A47-2706-D0F5-BE1925193FC0}"/>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CE1937DE-D635-2CF7-64E2-1F787E25950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7577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963" y="1585815"/>
            <a:ext cx="5586153" cy="4672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rPr>
              <a:t>Internetne strani: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 </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666807" y="1585815"/>
            <a:ext cx="4971011" cy="260263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Povezave na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Youtube </a:t>
            </a:r>
            <a:r>
              <a:rPr lang="sl-SI"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(poslovna </a:t>
            </a: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statistika</a:t>
            </a:r>
            <a:r>
              <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en-US"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4"/>
              </a:rPr>
              <a:t>https://youtu.be/BWbgiJz0_TA?si=wTNnNud2uKSF_9Mg</a:t>
            </a:r>
            <a:endPar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https://youtu.be/ImpxCMX2i_k?si=BBBpkMw-T7bKABMJ</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https://youtu.be/-k0pZa201Ck?si=CC49sVstpo1V7RfC</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https://youtu.be/kyjlxsLW1Is?si=5_VSJrzMKo38tS4-</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https://youtu.be/8JIe_cz6qGA?si=5512orwSjxsCPNCs</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https://youtu.be/eYTumjgE2IY?si=eIP6yIGbaJHMMSwv</a:t>
            </a:r>
            <a:endParaRPr kumimoji="0" lang="sl-SI"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endParaRPr>
          </a:p>
          <a:p>
            <a:pPr marL="342900" lvl="0" indent="-342900">
              <a:lnSpc>
                <a:spcPct val="107000"/>
              </a:lnSpc>
              <a:buFont typeface="Symbol" panose="05050102010706020507" pitchFamily="18" charset="2"/>
              <a:buChar char=""/>
              <a:defRPr/>
            </a:pP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D323B4F7-A87F-CF7F-60E0-49F57F04AD9A}"/>
              </a:ext>
            </a:extLst>
          </p:cNvPr>
          <p:cNvPicPr>
            <a:picLocks noChangeAspect="1"/>
          </p:cNvPicPr>
          <p:nvPr/>
        </p:nvPicPr>
        <p:blipFill>
          <a:blip r:embed="rId17"/>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B953DDD-3ADE-CE49-29B3-2149C0C6EB8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726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BCF67AA9-B5F4-65B0-4942-D2EDFFF6D0DE}"/>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2E5326F2-7F7B-C416-F40C-2378DE1744C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601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55000" lnSpcReduction="20000"/>
          </a:bodyPr>
          <a:lstStyle/>
          <a:p>
            <a:r>
              <a:rPr lang="pl-PL" sz="4800" dirty="0"/>
              <a:t>Vloga in pomen statistike v </a:t>
            </a:r>
            <a:r>
              <a:rPr lang="en-GB" sz="4800" dirty="0"/>
              <a:t>poslovni analitiki</a:t>
            </a:r>
            <a:endParaRPr lang="sl-SI" sz="4800" dirty="0"/>
          </a:p>
          <a:p>
            <a:r>
              <a:rPr lang="en-GB" sz="4800" dirty="0"/>
              <a:t>Normalna porazdelitev</a:t>
            </a:r>
            <a:endParaRPr lang="sl-SI" sz="4800" dirty="0"/>
          </a:p>
          <a:p>
            <a:r>
              <a:rPr lang="en-GB" sz="4800" dirty="0"/>
              <a:t>Empirično pravilo</a:t>
            </a:r>
            <a:endParaRPr lang="sl-SI" sz="4800" dirty="0"/>
          </a:p>
          <a:p>
            <a:r>
              <a:rPr lang="en-GB" sz="4800" dirty="0"/>
              <a:t>Formula normalne krivulje</a:t>
            </a:r>
            <a:endParaRPr lang="sl-SI" sz="4800" dirty="0"/>
          </a:p>
          <a:p>
            <a:r>
              <a:rPr lang="en-GB" sz="4800" dirty="0"/>
              <a:t>Standardna normalna porazdelitev</a:t>
            </a:r>
            <a:endParaRPr lang="sl-SI" sz="4800" dirty="0"/>
          </a:p>
          <a:p>
            <a:r>
              <a:rPr lang="en-GB" sz="4800" dirty="0"/>
              <a:t>Ugotavljanje verjetnosti s pomočjo z-razdelitve</a:t>
            </a:r>
            <a:endParaRPr lang="sl-SI" sz="4800" dirty="0"/>
          </a:p>
          <a:p>
            <a:r>
              <a:rPr lang="en-GB" sz="4800" dirty="0"/>
              <a:t>Porazdelitev vzorčenja</a:t>
            </a:r>
            <a:endParaRPr lang="sl-SI" sz="4800" dirty="0"/>
          </a:p>
          <a:p>
            <a:r>
              <a:rPr lang="en-GB" sz="4800" dirty="0"/>
              <a:t>Centralni mejni teorem in porazdelitev vzorca</a:t>
            </a:r>
            <a:endParaRPr lang="sl-SI" sz="4800" dirty="0"/>
          </a:p>
          <a:p>
            <a:r>
              <a:rPr lang="sl-SI" sz="4800" dirty="0" err="1"/>
              <a:t>Vrste </a:t>
            </a:r>
            <a:r>
              <a:rPr lang="en-GB" sz="4800" dirty="0"/>
              <a:t>testne statistike</a:t>
            </a:r>
            <a:endParaRPr lang="sl-SI" sz="4800" dirty="0"/>
          </a:p>
          <a:p>
            <a:r>
              <a:rPr lang="en-GB" sz="4800" dirty="0"/>
              <a:t>Standardna napaka </a:t>
            </a:r>
            <a:r>
              <a:rPr lang="sl-SI" sz="4800" dirty="0" err="1"/>
              <a:t>in </a:t>
            </a:r>
            <a:r>
              <a:rPr lang="en-GB" sz="4800" dirty="0"/>
              <a:t>interval zaupanja </a:t>
            </a:r>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DAED37E2-F3EC-E94A-1AC2-D2A7F01B0ABF}"/>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80F3EABF-35E1-6BBE-D554-4C19580A5C64}"/>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794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Vloga in pomen statistike v </a:t>
            </a:r>
            <a:r>
              <a:rPr lang="en-GB" dirty="0"/>
              <a:t>poslovni analitiki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en-GB" sz="2400" dirty="0"/>
              <a:t>Dobrodošli v svetu poslovne statistike, kjer se podatki spremenijo v pomembne vpoglede, ki usmerjajo odločanje in odkrivajo skrite resnice. V tem izčrpnem raziskovanju se podajamo na pot, na kateri razkrivamo bistvene statistične koncepte in tehnike, ki so osnova za temeljito analizo poslovnih podatkov. Od razumevanja zapletenosti porazdelitev do uporabe testiranja hipotez in oblikovanja intervalov zaupanja - vsako poglavje razkriva nov vidik statistične pismenosti.</a:t>
            </a:r>
            <a:endParaRPr lang="hr-HR" sz="2400" dirty="0"/>
          </a:p>
          <a:p>
            <a:pPr marL="0" indent="0">
              <a:buNone/>
            </a:pPr>
            <a:r>
              <a:rPr lang="hr-HR" sz="2400" dirty="0"/>
              <a:t> </a:t>
            </a:r>
            <a:endParaRPr lang="sl-SI" sz="24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64B2F8-0A99-D17C-1778-5571833D3D94}"/>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D17E2AE-2906-DD6B-00F4-B40D29916B4B}"/>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980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Normalna porazdelitev</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121394" y="1990003"/>
            <a:ext cx="8323610" cy="4351338"/>
          </a:xfrm>
        </p:spPr>
        <p:txBody>
          <a:bodyPr>
            <a:normAutofit/>
          </a:bodyPr>
          <a:lstStyle/>
          <a:p>
            <a:pPr marL="0" indent="0">
              <a:buNone/>
            </a:pPr>
            <a:r>
              <a:rPr lang="en-GB" sz="2000" dirty="0"/>
              <a:t>V središču statistične analize je normalna porazdelitev, vseprisotna verjetnostna porazdelitev, ki služi kot merilo za številne statistične tehnike. Spoznali bomo njene značilnosti, simetrično krivuljo v obliki zvona in njen pomen za razumevanje porazdelitve podatkov.</a:t>
            </a:r>
            <a:endParaRPr lang="sl-SI" sz="2000" dirty="0"/>
          </a:p>
          <a:p>
            <a:pPr marL="0" indent="0">
              <a:buNone/>
            </a:pPr>
            <a:endParaRPr lang="sl-SI" sz="2000" dirty="0"/>
          </a:p>
          <a:p>
            <a:r>
              <a:rPr lang="en-GB" sz="1800" dirty="0"/>
              <a:t>Normalne porazdelitve imajo ključne značilnosti, ki jih zlahka opazimo v grafih:</a:t>
            </a:r>
            <a:endParaRPr lang="hr-HR" sz="1800" dirty="0"/>
          </a:p>
          <a:p>
            <a:pPr lvl="0"/>
            <a:r>
              <a:rPr lang="en-GB" sz="1800" dirty="0">
                <a:hlinkClick r:id="rId2"/>
              </a:rPr>
              <a:t>Povprečje</a:t>
            </a:r>
            <a:r>
              <a:rPr lang="en-GB" sz="1800" dirty="0"/>
              <a:t>, </a:t>
            </a:r>
            <a:r>
              <a:rPr lang="en-GB" sz="1800" dirty="0">
                <a:hlinkClick r:id="rId3"/>
              </a:rPr>
              <a:t>mediana </a:t>
            </a:r>
            <a:r>
              <a:rPr lang="en-GB" sz="1800" dirty="0"/>
              <a:t>in </a:t>
            </a:r>
            <a:r>
              <a:rPr lang="en-GB" sz="1800" dirty="0">
                <a:hlinkClick r:id="rId4"/>
              </a:rPr>
              <a:t>način </a:t>
            </a:r>
            <a:r>
              <a:rPr lang="en-GB" sz="1800" dirty="0"/>
              <a:t>so popolnoma enaki.</a:t>
            </a:r>
            <a:endParaRPr lang="hr-HR" sz="1800" dirty="0"/>
          </a:p>
          <a:p>
            <a:pPr lvl="0"/>
            <a:r>
              <a:rPr lang="en-GB" sz="1800" dirty="0"/>
              <a:t>Porazdelitev je simetrična glede na srednjo vrednost - polovica vrednosti je pod srednjo vrednostjo, polovica pa nad srednjo vrednostjo.</a:t>
            </a:r>
            <a:endParaRPr lang="hr-HR" sz="1800" dirty="0"/>
          </a:p>
          <a:p>
            <a:pPr lvl="0"/>
            <a:r>
              <a:rPr lang="en-GB" sz="1800" dirty="0"/>
              <a:t>Porazdelitev lahko opišemo z dvema vrednostma: srednjo vrednostjo in </a:t>
            </a:r>
            <a:r>
              <a:rPr lang="en-GB" sz="1800" dirty="0">
                <a:hlinkClick r:id="rId5"/>
              </a:rPr>
              <a:t>standardnim odklonom</a:t>
            </a:r>
            <a:r>
              <a:rPr lang="en-GB" sz="1800" dirty="0"/>
              <a:t>.</a:t>
            </a:r>
            <a:endParaRPr lang="hr-HR" sz="1800" dirty="0"/>
          </a:p>
          <a:p>
            <a:pPr marL="0" indent="0">
              <a:buNone/>
            </a:pPr>
            <a:endParaRPr lang="pl-PL" sz="1800" dirty="0"/>
          </a:p>
          <a:p>
            <a:pPr marL="0" indent="0">
              <a:buNone/>
            </a:pPr>
            <a:endParaRPr lang="pl-PL" sz="1600" dirty="0"/>
          </a:p>
        </p:txBody>
      </p:sp>
      <p:pic>
        <p:nvPicPr>
          <p:cNvPr id="7" name="Obraz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l="18897" t="34070" r="44803" b="28161"/>
          <a:stretch/>
        </p:blipFill>
        <p:spPr bwMode="auto">
          <a:xfrm>
            <a:off x="9504950" y="3056375"/>
            <a:ext cx="2245426" cy="1389501"/>
          </a:xfrm>
          <a:prstGeom prst="rect">
            <a:avLst/>
          </a:prstGeom>
          <a:ln>
            <a:noFill/>
          </a:ln>
          <a:extLst>
            <a:ext uri="{53640926-AAD7-44D8-BBD7-CCE9431645EC}">
              <a14:shadowObscured xmlns:a14="http://schemas.microsoft.com/office/drawing/2010/main"/>
            </a:ext>
          </a:extLst>
        </p:spPr>
      </p:pic>
      <p:pic>
        <p:nvPicPr>
          <p:cNvPr id="2" name="Slika 1">
            <a:extLst>
              <a:ext uri="{FF2B5EF4-FFF2-40B4-BE49-F238E27FC236}">
                <a16:creationId xmlns:a16="http://schemas.microsoft.com/office/drawing/2014/main" id="{6EB35771-3D8B-4EE1-56A3-BF9F3063198B}"/>
              </a:ext>
            </a:extLst>
          </p:cNvPr>
          <p:cNvPicPr>
            <a:picLocks noChangeAspect="1"/>
          </p:cNvPicPr>
          <p:nvPr/>
        </p:nvPicPr>
        <p:blipFill>
          <a:blip r:embed="rId9"/>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FFE87BAA-3F39-0F13-A4E6-D37171EFCE4C}"/>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939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8CE88CF8-96EF-5C12-6FA4-7D8ABD70E269}"/>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Empirično pravilo</a:t>
            </a:r>
            <a:endParaRPr lang="pl-PL" altLang="sl-SI" dirty="0" bmk="_Toc150194496">
              <a:ea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608666" y="1572276"/>
            <a:ext cx="932270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r>
              <a:rPr lang="en-GB" dirty="0"/>
              <a:t>Empirično pravilo, znano tudi kot pravilo 68-95-99,7, omogoča vpogled v porazdelitev vrednosti znotraj normalne porazdelitve: </a:t>
            </a:r>
            <a:endParaRPr lang="hr-HR" dirty="0"/>
          </a:p>
          <a:p>
            <a:r>
              <a:rPr lang="en-GB" dirty="0"/>
              <a:t> </a:t>
            </a:r>
            <a:endParaRPr lang="hr-HR" dirty="0"/>
          </a:p>
          <a:p>
            <a:pPr lvl="0"/>
            <a:r>
              <a:rPr lang="en-GB" dirty="0"/>
              <a:t>Približno 68 % vrednosti je znotraj 1 standardnega odklona od povprečja.</a:t>
            </a:r>
            <a:endParaRPr lang="hr-HR" dirty="0"/>
          </a:p>
          <a:p>
            <a:pPr lvl="0"/>
            <a:r>
              <a:rPr lang="en-GB" dirty="0"/>
              <a:t>Približno 95 % vrednosti je znotraj 2 standardnih odklonov od povprečja.</a:t>
            </a:r>
            <a:endParaRPr lang="hr-HR" dirty="0"/>
          </a:p>
          <a:p>
            <a:r>
              <a:rPr lang="en-GB" dirty="0"/>
              <a:t>Približno 99,7 % vrednosti je zajetih znotraj 3 standardnih odklonov od povprečja</a:t>
            </a:r>
            <a:endParaRPr kumimoji="0" lang="pl-PL" altLang="sl-SI" sz="36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306" t="26288" r="45043" b="29736"/>
          <a:stretch/>
        </p:blipFill>
        <p:spPr bwMode="auto">
          <a:xfrm>
            <a:off x="2992965" y="3849662"/>
            <a:ext cx="4298496" cy="2491679"/>
          </a:xfrm>
          <a:prstGeom prst="rect">
            <a:avLst/>
          </a:prstGeom>
          <a:ln>
            <a:noFill/>
          </a:ln>
          <a:extLst>
            <a:ext uri="{53640926-AAD7-44D8-BBD7-CCE9431645EC}">
              <a14:shadowObscured xmlns:a14="http://schemas.microsoft.com/office/drawing/2010/main"/>
            </a:ext>
          </a:extLst>
        </p:spPr>
      </p:pic>
      <p:pic>
        <p:nvPicPr>
          <p:cNvPr id="2" name="Slika 1">
            <a:extLst>
              <a:ext uri="{FF2B5EF4-FFF2-40B4-BE49-F238E27FC236}">
                <a16:creationId xmlns:a16="http://schemas.microsoft.com/office/drawing/2014/main" id="{11D0DD8A-1D2C-03EF-1993-95539ECDB316}"/>
              </a:ext>
            </a:extLst>
          </p:cNvPr>
          <p:cNvPicPr>
            <a:picLocks noChangeAspect="1"/>
          </p:cNvPicPr>
          <p:nvPr/>
        </p:nvPicPr>
        <p:blipFill>
          <a:blip r:embed="rId5"/>
          <a:stretch>
            <a:fillRect/>
          </a:stretch>
        </p:blipFill>
        <p:spPr>
          <a:xfrm>
            <a:off x="11449973" y="6213237"/>
            <a:ext cx="635235" cy="644763"/>
          </a:xfrm>
          <a:prstGeom prst="rect">
            <a:avLst/>
          </a:prstGeom>
          <a:solidFill>
            <a:schemeClr val="bg1"/>
          </a:solidFill>
        </p:spPr>
      </p:pic>
    </p:spTree>
    <p:extLst>
      <p:ext uri="{BB962C8B-B14F-4D97-AF65-F5344CB8AC3E}">
        <p14:creationId xmlns:p14="http://schemas.microsoft.com/office/powerpoint/2010/main" val="197517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en-GB" dirty="0"/>
              <a:t>Formula normalne krivulje</a:t>
            </a:r>
            <a:endParaRPr lang="sl-SI" sz="2400" kern="100" dirty="0">
              <a:ea typeface="Calibri" panose="020F0502020204030204" pitchFamily="34" charset="0"/>
              <a:cs typeface="Times New Roman" panose="02020603050405020304" pitchFamily="18" charset="0"/>
            </a:endParaRPr>
          </a:p>
        </p:txBody>
      </p:sp>
      <p:sp>
        <p:nvSpPr>
          <p:cNvPr id="3" name="Rectangle 2"/>
          <p:cNvSpPr/>
          <p:nvPr/>
        </p:nvSpPr>
        <p:spPr>
          <a:xfrm>
            <a:off x="1608666" y="1581313"/>
            <a:ext cx="9745133" cy="2862322"/>
          </a:xfrm>
          <a:prstGeom prst="rect">
            <a:avLst/>
          </a:prstGeom>
        </p:spPr>
        <p:txBody>
          <a:bodyPr wrap="square">
            <a:spAutoFit/>
          </a:bodyPr>
          <a:lstStyle/>
          <a:p>
            <a:r>
              <a:rPr lang="en-GB" dirty="0"/>
              <a:t>Za konstruiranje normalne krivulje na podlagi dane srednje vrednosti in standardnega odklona lahko uporabimo funkcijo gostote verjetnosti, s čimer natančno predstavimo porazdelitev podatkov.</a:t>
            </a:r>
            <a:endParaRPr lang="sl-SI" dirty="0"/>
          </a:p>
          <a:p>
            <a:endParaRPr lang="sl-SI" dirty="0"/>
          </a:p>
          <a:p>
            <a:endParaRPr lang="sl-SI" dirty="0"/>
          </a:p>
          <a:p>
            <a:r>
              <a:rPr lang="en-GB" dirty="0"/>
              <a:t>V funkciji gostote verjetnosti območje pod krivuljo predstavlja verjetnost. Glede na to, da normalna porazdelitev služi kot verjetnostna porazdelitev, je kumulativna površina pod krivuljo vedno enaka 1 ali 100 %. Čeprav se zdi formula za normalno funkcijo gostote verjetnosti zapletena, je za njeno uporabo potrebno le poznavanje populacijske sredine in standardnega odklona. Z nadomestitvijo teh parametrov v formulo lahko določimo gostoto verjetnosti, povezano s katero koli vrednostjo x.</a:t>
            </a:r>
            <a:endParaRPr lang="hr-HR" dirty="0"/>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7" descr="f(x)=\dfrac{1}{\sigma\sqrt{2\pi}}e^{-\dfrac{(x-\mu)^2}{2\sig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132" y="4870821"/>
            <a:ext cx="1943100" cy="5794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1749972" y="4669225"/>
            <a:ext cx="2286203" cy="73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a:t>
            </a:r>
            <a:r>
              <a:rPr kumimoji="0" lang="sl-SI" altLang="sr-Latn-RS" sz="11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funkcija gostote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verjetnosti</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vrednost spremenljivke</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sr-Latn-RS" sz="1800" b="0" i="0" u="none" strike="noStrike" cap="none" normalizeH="0" baseline="0" dirty="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748220" y="4996300"/>
            <a:ext cx="1673856" cy="90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eaLnBrk="0" fontAlgn="base" hangingPunct="0">
              <a:spcBef>
                <a:spcPct val="0"/>
              </a:spcBef>
              <a:spcAft>
                <a:spcPct val="0"/>
              </a:spcAft>
              <a:buFontTx/>
              <a:buChar char="•"/>
            </a:pPr>
            <a:r>
              <a:rPr lang="en-GB" altLang="sr-Latn-RS" sz="1100" dirty="0">
                <a:latin typeface="Tahoma" panose="020B0604030504040204" pitchFamily="34" charset="0"/>
                <a:ea typeface="Times New Roman" panose="02020603050405020304" pitchFamily="18" charset="0"/>
                <a:cs typeface="Tahoma" panose="020B0604030504040204" pitchFamily="34" charset="0"/>
              </a:rPr>
              <a:t>μ = povprečje</a:t>
            </a:r>
            <a:endParaRPr lang="en-GB" altLang="sr-Latn-RS" sz="1100" dirty="0">
              <a:latin typeface="Tahoma" panose="020B0604030504040204" pitchFamily="34" charset="0"/>
              <a:ea typeface="Calibri" panose="020F0502020204030204" pitchFamily="34" charset="0"/>
              <a:cs typeface="Tahoma" panose="020B0604030504040204" pitchFamily="34" charset="0"/>
            </a:endParaRPr>
          </a:p>
          <a:p>
            <a:pPr eaLnBrk="0" fontAlgn="base" hangingPunct="0">
              <a:spcBef>
                <a:spcPct val="0"/>
              </a:spcBef>
              <a:spcAft>
                <a:spcPct val="0"/>
              </a:spcAft>
              <a:buFontTx/>
              <a:buChar char="•"/>
            </a:pPr>
            <a:r>
              <a:rPr lang="en-GB" altLang="sr-Latn-RS" sz="1100" dirty="0">
                <a:latin typeface="Tahoma" panose="020B0604030504040204" pitchFamily="34" charset="0"/>
                <a:ea typeface="Times New Roman" panose="02020603050405020304" pitchFamily="18" charset="0"/>
                <a:cs typeface="Tahoma" panose="020B0604030504040204" pitchFamily="34" charset="0"/>
              </a:rPr>
              <a:t>σ = standardni odklon</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a:t>
            </a:r>
            <a:r>
              <a:rPr kumimoji="0" lang="en-GB" altLang="sr-Latn-RS" sz="1100" b="0" i="0" u="none" strike="noStrike" cap="none" normalizeH="0" baseline="3000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2</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varianta</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pic>
        <p:nvPicPr>
          <p:cNvPr id="14" name="Picture 13"/>
          <p:cNvPicPr/>
          <p:nvPr/>
        </p:nvPicPr>
        <p:blipFill rotWithShape="1">
          <a:blip r:embed="rId4" cstate="print">
            <a:extLst>
              <a:ext uri="{28A0092B-C50C-407E-A947-70E740481C1C}">
                <a14:useLocalDpi xmlns:a14="http://schemas.microsoft.com/office/drawing/2010/main" val="0"/>
              </a:ext>
            </a:extLst>
          </a:blip>
          <a:srcRect l="15720" t="39450" r="47750" b="21372"/>
          <a:stretch/>
        </p:blipFill>
        <p:spPr bwMode="auto">
          <a:xfrm>
            <a:off x="7196352" y="4380142"/>
            <a:ext cx="2657096" cy="1560795"/>
          </a:xfrm>
          <a:prstGeom prst="rect">
            <a:avLst/>
          </a:prstGeom>
          <a:ln>
            <a:noFill/>
          </a:ln>
          <a:extLst>
            <a:ext uri="{53640926-AAD7-44D8-BBD7-CCE9431645EC}">
              <a14:shadowObscured xmlns:a14="http://schemas.microsoft.com/office/drawing/2010/main"/>
            </a:ext>
          </a:extLst>
        </p:spPr>
      </p:pic>
      <p:pic>
        <p:nvPicPr>
          <p:cNvPr id="2" name="Slika 1">
            <a:extLst>
              <a:ext uri="{FF2B5EF4-FFF2-40B4-BE49-F238E27FC236}">
                <a16:creationId xmlns:a16="http://schemas.microsoft.com/office/drawing/2014/main" id="{997A1567-826A-87C8-BD1A-9A9284B759EC}"/>
              </a:ext>
            </a:extLst>
          </p:cNvPr>
          <p:cNvPicPr>
            <a:picLocks noChangeAspect="1"/>
          </p:cNvPicPr>
          <p:nvPr/>
        </p:nvPicPr>
        <p:blipFill>
          <a:blip r:embed="rId5"/>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BBC57E6B-F86B-B992-0BA4-2BECC4C686D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238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Standardna normalna porazdelitev</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872357"/>
            <a:ext cx="87763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Standardna normalna porazdelitev, znana kot </a:t>
            </a:r>
            <a:r>
              <a:rPr lang="en-GB" b="1" dirty="0"/>
              <a:t>z-razdelitev</a:t>
            </a:r>
            <a:r>
              <a:rPr lang="en-GB" dirty="0"/>
              <a:t>, se razlikuje po tem, da ima srednjo vrednost 0 in standardni odklon 1. Vsako normalno porazdelitev lahko obravnavamo kot transformacijo standardne normalne porazdelitve s prilagoditvami v merilu, položaju ali oboje.</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54" descr="z=\dfrac{x-\mu}{\sig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462" y="3621817"/>
            <a:ext cx="792163" cy="32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608666" y="30483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Za določitev </a:t>
            </a: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z-skoraj vrednosti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morate poznati le srednjo vrednost in standardni odklon porazdelitve</a:t>
            </a:r>
            <a:r>
              <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1608666" y="36911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individualna vrednost</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μ = povprečje</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 = standardni odklon</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pic>
        <p:nvPicPr>
          <p:cNvPr id="12" name="Picture 1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6440" t="27164" r="42354" b="28371"/>
          <a:stretch/>
        </p:blipFill>
        <p:spPr bwMode="auto">
          <a:xfrm>
            <a:off x="5518628" y="3643292"/>
            <a:ext cx="3861856" cy="2127076"/>
          </a:xfrm>
          <a:prstGeom prst="rect">
            <a:avLst/>
          </a:prstGeom>
          <a:ln>
            <a:noFill/>
          </a:ln>
          <a:extLst>
            <a:ext uri="{53640926-AAD7-44D8-BBD7-CCE9431645EC}">
              <a14:shadowObscured xmlns:a14="http://schemas.microsoft.com/office/drawing/2010/main"/>
            </a:ext>
          </a:extLst>
        </p:spPr>
      </p:pic>
      <p:pic>
        <p:nvPicPr>
          <p:cNvPr id="5" name="Slika 4">
            <a:extLst>
              <a:ext uri="{FF2B5EF4-FFF2-40B4-BE49-F238E27FC236}">
                <a16:creationId xmlns:a16="http://schemas.microsoft.com/office/drawing/2014/main" id="{D841EDBB-57F8-2708-35F1-4B597A788C2A}"/>
              </a:ext>
            </a:extLst>
          </p:cNvPr>
          <p:cNvPicPr>
            <a:picLocks noChangeAspect="1"/>
          </p:cNvPicPr>
          <p:nvPr/>
        </p:nvPicPr>
        <p:blipFill>
          <a:blip r:embed="rId6"/>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AF8D9D9B-D5D7-F2DF-F67E-D6949B5FB69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607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Ugotavljanje verjetnosti s pomočjo z-razdelitve</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685" y="83056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576614" y="2061392"/>
            <a:ext cx="94959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dirty="0"/>
              <a:t>Vsakemu z-skoraku ustreza verjetnost, pogosto imenovana p-vrednost, ki označuje verjetnost opazovanja vrednosti pod določenim z-skorakom. S pretvorbo posamezne vrednosti v z-skodo lahko določimo verjetnost, da se vse vrednosti do te točke pojavijo znotraj normalne porazdelitve.</a:t>
            </a:r>
            <a:endParaRPr lang="hr-HR" dirty="0"/>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18017" t="33842" r="43918" b="27791"/>
          <a:stretch/>
        </p:blipFill>
        <p:spPr bwMode="auto">
          <a:xfrm>
            <a:off x="4045486" y="3412056"/>
            <a:ext cx="3868803" cy="2301642"/>
          </a:xfrm>
          <a:prstGeom prst="rect">
            <a:avLst/>
          </a:prstGeom>
          <a:ln>
            <a:noFill/>
          </a:ln>
          <a:extLst>
            <a:ext uri="{53640926-AAD7-44D8-BBD7-CCE9431645EC}">
              <a14:shadowObscured xmlns:a14="http://schemas.microsoft.com/office/drawing/2010/main"/>
            </a:ext>
          </a:extLst>
        </p:spPr>
      </p:pic>
      <p:pic>
        <p:nvPicPr>
          <p:cNvPr id="2" name="Slika 1">
            <a:extLst>
              <a:ext uri="{FF2B5EF4-FFF2-40B4-BE49-F238E27FC236}">
                <a16:creationId xmlns:a16="http://schemas.microsoft.com/office/drawing/2014/main" id="{6C0F206A-F830-8101-E73F-D1ED714F2BB9}"/>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F992542-7EC7-3612-7354-2CB8C71903DB}"/>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86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en-GB" dirty="0"/>
              <a:t>Porazdelitev vzorčenja</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099845"/>
            <a:ext cx="925467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Vzorčne porazdelitve so temelj statističnega sklepanja, saj nam omogočajo, da na podlagi vzorčnih podatkov sklepamo o populacijah. Poglobili se bomo v zapletenost vzorčnih porazdelitev, razumeli, kako odražajo variabilnost vzorčnih statistik, in njihovo ključno vlogo pri preverjanju hipotez.</a:t>
            </a:r>
            <a:endParaRPr lang="hr-HR" dirty="0"/>
          </a:p>
          <a:p>
            <a:r>
              <a:rPr lang="en-GB" dirty="0"/>
              <a:t> </a:t>
            </a:r>
            <a:endParaRPr lang="hr-HR" dirty="0"/>
          </a:p>
          <a:p>
            <a:r>
              <a:rPr lang="en-GB" dirty="0"/>
              <a:t>Porazdelitev vzorca se nanaša na porazdelitev statistike, kot je vzorčna sredina ali vzorčni delež, pridobljene iz več vzorcev enake velikosti, ki so bili odvzeti iz populacije. Omogoča vpogled v obnašanje vzorčnih statistik in njihovo spremenljivost med različnimi vzorci.</a:t>
            </a:r>
            <a:endParaRPr lang="hr-HR" dirty="0"/>
          </a:p>
        </p:txBody>
      </p:sp>
      <p:pic>
        <p:nvPicPr>
          <p:cNvPr id="2" name="Slika 1">
            <a:extLst>
              <a:ext uri="{FF2B5EF4-FFF2-40B4-BE49-F238E27FC236}">
                <a16:creationId xmlns:a16="http://schemas.microsoft.com/office/drawing/2014/main" id="{EB711428-69ED-264A-191B-AD701D931A04}"/>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D370878-8CDF-0ED8-9A0D-D4E9AC821D5C}"/>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155325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AC4EC2-2A5D-45E0-93EF-6017F25DB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76C46-9B09-438D-B5F8-A1AC0A7C518F}">
  <ds:schemaRefs>
    <ds:schemaRef ds:uri="http://purl.org/dc/dcmitype/"/>
    <ds:schemaRef ds:uri="http://purl.org/dc/elements/1.1/"/>
    <ds:schemaRef ds:uri="http://schemas.microsoft.com/office/2006/documentManagement/types"/>
    <ds:schemaRef ds:uri="a92fe6ce-cc5e-4661-b3e6-d9d5535f70b5"/>
    <ds:schemaRef ds:uri="http://www.w3.org/XML/1998/namespace"/>
    <ds:schemaRef ds:uri="http://schemas.microsoft.com/office/infopath/2007/PartnerControls"/>
    <ds:schemaRef ds:uri="http://schemas.openxmlformats.org/package/2006/metadata/core-properties"/>
    <ds:schemaRef ds:uri="d9bddfac-6dc9-4958-8f35-4d0da3af229b"/>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2625</TotalTime>
  <Words>2653</Words>
  <Application>Microsoft Office PowerPoint</Application>
  <PresentationFormat>Širokozaslonsko</PresentationFormat>
  <Paragraphs>182</Paragraphs>
  <Slides>17</Slides>
  <Notes>0</Notes>
  <HiddenSlides>0</HiddenSlides>
  <MMClips>0</MMClips>
  <ScaleCrop>false</ScaleCrop>
  <HeadingPairs>
    <vt:vector size="8" baseType="variant">
      <vt:variant>
        <vt:lpstr>Uporabljene pisave</vt:lpstr>
      </vt:variant>
      <vt:variant>
        <vt:i4>5</vt:i4>
      </vt:variant>
      <vt:variant>
        <vt:lpstr>Tema</vt:lpstr>
      </vt:variant>
      <vt:variant>
        <vt:i4>1</vt:i4>
      </vt:variant>
      <vt:variant>
        <vt:lpstr>Vdelani OLE strežniki</vt:lpstr>
      </vt:variant>
      <vt:variant>
        <vt:i4>1</vt:i4>
      </vt:variant>
      <vt:variant>
        <vt:lpstr>Naslovi diapozitivov</vt:lpstr>
      </vt:variant>
      <vt:variant>
        <vt:i4>17</vt:i4>
      </vt:variant>
    </vt:vector>
  </HeadingPairs>
  <TitlesOfParts>
    <vt:vector size="24" baseType="lpstr">
      <vt:lpstr>Arial</vt:lpstr>
      <vt:lpstr>Calibri</vt:lpstr>
      <vt:lpstr>Symbol</vt:lpstr>
      <vt:lpstr>Tahoma</vt:lpstr>
      <vt:lpstr>Times New Roman</vt:lpstr>
      <vt:lpstr>Motyw pakietu Office</vt:lpstr>
      <vt:lpstr>Document</vt:lpstr>
      <vt:lpstr>Statistične metode za analizo logističnih podatkov</vt:lpstr>
      <vt:lpstr>Agenda</vt:lpstr>
      <vt:lpstr>Vloga in pomen statistike v poslovni analitiki</vt:lpstr>
      <vt:lpstr>Normalna porazdelitev</vt:lpstr>
      <vt:lpstr>Empirično pravilo</vt:lpstr>
      <vt:lpstr>Formula normalne krivulje</vt:lpstr>
      <vt:lpstr>Standardna normalna porazdelitev</vt:lpstr>
      <vt:lpstr>Ugotavljanje verjetnosti s pomočjo z-razdelitve</vt:lpstr>
      <vt:lpstr>Porazdelitev vzorčenja</vt:lpstr>
      <vt:lpstr>Centralni mejni teorem in porazdelitev vzorca</vt:lpstr>
      <vt:lpstr>Testna statistika</vt:lpstr>
      <vt:lpstr>Vrste testne statistike</vt:lpstr>
      <vt:lpstr>Standardna napaka in interval zaupanja </vt:lpstr>
      <vt:lpstr>Standardna napaka in interval zaupanja </vt:lpstr>
      <vt:lpstr>PowerPointova predstavitev</vt:lpstr>
      <vt:lpstr>PowerPointova predstavitev</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docId:ECE1B5E8501C4AA6E8D57DE6DF8856A2</cp:keywords>
  <cp:lastModifiedBy>Kristijan Brglez</cp:lastModifiedBy>
  <cp:revision>53</cp:revision>
  <dcterms:created xsi:type="dcterms:W3CDTF">2023-07-06T12:09:08Z</dcterms:created>
  <dcterms:modified xsi:type="dcterms:W3CDTF">2025-05-05T14:32:41Z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