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82" r:id="rId4"/>
    <p:sldMasterId id="2147483661" r:id="rId5"/>
  </p:sldMasterIdLst>
  <p:sldIdLst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5. 05. 2025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5. 05. 2025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51" r:id="rId3"/>
    <p:sldLayoutId id="2147483652" r:id="rId4"/>
    <p:sldLayoutId id="2147483653" r:id="rId5"/>
    <p:sldLayoutId id="2147483685" r:id="rId6"/>
    <p:sldLayoutId id="2147483655" r:id="rId7"/>
    <p:sldLayoutId id="2147483656" r:id="rId8"/>
    <p:sldLayoutId id="2147483657" r:id="rId9"/>
    <p:sldLayoutId id="2147483687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da je bil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11" Type="http://schemas.openxmlformats.org/officeDocument/2006/relationships/image" Target="../media/image16.jpeg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PODATKOV.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Veščine poslovne analitike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prihodnost oskrbovalnih verig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Številka projekta - 2022-1-PL01-KA220-HED-000088856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podatkov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Diapozitivi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8AE9227-1222-F61C-7608-84D7B635F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C0D64F54-3597-9B75-87DE-7D9CD3E4F8E4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2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neobdelani podatki o transakcijah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deskriptor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(vrednosti, ločene z vejico)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Datum, SellerID, CustomerID, TransactionID, ProductID, 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6D14B6-ABB7-5B56-E0D6-ADA8DD6C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E34F127-7DD5-1C8A-16A5-C83B50FAA07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CSV v preglednico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stolpec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vrstica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celica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preglednice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6941DBE-DD7A-B48D-A803-F1EE02ED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D943F43-AC1F-B5C5-E0AC-62B22BA8C02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iz preglednice v zbirko podatkov + poizvedba SQL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podatkovne zbirke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59EE88-017F-B343-0761-2F322B163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A767925-B41B-AE26-E97B-232DECB231F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Gradnja RDB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splošno obstajata dva pristopa k izgradnji RDB: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pristop k izdelavi RDB obsega naslednje štiri korake: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realnega sveta - globalni model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Določite entitete in odnose - konceptualni model (npr. E-R diagram)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Določitev logičnega modela - relacijska shema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Izdelava podatkovne zbirke (DBMS) - fizični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Sintetični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pristop k RDB obsega naslednje tri korake: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Analiza podatkov - seznam vseh ustreznih atributov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Določitev logičnega modela z normalizacijo - relacijska shema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Fizični model 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15E39E6-D84E-B017-2584-418D9C90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C78B2F-02B6-24F9-853C-C027F58C3BF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0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E-R diagram (konceptualni model RDB)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razmerje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entiteta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ključi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podatkovne zbirke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6E6EF7-BF3D-2214-5A4C-8BE065C9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6EB971D-796C-5CF5-1497-9BB758C2FC1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Poizvedbe RDB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Jeziki poizvedb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 večinoma dveh vrst: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poizvedovalni jezik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Poizvedba z zgledom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Medtem ko 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prejšnji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šteje za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 jezik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API DBMS,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naslednjem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glavnem uporablja neposredno z DBMS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 upravljanje DB in skladiščenje 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Poizvedbe ustvarjajo tabele z rezultati,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ki se lahko uporabijo za gradnjo podatkovnih skladišč ali ponovno uporabijo v nadaljnjih poizvedbah.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Šole W3,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E31BD8-AB45-78B9-A93A-FBB94B90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749E052-AE24-887A-1305-02D4DBF25F9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0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Poizvedba po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zgledu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podatkovne zbirke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F59383C-B43B-B1C9-F13D-D2E2CE80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9FD28E1-9D8B-4479-F573-8CEEC359035F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Priprava 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podatkov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 bi preprečili napačne ali nepopolne podatke,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ki bi lahko vplivali na njihovo obdelavo in razlago, je treba uporabiti dodatne previdnostne ukrepe: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Filtriranje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praznih vrstic in stolpcev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Uporaba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močnega tipiziranja podatkov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za preprečevanje računskih napak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Opredelitev </a:t>
            </a: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vnosnih mask za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preprečevanje vnosa napačnih podatkov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1" strike="noStrike" spc="-1" dirty="0">
                <a:solidFill>
                  <a:schemeClr val="dk1"/>
                </a:solidFill>
                <a:latin typeface="Tahoma"/>
              </a:rPr>
              <a:t>Prilagajanje podatkov za </a:t>
            </a:r>
            <a:r>
              <a:rPr lang="en-US" sz="1400" b="0" strike="noStrike" spc="-1" dirty="0">
                <a:solidFill>
                  <a:schemeClr val="dk1"/>
                </a:solidFill>
                <a:latin typeface="Tahoma"/>
              </a:rPr>
              <a:t>preprečevanje napačnih rezultatov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3B289D5-56B6-9D7F-167F-7DE3E66C4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383E030-2035-5AC5-4518-4DE88570C8A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7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Povzetek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tem poglavju so bili obravnavani različni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vidiki upravljanja podatkov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logistiki.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predstavitev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 standardov za shranjevanje podatkov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 bili predstavljeni tudi različni mehanizmi za organizacijo in iskanje podatkov.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Obravnavane so bile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tudi nekatere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pogoste napake </a:t>
            </a: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pri avtomatizirani obdelavi podatkov. 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22ABD8-47A4-4063-4607-57904F0B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8B12C9B-699D-C1C3-157F-B44EC2E93E2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Literatura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Codd E.F. (1970).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Relacijski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US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velike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skupne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podatkovne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banke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 Communications. ACM 13, 6, str. 377-387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GS1 (2023).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Standardi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GS1.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dostopno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//www.gs1.org/standards,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27.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oktobra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W. (1983). A Simple Guide to Five Normal Forms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Relational Database Theory (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Preprost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vodnik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po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petih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normalnih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oblikah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v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teoriji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relacijskih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podatkovnih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baz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), Communications of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ACM,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letnik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26, str. 120-125.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W3schools (2023). XML Tutorial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voljo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//www.w3schools.com/xml/,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3.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novembra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W3schools (2023). JSON -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uvod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voljo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//www.w3schools.com/js/js_json_intro.asp,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3.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novembra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W3schools (2023).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Normalizacija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podatkovnih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zbirk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[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voljo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2000" u="sng" spc="-1" dirty="0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//www.w3schools.in/DBMS/database-normalization/,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dostop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7. </a:t>
            </a:r>
            <a:r>
              <a:rPr lang="en-US" sz="2000" spc="-1" dirty="0" err="1">
                <a:solidFill>
                  <a:schemeClr val="dk1"/>
                </a:solidFill>
                <a:latin typeface="Tahoma"/>
                <a:ea typeface="Tahoma"/>
              </a:rPr>
              <a:t>decembra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2023].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0FD172E-585A-A73A-D4B8-68D329063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41A3E9A-D1FD-F88C-4392-8CD407F2D25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 Informacije - podatki </a:t>
            </a:r>
            <a:r>
              <a:rPr lang="pl-PL" sz="2000" spc="-1">
                <a:solidFill>
                  <a:schemeClr val="dk1"/>
                </a:solidFill>
                <a:latin typeface="Tahoma"/>
                <a:ea typeface="Tahoma"/>
              </a:rPr>
              <a:t>- </a:t>
            </a: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znanje</a:t>
            </a:r>
            <a:endParaRPr lang="pl-PL" sz="20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Informacije v </a:t>
            </a:r>
            <a:r>
              <a:rPr lang="pl-PL" sz="20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logistiki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 Standardi logističnih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 Organizacija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upravljanje  podatkov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 Pridobivanje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filtriranje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predstavitev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podatkov</a:t>
            </a:r>
            <a:endParaRPr lang="pl-PL" sz="2000" b="0" strike="noStrike" spc="-1" dirty="0" err="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84E97F-C11B-B90E-1241-6878390E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BB5EFB4-88CD-D1F9-247E-DED6502EE26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B17001A-DE8D-F2F0-0F28-136A62C2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611BB22-7DF0-C3E2-4EBD-1B4502F9D97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Informacije-podatki-znanje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V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računalniških informacijskih sistemih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se predstavitev informacij razlikuje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glede na njihov namen in uporabo. Lahko je alfanumerična ali binarna glede na to, ali predstavlja besedilo, sliko, zvok ali izvedljiv program...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Postopek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pretvorbe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prvotne analogne v digitalno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obliko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se popularno imenuje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digitalizacija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so zbrani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se lahko podatki različnih vrst združijo in organizirajo v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podatkovne tabele, podatkovne baze, podatkovna skladišča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(kronološki vrstni red) ali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znanja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(konceptualni vrstni red).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Višje ravni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organizacije podatkov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omogočajo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avtomatizirano razvrščanje, sklepanje in predstavitev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nakopičenega znanja za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analitične namene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BAFF18-3355-BAF4-1749-CD3B040C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FFFB772-55BA-52FB-B9F4-9690AF18399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Informacije v logistiki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082378"/>
            <a:ext cx="7467600" cy="2668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b="1" dirty="0">
                <a:solidFill>
                  <a:schemeClr val="bg1"/>
                </a:solidFill>
              </a:rPr>
              <a:t>"</a:t>
            </a:r>
            <a:r>
              <a:rPr lang="en-GB" altLang="sl-SI" b="1" dirty="0">
                <a:solidFill>
                  <a:schemeClr val="accent4"/>
                </a:solidFill>
              </a:rPr>
              <a:t>Logistika </a:t>
            </a:r>
            <a:r>
              <a:rPr lang="sl-SI" altLang="sl-SI" b="1" dirty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del </a:t>
            </a:r>
            <a:r>
              <a:rPr lang="en-US" dirty="0">
                <a:solidFill>
                  <a:schemeClr val="bg1"/>
                </a:solidFill>
              </a:rPr>
              <a:t>procesa </a:t>
            </a:r>
            <a:r>
              <a:rPr lang="en-US" b="1" dirty="0">
                <a:solidFill>
                  <a:schemeClr val="bg1"/>
                </a:solidFill>
              </a:rPr>
              <a:t>oskrbovalne verige</a:t>
            </a:r>
            <a:r>
              <a:rPr lang="en-US" dirty="0">
                <a:solidFill>
                  <a:schemeClr val="bg1"/>
                </a:solidFill>
              </a:rPr>
              <a:t>, ki načrtuje, izvaja in nadzoruje učinkovit, uspešen </a:t>
            </a:r>
            <a:r>
              <a:rPr lang="en-US" b="1" dirty="0">
                <a:solidFill>
                  <a:schemeClr val="bg1"/>
                </a:solidFill>
              </a:rPr>
              <a:t>pretok in skladiščenje </a:t>
            </a:r>
            <a:r>
              <a:rPr lang="en-US" dirty="0">
                <a:solidFill>
                  <a:schemeClr val="bg1"/>
                </a:solidFill>
              </a:rPr>
              <a:t>blaga, storitev in z njimi povezanih </a:t>
            </a:r>
            <a:r>
              <a:rPr lang="en-US" b="1" dirty="0">
                <a:solidFill>
                  <a:schemeClr val="accent4"/>
                </a:solidFill>
              </a:rPr>
              <a:t>informacij </a:t>
            </a:r>
            <a:r>
              <a:rPr lang="en-US" dirty="0">
                <a:solidFill>
                  <a:schemeClr val="bg1"/>
                </a:solidFill>
              </a:rPr>
              <a:t>med </a:t>
            </a:r>
            <a:r>
              <a:rPr lang="en-US" b="1" dirty="0">
                <a:solidFill>
                  <a:schemeClr val="bg1"/>
                </a:solidFill>
              </a:rPr>
              <a:t>krajem izvora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krajem porabe</a:t>
            </a:r>
            <a:r>
              <a:rPr lang="en-US" dirty="0">
                <a:solidFill>
                  <a:schemeClr val="bg1"/>
                </a:solidFill>
              </a:rPr>
              <a:t>, da se </a:t>
            </a:r>
            <a:r>
              <a:rPr lang="en-US" b="1" dirty="0">
                <a:solidFill>
                  <a:schemeClr val="bg1"/>
                </a:solidFill>
              </a:rPr>
              <a:t>izpolnijo zahteve strank</a:t>
            </a:r>
            <a:r>
              <a:rPr lang="en-GB" altLang="sl-SI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."</a:t>
            </a: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444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Opredelitev logistike </a:t>
            </a:r>
            <a:r>
              <a:rPr lang="sl-SI" b="1" dirty="0"/>
              <a:t>(upravljanje) CSCMP</a:t>
            </a:r>
            <a:endParaRPr lang="en-GB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21DE5D-B1F0-1E63-48A1-1D03E2FA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8163111-9C90-5670-1692-EF3B4F98288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Logistični podatki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logistiki se </a:t>
            </a:r>
            <a:r>
              <a:rPr lang="pl-PL" sz="1800" spc="-1" err="1">
                <a:solidFill>
                  <a:schemeClr val="dk1"/>
                </a:solidFill>
                <a:latin typeface="Tahoma"/>
                <a:ea typeface="Tahoma"/>
              </a:rPr>
              <a:t>elektronska izmenjava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podatkov (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uporablja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prenos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 o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transakcijah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med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poslovnimi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partnerji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Ker lahko uporabljajo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različne jezike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aplikacije,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je treba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podatke pretvoriti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 </a:t>
            </a:r>
            <a:r>
              <a:rPr lang="pl-PL" sz="1800" b="1" strike="noStrike" spc="-1" err="1">
                <a:solidFill>
                  <a:schemeClr val="dk1"/>
                </a:solidFill>
                <a:latin typeface="Tahoma"/>
                <a:ea typeface="Tahoma"/>
              </a:rPr>
              <a:t>skupno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obliko (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npr.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XML, JSON)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da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jih bodo lahko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interpretirali </a:t>
            </a:r>
            <a:r>
              <a:rPr lang="pl-PL" sz="1800" b="0" strike="noStrike" spc="-1" err="1">
                <a:solidFill>
                  <a:schemeClr val="dk1"/>
                </a:solidFill>
                <a:latin typeface="Tahoma"/>
                <a:ea typeface="Tahoma"/>
              </a:rPr>
              <a:t>informacijski sistemi različnih partnerjev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hitro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identifikacijo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manipulacijo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so bile razvite </a:t>
            </a:r>
            <a:r>
              <a:rPr lang="pl-PL" sz="18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črtne kode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oznake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 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šole W3,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75B4ED-118A-35DD-4A08-A4C40E29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244334-42E2-4A73-79C6-4419165B3DF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3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18B40AE9-CEB1-DADF-6876-3BD3CBB0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14FEB299-D938-98F8-47FD-813569A9216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Transakcije...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392" y="3668163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SKLADIŠČENJE/DISTRIBUCIJA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7" y="4492088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1600" b="1" dirty="0">
                <a:ea typeface="ＭＳ Ｐゴシック" panose="020B0600070205080204" pitchFamily="34" charset="-128"/>
              </a:rPr>
              <a:t>RAČUNALNIŠKI CENTER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925" y="4550247"/>
            <a:ext cx="197231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PLANIRANJE MATERIALOV</a:t>
            </a: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018" y="549108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UPRAVLJANJE ZALOG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:p14="http://schemas.microsoft.com/office/powerpoint/2010/main" xmlns:a16="http://schemas.microsoft.com/office/drawing/2014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 dirty="0">
                <a:latin typeface="Calibri" panose="020F0502020204030204" pitchFamily="34" charset="0"/>
              </a:rPr>
              <a:t>INFORMACIJSKI KANAL</a:t>
            </a:r>
          </a:p>
        </p:txBody>
      </p:sp>
    </p:spTree>
    <p:extLst>
      <p:ext uri="{BB962C8B-B14F-4D97-AF65-F5344CB8AC3E}">
        <p14:creationId xmlns:p14="http://schemas.microsoft.com/office/powerpoint/2010/main" val="421412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1DC3C8B-47DB-564E-71F2-5A97E534AAF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Tehnologije označevanja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2850707570"/>
              </p:ext>
            </p:extLst>
          </p:nvPr>
        </p:nvGraphicFramePr>
        <p:xfrm>
          <a:off x="1608840" y="1481400"/>
          <a:ext cx="9452880" cy="470254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Tehnologija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Aplikacija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1D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Maloprodajni izdelki in sestavni deli izdelkov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2D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toritve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npr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. UPS,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letalske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vozovnice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),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blago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na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debelo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ki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zahteva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sledenje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razreda 1 (pasivni, R-označke)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Predmeti, ki zahtevajo množično identifikacijo, nadzor dostopa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razreda 2 (pasivne, RW-oznake)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Predmeti, ki jih je treba spremljati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razreda 3 (polaktivne, RW-oznake)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Nadzor dostopa z dodanimi informacijami o sledenju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RFID razred 4 (aktivni, RW-oznake)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Sledenje in sledenje v zaprtem prostoru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razred 5 </a:t>
                      </a:r>
                      <a:b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(aktivne oznake/izpraševalci)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Sledenje in sledenje prostemu prostoru, storitve bližine z omogočenimi napravami, storitve, ki temeljijo na lokaciji.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1515720" y="62544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GS1,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2024) 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040BBE2-26BA-41F8-CBEF-07DFDAB9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Prihodnji trendi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na področju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označevanja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 </a:t>
            </a:r>
            <a:r>
              <a:rPr lang="pl-PL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sledenja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Prihodnji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trendi na področju označevanja, sledenja in izsleditve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potekajo v dveh glavnih smereh: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trike="noStrike" spc="-1" err="1">
                <a:solidFill>
                  <a:schemeClr val="dk1"/>
                </a:solidFill>
                <a:latin typeface="Tahoma"/>
                <a:ea typeface="Tahoma"/>
              </a:rPr>
              <a:t>miniaturizacija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raznolikost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Kode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podatkovnega stolpca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(1D) omogočajo tudi označevanje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miniaturnih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predmetov (npr. medicinskih kapsul).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Nove kode v obliki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podatkovne matrike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(2D) ne omogočajo le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odpravljanja napak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 skeniranju, temveč tudi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šifriranje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podatkov.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 še naprej širi na druga področja uporabe, kot so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identifikacija pri ponudnikih storitev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železniška kartica, registracija na delovnem mestu itd.),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brezstična plačila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brezžični prenosi denarja, plačila na prodajnih avtomatih) in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pametne rešitve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upravljanje pametnega doma, daljinsko upravljanje pametnih naprav itd.) ter e-valute.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3EA800-9AA4-ACD0-382C-999A2D04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5B05584-B332-BBF8-E3CA-DD824FAAE94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3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Organizacija podatkov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določene oblike so lahko podatki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različne načine, da se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olajša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obdelava in predstavitev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Čeprav so podatki na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vhodu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večinoma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se z njihovim shranjevanjem, prenosom in obdelavo povečuje njihova organiziranost.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Običajne oblike organizacije podatkov po naraščajoči kompleksnosti predstavljajo polstrukturirani (npr. CSV) in strukturirani (npr. preglednice, podatkovne zbirke itd.) podatkovni formati: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Prva oblika organizacije podatkov je z dvodimenzionalnimi polji, imenovanimi tudi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tabele ali preglednice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Obstajajo različne oblike organizacije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med katerimi je najpogostejši relacijski model (RDB).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temelji na konceptu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entitet in relacij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Ker za iskanje po datotekah podatkovnih zbirk običajno ni fiksnih poti, so bili za iskanje in manipulacijo s podatki razviti različni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jeziki za poizvedovanje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SQL).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Šole W3,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E3E9DBE-78D0-7721-1C07-1B947F2BD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DA1F53B-33DC-77CF-7958-0B182CDF9F5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83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AC4EC2-2A5D-45E0-93EF-6017F25DB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purl.org/dc/elements/1.1/"/>
    <ds:schemaRef ds:uri="http://schemas.microsoft.com/office/2006/documentManagement/types"/>
    <ds:schemaRef ds:uri="a92fe6ce-cc5e-4661-b3e6-d9d5535f70b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2337</Words>
  <Application>Microsoft Office PowerPoint</Application>
  <PresentationFormat>Širokozaslonsko</PresentationFormat>
  <Paragraphs>153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PODATKOV.</vt:lpstr>
      <vt:lpstr>Agenda</vt:lpstr>
      <vt:lpstr>Informacije-podatki-znanje</vt:lpstr>
      <vt:lpstr>Informacije v logistiki</vt:lpstr>
      <vt:lpstr>Logistični podatki</vt:lpstr>
      <vt:lpstr>Transakcije...</vt:lpstr>
      <vt:lpstr>Tehnologije označevanja</vt:lpstr>
      <vt:lpstr>Prihodnji trendi na področju označevanja in sledenja</vt:lpstr>
      <vt:lpstr>Organizacija podatkov</vt:lpstr>
      <vt:lpstr>neobdelani podatki o transakcijah (CSV) </vt:lpstr>
      <vt:lpstr>Podatki CSV v preglednico</vt:lpstr>
      <vt:lpstr>Podatki iz preglednice v zbirko podatkov + poizvedba SQL</vt:lpstr>
      <vt:lpstr>Gradnja RDB</vt:lpstr>
      <vt:lpstr>E-R diagram (konceptualni model RDB)</vt:lpstr>
      <vt:lpstr>Poizvedbe RDB</vt:lpstr>
      <vt:lpstr>Poizvedba po zgledu (QBE)</vt:lpstr>
      <vt:lpstr>Priprava podatkov</vt:lpstr>
      <vt:lpstr>Povzetek</vt:lpstr>
      <vt:lpstr>Literatura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docId:ECE1B5E8501C4AA6E8D57DE6DF8856A2</cp:keywords>
  <cp:lastModifiedBy>Kristijan Brglez</cp:lastModifiedBy>
  <cp:revision>52</cp:revision>
  <dcterms:created xsi:type="dcterms:W3CDTF">2023-07-06T12:09:08Z</dcterms:created>
  <dcterms:modified xsi:type="dcterms:W3CDTF">2025-05-05T14:33:53Z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