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92" r:id="rId7"/>
    <p:sldId id="293" r:id="rId8"/>
    <p:sldId id="310" r:id="rId9"/>
    <p:sldId id="311" r:id="rId10"/>
    <p:sldId id="312" r:id="rId11"/>
    <p:sldId id="271" r:id="rId12"/>
    <p:sldId id="313" r:id="rId13"/>
    <p:sldId id="262" r:id="rId14"/>
    <p:sldId id="318" r:id="rId15"/>
    <p:sldId id="315" r:id="rId16"/>
    <p:sldId id="317" r:id="rId17"/>
    <p:sldId id="319" r:id="rId18"/>
    <p:sldId id="320" r:id="rId19"/>
    <p:sldId id="289" r:id="rId20"/>
    <p:sldId id="314" r:id="rId21"/>
    <p:sldId id="316" r:id="rId22"/>
    <p:sldId id="321" r:id="rId23"/>
    <p:sldId id="322" r:id="rId24"/>
    <p:sldId id="323" r:id="rId25"/>
    <p:sldId id="324" r:id="rId26"/>
    <p:sldId id="325" r:id="rId27"/>
    <p:sldId id="309" r:id="rId28"/>
    <p:sldId id="263" r:id="rId29"/>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1467"/>
    <a:srgbClr val="0F65AB"/>
    <a:srgbClr val="292929"/>
    <a:srgbClr val="F46B34"/>
    <a:srgbClr val="7F7F7F"/>
    <a:srgbClr val="AEAEAE"/>
    <a:srgbClr val="FFFFFF"/>
    <a:srgbClr val="292928"/>
    <a:srgbClr val="1065AB"/>
    <a:srgbClr val="015B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39" autoAdjust="0"/>
    <p:restoredTop sz="94660"/>
  </p:normalViewPr>
  <p:slideViewPr>
    <p:cSldViewPr snapToGrid="0">
      <p:cViewPr varScale="1">
        <p:scale>
          <a:sx n="107" d="100"/>
          <a:sy n="107" d="100"/>
        </p:scale>
        <p:origin x="56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2B9AF3-0BCD-4A9B-BD9D-B8C2EA502E3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pl-PL"/>
        </a:p>
      </dgm:t>
    </dgm:pt>
    <dgm:pt modelId="{BF721C8C-1B30-435F-A363-CF1E2590E172}">
      <dgm:prSet phldrT="[Tekst]"/>
      <dgm:spPr/>
      <dgm:t>
        <a:bodyPr/>
        <a:lstStyle/>
        <a:p>
          <a:r>
            <a:rPr lang="pl-PL" dirty="0"/>
            <a:t>Strategic </a:t>
          </a:r>
          <a:r>
            <a:rPr lang="pl-PL" dirty="0" err="1"/>
            <a:t>level</a:t>
          </a:r>
          <a:endParaRPr lang="pl-PL" dirty="0"/>
        </a:p>
      </dgm:t>
    </dgm:pt>
    <dgm:pt modelId="{8EDEE0F6-75D3-404F-9649-5BC1C8FDE4E7}" type="parTrans" cxnId="{1334AE24-C2BC-407A-8319-0D56B58BD62A}">
      <dgm:prSet/>
      <dgm:spPr/>
      <dgm:t>
        <a:bodyPr/>
        <a:lstStyle/>
        <a:p>
          <a:endParaRPr lang="pl-PL"/>
        </a:p>
      </dgm:t>
    </dgm:pt>
    <dgm:pt modelId="{E1E64772-D6F7-428D-9BA9-98C44608B171}" type="sibTrans" cxnId="{1334AE24-C2BC-407A-8319-0D56B58BD62A}">
      <dgm:prSet/>
      <dgm:spPr/>
      <dgm:t>
        <a:bodyPr/>
        <a:lstStyle/>
        <a:p>
          <a:endParaRPr lang="pl-PL"/>
        </a:p>
      </dgm:t>
    </dgm:pt>
    <dgm:pt modelId="{2A8A6CBA-3A4C-4E7F-9703-F5699BC98EED}">
      <dgm:prSet phldrT="[Tekst]" custT="1"/>
      <dgm:spPr/>
      <dgm:t>
        <a:bodyPr/>
        <a:lstStyle/>
        <a:p>
          <a:r>
            <a:rPr lang="en-US" sz="1600" dirty="0"/>
            <a:t>number, location, and capacity of facilities</a:t>
          </a:r>
          <a:endParaRPr lang="pl-PL" sz="1600" dirty="0"/>
        </a:p>
      </dgm:t>
    </dgm:pt>
    <dgm:pt modelId="{32FB40A4-D2A4-4C99-8822-9D2FA8051132}" type="parTrans" cxnId="{E41A806C-7522-4DDD-83C6-DBADCD84A98C}">
      <dgm:prSet/>
      <dgm:spPr/>
      <dgm:t>
        <a:bodyPr/>
        <a:lstStyle/>
        <a:p>
          <a:endParaRPr lang="pl-PL"/>
        </a:p>
      </dgm:t>
    </dgm:pt>
    <dgm:pt modelId="{AF2A9B17-00D6-4744-B63F-A93664358757}" type="sibTrans" cxnId="{E41A806C-7522-4DDD-83C6-DBADCD84A98C}">
      <dgm:prSet/>
      <dgm:spPr/>
      <dgm:t>
        <a:bodyPr/>
        <a:lstStyle/>
        <a:p>
          <a:endParaRPr lang="pl-PL"/>
        </a:p>
      </dgm:t>
    </dgm:pt>
    <dgm:pt modelId="{F1E863DB-D1D4-4F9C-A395-5EF90F8DE34F}">
      <dgm:prSet phldrT="[Tekst]"/>
      <dgm:spPr/>
      <dgm:t>
        <a:bodyPr/>
        <a:lstStyle/>
        <a:p>
          <a:r>
            <a:rPr lang="pl-PL" dirty="0" err="1"/>
            <a:t>Tactical</a:t>
          </a:r>
          <a:r>
            <a:rPr lang="pl-PL" dirty="0"/>
            <a:t> </a:t>
          </a:r>
          <a:r>
            <a:rPr lang="pl-PL" dirty="0" err="1"/>
            <a:t>decisions</a:t>
          </a:r>
          <a:endParaRPr lang="pl-PL" dirty="0"/>
        </a:p>
      </dgm:t>
    </dgm:pt>
    <dgm:pt modelId="{5D606F16-6C47-4BED-8F37-7B9413D785BC}" type="parTrans" cxnId="{AE3E0D29-6ED0-4552-BBB1-706145E84356}">
      <dgm:prSet/>
      <dgm:spPr/>
      <dgm:t>
        <a:bodyPr/>
        <a:lstStyle/>
        <a:p>
          <a:endParaRPr lang="pl-PL"/>
        </a:p>
      </dgm:t>
    </dgm:pt>
    <dgm:pt modelId="{1C0948E9-027D-4A5F-A274-B94FC471103E}" type="sibTrans" cxnId="{AE3E0D29-6ED0-4552-BBB1-706145E84356}">
      <dgm:prSet/>
      <dgm:spPr/>
      <dgm:t>
        <a:bodyPr/>
        <a:lstStyle/>
        <a:p>
          <a:endParaRPr lang="pl-PL"/>
        </a:p>
      </dgm:t>
    </dgm:pt>
    <dgm:pt modelId="{B80B6B0A-7618-443E-8767-F3CD7836EF6D}">
      <dgm:prSet phldrT="[Tekst]" custT="1"/>
      <dgm:spPr/>
      <dgm:t>
        <a:bodyPr/>
        <a:lstStyle/>
        <a:p>
          <a:r>
            <a:rPr lang="pl-PL" sz="1600" dirty="0"/>
            <a:t>f</a:t>
          </a:r>
          <a:r>
            <a:rPr lang="en-US" sz="1600" dirty="0"/>
            <a:t>or example</a:t>
          </a:r>
          <a:r>
            <a:rPr lang="pl-PL" sz="1600" dirty="0"/>
            <a:t>: </a:t>
          </a:r>
          <a:r>
            <a:rPr lang="en-US" sz="1600" dirty="0"/>
            <a:t>pricing decisions</a:t>
          </a:r>
          <a:endParaRPr lang="pl-PL" sz="1600" dirty="0"/>
        </a:p>
      </dgm:t>
    </dgm:pt>
    <dgm:pt modelId="{94C3B21C-0563-425E-BAF5-7CA2DEBB89AF}" type="parTrans" cxnId="{C1DA69C1-62EE-4E86-B5B7-97C8FDE13933}">
      <dgm:prSet/>
      <dgm:spPr/>
      <dgm:t>
        <a:bodyPr/>
        <a:lstStyle/>
        <a:p>
          <a:endParaRPr lang="pl-PL"/>
        </a:p>
      </dgm:t>
    </dgm:pt>
    <dgm:pt modelId="{37779B64-65D0-4C1E-92AA-4AC9765759DC}" type="sibTrans" cxnId="{C1DA69C1-62EE-4E86-B5B7-97C8FDE13933}">
      <dgm:prSet/>
      <dgm:spPr/>
      <dgm:t>
        <a:bodyPr/>
        <a:lstStyle/>
        <a:p>
          <a:endParaRPr lang="pl-PL"/>
        </a:p>
      </dgm:t>
    </dgm:pt>
    <dgm:pt modelId="{ECD972D7-2394-4BE3-AC70-07B13AFE6234}">
      <dgm:prSet phldrT="[Tekst]" custT="1"/>
      <dgm:spPr/>
      <dgm:t>
        <a:bodyPr/>
        <a:lstStyle/>
        <a:p>
          <a:r>
            <a:rPr lang="pl-PL" sz="1600" dirty="0"/>
            <a:t>For </a:t>
          </a:r>
          <a:r>
            <a:rPr lang="pl-PL" sz="1600" dirty="0" err="1"/>
            <a:t>example</a:t>
          </a:r>
          <a:r>
            <a:rPr lang="pl-PL" sz="1600" dirty="0"/>
            <a:t> </a:t>
          </a:r>
          <a:r>
            <a:rPr lang="en-US" sz="1600" dirty="0"/>
            <a:t>vehicle routing decisions</a:t>
          </a:r>
          <a:endParaRPr lang="pl-PL" sz="1600" dirty="0"/>
        </a:p>
      </dgm:t>
    </dgm:pt>
    <dgm:pt modelId="{961B55B4-2BBD-491F-AA87-8CC5A5FDF32A}" type="parTrans" cxnId="{B3F8912F-B0D5-41A3-AA11-821310CCEB7B}">
      <dgm:prSet/>
      <dgm:spPr/>
      <dgm:t>
        <a:bodyPr/>
        <a:lstStyle/>
        <a:p>
          <a:endParaRPr lang="pl-PL"/>
        </a:p>
      </dgm:t>
    </dgm:pt>
    <dgm:pt modelId="{66E4DC9B-0CC5-42E8-8FA3-1AFB4D08CE33}" type="sibTrans" cxnId="{B3F8912F-B0D5-41A3-AA11-821310CCEB7B}">
      <dgm:prSet/>
      <dgm:spPr/>
      <dgm:t>
        <a:bodyPr/>
        <a:lstStyle/>
        <a:p>
          <a:endParaRPr lang="pl-PL"/>
        </a:p>
      </dgm:t>
    </dgm:pt>
    <dgm:pt modelId="{8871273D-F463-4CCE-BEAB-F2A2E753F7CD}">
      <dgm:prSet phldrT="[Tekst]" custT="1"/>
      <dgm:spPr/>
      <dgm:t>
        <a:bodyPr/>
        <a:lstStyle/>
        <a:p>
          <a:r>
            <a:rPr lang="en-US" sz="1600" dirty="0"/>
            <a:t>often range from one hour to one trimester </a:t>
          </a:r>
          <a:endParaRPr lang="pl-PL" sz="2200" dirty="0"/>
        </a:p>
      </dgm:t>
    </dgm:pt>
    <dgm:pt modelId="{4184FFCD-DDA9-4263-A552-4C10072B4751}" type="parTrans" cxnId="{17E7B327-0786-4186-B6EB-B15790D39E73}">
      <dgm:prSet/>
      <dgm:spPr/>
      <dgm:t>
        <a:bodyPr/>
        <a:lstStyle/>
        <a:p>
          <a:endParaRPr lang="pl-PL"/>
        </a:p>
      </dgm:t>
    </dgm:pt>
    <dgm:pt modelId="{ABB66EFA-F69E-42B2-8168-F0DE43C3D509}" type="sibTrans" cxnId="{17E7B327-0786-4186-B6EB-B15790D39E73}">
      <dgm:prSet/>
      <dgm:spPr/>
      <dgm:t>
        <a:bodyPr/>
        <a:lstStyle/>
        <a:p>
          <a:endParaRPr lang="pl-PL"/>
        </a:p>
      </dgm:t>
    </dgm:pt>
    <dgm:pt modelId="{CD1F48DD-5E51-479A-BA11-3F88C2AEBCE6}">
      <dgm:prSet phldrT="[Tekst]" custT="1"/>
      <dgm:spPr/>
      <dgm:t>
        <a:bodyPr/>
        <a:lstStyle/>
        <a:p>
          <a:r>
            <a:rPr lang="en-US" sz="1600" dirty="0"/>
            <a:t>typically time horizon of about three to five years</a:t>
          </a:r>
          <a:endParaRPr lang="pl-PL" sz="1600" dirty="0"/>
        </a:p>
      </dgm:t>
    </dgm:pt>
    <dgm:pt modelId="{0649C393-8757-47A1-9EC0-9D3ECC1C4AB1}" type="parTrans" cxnId="{96BA4871-363D-4B18-8642-928F285516E5}">
      <dgm:prSet/>
      <dgm:spPr/>
      <dgm:t>
        <a:bodyPr/>
        <a:lstStyle/>
        <a:p>
          <a:endParaRPr lang="pl-PL"/>
        </a:p>
      </dgm:t>
    </dgm:pt>
    <dgm:pt modelId="{0645897F-A68E-4EC5-9159-14FCBD60337E}" type="sibTrans" cxnId="{96BA4871-363D-4B18-8642-928F285516E5}">
      <dgm:prSet/>
      <dgm:spPr/>
      <dgm:t>
        <a:bodyPr/>
        <a:lstStyle/>
        <a:p>
          <a:endParaRPr lang="pl-PL"/>
        </a:p>
      </dgm:t>
    </dgm:pt>
    <dgm:pt modelId="{C9E22E6C-621A-4126-B2BA-476024132848}">
      <dgm:prSet phldrT="[Tekst]" custT="1"/>
      <dgm:spPr/>
      <dgm:t>
        <a:bodyPr/>
        <a:lstStyle/>
        <a:p>
          <a:r>
            <a:rPr lang="en-US" sz="1600" dirty="0"/>
            <a:t>from three months to three years </a:t>
          </a:r>
          <a:endParaRPr lang="pl-PL" sz="2000" dirty="0"/>
        </a:p>
      </dgm:t>
    </dgm:pt>
    <dgm:pt modelId="{231B2D88-79C4-433B-9C36-998161A7492B}" type="parTrans" cxnId="{69867638-7D11-469D-A2BA-07D78E15AD61}">
      <dgm:prSet/>
      <dgm:spPr/>
      <dgm:t>
        <a:bodyPr/>
        <a:lstStyle/>
        <a:p>
          <a:endParaRPr lang="pl-PL"/>
        </a:p>
      </dgm:t>
    </dgm:pt>
    <dgm:pt modelId="{CF3ADF14-7590-4ED5-9271-51A0CF2F7D4E}" type="sibTrans" cxnId="{69867638-7D11-469D-A2BA-07D78E15AD61}">
      <dgm:prSet/>
      <dgm:spPr/>
      <dgm:t>
        <a:bodyPr/>
        <a:lstStyle/>
        <a:p>
          <a:endParaRPr lang="pl-PL"/>
        </a:p>
      </dgm:t>
    </dgm:pt>
    <dgm:pt modelId="{49B5D6E6-7E78-499C-9D04-0E69A3D21950}">
      <dgm:prSet phldrT="[Tekst]"/>
      <dgm:spPr/>
      <dgm:t>
        <a:bodyPr/>
        <a:lstStyle/>
        <a:p>
          <a:r>
            <a:rPr lang="pl-PL" dirty="0" err="1"/>
            <a:t>Operational</a:t>
          </a:r>
          <a:r>
            <a:rPr lang="pl-PL" dirty="0"/>
            <a:t> </a:t>
          </a:r>
          <a:r>
            <a:rPr lang="pl-PL" dirty="0" err="1"/>
            <a:t>decisions</a:t>
          </a:r>
          <a:endParaRPr lang="pl-PL" dirty="0"/>
        </a:p>
      </dgm:t>
    </dgm:pt>
    <dgm:pt modelId="{6B8A40B2-E8EC-41EF-8142-F3C8CF4D497F}" type="parTrans" cxnId="{53FF6B10-04F9-4CC4-93CB-FB4E04A94AC3}">
      <dgm:prSet/>
      <dgm:spPr/>
      <dgm:t>
        <a:bodyPr/>
        <a:lstStyle/>
        <a:p>
          <a:endParaRPr lang="pl-PL"/>
        </a:p>
      </dgm:t>
    </dgm:pt>
    <dgm:pt modelId="{9B1511DE-3B7F-4440-BCAC-8A3CC83BAB2D}" type="sibTrans" cxnId="{53FF6B10-04F9-4CC4-93CB-FB4E04A94AC3}">
      <dgm:prSet/>
      <dgm:spPr/>
      <dgm:t>
        <a:bodyPr/>
        <a:lstStyle/>
        <a:p>
          <a:endParaRPr lang="pl-PL"/>
        </a:p>
      </dgm:t>
    </dgm:pt>
    <dgm:pt modelId="{F5FE36F8-40EE-4F19-8A59-76F17CCCED87}" type="pres">
      <dgm:prSet presAssocID="{C72B9AF3-0BCD-4A9B-BD9D-B8C2EA502E3A}" presName="linear" presStyleCnt="0">
        <dgm:presLayoutVars>
          <dgm:animLvl val="lvl"/>
          <dgm:resizeHandles val="exact"/>
        </dgm:presLayoutVars>
      </dgm:prSet>
      <dgm:spPr/>
    </dgm:pt>
    <dgm:pt modelId="{64579E29-B620-4DAF-855A-37E1E1D05E59}" type="pres">
      <dgm:prSet presAssocID="{BF721C8C-1B30-435F-A363-CF1E2590E172}" presName="parentText" presStyleLbl="node1" presStyleIdx="0" presStyleCnt="3">
        <dgm:presLayoutVars>
          <dgm:chMax val="0"/>
          <dgm:bulletEnabled val="1"/>
        </dgm:presLayoutVars>
      </dgm:prSet>
      <dgm:spPr/>
    </dgm:pt>
    <dgm:pt modelId="{292456A4-AB11-47B8-9034-40BB259236C6}" type="pres">
      <dgm:prSet presAssocID="{BF721C8C-1B30-435F-A363-CF1E2590E172}" presName="childText" presStyleLbl="revTx" presStyleIdx="0" presStyleCnt="3">
        <dgm:presLayoutVars>
          <dgm:bulletEnabled val="1"/>
        </dgm:presLayoutVars>
      </dgm:prSet>
      <dgm:spPr/>
    </dgm:pt>
    <dgm:pt modelId="{6CF0482F-F3AA-4075-8BC0-C6B1BD2ED466}" type="pres">
      <dgm:prSet presAssocID="{F1E863DB-D1D4-4F9C-A395-5EF90F8DE34F}" presName="parentText" presStyleLbl="node1" presStyleIdx="1" presStyleCnt="3">
        <dgm:presLayoutVars>
          <dgm:chMax val="0"/>
          <dgm:bulletEnabled val="1"/>
        </dgm:presLayoutVars>
      </dgm:prSet>
      <dgm:spPr/>
    </dgm:pt>
    <dgm:pt modelId="{53F826A7-D762-425A-967B-8D0D6EB85C05}" type="pres">
      <dgm:prSet presAssocID="{F1E863DB-D1D4-4F9C-A395-5EF90F8DE34F}" presName="childText" presStyleLbl="revTx" presStyleIdx="1" presStyleCnt="3">
        <dgm:presLayoutVars>
          <dgm:bulletEnabled val="1"/>
        </dgm:presLayoutVars>
      </dgm:prSet>
      <dgm:spPr/>
    </dgm:pt>
    <dgm:pt modelId="{6709AFD0-57A0-4D50-BF12-307705E6EE55}" type="pres">
      <dgm:prSet presAssocID="{49B5D6E6-7E78-499C-9D04-0E69A3D21950}" presName="parentText" presStyleLbl="node1" presStyleIdx="2" presStyleCnt="3">
        <dgm:presLayoutVars>
          <dgm:chMax val="0"/>
          <dgm:bulletEnabled val="1"/>
        </dgm:presLayoutVars>
      </dgm:prSet>
      <dgm:spPr/>
    </dgm:pt>
    <dgm:pt modelId="{3A3C90DC-AFDE-44E4-8223-43645BD86717}" type="pres">
      <dgm:prSet presAssocID="{49B5D6E6-7E78-499C-9D04-0E69A3D21950}" presName="childText" presStyleLbl="revTx" presStyleIdx="2" presStyleCnt="3">
        <dgm:presLayoutVars>
          <dgm:bulletEnabled val="1"/>
        </dgm:presLayoutVars>
      </dgm:prSet>
      <dgm:spPr/>
    </dgm:pt>
  </dgm:ptLst>
  <dgm:cxnLst>
    <dgm:cxn modelId="{ACC54E0C-E6A9-4A94-8312-EEB7FE0B8BEC}" type="presOf" srcId="{B80B6B0A-7618-443E-8767-F3CD7836EF6D}" destId="{53F826A7-D762-425A-967B-8D0D6EB85C05}" srcOrd="0" destOrd="0" presId="urn:microsoft.com/office/officeart/2005/8/layout/vList2"/>
    <dgm:cxn modelId="{53FF6B10-04F9-4CC4-93CB-FB4E04A94AC3}" srcId="{C72B9AF3-0BCD-4A9B-BD9D-B8C2EA502E3A}" destId="{49B5D6E6-7E78-499C-9D04-0E69A3D21950}" srcOrd="2" destOrd="0" parTransId="{6B8A40B2-E8EC-41EF-8142-F3C8CF4D497F}" sibTransId="{9B1511DE-3B7F-4440-BCAC-8A3CC83BAB2D}"/>
    <dgm:cxn modelId="{0F502820-35A8-4F6E-B274-83A6791C84A4}" type="presOf" srcId="{C72B9AF3-0BCD-4A9B-BD9D-B8C2EA502E3A}" destId="{F5FE36F8-40EE-4F19-8A59-76F17CCCED87}" srcOrd="0" destOrd="0" presId="urn:microsoft.com/office/officeart/2005/8/layout/vList2"/>
    <dgm:cxn modelId="{1334AE24-C2BC-407A-8319-0D56B58BD62A}" srcId="{C72B9AF3-0BCD-4A9B-BD9D-B8C2EA502E3A}" destId="{BF721C8C-1B30-435F-A363-CF1E2590E172}" srcOrd="0" destOrd="0" parTransId="{8EDEE0F6-75D3-404F-9649-5BC1C8FDE4E7}" sibTransId="{E1E64772-D6F7-428D-9BA9-98C44608B171}"/>
    <dgm:cxn modelId="{17E7B327-0786-4186-B6EB-B15790D39E73}" srcId="{49B5D6E6-7E78-499C-9D04-0E69A3D21950}" destId="{8871273D-F463-4CCE-BEAB-F2A2E753F7CD}" srcOrd="1" destOrd="0" parTransId="{4184FFCD-DDA9-4263-A552-4C10072B4751}" sibTransId="{ABB66EFA-F69E-42B2-8168-F0DE43C3D509}"/>
    <dgm:cxn modelId="{AE3E0D29-6ED0-4552-BBB1-706145E84356}" srcId="{C72B9AF3-0BCD-4A9B-BD9D-B8C2EA502E3A}" destId="{F1E863DB-D1D4-4F9C-A395-5EF90F8DE34F}" srcOrd="1" destOrd="0" parTransId="{5D606F16-6C47-4BED-8F37-7B9413D785BC}" sibTransId="{1C0948E9-027D-4A5F-A274-B94FC471103E}"/>
    <dgm:cxn modelId="{B3F8912F-B0D5-41A3-AA11-821310CCEB7B}" srcId="{49B5D6E6-7E78-499C-9D04-0E69A3D21950}" destId="{ECD972D7-2394-4BE3-AC70-07B13AFE6234}" srcOrd="0" destOrd="0" parTransId="{961B55B4-2BBD-491F-AA87-8CC5A5FDF32A}" sibTransId="{66E4DC9B-0CC5-42E8-8FA3-1AFB4D08CE33}"/>
    <dgm:cxn modelId="{69867638-7D11-469D-A2BA-07D78E15AD61}" srcId="{F1E863DB-D1D4-4F9C-A395-5EF90F8DE34F}" destId="{C9E22E6C-621A-4126-B2BA-476024132848}" srcOrd="1" destOrd="0" parTransId="{231B2D88-79C4-433B-9C36-998161A7492B}" sibTransId="{CF3ADF14-7590-4ED5-9271-51A0CF2F7D4E}"/>
    <dgm:cxn modelId="{8DB5D462-7E47-4D9E-B766-74DC21874C57}" type="presOf" srcId="{BF721C8C-1B30-435F-A363-CF1E2590E172}" destId="{64579E29-B620-4DAF-855A-37E1E1D05E59}" srcOrd="0" destOrd="0" presId="urn:microsoft.com/office/officeart/2005/8/layout/vList2"/>
    <dgm:cxn modelId="{0B214949-B9E3-4824-8FC8-EA4F70997A52}" type="presOf" srcId="{CD1F48DD-5E51-479A-BA11-3F88C2AEBCE6}" destId="{292456A4-AB11-47B8-9034-40BB259236C6}" srcOrd="0" destOrd="1" presId="urn:microsoft.com/office/officeart/2005/8/layout/vList2"/>
    <dgm:cxn modelId="{046D754C-7C9A-4B3E-BA94-763EA387DC25}" type="presOf" srcId="{C9E22E6C-621A-4126-B2BA-476024132848}" destId="{53F826A7-D762-425A-967B-8D0D6EB85C05}" srcOrd="0" destOrd="1" presId="urn:microsoft.com/office/officeart/2005/8/layout/vList2"/>
    <dgm:cxn modelId="{E41A806C-7522-4DDD-83C6-DBADCD84A98C}" srcId="{BF721C8C-1B30-435F-A363-CF1E2590E172}" destId="{2A8A6CBA-3A4C-4E7F-9703-F5699BC98EED}" srcOrd="0" destOrd="0" parTransId="{32FB40A4-D2A4-4C99-8822-9D2FA8051132}" sibTransId="{AF2A9B17-00D6-4744-B63F-A93664358757}"/>
    <dgm:cxn modelId="{96BA4871-363D-4B18-8642-928F285516E5}" srcId="{BF721C8C-1B30-435F-A363-CF1E2590E172}" destId="{CD1F48DD-5E51-479A-BA11-3F88C2AEBCE6}" srcOrd="1" destOrd="0" parTransId="{0649C393-8757-47A1-9EC0-9D3ECC1C4AB1}" sibTransId="{0645897F-A68E-4EC5-9159-14FCBD60337E}"/>
    <dgm:cxn modelId="{96881DAB-CC29-4427-8A21-9D4F69544297}" type="presOf" srcId="{2A8A6CBA-3A4C-4E7F-9703-F5699BC98EED}" destId="{292456A4-AB11-47B8-9034-40BB259236C6}" srcOrd="0" destOrd="0" presId="urn:microsoft.com/office/officeart/2005/8/layout/vList2"/>
    <dgm:cxn modelId="{C1DA69C1-62EE-4E86-B5B7-97C8FDE13933}" srcId="{F1E863DB-D1D4-4F9C-A395-5EF90F8DE34F}" destId="{B80B6B0A-7618-443E-8767-F3CD7836EF6D}" srcOrd="0" destOrd="0" parTransId="{94C3B21C-0563-425E-BAF5-7CA2DEBB89AF}" sibTransId="{37779B64-65D0-4C1E-92AA-4AC9765759DC}"/>
    <dgm:cxn modelId="{418D31E3-5433-40A4-84A1-F557794CA59F}" type="presOf" srcId="{8871273D-F463-4CCE-BEAB-F2A2E753F7CD}" destId="{3A3C90DC-AFDE-44E4-8223-43645BD86717}" srcOrd="0" destOrd="1" presId="urn:microsoft.com/office/officeart/2005/8/layout/vList2"/>
    <dgm:cxn modelId="{52EFF9E8-C43A-4F9D-AE74-47E04811E97C}" type="presOf" srcId="{F1E863DB-D1D4-4F9C-A395-5EF90F8DE34F}" destId="{6CF0482F-F3AA-4075-8BC0-C6B1BD2ED466}" srcOrd="0" destOrd="0" presId="urn:microsoft.com/office/officeart/2005/8/layout/vList2"/>
    <dgm:cxn modelId="{310972F3-6E97-4CBF-ADEC-E6EAF98C0EA0}" type="presOf" srcId="{ECD972D7-2394-4BE3-AC70-07B13AFE6234}" destId="{3A3C90DC-AFDE-44E4-8223-43645BD86717}" srcOrd="0" destOrd="0" presId="urn:microsoft.com/office/officeart/2005/8/layout/vList2"/>
    <dgm:cxn modelId="{AEE9DDF4-6B16-4730-9188-C72F146DCF30}" type="presOf" srcId="{49B5D6E6-7E78-499C-9D04-0E69A3D21950}" destId="{6709AFD0-57A0-4D50-BF12-307705E6EE55}" srcOrd="0" destOrd="0" presId="urn:microsoft.com/office/officeart/2005/8/layout/vList2"/>
    <dgm:cxn modelId="{9D7504CC-C0AD-4FD8-80C8-649D8EBF62EE}" type="presParOf" srcId="{F5FE36F8-40EE-4F19-8A59-76F17CCCED87}" destId="{64579E29-B620-4DAF-855A-37E1E1D05E59}" srcOrd="0" destOrd="0" presId="urn:microsoft.com/office/officeart/2005/8/layout/vList2"/>
    <dgm:cxn modelId="{B26042EA-DDB5-436E-A90D-EEB5728272CE}" type="presParOf" srcId="{F5FE36F8-40EE-4F19-8A59-76F17CCCED87}" destId="{292456A4-AB11-47B8-9034-40BB259236C6}" srcOrd="1" destOrd="0" presId="urn:microsoft.com/office/officeart/2005/8/layout/vList2"/>
    <dgm:cxn modelId="{C27510C8-D0EA-4135-A9CA-8D5E15BC2F48}" type="presParOf" srcId="{F5FE36F8-40EE-4F19-8A59-76F17CCCED87}" destId="{6CF0482F-F3AA-4075-8BC0-C6B1BD2ED466}" srcOrd="2" destOrd="0" presId="urn:microsoft.com/office/officeart/2005/8/layout/vList2"/>
    <dgm:cxn modelId="{BB51A454-B6E4-4043-9B4B-E0DB569DD22B}" type="presParOf" srcId="{F5FE36F8-40EE-4F19-8A59-76F17CCCED87}" destId="{53F826A7-D762-425A-967B-8D0D6EB85C05}" srcOrd="3" destOrd="0" presId="urn:microsoft.com/office/officeart/2005/8/layout/vList2"/>
    <dgm:cxn modelId="{08761F1D-4CA5-4222-81CA-7A414F0C16A4}" type="presParOf" srcId="{F5FE36F8-40EE-4F19-8A59-76F17CCCED87}" destId="{6709AFD0-57A0-4D50-BF12-307705E6EE55}" srcOrd="4" destOrd="0" presId="urn:microsoft.com/office/officeart/2005/8/layout/vList2"/>
    <dgm:cxn modelId="{A2FF5C30-4821-4B58-9D56-0A7BDA306BD2}" type="presParOf" srcId="{F5FE36F8-40EE-4F19-8A59-76F17CCCED87}" destId="{3A3C90DC-AFDE-44E4-8223-43645BD86717}"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E260D0-98F3-4ED3-A8A0-E647521B8EC6}" type="doc">
      <dgm:prSet loTypeId="urn:microsoft.com/office/officeart/2005/8/layout/hProcess9" loCatId="process" qsTypeId="urn:microsoft.com/office/officeart/2005/8/quickstyle/simple1" qsCatId="simple" csTypeId="urn:microsoft.com/office/officeart/2005/8/colors/colorful5" csCatId="colorful" phldr="1"/>
      <dgm:spPr/>
    </dgm:pt>
    <dgm:pt modelId="{94E52D4F-4180-48F9-82C6-1C1735AC360B}">
      <dgm:prSet phldrT="[Tekst]"/>
      <dgm:spPr/>
      <dgm:t>
        <a:bodyPr/>
        <a:lstStyle/>
        <a:p>
          <a:r>
            <a:rPr lang="pl-PL" dirty="0" err="1"/>
            <a:t>Define</a:t>
          </a:r>
          <a:r>
            <a:rPr lang="pl-PL" dirty="0"/>
            <a:t> </a:t>
          </a:r>
          <a:r>
            <a:rPr lang="pl-PL" dirty="0" err="1"/>
            <a:t>supply</a:t>
          </a:r>
          <a:r>
            <a:rPr lang="pl-PL" dirty="0"/>
            <a:t> </a:t>
          </a:r>
          <a:r>
            <a:rPr lang="pl-PL" dirty="0" err="1"/>
            <a:t>source</a:t>
          </a:r>
          <a:r>
            <a:rPr lang="pl-PL" dirty="0"/>
            <a:t> </a:t>
          </a:r>
          <a:r>
            <a:rPr lang="pl-PL" dirty="0" err="1"/>
            <a:t>locations</a:t>
          </a:r>
          <a:r>
            <a:rPr lang="pl-PL" dirty="0"/>
            <a:t> (</a:t>
          </a:r>
          <a:r>
            <a:rPr lang="pl-PL" dirty="0" err="1"/>
            <a:t>longitude</a:t>
          </a:r>
          <a:r>
            <a:rPr lang="pl-PL" dirty="0"/>
            <a:t> and </a:t>
          </a:r>
          <a:r>
            <a:rPr lang="pl-PL" dirty="0" err="1"/>
            <a:t>latitude</a:t>
          </a:r>
          <a:r>
            <a:rPr lang="pl-PL" dirty="0"/>
            <a:t> </a:t>
          </a:r>
          <a:r>
            <a:rPr lang="pl-PL" dirty="0" err="1"/>
            <a:t>coordinates</a:t>
          </a:r>
          <a:r>
            <a:rPr lang="pl-PL" dirty="0"/>
            <a:t>)</a:t>
          </a:r>
        </a:p>
      </dgm:t>
    </dgm:pt>
    <dgm:pt modelId="{207E1261-69BC-493D-B433-5575A57480BD}" type="parTrans" cxnId="{605B9AE1-A228-4F6C-8DC0-AAE720E1B4FD}">
      <dgm:prSet/>
      <dgm:spPr/>
      <dgm:t>
        <a:bodyPr/>
        <a:lstStyle/>
        <a:p>
          <a:endParaRPr lang="pl-PL"/>
        </a:p>
      </dgm:t>
    </dgm:pt>
    <dgm:pt modelId="{78759DBF-7635-4F40-BCD9-A5BC642756A4}" type="sibTrans" cxnId="{605B9AE1-A228-4F6C-8DC0-AAE720E1B4FD}">
      <dgm:prSet/>
      <dgm:spPr/>
      <dgm:t>
        <a:bodyPr/>
        <a:lstStyle/>
        <a:p>
          <a:endParaRPr lang="pl-PL"/>
        </a:p>
      </dgm:t>
    </dgm:pt>
    <dgm:pt modelId="{C30AC0F9-5E2A-4CC7-B078-4F22AC39A0CD}">
      <dgm:prSet phldrT="[Tekst]"/>
      <dgm:spPr/>
      <dgm:t>
        <a:bodyPr/>
        <a:lstStyle/>
        <a:p>
          <a:r>
            <a:rPr lang="pl-PL" dirty="0" err="1"/>
            <a:t>Define</a:t>
          </a:r>
          <a:r>
            <a:rPr lang="pl-PL" dirty="0"/>
            <a:t> </a:t>
          </a:r>
          <a:r>
            <a:rPr lang="pl-PL" dirty="0" err="1"/>
            <a:t>demand</a:t>
          </a:r>
          <a:r>
            <a:rPr lang="pl-PL" dirty="0"/>
            <a:t> </a:t>
          </a:r>
          <a:r>
            <a:rPr lang="pl-PL" dirty="0" err="1"/>
            <a:t>locations</a:t>
          </a:r>
          <a:r>
            <a:rPr lang="pl-PL" dirty="0"/>
            <a:t> (</a:t>
          </a:r>
          <a:r>
            <a:rPr lang="pl-PL" dirty="0" err="1"/>
            <a:t>longitude</a:t>
          </a:r>
          <a:r>
            <a:rPr lang="pl-PL" dirty="0"/>
            <a:t> and </a:t>
          </a:r>
          <a:r>
            <a:rPr lang="pl-PL" dirty="0" err="1"/>
            <a:t>latitude</a:t>
          </a:r>
          <a:r>
            <a:rPr lang="pl-PL" dirty="0"/>
            <a:t> </a:t>
          </a:r>
          <a:r>
            <a:rPr lang="pl-PL" dirty="0" err="1"/>
            <a:t>coordinates</a:t>
          </a:r>
          <a:r>
            <a:rPr lang="pl-PL" dirty="0"/>
            <a:t>)</a:t>
          </a:r>
        </a:p>
      </dgm:t>
    </dgm:pt>
    <dgm:pt modelId="{4FAF9D92-8DCC-4FEB-AAF2-A6219AFB4532}" type="parTrans" cxnId="{61CFC578-7F2B-41C4-859C-47889B37C3F5}">
      <dgm:prSet/>
      <dgm:spPr/>
      <dgm:t>
        <a:bodyPr/>
        <a:lstStyle/>
        <a:p>
          <a:endParaRPr lang="pl-PL"/>
        </a:p>
      </dgm:t>
    </dgm:pt>
    <dgm:pt modelId="{609E7B26-6E3B-4753-B1EC-0783848EDA5B}" type="sibTrans" cxnId="{61CFC578-7F2B-41C4-859C-47889B37C3F5}">
      <dgm:prSet/>
      <dgm:spPr/>
      <dgm:t>
        <a:bodyPr/>
        <a:lstStyle/>
        <a:p>
          <a:endParaRPr lang="pl-PL"/>
        </a:p>
      </dgm:t>
    </dgm:pt>
    <dgm:pt modelId="{E88974AE-BBC4-4603-A37F-0323D5F49B4B}">
      <dgm:prSet phldrT="[Tekst]"/>
      <dgm:spPr/>
      <dgm:t>
        <a:bodyPr/>
        <a:lstStyle/>
        <a:p>
          <a:pPr>
            <a:buClr>
              <a:srgbClr val="1065AB"/>
            </a:buClr>
            <a:buFont typeface="+mj-lt"/>
            <a:buAutoNum type="arabicPeriod"/>
          </a:pPr>
          <a:r>
            <a:rPr lang="en-US" dirty="0"/>
            <a:t>Define transportation rates</a:t>
          </a:r>
          <a:r>
            <a:rPr lang="pl-PL" dirty="0"/>
            <a:t> from </a:t>
          </a:r>
          <a:r>
            <a:rPr lang="en-US" dirty="0"/>
            <a:t>supply (to a central point, e.g. warehouse) and distribution (from a central point to customers)</a:t>
          </a:r>
          <a:endParaRPr lang="pl-PL" dirty="0"/>
        </a:p>
      </dgm:t>
    </dgm:pt>
    <dgm:pt modelId="{613E619C-3E8A-4BF6-AB41-87CD98DE4502}" type="parTrans" cxnId="{7132CDBC-9CE1-4623-A5C8-F3CD665F6B60}">
      <dgm:prSet/>
      <dgm:spPr/>
      <dgm:t>
        <a:bodyPr/>
        <a:lstStyle/>
        <a:p>
          <a:endParaRPr lang="pl-PL"/>
        </a:p>
      </dgm:t>
    </dgm:pt>
    <dgm:pt modelId="{03E0ED2E-1BA5-42F8-B196-7D43BD9285D8}" type="sibTrans" cxnId="{7132CDBC-9CE1-4623-A5C8-F3CD665F6B60}">
      <dgm:prSet/>
      <dgm:spPr/>
      <dgm:t>
        <a:bodyPr/>
        <a:lstStyle/>
        <a:p>
          <a:endParaRPr lang="pl-PL"/>
        </a:p>
      </dgm:t>
    </dgm:pt>
    <dgm:pt modelId="{395B3DD3-73C7-4BD6-8E68-21381B9C5BD3}">
      <dgm:prSet/>
      <dgm:spPr/>
      <dgm:t>
        <a:bodyPr/>
        <a:lstStyle/>
        <a:p>
          <a:pPr>
            <a:buClr>
              <a:srgbClr val="1065AB"/>
            </a:buClr>
            <a:buFont typeface="+mj-lt"/>
            <a:buAutoNum type="arabicPeriod"/>
          </a:pPr>
          <a:r>
            <a:rPr lang="en-US" dirty="0"/>
            <a:t>Select only those material and goods streams for which you pay for transportation</a:t>
          </a:r>
          <a:endParaRPr lang="pl-PL" dirty="0"/>
        </a:p>
      </dgm:t>
    </dgm:pt>
    <dgm:pt modelId="{CA7E8688-671E-49C9-A636-66DD06318FF5}" type="parTrans" cxnId="{353896FD-AEA8-426D-9243-CFF5357F0AA1}">
      <dgm:prSet/>
      <dgm:spPr/>
      <dgm:t>
        <a:bodyPr/>
        <a:lstStyle/>
        <a:p>
          <a:endParaRPr lang="pl-PL"/>
        </a:p>
      </dgm:t>
    </dgm:pt>
    <dgm:pt modelId="{5422D42B-4D18-4717-A21A-31B0063032D9}" type="sibTrans" cxnId="{353896FD-AEA8-426D-9243-CFF5357F0AA1}">
      <dgm:prSet/>
      <dgm:spPr/>
      <dgm:t>
        <a:bodyPr/>
        <a:lstStyle/>
        <a:p>
          <a:endParaRPr lang="pl-PL"/>
        </a:p>
      </dgm:t>
    </dgm:pt>
    <dgm:pt modelId="{E0931AF3-79C4-4AD8-B39F-0C54771DF3A2}">
      <dgm:prSet/>
      <dgm:spPr/>
      <dgm:t>
        <a:bodyPr/>
        <a:lstStyle/>
        <a:p>
          <a:pPr>
            <a:buClr>
              <a:srgbClr val="1065AB"/>
            </a:buClr>
            <a:buFont typeface="+mj-lt"/>
            <a:buAutoNum type="arabicPeriod"/>
          </a:pPr>
          <a:r>
            <a:rPr lang="en-US" dirty="0"/>
            <a:t>Calculate the longitude and latitude coordinates of the central point using the given formula</a:t>
          </a:r>
          <a:endParaRPr lang="pl-PL" dirty="0"/>
        </a:p>
      </dgm:t>
    </dgm:pt>
    <dgm:pt modelId="{4598A54B-590E-49D5-8225-A762D6B29670}" type="parTrans" cxnId="{89FC5EED-B2C1-4050-BC1A-68DB1C462BB1}">
      <dgm:prSet/>
      <dgm:spPr/>
      <dgm:t>
        <a:bodyPr/>
        <a:lstStyle/>
        <a:p>
          <a:endParaRPr lang="pl-PL"/>
        </a:p>
      </dgm:t>
    </dgm:pt>
    <dgm:pt modelId="{455F6EAF-6914-40DE-B5CF-3172DFFB87E2}" type="sibTrans" cxnId="{89FC5EED-B2C1-4050-BC1A-68DB1C462BB1}">
      <dgm:prSet/>
      <dgm:spPr/>
      <dgm:t>
        <a:bodyPr/>
        <a:lstStyle/>
        <a:p>
          <a:endParaRPr lang="pl-PL"/>
        </a:p>
      </dgm:t>
    </dgm:pt>
    <dgm:pt modelId="{75D6F810-5A72-40EB-ADF2-31767102EF7A}" type="pres">
      <dgm:prSet presAssocID="{30E260D0-98F3-4ED3-A8A0-E647521B8EC6}" presName="CompostProcess" presStyleCnt="0">
        <dgm:presLayoutVars>
          <dgm:dir/>
          <dgm:resizeHandles val="exact"/>
        </dgm:presLayoutVars>
      </dgm:prSet>
      <dgm:spPr/>
    </dgm:pt>
    <dgm:pt modelId="{FD776EDC-3821-4532-92D4-B480071171F9}" type="pres">
      <dgm:prSet presAssocID="{30E260D0-98F3-4ED3-A8A0-E647521B8EC6}" presName="arrow" presStyleLbl="bgShp" presStyleIdx="0" presStyleCnt="1"/>
      <dgm:spPr/>
    </dgm:pt>
    <dgm:pt modelId="{7D3A3595-73D0-4C20-829C-B497BA53A10D}" type="pres">
      <dgm:prSet presAssocID="{30E260D0-98F3-4ED3-A8A0-E647521B8EC6}" presName="linearProcess" presStyleCnt="0"/>
      <dgm:spPr/>
    </dgm:pt>
    <dgm:pt modelId="{9C57B61A-67AE-49D3-ABD4-F6CB092665BA}" type="pres">
      <dgm:prSet presAssocID="{94E52D4F-4180-48F9-82C6-1C1735AC360B}" presName="textNode" presStyleLbl="node1" presStyleIdx="0" presStyleCnt="5">
        <dgm:presLayoutVars>
          <dgm:bulletEnabled val="1"/>
        </dgm:presLayoutVars>
      </dgm:prSet>
      <dgm:spPr/>
    </dgm:pt>
    <dgm:pt modelId="{CE8CEB3B-A501-44E7-89E5-6C39C4A0BB74}" type="pres">
      <dgm:prSet presAssocID="{78759DBF-7635-4F40-BCD9-A5BC642756A4}" presName="sibTrans" presStyleCnt="0"/>
      <dgm:spPr/>
    </dgm:pt>
    <dgm:pt modelId="{EDB23190-D659-4B7E-A369-0217237FAC41}" type="pres">
      <dgm:prSet presAssocID="{C30AC0F9-5E2A-4CC7-B078-4F22AC39A0CD}" presName="textNode" presStyleLbl="node1" presStyleIdx="1" presStyleCnt="5">
        <dgm:presLayoutVars>
          <dgm:bulletEnabled val="1"/>
        </dgm:presLayoutVars>
      </dgm:prSet>
      <dgm:spPr/>
    </dgm:pt>
    <dgm:pt modelId="{AE4262E2-29E6-48A2-A9CD-2ECC98B9E2F4}" type="pres">
      <dgm:prSet presAssocID="{609E7B26-6E3B-4753-B1EC-0783848EDA5B}" presName="sibTrans" presStyleCnt="0"/>
      <dgm:spPr/>
    </dgm:pt>
    <dgm:pt modelId="{0E299C91-20F2-417E-862D-C1B7251ABDFD}" type="pres">
      <dgm:prSet presAssocID="{E88974AE-BBC4-4603-A37F-0323D5F49B4B}" presName="textNode" presStyleLbl="node1" presStyleIdx="2" presStyleCnt="5">
        <dgm:presLayoutVars>
          <dgm:bulletEnabled val="1"/>
        </dgm:presLayoutVars>
      </dgm:prSet>
      <dgm:spPr/>
    </dgm:pt>
    <dgm:pt modelId="{8F59CC8C-EEB0-4E76-BD98-4938EA447FF7}" type="pres">
      <dgm:prSet presAssocID="{03E0ED2E-1BA5-42F8-B196-7D43BD9285D8}" presName="sibTrans" presStyleCnt="0"/>
      <dgm:spPr/>
    </dgm:pt>
    <dgm:pt modelId="{FB9D9A4B-0FEA-44A3-A8B7-843AB28BF339}" type="pres">
      <dgm:prSet presAssocID="{395B3DD3-73C7-4BD6-8E68-21381B9C5BD3}" presName="textNode" presStyleLbl="node1" presStyleIdx="3" presStyleCnt="5">
        <dgm:presLayoutVars>
          <dgm:bulletEnabled val="1"/>
        </dgm:presLayoutVars>
      </dgm:prSet>
      <dgm:spPr/>
    </dgm:pt>
    <dgm:pt modelId="{0CD717EA-6641-4A4B-A86C-8F7DB4EBBDDE}" type="pres">
      <dgm:prSet presAssocID="{5422D42B-4D18-4717-A21A-31B0063032D9}" presName="sibTrans" presStyleCnt="0"/>
      <dgm:spPr/>
    </dgm:pt>
    <dgm:pt modelId="{4F2A67BA-6849-4E8A-9025-3472A006D316}" type="pres">
      <dgm:prSet presAssocID="{E0931AF3-79C4-4AD8-B39F-0C54771DF3A2}" presName="textNode" presStyleLbl="node1" presStyleIdx="4" presStyleCnt="5">
        <dgm:presLayoutVars>
          <dgm:bulletEnabled val="1"/>
        </dgm:presLayoutVars>
      </dgm:prSet>
      <dgm:spPr/>
    </dgm:pt>
  </dgm:ptLst>
  <dgm:cxnLst>
    <dgm:cxn modelId="{2627613C-5D96-4523-B3AF-1D062034E6AC}" type="presOf" srcId="{94E52D4F-4180-48F9-82C6-1C1735AC360B}" destId="{9C57B61A-67AE-49D3-ABD4-F6CB092665BA}" srcOrd="0" destOrd="0" presId="urn:microsoft.com/office/officeart/2005/8/layout/hProcess9"/>
    <dgm:cxn modelId="{1B24F941-9433-415D-88C5-D29C3185E9AD}" type="presOf" srcId="{E88974AE-BBC4-4603-A37F-0323D5F49B4B}" destId="{0E299C91-20F2-417E-862D-C1B7251ABDFD}" srcOrd="0" destOrd="0" presId="urn:microsoft.com/office/officeart/2005/8/layout/hProcess9"/>
    <dgm:cxn modelId="{61CFC578-7F2B-41C4-859C-47889B37C3F5}" srcId="{30E260D0-98F3-4ED3-A8A0-E647521B8EC6}" destId="{C30AC0F9-5E2A-4CC7-B078-4F22AC39A0CD}" srcOrd="1" destOrd="0" parTransId="{4FAF9D92-8DCC-4FEB-AAF2-A6219AFB4532}" sibTransId="{609E7B26-6E3B-4753-B1EC-0783848EDA5B}"/>
    <dgm:cxn modelId="{F8608B81-5A44-4FCF-B7E1-A66884F4F7A1}" type="presOf" srcId="{C30AC0F9-5E2A-4CC7-B078-4F22AC39A0CD}" destId="{EDB23190-D659-4B7E-A369-0217237FAC41}" srcOrd="0" destOrd="0" presId="urn:microsoft.com/office/officeart/2005/8/layout/hProcess9"/>
    <dgm:cxn modelId="{CE464583-A756-40A0-979E-008CE2D565D5}" type="presOf" srcId="{E0931AF3-79C4-4AD8-B39F-0C54771DF3A2}" destId="{4F2A67BA-6849-4E8A-9025-3472A006D316}" srcOrd="0" destOrd="0" presId="urn:microsoft.com/office/officeart/2005/8/layout/hProcess9"/>
    <dgm:cxn modelId="{3292E084-6463-45E7-B37E-B87740824B81}" type="presOf" srcId="{30E260D0-98F3-4ED3-A8A0-E647521B8EC6}" destId="{75D6F810-5A72-40EB-ADF2-31767102EF7A}" srcOrd="0" destOrd="0" presId="urn:microsoft.com/office/officeart/2005/8/layout/hProcess9"/>
    <dgm:cxn modelId="{7132CDBC-9CE1-4623-A5C8-F3CD665F6B60}" srcId="{30E260D0-98F3-4ED3-A8A0-E647521B8EC6}" destId="{E88974AE-BBC4-4603-A37F-0323D5F49B4B}" srcOrd="2" destOrd="0" parTransId="{613E619C-3E8A-4BF6-AB41-87CD98DE4502}" sibTransId="{03E0ED2E-1BA5-42F8-B196-7D43BD9285D8}"/>
    <dgm:cxn modelId="{7D9496C7-85F3-4A2E-BFD0-1446AF61186A}" type="presOf" srcId="{395B3DD3-73C7-4BD6-8E68-21381B9C5BD3}" destId="{FB9D9A4B-0FEA-44A3-A8B7-843AB28BF339}" srcOrd="0" destOrd="0" presId="urn:microsoft.com/office/officeart/2005/8/layout/hProcess9"/>
    <dgm:cxn modelId="{605B9AE1-A228-4F6C-8DC0-AAE720E1B4FD}" srcId="{30E260D0-98F3-4ED3-A8A0-E647521B8EC6}" destId="{94E52D4F-4180-48F9-82C6-1C1735AC360B}" srcOrd="0" destOrd="0" parTransId="{207E1261-69BC-493D-B433-5575A57480BD}" sibTransId="{78759DBF-7635-4F40-BCD9-A5BC642756A4}"/>
    <dgm:cxn modelId="{89FC5EED-B2C1-4050-BC1A-68DB1C462BB1}" srcId="{30E260D0-98F3-4ED3-A8A0-E647521B8EC6}" destId="{E0931AF3-79C4-4AD8-B39F-0C54771DF3A2}" srcOrd="4" destOrd="0" parTransId="{4598A54B-590E-49D5-8225-A762D6B29670}" sibTransId="{455F6EAF-6914-40DE-B5CF-3172DFFB87E2}"/>
    <dgm:cxn modelId="{353896FD-AEA8-426D-9243-CFF5357F0AA1}" srcId="{30E260D0-98F3-4ED3-A8A0-E647521B8EC6}" destId="{395B3DD3-73C7-4BD6-8E68-21381B9C5BD3}" srcOrd="3" destOrd="0" parTransId="{CA7E8688-671E-49C9-A636-66DD06318FF5}" sibTransId="{5422D42B-4D18-4717-A21A-31B0063032D9}"/>
    <dgm:cxn modelId="{24827D60-1C9D-4EEC-9EBF-C3D3EB0EB2F7}" type="presParOf" srcId="{75D6F810-5A72-40EB-ADF2-31767102EF7A}" destId="{FD776EDC-3821-4532-92D4-B480071171F9}" srcOrd="0" destOrd="0" presId="urn:microsoft.com/office/officeart/2005/8/layout/hProcess9"/>
    <dgm:cxn modelId="{49B154CB-9999-4A9A-B92F-F73EE4748813}" type="presParOf" srcId="{75D6F810-5A72-40EB-ADF2-31767102EF7A}" destId="{7D3A3595-73D0-4C20-829C-B497BA53A10D}" srcOrd="1" destOrd="0" presId="urn:microsoft.com/office/officeart/2005/8/layout/hProcess9"/>
    <dgm:cxn modelId="{FA9D4705-FB47-4D8A-80EB-118CC7F91158}" type="presParOf" srcId="{7D3A3595-73D0-4C20-829C-B497BA53A10D}" destId="{9C57B61A-67AE-49D3-ABD4-F6CB092665BA}" srcOrd="0" destOrd="0" presId="urn:microsoft.com/office/officeart/2005/8/layout/hProcess9"/>
    <dgm:cxn modelId="{2DA5F4AD-AF24-4C4F-8476-1E1C2D1444F6}" type="presParOf" srcId="{7D3A3595-73D0-4C20-829C-B497BA53A10D}" destId="{CE8CEB3B-A501-44E7-89E5-6C39C4A0BB74}" srcOrd="1" destOrd="0" presId="urn:microsoft.com/office/officeart/2005/8/layout/hProcess9"/>
    <dgm:cxn modelId="{3B0453EB-75F1-4329-8055-A0A846FE4D0C}" type="presParOf" srcId="{7D3A3595-73D0-4C20-829C-B497BA53A10D}" destId="{EDB23190-D659-4B7E-A369-0217237FAC41}" srcOrd="2" destOrd="0" presId="urn:microsoft.com/office/officeart/2005/8/layout/hProcess9"/>
    <dgm:cxn modelId="{A1C13092-143A-4503-B779-2AD57CE12DBF}" type="presParOf" srcId="{7D3A3595-73D0-4C20-829C-B497BA53A10D}" destId="{AE4262E2-29E6-48A2-A9CD-2ECC98B9E2F4}" srcOrd="3" destOrd="0" presId="urn:microsoft.com/office/officeart/2005/8/layout/hProcess9"/>
    <dgm:cxn modelId="{DB433588-97FD-4B6C-A679-59EF4E687E15}" type="presParOf" srcId="{7D3A3595-73D0-4C20-829C-B497BA53A10D}" destId="{0E299C91-20F2-417E-862D-C1B7251ABDFD}" srcOrd="4" destOrd="0" presId="urn:microsoft.com/office/officeart/2005/8/layout/hProcess9"/>
    <dgm:cxn modelId="{A11F2C8A-3D54-4DEF-88DC-26F0E4361A27}" type="presParOf" srcId="{7D3A3595-73D0-4C20-829C-B497BA53A10D}" destId="{8F59CC8C-EEB0-4E76-BD98-4938EA447FF7}" srcOrd="5" destOrd="0" presId="urn:microsoft.com/office/officeart/2005/8/layout/hProcess9"/>
    <dgm:cxn modelId="{1E13559F-61F8-44C5-9541-05A3B79B5342}" type="presParOf" srcId="{7D3A3595-73D0-4C20-829C-B497BA53A10D}" destId="{FB9D9A4B-0FEA-44A3-A8B7-843AB28BF339}" srcOrd="6" destOrd="0" presId="urn:microsoft.com/office/officeart/2005/8/layout/hProcess9"/>
    <dgm:cxn modelId="{FC3FAA97-B34C-4BFF-9A6E-EED90FF26139}" type="presParOf" srcId="{7D3A3595-73D0-4C20-829C-B497BA53A10D}" destId="{0CD717EA-6641-4A4B-A86C-8F7DB4EBBDDE}" srcOrd="7" destOrd="0" presId="urn:microsoft.com/office/officeart/2005/8/layout/hProcess9"/>
    <dgm:cxn modelId="{908224C0-1E91-437C-A61E-9740EDA7C661}" type="presParOf" srcId="{7D3A3595-73D0-4C20-829C-B497BA53A10D}" destId="{4F2A67BA-6849-4E8A-9025-3472A006D316}"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579E29-B620-4DAF-855A-37E1E1D05E59}">
      <dsp:nvSpPr>
        <dsp:cNvPr id="0" name=""/>
        <dsp:cNvSpPr/>
      </dsp:nvSpPr>
      <dsp:spPr>
        <a:xfrm>
          <a:off x="0" y="7388"/>
          <a:ext cx="7676776" cy="74353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pl-PL" sz="3100" kern="1200" dirty="0"/>
            <a:t>Strategic </a:t>
          </a:r>
          <a:r>
            <a:rPr lang="pl-PL" sz="3100" kern="1200" dirty="0" err="1"/>
            <a:t>level</a:t>
          </a:r>
          <a:endParaRPr lang="pl-PL" sz="3100" kern="1200" dirty="0"/>
        </a:p>
      </dsp:txBody>
      <dsp:txXfrm>
        <a:off x="36296" y="43684"/>
        <a:ext cx="7604184" cy="670943"/>
      </dsp:txXfrm>
    </dsp:sp>
    <dsp:sp modelId="{292456A4-AB11-47B8-9034-40BB259236C6}">
      <dsp:nvSpPr>
        <dsp:cNvPr id="0" name=""/>
        <dsp:cNvSpPr/>
      </dsp:nvSpPr>
      <dsp:spPr>
        <a:xfrm>
          <a:off x="0" y="750923"/>
          <a:ext cx="7676776" cy="545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738"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number, location, and capacity of facilities</a:t>
          </a:r>
          <a:endParaRPr lang="pl-PL" sz="1600" kern="1200" dirty="0"/>
        </a:p>
        <a:p>
          <a:pPr marL="171450" lvl="1" indent="-171450" algn="l" defTabSz="711200">
            <a:lnSpc>
              <a:spcPct val="90000"/>
            </a:lnSpc>
            <a:spcBef>
              <a:spcPct val="0"/>
            </a:spcBef>
            <a:spcAft>
              <a:spcPct val="20000"/>
            </a:spcAft>
            <a:buChar char="•"/>
          </a:pPr>
          <a:r>
            <a:rPr lang="en-US" sz="1600" kern="1200" dirty="0"/>
            <a:t>typically time horizon of about three to five years</a:t>
          </a:r>
          <a:endParaRPr lang="pl-PL" sz="1600" kern="1200" dirty="0"/>
        </a:p>
      </dsp:txBody>
      <dsp:txXfrm>
        <a:off x="0" y="750923"/>
        <a:ext cx="7676776" cy="545445"/>
      </dsp:txXfrm>
    </dsp:sp>
    <dsp:sp modelId="{6CF0482F-F3AA-4075-8BC0-C6B1BD2ED466}">
      <dsp:nvSpPr>
        <dsp:cNvPr id="0" name=""/>
        <dsp:cNvSpPr/>
      </dsp:nvSpPr>
      <dsp:spPr>
        <a:xfrm>
          <a:off x="0" y="1296369"/>
          <a:ext cx="7676776" cy="74353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pl-PL" sz="3100" kern="1200" dirty="0" err="1"/>
            <a:t>Tactical</a:t>
          </a:r>
          <a:r>
            <a:rPr lang="pl-PL" sz="3100" kern="1200" dirty="0"/>
            <a:t> </a:t>
          </a:r>
          <a:r>
            <a:rPr lang="pl-PL" sz="3100" kern="1200" dirty="0" err="1"/>
            <a:t>decisions</a:t>
          </a:r>
          <a:endParaRPr lang="pl-PL" sz="3100" kern="1200" dirty="0"/>
        </a:p>
      </dsp:txBody>
      <dsp:txXfrm>
        <a:off x="36296" y="1332665"/>
        <a:ext cx="7604184" cy="670943"/>
      </dsp:txXfrm>
    </dsp:sp>
    <dsp:sp modelId="{53F826A7-D762-425A-967B-8D0D6EB85C05}">
      <dsp:nvSpPr>
        <dsp:cNvPr id="0" name=""/>
        <dsp:cNvSpPr/>
      </dsp:nvSpPr>
      <dsp:spPr>
        <a:xfrm>
          <a:off x="0" y="2039903"/>
          <a:ext cx="7676776" cy="545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738"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pl-PL" sz="1600" kern="1200" dirty="0"/>
            <a:t>f</a:t>
          </a:r>
          <a:r>
            <a:rPr lang="en-US" sz="1600" kern="1200" dirty="0"/>
            <a:t>or example</a:t>
          </a:r>
          <a:r>
            <a:rPr lang="pl-PL" sz="1600" kern="1200" dirty="0"/>
            <a:t>: </a:t>
          </a:r>
          <a:r>
            <a:rPr lang="en-US" sz="1600" kern="1200" dirty="0"/>
            <a:t>pricing decisions</a:t>
          </a:r>
          <a:endParaRPr lang="pl-PL" sz="1600" kern="1200" dirty="0"/>
        </a:p>
        <a:p>
          <a:pPr marL="171450" lvl="1" indent="-171450" algn="l" defTabSz="711200">
            <a:lnSpc>
              <a:spcPct val="90000"/>
            </a:lnSpc>
            <a:spcBef>
              <a:spcPct val="0"/>
            </a:spcBef>
            <a:spcAft>
              <a:spcPct val="20000"/>
            </a:spcAft>
            <a:buChar char="•"/>
          </a:pPr>
          <a:r>
            <a:rPr lang="en-US" sz="1600" kern="1200" dirty="0"/>
            <a:t>from three months to three years </a:t>
          </a:r>
          <a:endParaRPr lang="pl-PL" sz="2000" kern="1200" dirty="0"/>
        </a:p>
      </dsp:txBody>
      <dsp:txXfrm>
        <a:off x="0" y="2039903"/>
        <a:ext cx="7676776" cy="545445"/>
      </dsp:txXfrm>
    </dsp:sp>
    <dsp:sp modelId="{6709AFD0-57A0-4D50-BF12-307705E6EE55}">
      <dsp:nvSpPr>
        <dsp:cNvPr id="0" name=""/>
        <dsp:cNvSpPr/>
      </dsp:nvSpPr>
      <dsp:spPr>
        <a:xfrm>
          <a:off x="0" y="2585348"/>
          <a:ext cx="7676776" cy="74353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pl-PL" sz="3100" kern="1200" dirty="0" err="1"/>
            <a:t>Operational</a:t>
          </a:r>
          <a:r>
            <a:rPr lang="pl-PL" sz="3100" kern="1200" dirty="0"/>
            <a:t> </a:t>
          </a:r>
          <a:r>
            <a:rPr lang="pl-PL" sz="3100" kern="1200" dirty="0" err="1"/>
            <a:t>decisions</a:t>
          </a:r>
          <a:endParaRPr lang="pl-PL" sz="3100" kern="1200" dirty="0"/>
        </a:p>
      </dsp:txBody>
      <dsp:txXfrm>
        <a:off x="36296" y="2621644"/>
        <a:ext cx="7604184" cy="670943"/>
      </dsp:txXfrm>
    </dsp:sp>
    <dsp:sp modelId="{3A3C90DC-AFDE-44E4-8223-43645BD86717}">
      <dsp:nvSpPr>
        <dsp:cNvPr id="0" name=""/>
        <dsp:cNvSpPr/>
      </dsp:nvSpPr>
      <dsp:spPr>
        <a:xfrm>
          <a:off x="0" y="3328883"/>
          <a:ext cx="7676776" cy="545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738"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pl-PL" sz="1600" kern="1200" dirty="0"/>
            <a:t>For </a:t>
          </a:r>
          <a:r>
            <a:rPr lang="pl-PL" sz="1600" kern="1200" dirty="0" err="1"/>
            <a:t>example</a:t>
          </a:r>
          <a:r>
            <a:rPr lang="pl-PL" sz="1600" kern="1200" dirty="0"/>
            <a:t> </a:t>
          </a:r>
          <a:r>
            <a:rPr lang="en-US" sz="1600" kern="1200" dirty="0"/>
            <a:t>vehicle routing decisions</a:t>
          </a:r>
          <a:endParaRPr lang="pl-PL" sz="1600" kern="1200" dirty="0"/>
        </a:p>
        <a:p>
          <a:pPr marL="171450" lvl="1" indent="-171450" algn="l" defTabSz="711200">
            <a:lnSpc>
              <a:spcPct val="90000"/>
            </a:lnSpc>
            <a:spcBef>
              <a:spcPct val="0"/>
            </a:spcBef>
            <a:spcAft>
              <a:spcPct val="20000"/>
            </a:spcAft>
            <a:buChar char="•"/>
          </a:pPr>
          <a:r>
            <a:rPr lang="en-US" sz="1600" kern="1200" dirty="0"/>
            <a:t>often range from one hour to one trimester </a:t>
          </a:r>
          <a:endParaRPr lang="pl-PL" sz="2200" kern="1200" dirty="0"/>
        </a:p>
      </dsp:txBody>
      <dsp:txXfrm>
        <a:off x="0" y="3328883"/>
        <a:ext cx="7676776" cy="5454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776EDC-3821-4532-92D4-B480071171F9}">
      <dsp:nvSpPr>
        <dsp:cNvPr id="0" name=""/>
        <dsp:cNvSpPr/>
      </dsp:nvSpPr>
      <dsp:spPr>
        <a:xfrm>
          <a:off x="852833" y="0"/>
          <a:ext cx="9665450" cy="4351338"/>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57B61A-67AE-49D3-ABD4-F6CB092665BA}">
      <dsp:nvSpPr>
        <dsp:cNvPr id="0" name=""/>
        <dsp:cNvSpPr/>
      </dsp:nvSpPr>
      <dsp:spPr>
        <a:xfrm>
          <a:off x="4997" y="1305401"/>
          <a:ext cx="2184831" cy="174053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kern="1200" dirty="0" err="1"/>
            <a:t>Define</a:t>
          </a:r>
          <a:r>
            <a:rPr lang="pl-PL" sz="1400" kern="1200" dirty="0"/>
            <a:t> </a:t>
          </a:r>
          <a:r>
            <a:rPr lang="pl-PL" sz="1400" kern="1200" dirty="0" err="1"/>
            <a:t>supply</a:t>
          </a:r>
          <a:r>
            <a:rPr lang="pl-PL" sz="1400" kern="1200" dirty="0"/>
            <a:t> </a:t>
          </a:r>
          <a:r>
            <a:rPr lang="pl-PL" sz="1400" kern="1200" dirty="0" err="1"/>
            <a:t>source</a:t>
          </a:r>
          <a:r>
            <a:rPr lang="pl-PL" sz="1400" kern="1200" dirty="0"/>
            <a:t> </a:t>
          </a:r>
          <a:r>
            <a:rPr lang="pl-PL" sz="1400" kern="1200" dirty="0" err="1"/>
            <a:t>locations</a:t>
          </a:r>
          <a:r>
            <a:rPr lang="pl-PL" sz="1400" kern="1200" dirty="0"/>
            <a:t> (</a:t>
          </a:r>
          <a:r>
            <a:rPr lang="pl-PL" sz="1400" kern="1200" dirty="0" err="1"/>
            <a:t>longitude</a:t>
          </a:r>
          <a:r>
            <a:rPr lang="pl-PL" sz="1400" kern="1200" dirty="0"/>
            <a:t> and </a:t>
          </a:r>
          <a:r>
            <a:rPr lang="pl-PL" sz="1400" kern="1200" dirty="0" err="1"/>
            <a:t>latitude</a:t>
          </a:r>
          <a:r>
            <a:rPr lang="pl-PL" sz="1400" kern="1200" dirty="0"/>
            <a:t> </a:t>
          </a:r>
          <a:r>
            <a:rPr lang="pl-PL" sz="1400" kern="1200" dirty="0" err="1"/>
            <a:t>coordinates</a:t>
          </a:r>
          <a:r>
            <a:rPr lang="pl-PL" sz="1400" kern="1200" dirty="0"/>
            <a:t>)</a:t>
          </a:r>
        </a:p>
      </dsp:txBody>
      <dsp:txXfrm>
        <a:off x="89963" y="1390367"/>
        <a:ext cx="2014899" cy="1570603"/>
      </dsp:txXfrm>
    </dsp:sp>
    <dsp:sp modelId="{EDB23190-D659-4B7E-A369-0217237FAC41}">
      <dsp:nvSpPr>
        <dsp:cNvPr id="0" name=""/>
        <dsp:cNvSpPr/>
      </dsp:nvSpPr>
      <dsp:spPr>
        <a:xfrm>
          <a:off x="2299070" y="1305401"/>
          <a:ext cx="2184831" cy="1740535"/>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kern="1200" dirty="0" err="1"/>
            <a:t>Define</a:t>
          </a:r>
          <a:r>
            <a:rPr lang="pl-PL" sz="1400" kern="1200" dirty="0"/>
            <a:t> </a:t>
          </a:r>
          <a:r>
            <a:rPr lang="pl-PL" sz="1400" kern="1200" dirty="0" err="1"/>
            <a:t>demand</a:t>
          </a:r>
          <a:r>
            <a:rPr lang="pl-PL" sz="1400" kern="1200" dirty="0"/>
            <a:t> </a:t>
          </a:r>
          <a:r>
            <a:rPr lang="pl-PL" sz="1400" kern="1200" dirty="0" err="1"/>
            <a:t>locations</a:t>
          </a:r>
          <a:r>
            <a:rPr lang="pl-PL" sz="1400" kern="1200" dirty="0"/>
            <a:t> (</a:t>
          </a:r>
          <a:r>
            <a:rPr lang="pl-PL" sz="1400" kern="1200" dirty="0" err="1"/>
            <a:t>longitude</a:t>
          </a:r>
          <a:r>
            <a:rPr lang="pl-PL" sz="1400" kern="1200" dirty="0"/>
            <a:t> and </a:t>
          </a:r>
          <a:r>
            <a:rPr lang="pl-PL" sz="1400" kern="1200" dirty="0" err="1"/>
            <a:t>latitude</a:t>
          </a:r>
          <a:r>
            <a:rPr lang="pl-PL" sz="1400" kern="1200" dirty="0"/>
            <a:t> </a:t>
          </a:r>
          <a:r>
            <a:rPr lang="pl-PL" sz="1400" kern="1200" dirty="0" err="1"/>
            <a:t>coordinates</a:t>
          </a:r>
          <a:r>
            <a:rPr lang="pl-PL" sz="1400" kern="1200" dirty="0"/>
            <a:t>)</a:t>
          </a:r>
        </a:p>
      </dsp:txBody>
      <dsp:txXfrm>
        <a:off x="2384036" y="1390367"/>
        <a:ext cx="2014899" cy="1570603"/>
      </dsp:txXfrm>
    </dsp:sp>
    <dsp:sp modelId="{0E299C91-20F2-417E-862D-C1B7251ABDFD}">
      <dsp:nvSpPr>
        <dsp:cNvPr id="0" name=""/>
        <dsp:cNvSpPr/>
      </dsp:nvSpPr>
      <dsp:spPr>
        <a:xfrm>
          <a:off x="4593143" y="1305401"/>
          <a:ext cx="2184831" cy="174053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
              <a:srgbClr val="1065AB"/>
            </a:buClr>
            <a:buFont typeface="+mj-lt"/>
            <a:buNone/>
          </a:pPr>
          <a:r>
            <a:rPr lang="en-US" sz="1400" kern="1200" dirty="0"/>
            <a:t>Define transportation rates</a:t>
          </a:r>
          <a:r>
            <a:rPr lang="pl-PL" sz="1400" kern="1200" dirty="0"/>
            <a:t> from </a:t>
          </a:r>
          <a:r>
            <a:rPr lang="en-US" sz="1400" kern="1200" dirty="0"/>
            <a:t>supply (to a central point, e.g. warehouse) and distribution (from a central point to customers)</a:t>
          </a:r>
          <a:endParaRPr lang="pl-PL" sz="1400" kern="1200" dirty="0"/>
        </a:p>
      </dsp:txBody>
      <dsp:txXfrm>
        <a:off x="4678109" y="1390367"/>
        <a:ext cx="2014899" cy="1570603"/>
      </dsp:txXfrm>
    </dsp:sp>
    <dsp:sp modelId="{FB9D9A4B-0FEA-44A3-A8B7-843AB28BF339}">
      <dsp:nvSpPr>
        <dsp:cNvPr id="0" name=""/>
        <dsp:cNvSpPr/>
      </dsp:nvSpPr>
      <dsp:spPr>
        <a:xfrm>
          <a:off x="6887216" y="1305401"/>
          <a:ext cx="2184831" cy="1740535"/>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
              <a:srgbClr val="1065AB"/>
            </a:buClr>
            <a:buFont typeface="+mj-lt"/>
            <a:buNone/>
          </a:pPr>
          <a:r>
            <a:rPr lang="en-US" sz="1400" kern="1200" dirty="0"/>
            <a:t>Select only those material and goods streams for which you pay for transportation</a:t>
          </a:r>
          <a:endParaRPr lang="pl-PL" sz="1400" kern="1200" dirty="0"/>
        </a:p>
      </dsp:txBody>
      <dsp:txXfrm>
        <a:off x="6972182" y="1390367"/>
        <a:ext cx="2014899" cy="1570603"/>
      </dsp:txXfrm>
    </dsp:sp>
    <dsp:sp modelId="{4F2A67BA-6849-4E8A-9025-3472A006D316}">
      <dsp:nvSpPr>
        <dsp:cNvPr id="0" name=""/>
        <dsp:cNvSpPr/>
      </dsp:nvSpPr>
      <dsp:spPr>
        <a:xfrm>
          <a:off x="9181289" y="1305401"/>
          <a:ext cx="2184831" cy="174053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
              <a:srgbClr val="1065AB"/>
            </a:buClr>
            <a:buFont typeface="+mj-lt"/>
            <a:buNone/>
          </a:pPr>
          <a:r>
            <a:rPr lang="en-US" sz="1400" kern="1200" dirty="0"/>
            <a:t>Calculate the longitude and latitude coordinates of the central point using the given formula</a:t>
          </a:r>
          <a:endParaRPr lang="pl-PL" sz="1400" kern="1200" dirty="0"/>
        </a:p>
      </dsp:txBody>
      <dsp:txXfrm>
        <a:off x="9266255" y="1390367"/>
        <a:ext cx="2014899" cy="157060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5" name="Obraz 14">
            <a:extLst>
              <a:ext uri="{FF2B5EF4-FFF2-40B4-BE49-F238E27FC236}">
                <a16:creationId xmlns:a16="http://schemas.microsoft.com/office/drawing/2014/main" id="{5B4C51FD-5995-4709-769B-AF16D6EB69F0}"/>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3" name="Obraz 12">
            <a:extLst>
              <a:ext uri="{FF2B5EF4-FFF2-40B4-BE49-F238E27FC236}">
                <a16:creationId xmlns:a16="http://schemas.microsoft.com/office/drawing/2014/main" id="{03548563-5015-2CA8-F61D-1101F2E5088D}"/>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9" name="Obraz 8">
            <a:extLst>
              <a:ext uri="{FF2B5EF4-FFF2-40B4-BE49-F238E27FC236}">
                <a16:creationId xmlns:a16="http://schemas.microsoft.com/office/drawing/2014/main" id="{AF5DBE5F-E910-791D-7E65-F471D32292F0}"/>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D9A76B6F-582B-1BF1-1999-B021F5DE446C}"/>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E3FED6E7-0302-CCE5-9FC1-77D8D9CA6ABA}"/>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0" name="Symbol zastępczy stopki 4">
            <a:extLst>
              <a:ext uri="{FF2B5EF4-FFF2-40B4-BE49-F238E27FC236}">
                <a16:creationId xmlns:a16="http://schemas.microsoft.com/office/drawing/2014/main" id="{B83F9DA6-3C1E-F259-137C-1C439C9EBD54}"/>
              </a:ext>
            </a:extLst>
          </p:cNvPr>
          <p:cNvSpPr>
            <a:spLocks noGrp="1"/>
          </p:cNvSpPr>
          <p:nvPr>
            <p:ph type="ftr" sz="quarter" idx="3"/>
          </p:nvPr>
        </p:nvSpPr>
        <p:spPr>
          <a:xfrm>
            <a:off x="6468532" y="6338357"/>
            <a:ext cx="4885267" cy="365125"/>
          </a:xfrm>
          <a:prstGeom prst="rect">
            <a:avLst/>
          </a:prstGeom>
        </p:spPr>
        <p:txBody>
          <a:bodyPr/>
          <a:lstStyle>
            <a:lvl1pPr>
              <a:defRPr sz="600">
                <a:latin typeface="Tahoma" panose="020B0604030504040204" pitchFamily="34" charset="0"/>
                <a:ea typeface="Tahoma" panose="020B0604030504040204" pitchFamily="34" charset="0"/>
                <a:cs typeface="Tahoma" panose="020B0604030504040204" pitchFamily="34" charset="0"/>
              </a:defRPr>
            </a:lvl1pPr>
          </a:lstStyle>
          <a:p>
            <a:r>
              <a:rPr lang="en-US" dirty="0"/>
              <a:t>Funded by the European Union.</a:t>
            </a:r>
          </a:p>
          <a:p>
            <a:r>
              <a:rPr lang="en-US" dirty="0"/>
              <a:t>Views and opinions expressed are however those of the author(s) only and do not necessarily</a:t>
            </a:r>
            <a:r>
              <a:rPr lang="pl-PL" dirty="0"/>
              <a:t> </a:t>
            </a:r>
            <a:r>
              <a:rPr lang="en-US" dirty="0"/>
              <a:t>reflect those of the European Union or the European Education and Culture Executive Agency (EACEA).</a:t>
            </a:r>
          </a:p>
          <a:p>
            <a:r>
              <a:rPr lang="en-US" dirty="0"/>
              <a:t>Neither the European Union nor EACEA can be held responsible for them.</a:t>
            </a:r>
            <a:endParaRPr lang="pl-PL" dirty="0"/>
          </a:p>
          <a:p>
            <a:endParaRPr lang="pl-PL" dirty="0"/>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585547" y="908526"/>
            <a:ext cx="5432301" cy="1752566"/>
          </a:xfrm>
        </p:spPr>
        <p:txBody>
          <a:bodyPr>
            <a:noAutofit/>
          </a:bodyPr>
          <a:lstStyle/>
          <a:p>
            <a:r>
              <a:rPr lang="en-US" sz="3600" dirty="0"/>
              <a:t>Advanced use of a spreadsheet to analyze logistics data</a:t>
            </a:r>
            <a:endParaRPr lang="pl-PL" sz="3600" b="1" dirty="0"/>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Future-proofs 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23237" y="3259214"/>
            <a:ext cx="4967366" cy="1637553"/>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latin typeface="Tahoma" panose="020B0604030504040204" pitchFamily="34" charset="0"/>
                <a:ea typeface="Tahoma" panose="020B0604030504040204" pitchFamily="34" charset="0"/>
                <a:cs typeface="Tahoma" panose="020B0604030504040204" pitchFamily="34" charset="0"/>
              </a:rPr>
              <a:t>Distribution network optimization using gravity point</a:t>
            </a:r>
            <a:endParaRPr lang="pl-PL" sz="4000" dirty="0">
              <a:latin typeface="Tahoma" panose="020B0604030504040204" pitchFamily="34" charset="0"/>
              <a:ea typeface="Tahoma" panose="020B0604030504040204" pitchFamily="34" charset="0"/>
              <a:cs typeface="Tahoma" panose="020B0604030504040204" pitchFamily="34" charset="0"/>
            </a:endParaRP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Obraz 14">
            <a:extLst>
              <a:ext uri="{FF2B5EF4-FFF2-40B4-BE49-F238E27FC236}">
                <a16:creationId xmlns:a16="http://schemas.microsoft.com/office/drawing/2014/main" id="{D7224C4C-24EB-12AA-C4A4-857DC41FB544}"/>
              </a:ext>
            </a:extLst>
          </p:cNvPr>
          <p:cNvPicPr>
            <a:picLocks noChangeAspect="1"/>
          </p:cNvPicPr>
          <p:nvPr/>
        </p:nvPicPr>
        <p:blipFill>
          <a:blip r:embed="rId5"/>
          <a:stretch>
            <a:fillRect/>
          </a:stretch>
        </p:blipFill>
        <p:spPr>
          <a:xfrm>
            <a:off x="5925440" y="5851938"/>
            <a:ext cx="5207495" cy="671935"/>
          </a:xfrm>
          <a:prstGeom prst="rect">
            <a:avLst/>
          </a:prstGeom>
        </p:spPr>
      </p:pic>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Symbol zastępczy zawartości 7">
                <a:extLst>
                  <a:ext uri="{FF2B5EF4-FFF2-40B4-BE49-F238E27FC236}">
                    <a16:creationId xmlns:a16="http://schemas.microsoft.com/office/drawing/2014/main" id="{39ED8969-A906-B56F-9130-74901BEAE5A8}"/>
                  </a:ext>
                </a:extLst>
              </p:cNvPr>
              <p:cNvSpPr txBox="1">
                <a:spLocks/>
              </p:cNvSpPr>
              <p:nvPr/>
            </p:nvSpPr>
            <p:spPr>
              <a:xfrm>
                <a:off x="2357717" y="2187388"/>
                <a:ext cx="9284448" cy="3747247"/>
              </a:xfrm>
              <a:prstGeom prst="rect">
                <a:avLst/>
              </a:prstGeom>
              <a:solidFill>
                <a:schemeClr val="bg1">
                  <a:lumMod val="95000"/>
                </a:schemeClr>
              </a:solidFill>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1800" kern="100" dirty="0">
                    <a:solidFill>
                      <a:srgbClr val="002060"/>
                    </a:solidFill>
                    <a:cs typeface="Times New Roman" panose="02020603050405020304" pitchFamily="18" charset="0"/>
                  </a:rPr>
                  <a:t>The object location pattern has the form:</a:t>
                </a:r>
                <a:endParaRPr lang="pl-PL" sz="1800" kern="100" dirty="0">
                  <a:solidFill>
                    <a:srgbClr val="002060"/>
                  </a:solidFill>
                  <a:cs typeface="Times New Roman" panose="02020603050405020304" pitchFamily="18" charset="0"/>
                </a:endParaRPr>
              </a:p>
              <a:p>
                <a:pPr marL="457200" lvl="1" indent="0">
                  <a:buNone/>
                </a:pPr>
                <a:endParaRPr lang="en-US" sz="1800" kern="100" dirty="0">
                  <a:solidFill>
                    <a:srgbClr val="002060"/>
                  </a:solidFill>
                  <a:cs typeface="Times New Roman" panose="02020603050405020304" pitchFamily="18" charset="0"/>
                </a:endParaRPr>
              </a:p>
              <a:p>
                <a:pPr indent="0" algn="just">
                  <a:lnSpc>
                    <a:spcPct val="150000"/>
                  </a:lnSpc>
                  <a:spcAft>
                    <a:spcPts val="600"/>
                  </a:spcAft>
                  <a:buNone/>
                </a:pPr>
                <a14:m>
                  <m:oMathPara xmlns:m="http://schemas.openxmlformats.org/officeDocument/2006/math">
                    <m:oMathParaPr>
                      <m:jc m:val="centerGroup"/>
                    </m:oMathParaPr>
                    <m:oMath xmlns:m="http://schemas.openxmlformats.org/officeDocument/2006/math">
                      <m:r>
                        <a:rPr lang="pl-PL" sz="2200" b="1" i="1" kern="100" smtClean="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𝑪</m:t>
                      </m:r>
                      <m:r>
                        <a:rPr lang="pl-PL" sz="2200" b="1" i="1" kern="100" smtClean="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fPr>
                        <m:num>
                          <m:nary>
                            <m:naryPr>
                              <m:chr m:val="∑"/>
                              <m:limLoc m:val="undOvr"/>
                              <m:subHide m:val="on"/>
                              <m:supHide m:val="on"/>
                              <m:ctrlP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naryPr>
                            <m:sub/>
                            <m:sup/>
                            <m:e>
                              <m:sSub>
                                <m:sSubPr>
                                  <m:ctrlP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𝒓</m:t>
                                      </m:r>
                                    </m:e>
                                    <m:sub>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𝒅</m:t>
                                  </m:r>
                                </m:e>
                                <m:sub>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𝑺</m:t>
                                  </m:r>
                                </m:e>
                                <m:sub>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nary>
                                <m:naryPr>
                                  <m:chr m:val="∑"/>
                                  <m:limLoc m:val="undOvr"/>
                                  <m:subHide m:val="on"/>
                                  <m:supHide m:val="on"/>
                                  <m:ctrlP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naryPr>
                                <m:sub/>
                                <m:sup/>
                                <m:e>
                                  <m:sSub>
                                    <m:sSubPr>
                                      <m:ctrlP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𝑹</m:t>
                                          </m:r>
                                        </m:e>
                                        <m:sub>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𝑫</m:t>
                                      </m:r>
                                    </m:e>
                                    <m:sub>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𝑴</m:t>
                                      </m:r>
                                    </m:e>
                                    <m:sub>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e>
                              </m:nary>
                            </m:e>
                          </m:nary>
                        </m:num>
                        <m:den>
                          <m:nary>
                            <m:naryPr>
                              <m:chr m:val="∑"/>
                              <m:limLoc m:val="undOvr"/>
                              <m:subHide m:val="on"/>
                              <m:supHide m:val="on"/>
                              <m:ctrlP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naryPr>
                            <m:sub/>
                            <m:sup/>
                            <m:e>
                              <m:sSub>
                                <m:sSubPr>
                                  <m:ctrlP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𝒓</m:t>
                                      </m:r>
                                    </m:e>
                                    <m:sub>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𝑺</m:t>
                                  </m:r>
                                </m:e>
                                <m:sub>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nary>
                                <m:naryPr>
                                  <m:chr m:val="∑"/>
                                  <m:limLoc m:val="undOvr"/>
                                  <m:subHide m:val="on"/>
                                  <m:supHide m:val="on"/>
                                  <m:ctrlP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naryPr>
                                <m:sub/>
                                <m:sup/>
                                <m:e>
                                  <m:sSub>
                                    <m:sSubPr>
                                      <m:ctrlP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𝑹</m:t>
                                          </m:r>
                                        </m:e>
                                        <m:sub>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𝑴</m:t>
                                      </m:r>
                                    </m:e>
                                    <m:sub>
                                      <m:r>
                                        <a:rPr lang="pl-PL" sz="22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e>
                              </m:nary>
                            </m:e>
                          </m:nary>
                        </m:den>
                      </m:f>
                    </m:oMath>
                  </m:oMathPara>
                </a14:m>
                <a:endParaRPr lang="pl-PL"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220980" indent="0" algn="just">
                  <a:lnSpc>
                    <a:spcPct val="150000"/>
                  </a:lnSpc>
                  <a:spcAft>
                    <a:spcPts val="600"/>
                  </a:spcAft>
                  <a:buNone/>
                </a:pPr>
                <a:r>
                  <a:rPr lang="en-US"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where:</a:t>
                </a:r>
                <a:endParaRPr lang="pl-PL"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220980" indent="0" algn="just">
                  <a:lnSpc>
                    <a:spcPct val="150000"/>
                  </a:lnSpc>
                  <a:spcBef>
                    <a:spcPts val="600"/>
                  </a:spcBef>
                  <a:buNone/>
                </a:pPr>
                <a14:m>
                  <m:oMath xmlns:m="http://schemas.openxmlformats.org/officeDocument/2006/math">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𝐶</m:t>
                    </m:r>
                  </m:oMath>
                </a14:m>
                <a:r>
                  <a:rPr lang="en-US"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 center of mass</a:t>
                </a:r>
                <a:endParaRPr lang="pl-PL"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Bef>
                    <a:spcPts val="600"/>
                  </a:spcBef>
                </a:pPr>
                <a14:m>
                  <m:oMath xmlns:m="http://schemas.openxmlformats.org/officeDocument/2006/math">
                    <m:sSub>
                      <m:sSubPr>
                        <m:ctrlP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𝑑</m:t>
                        </m:r>
                      </m:e>
                      <m:sub>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pl-PL" sz="1800" i="1" kern="100" baseline="-250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a:t>
                </a:r>
                <a:r>
                  <a:rPr lang="en-US"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distance from point 0 on the grid to the location of the source of raw material</a:t>
                </a:r>
                <a:r>
                  <a:rPr lang="en-US" sz="18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i</a:t>
                </a:r>
                <a:endParaRPr lang="pl-PL"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Bef>
                    <a:spcPts val="600"/>
                  </a:spcBef>
                </a:pPr>
                <a14:m>
                  <m:oMath xmlns:m="http://schemas.openxmlformats.org/officeDocument/2006/math">
                    <m:sSub>
                      <m:sSubPr>
                        <m:ctrlP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𝐷</m:t>
                        </m:r>
                      </m:e>
                      <m:sub>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en-US"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 distance from point 0 on the grid to the point of location of the source of sales market </a:t>
                </a:r>
                <a:r>
                  <a:rPr lang="en-US" sz="18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 </a:t>
                </a:r>
                <a:endParaRPr lang="pl-PL"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Bef>
                    <a:spcPts val="600"/>
                  </a:spcBef>
                </a:pPr>
                <a14:m>
                  <m:oMath xmlns:m="http://schemas.openxmlformats.org/officeDocument/2006/math">
                    <m:sSub>
                      <m:sSubPr>
                        <m:ctrlP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pl-PL" sz="1800" i="1" kern="100" baseline="-250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a:t>
                </a:r>
                <a:r>
                  <a:rPr lang="en-US"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weight volume of raw materials purchased from supply sources </a:t>
                </a:r>
                <a:r>
                  <a:rPr lang="en-US" sz="18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endParaRPr lang="pl-PL"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Bef>
                    <a:spcPts val="600"/>
                  </a:spcBef>
                </a:pPr>
                <a14:m>
                  <m:oMath xmlns:m="http://schemas.openxmlformats.org/officeDocument/2006/math">
                    <m:sSub>
                      <m:sSubPr>
                        <m:ctrlP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𝑀</m:t>
                        </m:r>
                      </m:e>
                      <m:sub>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pl-PL" sz="18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a:t>
                </a:r>
                <a:r>
                  <a:rPr lang="en-US"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weight volume of finished products sold on market </a:t>
                </a:r>
                <a:r>
                  <a:rPr lang="en-US" sz="18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endParaRPr lang="pl-PL"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Bef>
                    <a:spcPts val="600"/>
                  </a:spcBef>
                </a:pPr>
                <a14:m>
                  <m:oMath xmlns:m="http://schemas.openxmlformats.org/officeDocument/2006/math">
                    <m:sSub>
                      <m:sSubPr>
                        <m:ctrlP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𝑟</m:t>
                        </m:r>
                      </m:e>
                      <m:sub>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en-US"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 transport rate for finished product </a:t>
                </a:r>
                <a:r>
                  <a:rPr lang="en-US" sz="18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endParaRPr lang="pl-PL"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Bef>
                    <a:spcPts val="600"/>
                  </a:spcBef>
                </a:pPr>
                <a14:m>
                  <m:oMath xmlns:m="http://schemas.openxmlformats.org/officeDocument/2006/math">
                    <m:sSub>
                      <m:sSubPr>
                        <m:ctrlP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𝑅</m:t>
                        </m:r>
                      </m:e>
                      <m:sub>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pl-PL" sz="18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a:t>
                </a:r>
                <a:r>
                  <a:rPr lang="en-US"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transport rate for raw material </a:t>
                </a:r>
                <a:r>
                  <a:rPr lang="en-US" sz="18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endParaRPr lang="pl-PL"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57200" lvl="1" indent="0">
                  <a:buNone/>
                </a:pPr>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mc:Choice>
        <mc:Fallback>
          <p:sp>
            <p:nvSpPr>
              <p:cNvPr id="2" name="Symbol zastępczy zawartości 7">
                <a:extLst>
                  <a:ext uri="{FF2B5EF4-FFF2-40B4-BE49-F238E27FC236}">
                    <a16:creationId xmlns:a16="http://schemas.microsoft.com/office/drawing/2014/main" id="{39ED8969-A906-B56F-9130-74901BEAE5A8}"/>
                  </a:ext>
                </a:extLst>
              </p:cNvPr>
              <p:cNvSpPr txBox="1">
                <a:spLocks noRot="1" noChangeAspect="1" noMove="1" noResize="1" noEditPoints="1" noAdjustHandles="1" noChangeArrowheads="1" noChangeShapeType="1" noTextEdit="1"/>
              </p:cNvSpPr>
              <p:nvPr/>
            </p:nvSpPr>
            <p:spPr>
              <a:xfrm>
                <a:off x="2357717" y="2187388"/>
                <a:ext cx="9284448" cy="3747247"/>
              </a:xfrm>
              <a:prstGeom prst="rect">
                <a:avLst/>
              </a:prstGeom>
              <a:blipFill>
                <a:blip r:embed="rId2"/>
                <a:stretch>
                  <a:fillRect t="-1301"/>
                </a:stretch>
              </a:blipFill>
            </p:spPr>
            <p:txBody>
              <a:bodyPr/>
              <a:lstStyle/>
              <a:p>
                <a:r>
                  <a:rPr lang="pl-PL">
                    <a:noFill/>
                  </a:rPr>
                  <a:t> </a:t>
                </a:r>
              </a:p>
            </p:txBody>
          </p:sp>
        </mc:Fallback>
      </mc:AlternateContent>
      <p:pic>
        <p:nvPicPr>
          <p:cNvPr id="5" name="Obraz 4" descr="Obraz zawierający design&#10;&#10;Opis wygenerowany automatycznie">
            <a:extLst>
              <a:ext uri="{FF2B5EF4-FFF2-40B4-BE49-F238E27FC236}">
                <a16:creationId xmlns:a16="http://schemas.microsoft.com/office/drawing/2014/main" id="{1CD7D0B1-2AEC-BCC1-5E5F-C708B5E27B3C}"/>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657412" y="3175222"/>
            <a:ext cx="1360920" cy="1145765"/>
          </a:xfrm>
          <a:prstGeom prst="rect">
            <a:avLst/>
          </a:prstGeom>
        </p:spPr>
      </p:pic>
      <p:sp>
        <p:nvSpPr>
          <p:cNvPr id="8" name="Tytuł 3">
            <a:extLst>
              <a:ext uri="{FF2B5EF4-FFF2-40B4-BE49-F238E27FC236}">
                <a16:creationId xmlns:a16="http://schemas.microsoft.com/office/drawing/2014/main" id="{D1D2D58D-FCA5-E7A4-4127-3C3F674616B7}"/>
              </a:ext>
            </a:extLst>
          </p:cNvPr>
          <p:cNvSpPr txBox="1">
            <a:spLocks/>
          </p:cNvSpPr>
          <p:nvPr/>
        </p:nvSpPr>
        <p:spPr>
          <a:xfrm>
            <a:off x="1761066" y="517526"/>
            <a:ext cx="9745133" cy="11165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pl-PL" kern="100" dirty="0" err="1">
                <a:cs typeface="Times New Roman" panose="02020603050405020304" pitchFamily="18" charset="0"/>
              </a:rPr>
              <a:t>Gravity</a:t>
            </a:r>
            <a:r>
              <a:rPr lang="pl-PL" kern="100" dirty="0">
                <a:cs typeface="Times New Roman" panose="02020603050405020304" pitchFamily="18" charset="0"/>
              </a:rPr>
              <a:t> model in a </a:t>
            </a:r>
            <a:r>
              <a:rPr lang="pl-PL" kern="100" dirty="0" err="1">
                <a:cs typeface="Times New Roman" panose="02020603050405020304" pitchFamily="18" charset="0"/>
              </a:rPr>
              <a:t>logistics</a:t>
            </a:r>
            <a:r>
              <a:rPr lang="pl-PL" kern="100" dirty="0">
                <a:cs typeface="Times New Roman" panose="02020603050405020304" pitchFamily="18" charset="0"/>
              </a:rPr>
              <a:t> network</a:t>
            </a:r>
            <a:endParaRPr lang="pl-PL" dirty="0"/>
          </a:p>
        </p:txBody>
      </p:sp>
    </p:spTree>
    <p:extLst>
      <p:ext uri="{BB962C8B-B14F-4D97-AF65-F5344CB8AC3E}">
        <p14:creationId xmlns:p14="http://schemas.microsoft.com/office/powerpoint/2010/main" val="1952772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190C5D-D581-377E-4972-6DF06F7D34B1}"/>
            </a:ext>
          </a:extLst>
        </p:cNvPr>
        <p:cNvGrpSpPr/>
        <p:nvPr/>
      </p:nvGrpSpPr>
      <p:grpSpPr>
        <a:xfrm>
          <a:off x="0" y="0"/>
          <a:ext cx="0" cy="0"/>
          <a:chOff x="0" y="0"/>
          <a:chExt cx="0" cy="0"/>
        </a:xfrm>
      </p:grpSpPr>
      <p:sp>
        <p:nvSpPr>
          <p:cNvPr id="3" name="Tytuł 3">
            <a:extLst>
              <a:ext uri="{FF2B5EF4-FFF2-40B4-BE49-F238E27FC236}">
                <a16:creationId xmlns:a16="http://schemas.microsoft.com/office/drawing/2014/main" id="{20C49B17-31A9-CD74-9C03-5C1750B1DA0A}"/>
              </a:ext>
            </a:extLst>
          </p:cNvPr>
          <p:cNvSpPr txBox="1">
            <a:spLocks/>
          </p:cNvSpPr>
          <p:nvPr/>
        </p:nvSpPr>
        <p:spPr>
          <a:xfrm>
            <a:off x="1761066" y="517526"/>
            <a:ext cx="9745133" cy="11165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pl-PL" kern="100" dirty="0" err="1">
                <a:cs typeface="Times New Roman" panose="02020603050405020304" pitchFamily="18" charset="0"/>
              </a:rPr>
              <a:t>Gravity</a:t>
            </a:r>
            <a:r>
              <a:rPr lang="pl-PL" kern="100" dirty="0">
                <a:cs typeface="Times New Roman" panose="02020603050405020304" pitchFamily="18" charset="0"/>
              </a:rPr>
              <a:t> model ina </a:t>
            </a:r>
            <a:r>
              <a:rPr lang="pl-PL" kern="100" dirty="0" err="1">
                <a:cs typeface="Times New Roman" panose="02020603050405020304" pitchFamily="18" charset="0"/>
              </a:rPr>
              <a:t>logistics</a:t>
            </a:r>
            <a:r>
              <a:rPr lang="pl-PL" kern="100" dirty="0">
                <a:cs typeface="Times New Roman" panose="02020603050405020304" pitchFamily="18" charset="0"/>
              </a:rPr>
              <a:t> network</a:t>
            </a:r>
            <a:endParaRPr lang="pl-PL" dirty="0"/>
          </a:p>
        </p:txBody>
      </p:sp>
      <p:sp>
        <p:nvSpPr>
          <p:cNvPr id="6" name="Dowolny kształt: kształt 5">
            <a:extLst>
              <a:ext uri="{FF2B5EF4-FFF2-40B4-BE49-F238E27FC236}">
                <a16:creationId xmlns:a16="http://schemas.microsoft.com/office/drawing/2014/main" id="{9D625F63-5298-539C-CEFF-E1CDB8BDAB20}"/>
              </a:ext>
            </a:extLst>
          </p:cNvPr>
          <p:cNvSpPr/>
          <p:nvPr/>
        </p:nvSpPr>
        <p:spPr>
          <a:xfrm>
            <a:off x="842680" y="1461248"/>
            <a:ext cx="7144870" cy="4634753"/>
          </a:xfrm>
          <a:custGeom>
            <a:avLst/>
            <a:gdLst>
              <a:gd name="connsiteX0" fmla="*/ 143435 w 7144870"/>
              <a:gd name="connsiteY0" fmla="*/ 3074894 h 4634753"/>
              <a:gd name="connsiteX1" fmla="*/ 2725270 w 7144870"/>
              <a:gd name="connsiteY1" fmla="*/ 4634753 h 4634753"/>
              <a:gd name="connsiteX2" fmla="*/ 5208494 w 7144870"/>
              <a:gd name="connsiteY2" fmla="*/ 4401671 h 4634753"/>
              <a:gd name="connsiteX3" fmla="*/ 6858000 w 7144870"/>
              <a:gd name="connsiteY3" fmla="*/ 4177553 h 4634753"/>
              <a:gd name="connsiteX4" fmla="*/ 7144870 w 7144870"/>
              <a:gd name="connsiteY4" fmla="*/ 3272118 h 4634753"/>
              <a:gd name="connsiteX5" fmla="*/ 7055223 w 7144870"/>
              <a:gd name="connsiteY5" fmla="*/ 1783977 h 4634753"/>
              <a:gd name="connsiteX6" fmla="*/ 7082117 w 7144870"/>
              <a:gd name="connsiteY6" fmla="*/ 609600 h 4634753"/>
              <a:gd name="connsiteX7" fmla="*/ 5836023 w 7144870"/>
              <a:gd name="connsiteY7" fmla="*/ 0 h 4634753"/>
              <a:gd name="connsiteX8" fmla="*/ 2823882 w 7144870"/>
              <a:gd name="connsiteY8" fmla="*/ 71718 h 4634753"/>
              <a:gd name="connsiteX9" fmla="*/ 1264023 w 7144870"/>
              <a:gd name="connsiteY9" fmla="*/ 421341 h 4634753"/>
              <a:gd name="connsiteX10" fmla="*/ 0 w 7144870"/>
              <a:gd name="connsiteY10" fmla="*/ 1174377 h 4634753"/>
              <a:gd name="connsiteX11" fmla="*/ 143435 w 7144870"/>
              <a:gd name="connsiteY11" fmla="*/ 3074894 h 4634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44870" h="4634753">
                <a:moveTo>
                  <a:pt x="143435" y="3074894"/>
                </a:moveTo>
                <a:lnTo>
                  <a:pt x="2725270" y="4634753"/>
                </a:lnTo>
                <a:lnTo>
                  <a:pt x="5208494" y="4401671"/>
                </a:lnTo>
                <a:lnTo>
                  <a:pt x="6858000" y="4177553"/>
                </a:lnTo>
                <a:lnTo>
                  <a:pt x="7144870" y="3272118"/>
                </a:lnTo>
                <a:lnTo>
                  <a:pt x="7055223" y="1783977"/>
                </a:lnTo>
                <a:lnTo>
                  <a:pt x="7082117" y="609600"/>
                </a:lnTo>
                <a:lnTo>
                  <a:pt x="5836023" y="0"/>
                </a:lnTo>
                <a:lnTo>
                  <a:pt x="2823882" y="71718"/>
                </a:lnTo>
                <a:lnTo>
                  <a:pt x="1264023" y="421341"/>
                </a:lnTo>
                <a:lnTo>
                  <a:pt x="0" y="1174377"/>
                </a:lnTo>
                <a:lnTo>
                  <a:pt x="143435" y="3074894"/>
                </a:lnTo>
                <a:close/>
              </a:path>
            </a:pathLst>
          </a:custGeom>
          <a:solidFill>
            <a:srgbClr val="F46B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Grafika 7" descr="Magazyn z wypełnieniem pełnym">
            <a:extLst>
              <a:ext uri="{FF2B5EF4-FFF2-40B4-BE49-F238E27FC236}">
                <a16:creationId xmlns:a16="http://schemas.microsoft.com/office/drawing/2014/main" id="{77EE7D1F-045F-2177-5026-19C7D6863E6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3432" y="3292394"/>
            <a:ext cx="914400" cy="914400"/>
          </a:xfrm>
          <a:prstGeom prst="rect">
            <a:avLst/>
          </a:prstGeom>
        </p:spPr>
      </p:pic>
      <p:pic>
        <p:nvPicPr>
          <p:cNvPr id="10" name="Grafika 9" descr="Fabryka z wypełnieniem pełnym">
            <a:extLst>
              <a:ext uri="{FF2B5EF4-FFF2-40B4-BE49-F238E27FC236}">
                <a16:creationId xmlns:a16="http://schemas.microsoft.com/office/drawing/2014/main" id="{5B045A37-0F28-F230-8ABD-0528EB5336F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05973" y="2120590"/>
            <a:ext cx="914400" cy="914400"/>
          </a:xfrm>
          <a:prstGeom prst="rect">
            <a:avLst/>
          </a:prstGeom>
        </p:spPr>
      </p:pic>
      <p:pic>
        <p:nvPicPr>
          <p:cNvPr id="12" name="Grafika 11" descr="Magazyn z wypełnieniem pełnym">
            <a:extLst>
              <a:ext uri="{FF2B5EF4-FFF2-40B4-BE49-F238E27FC236}">
                <a16:creationId xmlns:a16="http://schemas.microsoft.com/office/drawing/2014/main" id="{F98D602E-BB0A-B892-1D0C-F796FB2BBE9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56150" y="3007660"/>
            <a:ext cx="914400" cy="914400"/>
          </a:xfrm>
          <a:prstGeom prst="rect">
            <a:avLst/>
          </a:prstGeom>
        </p:spPr>
      </p:pic>
      <p:pic>
        <p:nvPicPr>
          <p:cNvPr id="13" name="Grafika 12" descr="Magazyn z wypełnieniem pełnym">
            <a:extLst>
              <a:ext uri="{FF2B5EF4-FFF2-40B4-BE49-F238E27FC236}">
                <a16:creationId xmlns:a16="http://schemas.microsoft.com/office/drawing/2014/main" id="{9B75EE52-C4CB-46C7-9BB0-EA38A48D2D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13902" y="4690122"/>
            <a:ext cx="914400" cy="914400"/>
          </a:xfrm>
          <a:prstGeom prst="rect">
            <a:avLst/>
          </a:prstGeom>
        </p:spPr>
      </p:pic>
      <p:pic>
        <p:nvPicPr>
          <p:cNvPr id="14" name="Grafika 13" descr="Magazyn z wypełnieniem pełnym">
            <a:extLst>
              <a:ext uri="{FF2B5EF4-FFF2-40B4-BE49-F238E27FC236}">
                <a16:creationId xmlns:a16="http://schemas.microsoft.com/office/drawing/2014/main" id="{230714EE-A59A-4A5A-F387-D16CB00231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10750" y="1944707"/>
            <a:ext cx="914400" cy="914400"/>
          </a:xfrm>
          <a:prstGeom prst="rect">
            <a:avLst/>
          </a:prstGeom>
        </p:spPr>
      </p:pic>
      <p:pic>
        <p:nvPicPr>
          <p:cNvPr id="15" name="Grafika 14" descr="Fabryka z wypełnieniem pełnym">
            <a:extLst>
              <a:ext uri="{FF2B5EF4-FFF2-40B4-BE49-F238E27FC236}">
                <a16:creationId xmlns:a16="http://schemas.microsoft.com/office/drawing/2014/main" id="{7E8ACA09-B55B-122C-3790-C7F6CD3E90A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4891" y="3823479"/>
            <a:ext cx="914400" cy="914400"/>
          </a:xfrm>
          <a:prstGeom prst="rect">
            <a:avLst/>
          </a:prstGeom>
        </p:spPr>
      </p:pic>
      <p:sp>
        <p:nvSpPr>
          <p:cNvPr id="16" name="pole tekstowe 15">
            <a:extLst>
              <a:ext uri="{FF2B5EF4-FFF2-40B4-BE49-F238E27FC236}">
                <a16:creationId xmlns:a16="http://schemas.microsoft.com/office/drawing/2014/main" id="{9A68F9E9-62A2-808F-4E6D-ABA58FB08DCC}"/>
              </a:ext>
            </a:extLst>
          </p:cNvPr>
          <p:cNvSpPr txBox="1"/>
          <p:nvPr/>
        </p:nvSpPr>
        <p:spPr>
          <a:xfrm>
            <a:off x="5910455" y="2954050"/>
            <a:ext cx="1541929" cy="276999"/>
          </a:xfrm>
          <a:prstGeom prst="rect">
            <a:avLst/>
          </a:prstGeom>
          <a:noFill/>
        </p:spPr>
        <p:txBody>
          <a:bodyPr wrap="square" rtlCol="0">
            <a:spAutoFit/>
          </a:bodyPr>
          <a:lstStyle/>
          <a:p>
            <a:pPr algn="ctr"/>
            <a:r>
              <a:rPr lang="pl-PL" sz="1200" b="1" dirty="0">
                <a:solidFill>
                  <a:schemeClr val="bg1"/>
                </a:solidFill>
              </a:rPr>
              <a:t>Supplier 1</a:t>
            </a:r>
          </a:p>
        </p:txBody>
      </p:sp>
      <p:sp>
        <p:nvSpPr>
          <p:cNvPr id="17" name="pole tekstowe 16">
            <a:extLst>
              <a:ext uri="{FF2B5EF4-FFF2-40B4-BE49-F238E27FC236}">
                <a16:creationId xmlns:a16="http://schemas.microsoft.com/office/drawing/2014/main" id="{D92EE0E1-3A58-C9C5-9254-427A7610F059}"/>
              </a:ext>
            </a:extLst>
          </p:cNvPr>
          <p:cNvSpPr txBox="1"/>
          <p:nvPr/>
        </p:nvSpPr>
        <p:spPr>
          <a:xfrm>
            <a:off x="6421126" y="4692208"/>
            <a:ext cx="1541929" cy="276999"/>
          </a:xfrm>
          <a:prstGeom prst="rect">
            <a:avLst/>
          </a:prstGeom>
          <a:noFill/>
        </p:spPr>
        <p:txBody>
          <a:bodyPr wrap="square" rtlCol="0">
            <a:spAutoFit/>
          </a:bodyPr>
          <a:lstStyle/>
          <a:p>
            <a:pPr algn="ctr"/>
            <a:r>
              <a:rPr lang="pl-PL" sz="1200" b="1" dirty="0">
                <a:solidFill>
                  <a:schemeClr val="bg1"/>
                </a:solidFill>
              </a:rPr>
              <a:t>Supplier 2</a:t>
            </a:r>
          </a:p>
        </p:txBody>
      </p:sp>
      <p:sp>
        <p:nvSpPr>
          <p:cNvPr id="18" name="pole tekstowe 17">
            <a:extLst>
              <a:ext uri="{FF2B5EF4-FFF2-40B4-BE49-F238E27FC236}">
                <a16:creationId xmlns:a16="http://schemas.microsoft.com/office/drawing/2014/main" id="{A4FCB976-1226-4FE5-9705-FE376B2EE381}"/>
              </a:ext>
            </a:extLst>
          </p:cNvPr>
          <p:cNvSpPr txBox="1"/>
          <p:nvPr/>
        </p:nvSpPr>
        <p:spPr>
          <a:xfrm>
            <a:off x="3942386" y="3969601"/>
            <a:ext cx="1541929" cy="461665"/>
          </a:xfrm>
          <a:prstGeom prst="rect">
            <a:avLst/>
          </a:prstGeom>
          <a:noFill/>
        </p:spPr>
        <p:txBody>
          <a:bodyPr wrap="square" rtlCol="0">
            <a:spAutoFit/>
          </a:bodyPr>
          <a:lstStyle/>
          <a:p>
            <a:pPr algn="ctr"/>
            <a:r>
              <a:rPr lang="pl-PL" sz="1200" b="1" dirty="0">
                <a:solidFill>
                  <a:schemeClr val="bg1"/>
                </a:solidFill>
              </a:rPr>
              <a:t>Distribution </a:t>
            </a:r>
            <a:br>
              <a:rPr lang="pl-PL" sz="1200" b="1" dirty="0">
                <a:solidFill>
                  <a:schemeClr val="bg1"/>
                </a:solidFill>
              </a:rPr>
            </a:br>
            <a:r>
              <a:rPr lang="pl-PL" sz="1200" b="1" dirty="0" err="1">
                <a:solidFill>
                  <a:schemeClr val="bg1"/>
                </a:solidFill>
              </a:rPr>
              <a:t>center</a:t>
            </a:r>
            <a:endParaRPr lang="pl-PL" sz="1200" b="1" dirty="0">
              <a:solidFill>
                <a:schemeClr val="bg1"/>
              </a:solidFill>
            </a:endParaRPr>
          </a:p>
        </p:txBody>
      </p:sp>
      <p:sp>
        <p:nvSpPr>
          <p:cNvPr id="19" name="pole tekstowe 18">
            <a:extLst>
              <a:ext uri="{FF2B5EF4-FFF2-40B4-BE49-F238E27FC236}">
                <a16:creationId xmlns:a16="http://schemas.microsoft.com/office/drawing/2014/main" id="{5FBA57E2-592E-EEA9-E233-159BA0752719}"/>
              </a:ext>
            </a:extLst>
          </p:cNvPr>
          <p:cNvSpPr txBox="1"/>
          <p:nvPr/>
        </p:nvSpPr>
        <p:spPr>
          <a:xfrm>
            <a:off x="2496985" y="2815548"/>
            <a:ext cx="1541929" cy="276999"/>
          </a:xfrm>
          <a:prstGeom prst="rect">
            <a:avLst/>
          </a:prstGeom>
          <a:noFill/>
        </p:spPr>
        <p:txBody>
          <a:bodyPr wrap="square" rtlCol="0">
            <a:spAutoFit/>
          </a:bodyPr>
          <a:lstStyle/>
          <a:p>
            <a:pPr algn="ctr"/>
            <a:r>
              <a:rPr lang="pl-PL" sz="1200" b="1" dirty="0">
                <a:solidFill>
                  <a:schemeClr val="bg1"/>
                </a:solidFill>
              </a:rPr>
              <a:t>Retail 1</a:t>
            </a:r>
          </a:p>
        </p:txBody>
      </p:sp>
      <p:sp>
        <p:nvSpPr>
          <p:cNvPr id="20" name="pole tekstowe 19">
            <a:extLst>
              <a:ext uri="{FF2B5EF4-FFF2-40B4-BE49-F238E27FC236}">
                <a16:creationId xmlns:a16="http://schemas.microsoft.com/office/drawing/2014/main" id="{8B4F18F6-EBBF-A103-2C09-D0368B1D37D7}"/>
              </a:ext>
            </a:extLst>
          </p:cNvPr>
          <p:cNvSpPr txBox="1"/>
          <p:nvPr/>
        </p:nvSpPr>
        <p:spPr>
          <a:xfrm>
            <a:off x="2460963" y="5472902"/>
            <a:ext cx="1541929" cy="276999"/>
          </a:xfrm>
          <a:prstGeom prst="rect">
            <a:avLst/>
          </a:prstGeom>
          <a:noFill/>
        </p:spPr>
        <p:txBody>
          <a:bodyPr wrap="square" rtlCol="0">
            <a:spAutoFit/>
          </a:bodyPr>
          <a:lstStyle/>
          <a:p>
            <a:pPr algn="ctr"/>
            <a:r>
              <a:rPr lang="pl-PL" sz="1200" b="1" dirty="0">
                <a:solidFill>
                  <a:schemeClr val="bg1"/>
                </a:solidFill>
              </a:rPr>
              <a:t>Retail 3</a:t>
            </a:r>
          </a:p>
        </p:txBody>
      </p:sp>
      <p:sp>
        <p:nvSpPr>
          <p:cNvPr id="21" name="pole tekstowe 20">
            <a:extLst>
              <a:ext uri="{FF2B5EF4-FFF2-40B4-BE49-F238E27FC236}">
                <a16:creationId xmlns:a16="http://schemas.microsoft.com/office/drawing/2014/main" id="{3CCAB415-E2D1-ADFB-4342-94287F7BD2CD}"/>
              </a:ext>
            </a:extLst>
          </p:cNvPr>
          <p:cNvSpPr txBox="1"/>
          <p:nvPr/>
        </p:nvSpPr>
        <p:spPr>
          <a:xfrm>
            <a:off x="802730" y="4165248"/>
            <a:ext cx="1541929" cy="276999"/>
          </a:xfrm>
          <a:prstGeom prst="rect">
            <a:avLst/>
          </a:prstGeom>
          <a:noFill/>
        </p:spPr>
        <p:txBody>
          <a:bodyPr wrap="square" rtlCol="0">
            <a:spAutoFit/>
          </a:bodyPr>
          <a:lstStyle/>
          <a:p>
            <a:pPr algn="ctr"/>
            <a:r>
              <a:rPr lang="pl-PL" sz="1200" b="1" dirty="0">
                <a:solidFill>
                  <a:schemeClr val="bg1"/>
                </a:solidFill>
              </a:rPr>
              <a:t>Retail 2</a:t>
            </a:r>
          </a:p>
        </p:txBody>
      </p:sp>
      <p:cxnSp>
        <p:nvCxnSpPr>
          <p:cNvPr id="23" name="Łącznik prosty ze strzałką 22">
            <a:extLst>
              <a:ext uri="{FF2B5EF4-FFF2-40B4-BE49-F238E27FC236}">
                <a16:creationId xmlns:a16="http://schemas.microsoft.com/office/drawing/2014/main" id="{3E20A3EE-B872-56BC-1AF4-1572AC829F3D}"/>
              </a:ext>
            </a:extLst>
          </p:cNvPr>
          <p:cNvCxnSpPr/>
          <p:nvPr/>
        </p:nvCxnSpPr>
        <p:spPr>
          <a:xfrm flipV="1">
            <a:off x="618565" y="1634294"/>
            <a:ext cx="0" cy="4598894"/>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Łącznik prosty ze strzałką 23">
            <a:extLst>
              <a:ext uri="{FF2B5EF4-FFF2-40B4-BE49-F238E27FC236}">
                <a16:creationId xmlns:a16="http://schemas.microsoft.com/office/drawing/2014/main" id="{C497B5E4-9737-8D4F-0826-F3F7E781A4A2}"/>
              </a:ext>
            </a:extLst>
          </p:cNvPr>
          <p:cNvCxnSpPr>
            <a:cxnSpLocks/>
          </p:cNvCxnSpPr>
          <p:nvPr/>
        </p:nvCxnSpPr>
        <p:spPr>
          <a:xfrm>
            <a:off x="618565" y="6233188"/>
            <a:ext cx="7207623" cy="0"/>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0" name="pole tekstowe 29">
                <a:extLst>
                  <a:ext uri="{FF2B5EF4-FFF2-40B4-BE49-F238E27FC236}">
                    <a16:creationId xmlns:a16="http://schemas.microsoft.com/office/drawing/2014/main" id="{4EBDBEAF-3287-CD9C-CA89-8EF8831B98D6}"/>
                  </a:ext>
                </a:extLst>
              </p:cNvPr>
              <p:cNvSpPr txBox="1"/>
              <p:nvPr/>
            </p:nvSpPr>
            <p:spPr>
              <a:xfrm>
                <a:off x="8020285" y="2256231"/>
                <a:ext cx="3870670" cy="3211520"/>
              </a:xfrm>
              <a:prstGeom prst="rect">
                <a:avLst/>
              </a:prstGeom>
              <a:noFill/>
            </p:spPr>
            <p:txBody>
              <a:bodyPr wrap="square">
                <a:spAutoFit/>
              </a:bodyPr>
              <a:lstStyle/>
              <a:p>
                <a:pPr marL="449580" algn="just">
                  <a:lnSpc>
                    <a:spcPct val="150000"/>
                  </a:lnSpc>
                  <a:spcBef>
                    <a:spcPts val="600"/>
                  </a:spcBef>
                </a:pPr>
                <a14:m>
                  <m:oMath xmlns:m="http://schemas.openxmlformats.org/officeDocument/2006/math">
                    <m:sSub>
                      <m:sSubPr>
                        <m:ctrlPr>
                          <a:rPr lang="pl-PL" sz="1200" i="1" kern="100" smtClean="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2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𝑑</m:t>
                        </m:r>
                      </m:e>
                      <m:sub>
                        <m:r>
                          <a:rPr lang="pl-PL" sz="12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pl-PL" sz="1200" i="1" kern="100" baseline="-250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a:t>
                </a:r>
                <a:r>
                  <a:rPr lang="en-US"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distance from point 0 on the grid to the location of the source of raw material</a:t>
                </a:r>
                <a:r>
                  <a:rPr lang="en-US" sz="12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i</a:t>
                </a:r>
                <a:endParaRPr lang="pl-PL"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Bef>
                    <a:spcPts val="600"/>
                  </a:spcBef>
                </a:pPr>
                <a14:m>
                  <m:oMath xmlns:m="http://schemas.openxmlformats.org/officeDocument/2006/math">
                    <m:sSub>
                      <m:sSubPr>
                        <m:ctrlPr>
                          <a:rPr lang="pl-PL" sz="12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2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𝐷</m:t>
                        </m:r>
                      </m:e>
                      <m:sub>
                        <m:r>
                          <a:rPr lang="pl-PL" sz="12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en-US"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 distance from point 0 on the grid to the point of location of the source of sales market </a:t>
                </a:r>
                <a:r>
                  <a:rPr lang="en-US" sz="12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 </a:t>
                </a:r>
                <a:endParaRPr lang="pl-PL"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Bef>
                    <a:spcPts val="600"/>
                  </a:spcBef>
                </a:pPr>
                <a14:m>
                  <m:oMath xmlns:m="http://schemas.openxmlformats.org/officeDocument/2006/math">
                    <m:sSub>
                      <m:sSubPr>
                        <m:ctrlPr>
                          <a:rPr lang="pl-PL" sz="1200" i="1" kern="100" smtClean="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2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pl-PL" sz="12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pl-PL" sz="1200" i="1" kern="100" baseline="-250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a:t>
                </a:r>
                <a:r>
                  <a:rPr lang="en-US"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weight volume of raw materials purchased from supply sources </a:t>
                </a:r>
                <a:r>
                  <a:rPr lang="en-US" sz="12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endParaRPr lang="pl-PL"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Bef>
                    <a:spcPts val="600"/>
                  </a:spcBef>
                </a:pPr>
                <a14:m>
                  <m:oMath xmlns:m="http://schemas.openxmlformats.org/officeDocument/2006/math">
                    <m:sSub>
                      <m:sSubPr>
                        <m:ctrlPr>
                          <a:rPr lang="pl-PL" sz="12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2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𝑀</m:t>
                        </m:r>
                      </m:e>
                      <m:sub>
                        <m:r>
                          <a:rPr lang="pl-PL" sz="12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pl-PL" sz="12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a:t>
                </a:r>
                <a:r>
                  <a:rPr lang="en-US"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weight volume of finished products sold on market </a:t>
                </a:r>
                <a:r>
                  <a:rPr lang="en-US" sz="12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endParaRPr lang="pl-PL"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Bef>
                    <a:spcPts val="600"/>
                  </a:spcBef>
                </a:pPr>
                <a14:m>
                  <m:oMath xmlns:m="http://schemas.openxmlformats.org/officeDocument/2006/math">
                    <m:sSub>
                      <m:sSubPr>
                        <m:ctrlPr>
                          <a:rPr lang="pl-PL" sz="12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2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𝑟</m:t>
                        </m:r>
                      </m:e>
                      <m:sub>
                        <m:r>
                          <a:rPr lang="pl-PL" sz="12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en-US"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 transport rate for finished product </a:t>
                </a:r>
                <a:r>
                  <a:rPr lang="en-US" sz="12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endParaRPr lang="pl-PL"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Bef>
                    <a:spcPts val="600"/>
                  </a:spcBef>
                </a:pPr>
                <a14:m>
                  <m:oMath xmlns:m="http://schemas.openxmlformats.org/officeDocument/2006/math">
                    <m:sSub>
                      <m:sSubPr>
                        <m:ctrlPr>
                          <a:rPr lang="pl-PL" sz="12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2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𝑅</m:t>
                        </m:r>
                      </m:e>
                      <m:sub>
                        <m:r>
                          <a:rPr lang="pl-PL" sz="12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pl-PL" sz="12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a:t>
                </a:r>
                <a:r>
                  <a:rPr lang="en-US"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transport rate for raw material </a:t>
                </a:r>
                <a:r>
                  <a:rPr lang="en-US" sz="12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endParaRPr lang="pl-PL"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p:txBody>
          </p:sp>
        </mc:Choice>
        <mc:Fallback>
          <p:sp>
            <p:nvSpPr>
              <p:cNvPr id="30" name="pole tekstowe 29">
                <a:extLst>
                  <a:ext uri="{FF2B5EF4-FFF2-40B4-BE49-F238E27FC236}">
                    <a16:creationId xmlns:a16="http://schemas.microsoft.com/office/drawing/2014/main" id="{4EBDBEAF-3287-CD9C-CA89-8EF8831B98D6}"/>
                  </a:ext>
                </a:extLst>
              </p:cNvPr>
              <p:cNvSpPr txBox="1">
                <a:spLocks noRot="1" noChangeAspect="1" noMove="1" noResize="1" noEditPoints="1" noAdjustHandles="1" noChangeArrowheads="1" noChangeShapeType="1" noTextEdit="1"/>
              </p:cNvSpPr>
              <p:nvPr/>
            </p:nvSpPr>
            <p:spPr>
              <a:xfrm>
                <a:off x="8020285" y="2256231"/>
                <a:ext cx="3870670" cy="3211520"/>
              </a:xfrm>
              <a:prstGeom prst="rect">
                <a:avLst/>
              </a:prstGeom>
              <a:blipFill>
                <a:blip r:embed="rId8"/>
                <a:stretch>
                  <a:fillRect b="-380"/>
                </a:stretch>
              </a:blipFill>
            </p:spPr>
            <p:txBody>
              <a:bodyPr/>
              <a:lstStyle/>
              <a:p>
                <a:r>
                  <a:rPr lang="pl-PL">
                    <a:noFill/>
                  </a:rPr>
                  <a:t> </a:t>
                </a:r>
              </a:p>
            </p:txBody>
          </p:sp>
        </mc:Fallback>
      </mc:AlternateContent>
      <p:cxnSp>
        <p:nvCxnSpPr>
          <p:cNvPr id="31" name="Łącznik prosty ze strzałką 30">
            <a:extLst>
              <a:ext uri="{FF2B5EF4-FFF2-40B4-BE49-F238E27FC236}">
                <a16:creationId xmlns:a16="http://schemas.microsoft.com/office/drawing/2014/main" id="{653A993A-53E3-02F9-8C0F-4F5F92BC061F}"/>
              </a:ext>
            </a:extLst>
          </p:cNvPr>
          <p:cNvCxnSpPr>
            <a:cxnSpLocks/>
          </p:cNvCxnSpPr>
          <p:nvPr/>
        </p:nvCxnSpPr>
        <p:spPr>
          <a:xfrm flipH="1">
            <a:off x="5203285" y="2853300"/>
            <a:ext cx="969953" cy="414238"/>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Łącznik prosty ze strzałką 34">
            <a:extLst>
              <a:ext uri="{FF2B5EF4-FFF2-40B4-BE49-F238E27FC236}">
                <a16:creationId xmlns:a16="http://schemas.microsoft.com/office/drawing/2014/main" id="{D2FD9D8F-85EB-055A-B72D-FF7217350AC6}"/>
              </a:ext>
            </a:extLst>
          </p:cNvPr>
          <p:cNvCxnSpPr>
            <a:cxnSpLocks/>
          </p:cNvCxnSpPr>
          <p:nvPr/>
        </p:nvCxnSpPr>
        <p:spPr>
          <a:xfrm flipH="1" flipV="1">
            <a:off x="5263594" y="4346021"/>
            <a:ext cx="1370038" cy="346187"/>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Łącznik prosty ze strzałką 36">
            <a:extLst>
              <a:ext uri="{FF2B5EF4-FFF2-40B4-BE49-F238E27FC236}">
                <a16:creationId xmlns:a16="http://schemas.microsoft.com/office/drawing/2014/main" id="{FDCA78E9-E09E-4DF1-804E-F8A54E8054E4}"/>
              </a:ext>
            </a:extLst>
          </p:cNvPr>
          <p:cNvCxnSpPr>
            <a:cxnSpLocks/>
          </p:cNvCxnSpPr>
          <p:nvPr/>
        </p:nvCxnSpPr>
        <p:spPr>
          <a:xfrm flipH="1">
            <a:off x="4031579" y="4544988"/>
            <a:ext cx="607650" cy="800152"/>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Łącznik prosty ze strzałką 37">
            <a:extLst>
              <a:ext uri="{FF2B5EF4-FFF2-40B4-BE49-F238E27FC236}">
                <a16:creationId xmlns:a16="http://schemas.microsoft.com/office/drawing/2014/main" id="{240E423F-BCAE-3A26-B491-3E1CCD86AB2F}"/>
              </a:ext>
            </a:extLst>
          </p:cNvPr>
          <p:cNvCxnSpPr>
            <a:cxnSpLocks/>
          </p:cNvCxnSpPr>
          <p:nvPr/>
        </p:nvCxnSpPr>
        <p:spPr>
          <a:xfrm flipH="1" flipV="1">
            <a:off x="1958335" y="4206546"/>
            <a:ext cx="2187940" cy="5008"/>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Łącznik prosty ze strzałką 38">
            <a:extLst>
              <a:ext uri="{FF2B5EF4-FFF2-40B4-BE49-F238E27FC236}">
                <a16:creationId xmlns:a16="http://schemas.microsoft.com/office/drawing/2014/main" id="{F3BAD6CF-1F1C-8399-02A8-BACF7FDE0D9C}"/>
              </a:ext>
            </a:extLst>
          </p:cNvPr>
          <p:cNvCxnSpPr>
            <a:cxnSpLocks/>
          </p:cNvCxnSpPr>
          <p:nvPr/>
        </p:nvCxnSpPr>
        <p:spPr>
          <a:xfrm flipH="1" flipV="1">
            <a:off x="3330396" y="3258549"/>
            <a:ext cx="815879" cy="544280"/>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7" name="pole tekstowe 46">
            <a:extLst>
              <a:ext uri="{FF2B5EF4-FFF2-40B4-BE49-F238E27FC236}">
                <a16:creationId xmlns:a16="http://schemas.microsoft.com/office/drawing/2014/main" id="{75C88AEC-B1DA-8A8D-BDF4-F8054284B85E}"/>
              </a:ext>
            </a:extLst>
          </p:cNvPr>
          <p:cNvSpPr txBox="1"/>
          <p:nvPr/>
        </p:nvSpPr>
        <p:spPr>
          <a:xfrm>
            <a:off x="4899842" y="2693637"/>
            <a:ext cx="1541929" cy="276999"/>
          </a:xfrm>
          <a:prstGeom prst="rect">
            <a:avLst/>
          </a:prstGeom>
          <a:noFill/>
        </p:spPr>
        <p:txBody>
          <a:bodyPr wrap="square" rtlCol="0">
            <a:spAutoFit/>
          </a:bodyPr>
          <a:lstStyle/>
          <a:p>
            <a:pPr algn="ctr"/>
            <a:r>
              <a:rPr lang="pl-PL" sz="1200" b="1" dirty="0">
                <a:solidFill>
                  <a:srgbClr val="B31467"/>
                </a:solidFill>
              </a:rPr>
              <a:t>s</a:t>
            </a:r>
            <a:r>
              <a:rPr lang="pl-PL" sz="1200" b="1" baseline="-25000" dirty="0">
                <a:solidFill>
                  <a:srgbClr val="B31467"/>
                </a:solidFill>
              </a:rPr>
              <a:t>1</a:t>
            </a:r>
          </a:p>
        </p:txBody>
      </p:sp>
      <p:sp>
        <p:nvSpPr>
          <p:cNvPr id="48" name="pole tekstowe 47">
            <a:extLst>
              <a:ext uri="{FF2B5EF4-FFF2-40B4-BE49-F238E27FC236}">
                <a16:creationId xmlns:a16="http://schemas.microsoft.com/office/drawing/2014/main" id="{D6A20DF8-25DE-89F7-3A3D-3CFDC7E2B0A7}"/>
              </a:ext>
            </a:extLst>
          </p:cNvPr>
          <p:cNvSpPr txBox="1"/>
          <p:nvPr/>
        </p:nvSpPr>
        <p:spPr>
          <a:xfrm>
            <a:off x="5282155" y="4239016"/>
            <a:ext cx="1541929" cy="276999"/>
          </a:xfrm>
          <a:prstGeom prst="rect">
            <a:avLst/>
          </a:prstGeom>
          <a:noFill/>
        </p:spPr>
        <p:txBody>
          <a:bodyPr wrap="square" rtlCol="0">
            <a:spAutoFit/>
          </a:bodyPr>
          <a:lstStyle/>
          <a:p>
            <a:pPr algn="ctr"/>
            <a:r>
              <a:rPr lang="pl-PL" sz="1200" b="1" dirty="0">
                <a:solidFill>
                  <a:srgbClr val="B31467"/>
                </a:solidFill>
              </a:rPr>
              <a:t>s</a:t>
            </a:r>
            <a:r>
              <a:rPr lang="pl-PL" sz="1200" b="1" baseline="-25000" dirty="0">
                <a:solidFill>
                  <a:srgbClr val="B31467"/>
                </a:solidFill>
              </a:rPr>
              <a:t>2</a:t>
            </a:r>
          </a:p>
        </p:txBody>
      </p:sp>
      <p:sp>
        <p:nvSpPr>
          <p:cNvPr id="49" name="pole tekstowe 48">
            <a:extLst>
              <a:ext uri="{FF2B5EF4-FFF2-40B4-BE49-F238E27FC236}">
                <a16:creationId xmlns:a16="http://schemas.microsoft.com/office/drawing/2014/main" id="{CDFD843A-F1BA-60FA-FF17-0B1E168669EF}"/>
              </a:ext>
            </a:extLst>
          </p:cNvPr>
          <p:cNvSpPr txBox="1"/>
          <p:nvPr/>
        </p:nvSpPr>
        <p:spPr>
          <a:xfrm>
            <a:off x="2983114" y="3067769"/>
            <a:ext cx="1541929" cy="276999"/>
          </a:xfrm>
          <a:prstGeom prst="rect">
            <a:avLst/>
          </a:prstGeom>
          <a:noFill/>
        </p:spPr>
        <p:txBody>
          <a:bodyPr wrap="square" rtlCol="0">
            <a:spAutoFit/>
          </a:bodyPr>
          <a:lstStyle/>
          <a:p>
            <a:pPr algn="ctr"/>
            <a:r>
              <a:rPr lang="pl-PL" sz="1200" b="1" dirty="0">
                <a:solidFill>
                  <a:srgbClr val="B31467"/>
                </a:solidFill>
              </a:rPr>
              <a:t>M</a:t>
            </a:r>
            <a:r>
              <a:rPr lang="pl-PL" sz="1200" b="1" baseline="-25000" dirty="0">
                <a:solidFill>
                  <a:srgbClr val="B31467"/>
                </a:solidFill>
              </a:rPr>
              <a:t>1</a:t>
            </a:r>
          </a:p>
        </p:txBody>
      </p:sp>
      <p:sp>
        <p:nvSpPr>
          <p:cNvPr id="50" name="pole tekstowe 49">
            <a:extLst>
              <a:ext uri="{FF2B5EF4-FFF2-40B4-BE49-F238E27FC236}">
                <a16:creationId xmlns:a16="http://schemas.microsoft.com/office/drawing/2014/main" id="{E1B67613-2CFA-D769-B08D-32CD126A5DB4}"/>
              </a:ext>
            </a:extLst>
          </p:cNvPr>
          <p:cNvSpPr txBox="1"/>
          <p:nvPr/>
        </p:nvSpPr>
        <p:spPr>
          <a:xfrm>
            <a:off x="2384089" y="3929795"/>
            <a:ext cx="1541929" cy="276999"/>
          </a:xfrm>
          <a:prstGeom prst="rect">
            <a:avLst/>
          </a:prstGeom>
          <a:noFill/>
        </p:spPr>
        <p:txBody>
          <a:bodyPr wrap="square" rtlCol="0">
            <a:spAutoFit/>
          </a:bodyPr>
          <a:lstStyle/>
          <a:p>
            <a:pPr algn="ctr"/>
            <a:r>
              <a:rPr lang="pl-PL" sz="1200" b="1" dirty="0">
                <a:solidFill>
                  <a:srgbClr val="B31467"/>
                </a:solidFill>
              </a:rPr>
              <a:t>M</a:t>
            </a:r>
            <a:r>
              <a:rPr lang="pl-PL" sz="1200" b="1" baseline="-25000" dirty="0">
                <a:solidFill>
                  <a:srgbClr val="B31467"/>
                </a:solidFill>
              </a:rPr>
              <a:t>2</a:t>
            </a:r>
          </a:p>
        </p:txBody>
      </p:sp>
      <p:sp>
        <p:nvSpPr>
          <p:cNvPr id="51" name="pole tekstowe 50">
            <a:extLst>
              <a:ext uri="{FF2B5EF4-FFF2-40B4-BE49-F238E27FC236}">
                <a16:creationId xmlns:a16="http://schemas.microsoft.com/office/drawing/2014/main" id="{9E497415-B051-6707-3FDE-06A9420EE53F}"/>
              </a:ext>
            </a:extLst>
          </p:cNvPr>
          <p:cNvSpPr txBox="1"/>
          <p:nvPr/>
        </p:nvSpPr>
        <p:spPr>
          <a:xfrm>
            <a:off x="3231928" y="4673038"/>
            <a:ext cx="1541929" cy="276999"/>
          </a:xfrm>
          <a:prstGeom prst="rect">
            <a:avLst/>
          </a:prstGeom>
          <a:noFill/>
        </p:spPr>
        <p:txBody>
          <a:bodyPr wrap="square" rtlCol="0">
            <a:spAutoFit/>
          </a:bodyPr>
          <a:lstStyle/>
          <a:p>
            <a:pPr algn="ctr"/>
            <a:r>
              <a:rPr lang="pl-PL" sz="1200" b="1" dirty="0">
                <a:solidFill>
                  <a:srgbClr val="B31467"/>
                </a:solidFill>
              </a:rPr>
              <a:t>M</a:t>
            </a:r>
            <a:r>
              <a:rPr lang="pl-PL" sz="1200" b="1" baseline="-25000" dirty="0">
                <a:solidFill>
                  <a:srgbClr val="B31467"/>
                </a:solidFill>
              </a:rPr>
              <a:t>3</a:t>
            </a:r>
          </a:p>
        </p:txBody>
      </p:sp>
      <p:sp>
        <p:nvSpPr>
          <p:cNvPr id="52" name="pole tekstowe 51">
            <a:extLst>
              <a:ext uri="{FF2B5EF4-FFF2-40B4-BE49-F238E27FC236}">
                <a16:creationId xmlns:a16="http://schemas.microsoft.com/office/drawing/2014/main" id="{0483664D-CF16-64D1-5B0F-1EBDE13A5037}"/>
              </a:ext>
            </a:extLst>
          </p:cNvPr>
          <p:cNvSpPr txBox="1"/>
          <p:nvPr/>
        </p:nvSpPr>
        <p:spPr>
          <a:xfrm>
            <a:off x="2667314" y="3397048"/>
            <a:ext cx="1541929" cy="276999"/>
          </a:xfrm>
          <a:prstGeom prst="rect">
            <a:avLst/>
          </a:prstGeom>
          <a:noFill/>
        </p:spPr>
        <p:txBody>
          <a:bodyPr wrap="square" rtlCol="0">
            <a:spAutoFit/>
          </a:bodyPr>
          <a:lstStyle/>
          <a:p>
            <a:pPr algn="ctr"/>
            <a:r>
              <a:rPr lang="pl-PL" sz="1200" b="1" dirty="0">
                <a:solidFill>
                  <a:srgbClr val="B31467"/>
                </a:solidFill>
              </a:rPr>
              <a:t>R</a:t>
            </a:r>
            <a:r>
              <a:rPr lang="pl-PL" sz="1200" b="1" baseline="-25000" dirty="0">
                <a:solidFill>
                  <a:srgbClr val="B31467"/>
                </a:solidFill>
              </a:rPr>
              <a:t>1</a:t>
            </a:r>
          </a:p>
        </p:txBody>
      </p:sp>
      <p:sp>
        <p:nvSpPr>
          <p:cNvPr id="53" name="pole tekstowe 52">
            <a:extLst>
              <a:ext uri="{FF2B5EF4-FFF2-40B4-BE49-F238E27FC236}">
                <a16:creationId xmlns:a16="http://schemas.microsoft.com/office/drawing/2014/main" id="{56C6990F-BCCD-DB3B-2E11-E871D9E96AA4}"/>
              </a:ext>
            </a:extLst>
          </p:cNvPr>
          <p:cNvSpPr txBox="1"/>
          <p:nvPr/>
        </p:nvSpPr>
        <p:spPr>
          <a:xfrm>
            <a:off x="5037120" y="3030700"/>
            <a:ext cx="1541929" cy="276999"/>
          </a:xfrm>
          <a:prstGeom prst="rect">
            <a:avLst/>
          </a:prstGeom>
          <a:noFill/>
        </p:spPr>
        <p:txBody>
          <a:bodyPr wrap="square" rtlCol="0">
            <a:spAutoFit/>
          </a:bodyPr>
          <a:lstStyle/>
          <a:p>
            <a:pPr algn="ctr"/>
            <a:r>
              <a:rPr lang="pl-PL" sz="1200" b="1" dirty="0">
                <a:solidFill>
                  <a:srgbClr val="B31467"/>
                </a:solidFill>
              </a:rPr>
              <a:t>r</a:t>
            </a:r>
            <a:r>
              <a:rPr lang="pl-PL" sz="1200" b="1" baseline="-25000" dirty="0">
                <a:solidFill>
                  <a:srgbClr val="B31467"/>
                </a:solidFill>
              </a:rPr>
              <a:t>1</a:t>
            </a:r>
          </a:p>
        </p:txBody>
      </p:sp>
      <p:sp>
        <p:nvSpPr>
          <p:cNvPr id="54" name="pole tekstowe 53">
            <a:extLst>
              <a:ext uri="{FF2B5EF4-FFF2-40B4-BE49-F238E27FC236}">
                <a16:creationId xmlns:a16="http://schemas.microsoft.com/office/drawing/2014/main" id="{90140383-D7A4-85C2-1A47-5FC85C28C9DC}"/>
              </a:ext>
            </a:extLst>
          </p:cNvPr>
          <p:cNvSpPr txBox="1"/>
          <p:nvPr/>
        </p:nvSpPr>
        <p:spPr>
          <a:xfrm>
            <a:off x="5262276" y="4607459"/>
            <a:ext cx="1541929" cy="276999"/>
          </a:xfrm>
          <a:prstGeom prst="rect">
            <a:avLst/>
          </a:prstGeom>
          <a:noFill/>
        </p:spPr>
        <p:txBody>
          <a:bodyPr wrap="square" rtlCol="0">
            <a:spAutoFit/>
          </a:bodyPr>
          <a:lstStyle/>
          <a:p>
            <a:pPr algn="ctr"/>
            <a:r>
              <a:rPr lang="pl-PL" sz="1200" b="1" dirty="0">
                <a:solidFill>
                  <a:srgbClr val="B31467"/>
                </a:solidFill>
              </a:rPr>
              <a:t>r</a:t>
            </a:r>
            <a:r>
              <a:rPr lang="pl-PL" sz="1200" b="1" baseline="-25000" dirty="0">
                <a:solidFill>
                  <a:srgbClr val="B31467"/>
                </a:solidFill>
              </a:rPr>
              <a:t>2</a:t>
            </a:r>
          </a:p>
        </p:txBody>
      </p:sp>
      <p:sp>
        <p:nvSpPr>
          <p:cNvPr id="55" name="pole tekstowe 54">
            <a:extLst>
              <a:ext uri="{FF2B5EF4-FFF2-40B4-BE49-F238E27FC236}">
                <a16:creationId xmlns:a16="http://schemas.microsoft.com/office/drawing/2014/main" id="{56F5F487-CE92-BE14-EB50-358CB0E642EC}"/>
              </a:ext>
            </a:extLst>
          </p:cNvPr>
          <p:cNvSpPr txBox="1"/>
          <p:nvPr/>
        </p:nvSpPr>
        <p:spPr>
          <a:xfrm>
            <a:off x="2384088" y="4262200"/>
            <a:ext cx="1541929" cy="276999"/>
          </a:xfrm>
          <a:prstGeom prst="rect">
            <a:avLst/>
          </a:prstGeom>
          <a:noFill/>
        </p:spPr>
        <p:txBody>
          <a:bodyPr wrap="square" rtlCol="0">
            <a:spAutoFit/>
          </a:bodyPr>
          <a:lstStyle/>
          <a:p>
            <a:pPr algn="ctr"/>
            <a:r>
              <a:rPr lang="pl-PL" sz="1200" b="1" dirty="0">
                <a:solidFill>
                  <a:srgbClr val="B31467"/>
                </a:solidFill>
              </a:rPr>
              <a:t>R</a:t>
            </a:r>
            <a:r>
              <a:rPr lang="pl-PL" sz="1200" b="1" baseline="-25000" dirty="0">
                <a:solidFill>
                  <a:srgbClr val="B31467"/>
                </a:solidFill>
              </a:rPr>
              <a:t>2</a:t>
            </a:r>
          </a:p>
        </p:txBody>
      </p:sp>
      <p:sp>
        <p:nvSpPr>
          <p:cNvPr id="56" name="pole tekstowe 55">
            <a:extLst>
              <a:ext uri="{FF2B5EF4-FFF2-40B4-BE49-F238E27FC236}">
                <a16:creationId xmlns:a16="http://schemas.microsoft.com/office/drawing/2014/main" id="{559694F7-C1A2-C1EE-C416-A9BC15EE0C51}"/>
              </a:ext>
            </a:extLst>
          </p:cNvPr>
          <p:cNvSpPr txBox="1"/>
          <p:nvPr/>
        </p:nvSpPr>
        <p:spPr>
          <a:xfrm>
            <a:off x="3558988" y="4983493"/>
            <a:ext cx="1541929" cy="276999"/>
          </a:xfrm>
          <a:prstGeom prst="rect">
            <a:avLst/>
          </a:prstGeom>
          <a:noFill/>
        </p:spPr>
        <p:txBody>
          <a:bodyPr wrap="square" rtlCol="0">
            <a:spAutoFit/>
          </a:bodyPr>
          <a:lstStyle/>
          <a:p>
            <a:pPr algn="ctr"/>
            <a:r>
              <a:rPr lang="pl-PL" sz="1200" b="1" dirty="0">
                <a:solidFill>
                  <a:srgbClr val="B31467"/>
                </a:solidFill>
              </a:rPr>
              <a:t>R</a:t>
            </a:r>
            <a:r>
              <a:rPr lang="pl-PL" sz="1200" b="1" baseline="-25000" dirty="0">
                <a:solidFill>
                  <a:srgbClr val="B31467"/>
                </a:solidFill>
              </a:rPr>
              <a:t>3</a:t>
            </a:r>
          </a:p>
        </p:txBody>
      </p:sp>
      <p:sp>
        <p:nvSpPr>
          <p:cNvPr id="64" name="pole tekstowe 63">
            <a:extLst>
              <a:ext uri="{FF2B5EF4-FFF2-40B4-BE49-F238E27FC236}">
                <a16:creationId xmlns:a16="http://schemas.microsoft.com/office/drawing/2014/main" id="{67C9D018-49B0-FD21-596E-C977C5539A29}"/>
              </a:ext>
            </a:extLst>
          </p:cNvPr>
          <p:cNvSpPr txBox="1"/>
          <p:nvPr/>
        </p:nvSpPr>
        <p:spPr>
          <a:xfrm>
            <a:off x="-394130" y="6348774"/>
            <a:ext cx="1541929" cy="276999"/>
          </a:xfrm>
          <a:prstGeom prst="rect">
            <a:avLst/>
          </a:prstGeom>
          <a:noFill/>
        </p:spPr>
        <p:txBody>
          <a:bodyPr wrap="square" rtlCol="0">
            <a:spAutoFit/>
          </a:bodyPr>
          <a:lstStyle/>
          <a:p>
            <a:pPr algn="ctr"/>
            <a:r>
              <a:rPr lang="pl-PL" sz="1200" b="1" dirty="0">
                <a:solidFill>
                  <a:schemeClr val="bg1">
                    <a:lumMod val="50000"/>
                  </a:schemeClr>
                </a:solidFill>
              </a:rPr>
              <a:t>Point 0</a:t>
            </a:r>
            <a:endParaRPr lang="pl-PL" sz="1200" b="1" baseline="-25000" dirty="0">
              <a:solidFill>
                <a:schemeClr val="bg1">
                  <a:lumMod val="50000"/>
                </a:schemeClr>
              </a:solidFill>
            </a:endParaRPr>
          </a:p>
        </p:txBody>
      </p:sp>
      <p:sp>
        <p:nvSpPr>
          <p:cNvPr id="2" name="pole tekstowe 1">
            <a:extLst>
              <a:ext uri="{FF2B5EF4-FFF2-40B4-BE49-F238E27FC236}">
                <a16:creationId xmlns:a16="http://schemas.microsoft.com/office/drawing/2014/main" id="{F24FDC09-942E-9D36-2AEA-DED1E37AF3B6}"/>
              </a:ext>
            </a:extLst>
          </p:cNvPr>
          <p:cNvSpPr txBox="1"/>
          <p:nvPr/>
        </p:nvSpPr>
        <p:spPr>
          <a:xfrm>
            <a:off x="5512147" y="3622103"/>
            <a:ext cx="1541929" cy="276999"/>
          </a:xfrm>
          <a:prstGeom prst="rect">
            <a:avLst/>
          </a:prstGeom>
          <a:noFill/>
        </p:spPr>
        <p:txBody>
          <a:bodyPr wrap="square" rtlCol="0">
            <a:spAutoFit/>
          </a:bodyPr>
          <a:lstStyle/>
          <a:p>
            <a:pPr algn="ctr"/>
            <a:r>
              <a:rPr lang="pl-PL" sz="1200" b="1" dirty="0">
                <a:solidFill>
                  <a:srgbClr val="B31467"/>
                </a:solidFill>
              </a:rPr>
              <a:t>d</a:t>
            </a:r>
            <a:r>
              <a:rPr lang="pl-PL" sz="1200" b="1" baseline="-25000" dirty="0">
                <a:solidFill>
                  <a:srgbClr val="B31467"/>
                </a:solidFill>
              </a:rPr>
              <a:t>1</a:t>
            </a:r>
          </a:p>
        </p:txBody>
      </p:sp>
      <p:sp>
        <p:nvSpPr>
          <p:cNvPr id="4" name="pole tekstowe 3">
            <a:extLst>
              <a:ext uri="{FF2B5EF4-FFF2-40B4-BE49-F238E27FC236}">
                <a16:creationId xmlns:a16="http://schemas.microsoft.com/office/drawing/2014/main" id="{67AA5654-DF50-29E0-5422-D652E90288D7}"/>
              </a:ext>
            </a:extLst>
          </p:cNvPr>
          <p:cNvSpPr txBox="1"/>
          <p:nvPr/>
        </p:nvSpPr>
        <p:spPr>
          <a:xfrm>
            <a:off x="4776508" y="5472901"/>
            <a:ext cx="1541929" cy="276999"/>
          </a:xfrm>
          <a:prstGeom prst="rect">
            <a:avLst/>
          </a:prstGeom>
          <a:noFill/>
        </p:spPr>
        <p:txBody>
          <a:bodyPr wrap="square" rtlCol="0">
            <a:spAutoFit/>
          </a:bodyPr>
          <a:lstStyle/>
          <a:p>
            <a:pPr algn="ctr"/>
            <a:r>
              <a:rPr lang="pl-PL" sz="1200" b="1" dirty="0">
                <a:solidFill>
                  <a:srgbClr val="B31467"/>
                </a:solidFill>
              </a:rPr>
              <a:t>d</a:t>
            </a:r>
            <a:r>
              <a:rPr lang="pl-PL" sz="1200" b="1" baseline="-25000" dirty="0">
                <a:solidFill>
                  <a:srgbClr val="B31467"/>
                </a:solidFill>
              </a:rPr>
              <a:t>2</a:t>
            </a:r>
          </a:p>
        </p:txBody>
      </p:sp>
      <p:sp>
        <p:nvSpPr>
          <p:cNvPr id="5" name="pole tekstowe 4">
            <a:extLst>
              <a:ext uri="{FF2B5EF4-FFF2-40B4-BE49-F238E27FC236}">
                <a16:creationId xmlns:a16="http://schemas.microsoft.com/office/drawing/2014/main" id="{8C7EF82C-E1A9-5662-55B4-EF706D3AFF92}"/>
              </a:ext>
            </a:extLst>
          </p:cNvPr>
          <p:cNvSpPr txBox="1"/>
          <p:nvPr/>
        </p:nvSpPr>
        <p:spPr>
          <a:xfrm>
            <a:off x="254209" y="4957107"/>
            <a:ext cx="1541929" cy="276999"/>
          </a:xfrm>
          <a:prstGeom prst="rect">
            <a:avLst/>
          </a:prstGeom>
          <a:noFill/>
        </p:spPr>
        <p:txBody>
          <a:bodyPr wrap="square" rtlCol="0">
            <a:spAutoFit/>
          </a:bodyPr>
          <a:lstStyle/>
          <a:p>
            <a:pPr algn="ctr"/>
            <a:r>
              <a:rPr lang="pl-PL" sz="1200" b="1" dirty="0">
                <a:solidFill>
                  <a:srgbClr val="B31467"/>
                </a:solidFill>
              </a:rPr>
              <a:t>D</a:t>
            </a:r>
            <a:r>
              <a:rPr lang="pl-PL" sz="1200" b="1" baseline="-25000" dirty="0">
                <a:solidFill>
                  <a:srgbClr val="B31467"/>
                </a:solidFill>
              </a:rPr>
              <a:t>2</a:t>
            </a:r>
          </a:p>
        </p:txBody>
      </p:sp>
      <p:sp>
        <p:nvSpPr>
          <p:cNvPr id="7" name="pole tekstowe 6">
            <a:extLst>
              <a:ext uri="{FF2B5EF4-FFF2-40B4-BE49-F238E27FC236}">
                <a16:creationId xmlns:a16="http://schemas.microsoft.com/office/drawing/2014/main" id="{962ABCFE-667E-7D07-E41C-DDF5425F648F}"/>
              </a:ext>
            </a:extLst>
          </p:cNvPr>
          <p:cNvSpPr txBox="1"/>
          <p:nvPr/>
        </p:nvSpPr>
        <p:spPr>
          <a:xfrm>
            <a:off x="1700192" y="3265434"/>
            <a:ext cx="1541929" cy="276999"/>
          </a:xfrm>
          <a:prstGeom prst="rect">
            <a:avLst/>
          </a:prstGeom>
          <a:noFill/>
        </p:spPr>
        <p:txBody>
          <a:bodyPr wrap="square" rtlCol="0">
            <a:spAutoFit/>
          </a:bodyPr>
          <a:lstStyle/>
          <a:p>
            <a:pPr algn="ctr"/>
            <a:r>
              <a:rPr lang="pl-PL" sz="1200" b="1" dirty="0">
                <a:solidFill>
                  <a:srgbClr val="B31467"/>
                </a:solidFill>
              </a:rPr>
              <a:t>D</a:t>
            </a:r>
            <a:r>
              <a:rPr lang="pl-PL" sz="1200" b="1" baseline="-25000" dirty="0">
                <a:solidFill>
                  <a:srgbClr val="B31467"/>
                </a:solidFill>
              </a:rPr>
              <a:t>1</a:t>
            </a:r>
          </a:p>
        </p:txBody>
      </p:sp>
      <p:sp>
        <p:nvSpPr>
          <p:cNvPr id="9" name="pole tekstowe 8">
            <a:extLst>
              <a:ext uri="{FF2B5EF4-FFF2-40B4-BE49-F238E27FC236}">
                <a16:creationId xmlns:a16="http://schemas.microsoft.com/office/drawing/2014/main" id="{962A0246-081B-116A-05B9-63325B3ED549}"/>
              </a:ext>
            </a:extLst>
          </p:cNvPr>
          <p:cNvSpPr txBox="1"/>
          <p:nvPr/>
        </p:nvSpPr>
        <p:spPr>
          <a:xfrm>
            <a:off x="1414755" y="5677173"/>
            <a:ext cx="1541929" cy="276999"/>
          </a:xfrm>
          <a:prstGeom prst="rect">
            <a:avLst/>
          </a:prstGeom>
          <a:noFill/>
        </p:spPr>
        <p:txBody>
          <a:bodyPr wrap="square" rtlCol="0">
            <a:spAutoFit/>
          </a:bodyPr>
          <a:lstStyle/>
          <a:p>
            <a:pPr algn="ctr"/>
            <a:r>
              <a:rPr lang="pl-PL" sz="1200" b="1" dirty="0">
                <a:solidFill>
                  <a:srgbClr val="B31467"/>
                </a:solidFill>
              </a:rPr>
              <a:t>D</a:t>
            </a:r>
            <a:r>
              <a:rPr lang="pl-PL" sz="1200" b="1" baseline="-25000" dirty="0">
                <a:solidFill>
                  <a:srgbClr val="B31467"/>
                </a:solidFill>
              </a:rPr>
              <a:t>3</a:t>
            </a:r>
          </a:p>
        </p:txBody>
      </p:sp>
      <p:cxnSp>
        <p:nvCxnSpPr>
          <p:cNvPr id="11" name="Łącznik prosty ze strzałką 10">
            <a:extLst>
              <a:ext uri="{FF2B5EF4-FFF2-40B4-BE49-F238E27FC236}">
                <a16:creationId xmlns:a16="http://schemas.microsoft.com/office/drawing/2014/main" id="{EEB153BE-ED5B-19FC-6F7F-2F89ACEB8227}"/>
              </a:ext>
            </a:extLst>
          </p:cNvPr>
          <p:cNvCxnSpPr>
            <a:cxnSpLocks/>
            <a:endCxn id="21" idx="2"/>
          </p:cNvCxnSpPr>
          <p:nvPr/>
        </p:nvCxnSpPr>
        <p:spPr>
          <a:xfrm flipV="1">
            <a:off x="610487" y="4442247"/>
            <a:ext cx="963208" cy="1804786"/>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Łącznik prosty ze strzałką 28">
            <a:extLst>
              <a:ext uri="{FF2B5EF4-FFF2-40B4-BE49-F238E27FC236}">
                <a16:creationId xmlns:a16="http://schemas.microsoft.com/office/drawing/2014/main" id="{85976C84-8EE4-F0F9-4FA2-D81284326E05}"/>
              </a:ext>
            </a:extLst>
          </p:cNvPr>
          <p:cNvCxnSpPr>
            <a:cxnSpLocks/>
          </p:cNvCxnSpPr>
          <p:nvPr/>
        </p:nvCxnSpPr>
        <p:spPr>
          <a:xfrm flipV="1">
            <a:off x="610487" y="5604522"/>
            <a:ext cx="2291592" cy="625922"/>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Łącznik prosty ze strzałką 35">
            <a:extLst>
              <a:ext uri="{FF2B5EF4-FFF2-40B4-BE49-F238E27FC236}">
                <a16:creationId xmlns:a16="http://schemas.microsoft.com/office/drawing/2014/main" id="{42457287-FEDE-8127-F77B-1D4713DD60A1}"/>
              </a:ext>
            </a:extLst>
          </p:cNvPr>
          <p:cNvCxnSpPr>
            <a:cxnSpLocks/>
          </p:cNvCxnSpPr>
          <p:nvPr/>
        </p:nvCxnSpPr>
        <p:spPr>
          <a:xfrm flipV="1">
            <a:off x="600875" y="3074649"/>
            <a:ext cx="2484254" cy="3155795"/>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Łącznik prosty ze strzałką 44">
            <a:extLst>
              <a:ext uri="{FF2B5EF4-FFF2-40B4-BE49-F238E27FC236}">
                <a16:creationId xmlns:a16="http://schemas.microsoft.com/office/drawing/2014/main" id="{44D4CF83-E52F-EEF0-8771-176B7B6FD1B0}"/>
              </a:ext>
            </a:extLst>
          </p:cNvPr>
          <p:cNvCxnSpPr>
            <a:cxnSpLocks/>
          </p:cNvCxnSpPr>
          <p:nvPr/>
        </p:nvCxnSpPr>
        <p:spPr>
          <a:xfrm flipV="1">
            <a:off x="658516" y="5191809"/>
            <a:ext cx="6165568" cy="1031158"/>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Łącznik prosty ze strzałką 61">
            <a:extLst>
              <a:ext uri="{FF2B5EF4-FFF2-40B4-BE49-F238E27FC236}">
                <a16:creationId xmlns:a16="http://schemas.microsoft.com/office/drawing/2014/main" id="{670F77E0-1B47-4710-882F-9D4E8F0346A2}"/>
              </a:ext>
            </a:extLst>
          </p:cNvPr>
          <p:cNvCxnSpPr>
            <a:cxnSpLocks/>
          </p:cNvCxnSpPr>
          <p:nvPr/>
        </p:nvCxnSpPr>
        <p:spPr>
          <a:xfrm flipV="1">
            <a:off x="594070" y="3271252"/>
            <a:ext cx="6039562" cy="2951715"/>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3238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A80BB-9694-F5A5-5F4F-F4FD5B647373}"/>
            </a:ext>
          </a:extLst>
        </p:cNvPr>
        <p:cNvGrpSpPr/>
        <p:nvPr/>
      </p:nvGrpSpPr>
      <p:grpSpPr>
        <a:xfrm>
          <a:off x="0" y="0"/>
          <a:ext cx="0" cy="0"/>
          <a:chOff x="0" y="0"/>
          <a:chExt cx="0" cy="0"/>
        </a:xfrm>
      </p:grpSpPr>
      <p:pic>
        <p:nvPicPr>
          <p:cNvPr id="3" name="Obraz 2">
            <a:extLst>
              <a:ext uri="{FF2B5EF4-FFF2-40B4-BE49-F238E27FC236}">
                <a16:creationId xmlns:a16="http://schemas.microsoft.com/office/drawing/2014/main" id="{57E33B38-F8B9-5FC2-A596-F2EA0BF4D1D5}"/>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CD280B00-4F25-9EAE-1E97-5808ACAC1251}"/>
              </a:ext>
            </a:extLst>
          </p:cNvPr>
          <p:cNvSpPr>
            <a:spLocks noGrp="1"/>
          </p:cNvSpPr>
          <p:nvPr>
            <p:ph idx="1"/>
          </p:nvPr>
        </p:nvSpPr>
        <p:spPr>
          <a:xfrm>
            <a:off x="5708072" y="1646493"/>
            <a:ext cx="6044657" cy="4351338"/>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en-US" sz="4000" kern="100" dirty="0">
                <a:solidFill>
                  <a:srgbClr val="002060"/>
                </a:solidFill>
                <a:cs typeface="Times New Roman" panose="02020603050405020304" pitchFamily="18" charset="0"/>
              </a:rPr>
              <a:t>BALANCED </a:t>
            </a:r>
            <a:br>
              <a:rPr lang="pl-PL" sz="4000" kern="100" dirty="0">
                <a:solidFill>
                  <a:srgbClr val="002060"/>
                </a:solidFill>
                <a:cs typeface="Times New Roman" panose="02020603050405020304" pitchFamily="18" charset="0"/>
              </a:rPr>
            </a:br>
            <a:r>
              <a:rPr lang="en-US" sz="4000" kern="100" dirty="0">
                <a:solidFill>
                  <a:srgbClr val="002060"/>
                </a:solidFill>
                <a:cs typeface="Times New Roman" panose="02020603050405020304" pitchFamily="18" charset="0"/>
              </a:rPr>
              <a:t>GRAVITY MODEL</a:t>
            </a:r>
          </a:p>
          <a:p>
            <a:pPr marL="0" indent="0">
              <a:buNone/>
            </a:pPr>
            <a:endParaRPr lang="pl-PL" dirty="0"/>
          </a:p>
        </p:txBody>
      </p:sp>
    </p:spTree>
    <p:extLst>
      <p:ext uri="{BB962C8B-B14F-4D97-AF65-F5344CB8AC3E}">
        <p14:creationId xmlns:p14="http://schemas.microsoft.com/office/powerpoint/2010/main" val="1042971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FFCE0-E254-BDE3-3C09-2FFA7AD30197}"/>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B8A31326-90AE-DC27-9D01-C225C18CBCBC}"/>
              </a:ext>
            </a:extLst>
          </p:cNvPr>
          <p:cNvSpPr/>
          <p:nvPr/>
        </p:nvSpPr>
        <p:spPr>
          <a:xfrm>
            <a:off x="0" y="1852519"/>
            <a:ext cx="6499412" cy="418969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4" name="Tytuł 3">
            <a:extLst>
              <a:ext uri="{FF2B5EF4-FFF2-40B4-BE49-F238E27FC236}">
                <a16:creationId xmlns:a16="http://schemas.microsoft.com/office/drawing/2014/main" id="{381AB2CF-9B9D-9098-CC78-7983C03E0E9D}"/>
              </a:ext>
            </a:extLst>
          </p:cNvPr>
          <p:cNvSpPr>
            <a:spLocks noGrp="1"/>
          </p:cNvSpPr>
          <p:nvPr>
            <p:ph type="title"/>
          </p:nvPr>
        </p:nvSpPr>
        <p:spPr>
          <a:xfrm>
            <a:off x="1626845" y="359457"/>
            <a:ext cx="9745133" cy="1116542"/>
          </a:xfrm>
        </p:spPr>
        <p:txBody>
          <a:bodyPr/>
          <a:lstStyle/>
          <a:p>
            <a:r>
              <a:rPr lang="pl-PL" sz="3200" kern="100" dirty="0" err="1">
                <a:cs typeface="Times New Roman" panose="02020603050405020304" pitchFamily="18" charset="0"/>
              </a:rPr>
              <a:t>Balanced</a:t>
            </a:r>
            <a:r>
              <a:rPr lang="pl-PL" sz="3200" kern="100" dirty="0">
                <a:cs typeface="Times New Roman" panose="02020603050405020304" pitchFamily="18" charset="0"/>
              </a:rPr>
              <a:t> </a:t>
            </a:r>
            <a:r>
              <a:rPr lang="pl-PL" kern="100" dirty="0" err="1">
                <a:cs typeface="Times New Roman" panose="02020603050405020304" pitchFamily="18" charset="0"/>
              </a:rPr>
              <a:t>g</a:t>
            </a:r>
            <a:r>
              <a:rPr lang="pl-PL" sz="3200" kern="100" dirty="0" err="1">
                <a:cs typeface="Times New Roman" panose="02020603050405020304" pitchFamily="18" charset="0"/>
              </a:rPr>
              <a:t>ravity</a:t>
            </a:r>
            <a:r>
              <a:rPr lang="pl-PL" sz="3200" kern="100" dirty="0">
                <a:cs typeface="Times New Roman" panose="02020603050405020304" pitchFamily="18" charset="0"/>
              </a:rPr>
              <a:t> model</a:t>
            </a:r>
            <a:endParaRPr lang="pl-PL" dirty="0"/>
          </a:p>
        </p:txBody>
      </p:sp>
      <p:sp>
        <p:nvSpPr>
          <p:cNvPr id="3" name="Symbol zastępczy zawartości 2">
            <a:extLst>
              <a:ext uri="{FF2B5EF4-FFF2-40B4-BE49-F238E27FC236}">
                <a16:creationId xmlns:a16="http://schemas.microsoft.com/office/drawing/2014/main" id="{87F1815F-59FC-6219-4FED-F8ECE6BBCE15}"/>
              </a:ext>
            </a:extLst>
          </p:cNvPr>
          <p:cNvSpPr>
            <a:spLocks noGrp="1"/>
          </p:cNvSpPr>
          <p:nvPr>
            <p:ph idx="1"/>
          </p:nvPr>
        </p:nvSpPr>
        <p:spPr>
          <a:xfrm>
            <a:off x="918883" y="2121460"/>
            <a:ext cx="5490882" cy="3544233"/>
          </a:xfrm>
        </p:spPr>
        <p:txBody>
          <a:bodyPr>
            <a:normAutofit/>
          </a:bodyPr>
          <a:lstStyle/>
          <a:p>
            <a:pPr algn="just">
              <a:spcAft>
                <a:spcPts val="600"/>
              </a:spcAft>
              <a:buFont typeface="Wingdings" panose="05000000000000000000" pitchFamily="2" charset="2"/>
              <a:buChar char="§"/>
            </a:pPr>
            <a:r>
              <a:rPr lang="en-US" sz="1400" dirty="0"/>
              <a:t>The balanced center of gravity method is used to determine the location of a single economic facility (e.g. warehouse). It takes into account sources of demand of various importance and location. The location is determined using coordinates (X, Y), which indicate the position of the point on the map. The importance is related to, for example, the volume of deliveries, the number of people living in a given location or the sales value. You can also use another indicator, it is important that it is properly adjusted to the situation. The described method uses weighted supply point coefficients, thus generating a point on the map marked with coordinates. </a:t>
            </a:r>
            <a:endParaRPr lang="pl-PL" sz="1400" dirty="0"/>
          </a:p>
          <a:p>
            <a:pPr algn="just">
              <a:spcAft>
                <a:spcPts val="600"/>
              </a:spcAft>
              <a:buFont typeface="Wingdings" panose="05000000000000000000" pitchFamily="2" charset="2"/>
              <a:buChar char="§"/>
            </a:pPr>
            <a:r>
              <a:rPr lang="en-US" sz="1400" kern="100" dirty="0">
                <a:effectLst/>
                <a:latin typeface="Tahoma" panose="020B0604030504040204" pitchFamily="34" charset="0"/>
                <a:ea typeface="Calibri" panose="020F0502020204030204" pitchFamily="34" charset="0"/>
                <a:cs typeface="Times New Roman" panose="02020603050405020304" pitchFamily="18" charset="0"/>
              </a:rPr>
              <a:t>The balanced center of gravity method allows you to determine the location of one economic facility in a selected geographical area. The method is simple to use and comes down to determining two parameters on a geographical grid.</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spcAft>
                <a:spcPts val="600"/>
              </a:spcAft>
              <a:buFont typeface="Wingdings" panose="05000000000000000000" pitchFamily="2" charset="2"/>
              <a:buChar char="§"/>
            </a:pPr>
            <a:endParaRPr lang="pl-PL" sz="1400" dirty="0"/>
          </a:p>
        </p:txBody>
      </p:sp>
      <p:pic>
        <p:nvPicPr>
          <p:cNvPr id="3074" name="Picture 2" descr="Tunelu Czasoprzestrzennego, Przestrzeń">
            <a:extLst>
              <a:ext uri="{FF2B5EF4-FFF2-40B4-BE49-F238E27FC236}">
                <a16:creationId xmlns:a16="http://schemas.microsoft.com/office/drawing/2014/main" id="{6C9BF076-C554-8CDD-674D-489953FB7D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1232" y="1852518"/>
            <a:ext cx="5710768" cy="4189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642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343F7-6C07-CA6E-C084-FF53B2C8131A}"/>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Symbol zastępczy zawartości 7">
                <a:extLst>
                  <a:ext uri="{FF2B5EF4-FFF2-40B4-BE49-F238E27FC236}">
                    <a16:creationId xmlns:a16="http://schemas.microsoft.com/office/drawing/2014/main" id="{481E7C44-1618-8D65-DB86-E858E60DA70A}"/>
                  </a:ext>
                </a:extLst>
              </p:cNvPr>
              <p:cNvSpPr txBox="1">
                <a:spLocks/>
              </p:cNvSpPr>
              <p:nvPr/>
            </p:nvSpPr>
            <p:spPr>
              <a:xfrm>
                <a:off x="2357717" y="2187388"/>
                <a:ext cx="9284448" cy="3747247"/>
              </a:xfrm>
              <a:prstGeom prst="rect">
                <a:avLst/>
              </a:prstGeom>
              <a:solidFill>
                <a:schemeClr val="bg1">
                  <a:lumMod val="95000"/>
                </a:schemeClr>
              </a:solidFill>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just">
                  <a:lnSpc>
                    <a:spcPct val="150000"/>
                  </a:lnSpc>
                  <a:spcAft>
                    <a:spcPts val="600"/>
                  </a:spcAft>
                  <a:buNone/>
                </a:pPr>
                <a:r>
                  <a:rPr lang="en-US" sz="2500" b="1" kern="100" dirty="0">
                    <a:solidFill>
                      <a:schemeClr val="accent1">
                        <a:lumMod val="50000"/>
                      </a:schemeClr>
                    </a:solidFill>
                    <a:ea typeface="Calibri" panose="020F0502020204030204" pitchFamily="34" charset="0"/>
                    <a:cs typeface="Times New Roman" panose="02020603050405020304" pitchFamily="18" charset="0"/>
                  </a:rPr>
                  <a:t>For the weighted centroid method, use the model:</a:t>
                </a:r>
                <a:endParaRPr lang="pl-PL" sz="2500" b="1" kern="100" dirty="0">
                  <a:solidFill>
                    <a:schemeClr val="accent1">
                      <a:lumMod val="50000"/>
                    </a:schemeClr>
                  </a:solidFill>
                  <a:ea typeface="Calibri" panose="020F0502020204030204" pitchFamily="34" charset="0"/>
                  <a:cs typeface="Times New Roman" panose="02020603050405020304" pitchFamily="18" charset="0"/>
                </a:endParaRPr>
              </a:p>
              <a:p>
                <a:pPr marL="0" indent="0" algn="just">
                  <a:lnSpc>
                    <a:spcPct val="150000"/>
                  </a:lnSpc>
                  <a:spcAft>
                    <a:spcPts val="600"/>
                  </a:spcAft>
                  <a:buNone/>
                </a:pPr>
                <a14:m>
                  <m:oMathPara xmlns:m="http://schemas.openxmlformats.org/officeDocument/2006/math">
                    <m:oMathParaPr>
                      <m:jc m:val="centerGroup"/>
                    </m:oMathParaPr>
                    <m:oMath xmlns:m="http://schemas.openxmlformats.org/officeDocument/2006/math">
                      <m:sSup>
                        <m:sSupPr>
                          <m:ctrlPr>
                            <a:rPr lang="pl-PL" sz="2900" b="1" i="1" kern="100" smtClean="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𝑿</m:t>
                          </m:r>
                        </m:e>
                        <m:sup>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up>
                      </m:sSup>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fPr>
                        <m:num>
                          <m:nary>
                            <m:naryPr>
                              <m:chr m:val="∑"/>
                              <m:limLoc m:val="undOvr"/>
                              <m:subHide m:val="on"/>
                              <m:supHide m:val="on"/>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naryPr>
                            <m:sub/>
                            <m:sup/>
                            <m:e>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𝑾</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𝑿</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e>
                          </m:nary>
                        </m:num>
                        <m:den>
                          <m:nary>
                            <m:naryPr>
                              <m:chr m:val="∑"/>
                              <m:limLoc m:val="undOvr"/>
                              <m:subHide m:val="on"/>
                              <m:supHide m:val="on"/>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naryPr>
                            <m:sub/>
                            <m:sup/>
                            <m:e>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𝑾</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e>
                          </m:nary>
                        </m:den>
                      </m:f>
                    </m:oMath>
                  </m:oMathPara>
                </a14:m>
                <a:endParaRPr lang="pl-PL" sz="2900" kern="100" dirty="0">
                  <a:solidFill>
                    <a:schemeClr val="accent1">
                      <a:lumMod val="50000"/>
                    </a:schemeClr>
                  </a:solidFill>
                  <a:effectLst/>
                  <a:ea typeface="Calibri" panose="020F0502020204030204" pitchFamily="34" charset="0"/>
                  <a:cs typeface="Times New Roman" panose="02020603050405020304" pitchFamily="18" charset="0"/>
                </a:endParaRPr>
              </a:p>
              <a:p>
                <a:pPr marL="0" indent="0" algn="just">
                  <a:lnSpc>
                    <a:spcPct val="150000"/>
                  </a:lnSpc>
                  <a:spcAft>
                    <a:spcPts val="600"/>
                  </a:spcAft>
                  <a:buNone/>
                </a:pPr>
                <a14:m>
                  <m:oMathPara xmlns:m="http://schemas.openxmlformats.org/officeDocument/2006/math">
                    <m:oMathParaPr>
                      <m:jc m:val="centerGroup"/>
                    </m:oMathParaPr>
                    <m:oMath xmlns:m="http://schemas.openxmlformats.org/officeDocument/2006/math">
                      <m:sSup>
                        <m:sSup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𝒀</m:t>
                          </m:r>
                        </m:e>
                        <m:sup>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up>
                      </m:sSup>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fPr>
                        <m:num>
                          <m:nary>
                            <m:naryPr>
                              <m:chr m:val="∑"/>
                              <m:limLoc m:val="undOvr"/>
                              <m:subHide m:val="on"/>
                              <m:supHide m:val="on"/>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naryPr>
                            <m:sub/>
                            <m:sup/>
                            <m:e>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𝑾</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𝒀</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e>
                          </m:nary>
                        </m:num>
                        <m:den>
                          <m:nary>
                            <m:naryPr>
                              <m:chr m:val="∑"/>
                              <m:limLoc m:val="undOvr"/>
                              <m:subHide m:val="on"/>
                              <m:supHide m:val="on"/>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naryPr>
                            <m:sub/>
                            <m:sup/>
                            <m:e>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𝑾</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e>
                          </m:nary>
                        </m:den>
                      </m:f>
                    </m:oMath>
                  </m:oMathPara>
                </a14:m>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indent="0" algn="just">
                  <a:lnSpc>
                    <a:spcPct val="150000"/>
                  </a:lnSpc>
                  <a:spcAft>
                    <a:spcPts val="600"/>
                  </a:spcAft>
                  <a:buNone/>
                </a:pPr>
                <a:endParaRPr lang="pl-PL"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220980" indent="0" algn="just">
                  <a:lnSpc>
                    <a:spcPct val="150000"/>
                  </a:lnSpc>
                  <a:spcAft>
                    <a:spcPts val="600"/>
                  </a:spcAft>
                  <a:buNone/>
                </a:pPr>
                <a:r>
                  <a:rPr lang="en-US" sz="25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where:</a:t>
                </a:r>
                <a:endParaRPr lang="pl-PL" sz="25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14:m>
                  <m:oMath xmlns:m="http://schemas.openxmlformats.org/officeDocument/2006/math">
                    <m:sSub>
                      <m:sSubPr>
                        <m:ctrlPr>
                          <a:rPr lang="pl-PL" sz="2500" i="1" smtClean="0">
                            <a:solidFill>
                              <a:schemeClr val="accent1">
                                <a:lumMod val="50000"/>
                              </a:schemeClr>
                            </a:solidFill>
                          </a:rPr>
                        </m:ctrlPr>
                      </m:sSubPr>
                      <m:e>
                        <m:r>
                          <a:rPr lang="pl-PL" sz="2500" i="1">
                            <a:solidFill>
                              <a:schemeClr val="accent1">
                                <a:lumMod val="50000"/>
                              </a:schemeClr>
                            </a:solidFill>
                          </a:rPr>
                          <m:t>𝑋</m:t>
                        </m:r>
                      </m:e>
                      <m:sub>
                        <m:r>
                          <a:rPr lang="pl-PL" sz="2500" i="1">
                            <a:solidFill>
                              <a:schemeClr val="accent1">
                                <a:lumMod val="50000"/>
                              </a:schemeClr>
                            </a:solidFill>
                          </a:rPr>
                          <m:t>𝑖</m:t>
                        </m:r>
                      </m:sub>
                    </m:sSub>
                    <m:r>
                      <a:rPr lang="en-US" sz="2500" i="1">
                        <a:solidFill>
                          <a:schemeClr val="accent1">
                            <a:lumMod val="50000"/>
                          </a:schemeClr>
                        </a:solidFill>
                      </a:rPr>
                      <m:t>, </m:t>
                    </m:r>
                    <m:sSub>
                      <m:sSubPr>
                        <m:ctrlPr>
                          <a:rPr lang="pl-PL" sz="2500" i="1">
                            <a:solidFill>
                              <a:schemeClr val="accent1">
                                <a:lumMod val="50000"/>
                              </a:schemeClr>
                            </a:solidFill>
                          </a:rPr>
                        </m:ctrlPr>
                      </m:sSubPr>
                      <m:e>
                        <m:r>
                          <a:rPr lang="pl-PL" sz="2500" i="1">
                            <a:solidFill>
                              <a:schemeClr val="accent1">
                                <a:lumMod val="50000"/>
                              </a:schemeClr>
                            </a:solidFill>
                          </a:rPr>
                          <m:t>𝑌</m:t>
                        </m:r>
                      </m:e>
                      <m:sub>
                        <m:r>
                          <a:rPr lang="pl-PL" sz="2500" i="1">
                            <a:solidFill>
                              <a:schemeClr val="accent1">
                                <a:lumMod val="50000"/>
                              </a:schemeClr>
                            </a:solidFill>
                          </a:rPr>
                          <m:t>𝑖</m:t>
                        </m:r>
                      </m:sub>
                    </m:sSub>
                  </m:oMath>
                </a14:m>
                <a:r>
                  <a:rPr lang="en-US" sz="2500" dirty="0">
                    <a:solidFill>
                      <a:schemeClr val="accent1">
                        <a:lumMod val="50000"/>
                      </a:schemeClr>
                    </a:solidFill>
                  </a:rPr>
                  <a:t> – coordinates of the i-</a:t>
                </a:r>
                <a:r>
                  <a:rPr lang="en-US" sz="2500" dirty="0" err="1">
                    <a:solidFill>
                      <a:schemeClr val="accent1">
                        <a:lumMod val="50000"/>
                      </a:schemeClr>
                    </a:solidFill>
                  </a:rPr>
                  <a:t>th</a:t>
                </a:r>
                <a:r>
                  <a:rPr lang="en-US" sz="2500" dirty="0">
                    <a:solidFill>
                      <a:schemeClr val="accent1">
                        <a:lumMod val="50000"/>
                      </a:schemeClr>
                    </a:solidFill>
                  </a:rPr>
                  <a:t> source of demand</a:t>
                </a:r>
                <a:endParaRPr lang="pl-PL" sz="2500" dirty="0">
                  <a:solidFill>
                    <a:schemeClr val="accent1">
                      <a:lumMod val="50000"/>
                    </a:schemeClr>
                  </a:solidFill>
                </a:endParaRPr>
              </a:p>
              <a:p>
                <a14:m>
                  <m:oMath xmlns:m="http://schemas.openxmlformats.org/officeDocument/2006/math">
                    <m:sSub>
                      <m:sSubPr>
                        <m:ctrlPr>
                          <a:rPr lang="pl-PL" sz="2500" i="1">
                            <a:solidFill>
                              <a:schemeClr val="accent1">
                                <a:lumMod val="50000"/>
                              </a:schemeClr>
                            </a:solidFill>
                          </a:rPr>
                        </m:ctrlPr>
                      </m:sSubPr>
                      <m:e>
                        <m:r>
                          <a:rPr lang="pl-PL" sz="2500" i="1">
                            <a:solidFill>
                              <a:schemeClr val="accent1">
                                <a:lumMod val="50000"/>
                              </a:schemeClr>
                            </a:solidFill>
                          </a:rPr>
                          <m:t>𝑊</m:t>
                        </m:r>
                      </m:e>
                      <m:sub>
                        <m:r>
                          <a:rPr lang="pl-PL" sz="2500" i="1">
                            <a:solidFill>
                              <a:schemeClr val="accent1">
                                <a:lumMod val="50000"/>
                              </a:schemeClr>
                            </a:solidFill>
                          </a:rPr>
                          <m:t>𝑖</m:t>
                        </m:r>
                      </m:sub>
                    </m:sSub>
                  </m:oMath>
                </a14:m>
                <a:r>
                  <a:rPr lang="en-US" sz="2500" dirty="0">
                    <a:solidFill>
                      <a:schemeClr val="accent1">
                        <a:lumMod val="50000"/>
                      </a:schemeClr>
                    </a:solidFill>
                  </a:rPr>
                  <a:t> – weight of the i-</a:t>
                </a:r>
                <a:r>
                  <a:rPr lang="en-US" sz="2500" dirty="0" err="1">
                    <a:solidFill>
                      <a:schemeClr val="accent1">
                        <a:lumMod val="50000"/>
                      </a:schemeClr>
                    </a:solidFill>
                  </a:rPr>
                  <a:t>th</a:t>
                </a:r>
                <a:r>
                  <a:rPr lang="en-US" sz="2500" dirty="0">
                    <a:solidFill>
                      <a:schemeClr val="accent1">
                        <a:lumMod val="50000"/>
                      </a:schemeClr>
                    </a:solidFill>
                  </a:rPr>
                  <a:t> source of demand</a:t>
                </a:r>
                <a:endParaRPr lang="pl-PL" sz="2500" dirty="0">
                  <a:solidFill>
                    <a:schemeClr val="accent1">
                      <a:lumMod val="50000"/>
                    </a:schemeClr>
                  </a:solidFill>
                </a:endParaRPr>
              </a:p>
              <a:p>
                <a:pPr marL="457200" lvl="1" indent="0">
                  <a:buNone/>
                </a:pPr>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mc:Choice>
        <mc:Fallback>
          <p:sp>
            <p:nvSpPr>
              <p:cNvPr id="2" name="Symbol zastępczy zawartości 7">
                <a:extLst>
                  <a:ext uri="{FF2B5EF4-FFF2-40B4-BE49-F238E27FC236}">
                    <a16:creationId xmlns:a16="http://schemas.microsoft.com/office/drawing/2014/main" id="{481E7C44-1618-8D65-DB86-E858E60DA70A}"/>
                  </a:ext>
                </a:extLst>
              </p:cNvPr>
              <p:cNvSpPr txBox="1">
                <a:spLocks noRot="1" noChangeAspect="1" noMove="1" noResize="1" noEditPoints="1" noAdjustHandles="1" noChangeArrowheads="1" noChangeShapeType="1" noTextEdit="1"/>
              </p:cNvSpPr>
              <p:nvPr/>
            </p:nvSpPr>
            <p:spPr>
              <a:xfrm>
                <a:off x="2357717" y="2187388"/>
                <a:ext cx="9284448" cy="3747247"/>
              </a:xfrm>
              <a:prstGeom prst="rect">
                <a:avLst/>
              </a:prstGeom>
              <a:blipFill>
                <a:blip r:embed="rId2"/>
                <a:stretch>
                  <a:fillRect l="-131"/>
                </a:stretch>
              </a:blipFill>
            </p:spPr>
            <p:txBody>
              <a:bodyPr/>
              <a:lstStyle/>
              <a:p>
                <a:r>
                  <a:rPr lang="pl-PL">
                    <a:noFill/>
                  </a:rPr>
                  <a:t> </a:t>
                </a:r>
              </a:p>
            </p:txBody>
          </p:sp>
        </mc:Fallback>
      </mc:AlternateContent>
      <p:pic>
        <p:nvPicPr>
          <p:cNvPr id="5" name="Obraz 4" descr="Obraz zawierający design&#10;&#10;Opis wygenerowany automatycznie">
            <a:extLst>
              <a:ext uri="{FF2B5EF4-FFF2-40B4-BE49-F238E27FC236}">
                <a16:creationId xmlns:a16="http://schemas.microsoft.com/office/drawing/2014/main" id="{841660AB-130D-4FDE-5A9C-60399E6E1FDE}"/>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657412" y="3175222"/>
            <a:ext cx="1360920" cy="1145765"/>
          </a:xfrm>
          <a:prstGeom prst="rect">
            <a:avLst/>
          </a:prstGeom>
        </p:spPr>
      </p:pic>
      <p:sp>
        <p:nvSpPr>
          <p:cNvPr id="8" name="Tytuł 3">
            <a:extLst>
              <a:ext uri="{FF2B5EF4-FFF2-40B4-BE49-F238E27FC236}">
                <a16:creationId xmlns:a16="http://schemas.microsoft.com/office/drawing/2014/main" id="{34C4D7E6-67AE-1986-E900-DFE8F4FAF773}"/>
              </a:ext>
            </a:extLst>
          </p:cNvPr>
          <p:cNvSpPr txBox="1">
            <a:spLocks/>
          </p:cNvSpPr>
          <p:nvPr/>
        </p:nvSpPr>
        <p:spPr>
          <a:xfrm>
            <a:off x="1761066" y="517526"/>
            <a:ext cx="9745133" cy="11165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pl-PL" sz="3200" kern="100" dirty="0" err="1">
                <a:cs typeface="Times New Roman" panose="02020603050405020304" pitchFamily="18" charset="0"/>
              </a:rPr>
              <a:t>Balanced</a:t>
            </a:r>
            <a:r>
              <a:rPr lang="pl-PL" sz="3200" kern="100" dirty="0">
                <a:cs typeface="Times New Roman" panose="02020603050405020304" pitchFamily="18" charset="0"/>
              </a:rPr>
              <a:t> </a:t>
            </a:r>
            <a:r>
              <a:rPr lang="pl-PL" kern="100" dirty="0" err="1">
                <a:cs typeface="Times New Roman" panose="02020603050405020304" pitchFamily="18" charset="0"/>
              </a:rPr>
              <a:t>g</a:t>
            </a:r>
            <a:r>
              <a:rPr lang="pl-PL" sz="3200" kern="100" dirty="0" err="1">
                <a:cs typeface="Times New Roman" panose="02020603050405020304" pitchFamily="18" charset="0"/>
              </a:rPr>
              <a:t>ravity</a:t>
            </a:r>
            <a:r>
              <a:rPr lang="pl-PL" sz="3200" kern="100" dirty="0">
                <a:cs typeface="Times New Roman" panose="02020603050405020304" pitchFamily="18" charset="0"/>
              </a:rPr>
              <a:t> model</a:t>
            </a:r>
            <a:endParaRPr lang="pl-PL" dirty="0"/>
          </a:p>
        </p:txBody>
      </p:sp>
    </p:spTree>
    <p:extLst>
      <p:ext uri="{BB962C8B-B14F-4D97-AF65-F5344CB8AC3E}">
        <p14:creationId xmlns:p14="http://schemas.microsoft.com/office/powerpoint/2010/main" val="2914891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668E2-9F2F-5863-ABD8-32F6230AE91C}"/>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Symbol zastępczy zawartości 7">
                <a:extLst>
                  <a:ext uri="{FF2B5EF4-FFF2-40B4-BE49-F238E27FC236}">
                    <a16:creationId xmlns:a16="http://schemas.microsoft.com/office/drawing/2014/main" id="{B8084059-5C8E-BEB9-7234-7F8E9E5F1ACC}"/>
                  </a:ext>
                </a:extLst>
              </p:cNvPr>
              <p:cNvSpPr txBox="1">
                <a:spLocks/>
              </p:cNvSpPr>
              <p:nvPr/>
            </p:nvSpPr>
            <p:spPr>
              <a:xfrm>
                <a:off x="2357717" y="2187388"/>
                <a:ext cx="9284448" cy="3747247"/>
              </a:xfrm>
              <a:prstGeom prst="rect">
                <a:avLst/>
              </a:prstGeom>
              <a:solidFill>
                <a:schemeClr val="bg1">
                  <a:lumMod val="95000"/>
                </a:schemeClr>
              </a:solidFill>
            </p:spPr>
            <p:txBody>
              <a:bodyPr vert="horz" lIns="91440" tIns="45720" rIns="91440" bIns="45720" rtlCol="0">
                <a:normAutofit fontScale="325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0980" indent="0" algn="just">
                  <a:lnSpc>
                    <a:spcPct val="150000"/>
                  </a:lnSpc>
                  <a:spcAft>
                    <a:spcPts val="600"/>
                  </a:spcAft>
                  <a:buNone/>
                </a:pPr>
                <a:r>
                  <a:rPr lang="en-US" sz="3500" b="1" kern="100" dirty="0">
                    <a:solidFill>
                      <a:schemeClr val="accent1">
                        <a:lumMod val="50000"/>
                      </a:schemeClr>
                    </a:solidFill>
                    <a:ea typeface="Calibri" panose="020F0502020204030204" pitchFamily="34" charset="0"/>
                    <a:cs typeface="Times New Roman" panose="02020603050405020304" pitchFamily="18" charset="0"/>
                  </a:rPr>
                  <a:t>An extension of this method is the model:</a:t>
                </a:r>
                <a:endParaRPr lang="pl-PL" sz="3500" b="1" kern="100" dirty="0">
                  <a:solidFill>
                    <a:schemeClr val="accent1">
                      <a:lumMod val="50000"/>
                    </a:schemeClr>
                  </a:solidFill>
                  <a:ea typeface="Calibri" panose="020F0502020204030204" pitchFamily="34" charset="0"/>
                  <a:cs typeface="Times New Roman" panose="02020603050405020304" pitchFamily="18" charset="0"/>
                </a:endParaRPr>
              </a:p>
              <a:p>
                <a:pPr indent="0" algn="just">
                  <a:lnSpc>
                    <a:spcPct val="150000"/>
                  </a:lnSpc>
                  <a:spcAft>
                    <a:spcPts val="600"/>
                  </a:spcAft>
                  <a:buNone/>
                </a:pPr>
                <a14:m>
                  <m:oMathPara xmlns:m="http://schemas.openxmlformats.org/officeDocument/2006/math">
                    <m:oMathParaPr>
                      <m:jc m:val="centerGroup"/>
                    </m:oMathParaPr>
                    <m:oMath xmlns:m="http://schemas.openxmlformats.org/officeDocument/2006/math">
                      <m:sSub>
                        <m:sSubPr>
                          <m:ctrlPr>
                            <a:rPr lang="pl-PL" sz="3000" b="1" i="1" kern="100" smtClean="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𝑪𝒐𝒐𝒓𝒅𝒊𝒏𝒂𝒕𝒆𝒔</m:t>
                          </m:r>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 </m:t>
                          </m:r>
                        </m:e>
                        <m: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𝑿</m:t>
                          </m:r>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𝒀</m:t>
                          </m:r>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ub>
                      </m:s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fPr>
                        <m:num>
                          <m:nary>
                            <m:naryPr>
                              <m:chr m:val="∑"/>
                              <m:limLoc m:val="undOvr"/>
                              <m:subHide m:val="on"/>
                              <m:supHide m:val="on"/>
                              <m:ctrlP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naryPr>
                            <m:sub/>
                            <m:sup/>
                            <m:e>
                              <m:sSub>
                                <m:sSubPr>
                                  <m:ctrlP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𝒓</m:t>
                                  </m:r>
                                </m:e>
                                <m: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 </m:t>
                                  </m:r>
                                </m:sub>
                              </m:sSub>
                            </m:e>
                          </m:nary>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𝒅</m:t>
                              </m:r>
                            </m:e>
                            <m: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𝑺</m:t>
                              </m:r>
                            </m:e>
                            <m: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nary>
                            <m:naryPr>
                              <m:chr m:val="∑"/>
                              <m:limLoc m:val="undOvr"/>
                              <m:subHide m:val="on"/>
                              <m:supHide m:val="on"/>
                              <m:ctrlP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naryPr>
                            <m:sub/>
                            <m:sup/>
                            <m:e>
                              <m:sSub>
                                <m:sSubPr>
                                  <m:ctrlP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𝑹</m:t>
                                  </m:r>
                                </m:e>
                                <m: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e>
                          </m:nary>
                          <m:sSub>
                            <m:sSubPr>
                              <m:ctrlP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𝑫</m:t>
                              </m:r>
                            </m:e>
                            <m: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𝑴</m:t>
                              </m:r>
                            </m:e>
                            <m: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num>
                        <m:den>
                          <m:nary>
                            <m:naryPr>
                              <m:chr m:val="∑"/>
                              <m:limLoc m:val="undOvr"/>
                              <m:subHide m:val="on"/>
                              <m:supHide m:val="on"/>
                              <m:ctrlP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naryPr>
                            <m:sub/>
                            <m:sup/>
                            <m:e>
                              <m:sSub>
                                <m:sSubPr>
                                  <m:ctrlP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𝒓</m:t>
                                  </m:r>
                                </m:e>
                                <m: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 </m:t>
                                  </m:r>
                                </m:sub>
                              </m:sSub>
                            </m:e>
                          </m:nary>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𝑺</m:t>
                              </m:r>
                            </m:e>
                            <m: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nary>
                            <m:naryPr>
                              <m:chr m:val="∑"/>
                              <m:limLoc m:val="undOvr"/>
                              <m:subHide m:val="on"/>
                              <m:supHide m:val="on"/>
                              <m:ctrlP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naryPr>
                            <m:sub/>
                            <m:sup/>
                            <m:e>
                              <m:sSub>
                                <m:sSubPr>
                                  <m:ctrlP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𝑹</m:t>
                                  </m:r>
                                </m:e>
                                <m: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e>
                          </m:nary>
                          <m:sSub>
                            <m:sSubPr>
                              <m:ctrlP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𝑴</m:t>
                              </m:r>
                            </m:e>
                            <m:sub>
                              <m:r>
                                <a:rPr lang="pl-PL" sz="30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den>
                      </m:f>
                    </m:oMath>
                  </m:oMathPara>
                </a14:m>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220980" indent="0" algn="just">
                  <a:lnSpc>
                    <a:spcPct val="150000"/>
                  </a:lnSpc>
                  <a:spcAft>
                    <a:spcPts val="600"/>
                  </a:spcAft>
                  <a:buNone/>
                </a:pPr>
                <a:r>
                  <a:rPr lang="en-US" sz="3500" kern="100" dirty="0">
                    <a:solidFill>
                      <a:schemeClr val="accent1">
                        <a:lumMod val="50000"/>
                      </a:schemeClr>
                    </a:solidFill>
                    <a:ea typeface="Calibri" panose="020F0502020204030204" pitchFamily="34" charset="0"/>
                    <a:cs typeface="Times New Roman" panose="02020603050405020304" pitchFamily="18" charset="0"/>
                  </a:rPr>
                  <a:t>where,</a:t>
                </a:r>
                <a:endParaRPr lang="pl-PL" sz="3500" kern="100" dirty="0">
                  <a:solidFill>
                    <a:schemeClr val="accent1">
                      <a:lumMod val="50000"/>
                    </a:schemeClr>
                  </a:solidFill>
                  <a:ea typeface="Calibri" panose="020F0502020204030204" pitchFamily="34" charset="0"/>
                  <a:cs typeface="Times New Roman" panose="02020603050405020304" pitchFamily="18" charset="0"/>
                </a:endParaRPr>
              </a:p>
              <a:p>
                <a:pPr>
                  <a:spcAft>
                    <a:spcPts val="600"/>
                  </a:spcAft>
                </a:pPr>
                <a14:m>
                  <m:oMath xmlns:m="http://schemas.openxmlformats.org/officeDocument/2006/math">
                    <m:sSub>
                      <m:sSubPr>
                        <m:ctrlPr>
                          <a:rPr lang="pl-PL" sz="2500" i="1">
                            <a:solidFill>
                              <a:schemeClr val="accent1">
                                <a:lumMod val="50000"/>
                              </a:schemeClr>
                            </a:solidFill>
                          </a:rPr>
                        </m:ctrlPr>
                      </m:sSubPr>
                      <m:e>
                        <m:r>
                          <a:rPr lang="pl-PL" sz="2500" i="1">
                            <a:solidFill>
                              <a:schemeClr val="accent1">
                                <a:lumMod val="50000"/>
                              </a:schemeClr>
                            </a:solidFill>
                          </a:rPr>
                          <m:t>𝐶𝑜𝑜𝑟𝑑𝑖𝑛𝑎𝑡𝑒𝑠</m:t>
                        </m:r>
                        <m:r>
                          <a:rPr lang="pl-PL" sz="2500" i="1">
                            <a:solidFill>
                              <a:schemeClr val="accent1">
                                <a:lumMod val="50000"/>
                              </a:schemeClr>
                            </a:solidFill>
                          </a:rPr>
                          <m:t> </m:t>
                        </m:r>
                      </m:e>
                      <m:sub>
                        <m:r>
                          <a:rPr lang="en-US" sz="2500" i="1">
                            <a:solidFill>
                              <a:schemeClr val="accent1">
                                <a:lumMod val="50000"/>
                              </a:schemeClr>
                            </a:solidFill>
                          </a:rPr>
                          <m:t>(</m:t>
                        </m:r>
                        <m:r>
                          <a:rPr lang="pl-PL" sz="2500" i="1">
                            <a:solidFill>
                              <a:schemeClr val="accent1">
                                <a:lumMod val="50000"/>
                              </a:schemeClr>
                            </a:solidFill>
                          </a:rPr>
                          <m:t>𝑋</m:t>
                        </m:r>
                        <m:r>
                          <a:rPr lang="en-US" sz="2500" i="1">
                            <a:solidFill>
                              <a:schemeClr val="accent1">
                                <a:lumMod val="50000"/>
                              </a:schemeClr>
                            </a:solidFill>
                          </a:rPr>
                          <m:t>,</m:t>
                        </m:r>
                        <m:r>
                          <a:rPr lang="pl-PL" sz="2500" i="1">
                            <a:solidFill>
                              <a:schemeClr val="accent1">
                                <a:lumMod val="50000"/>
                              </a:schemeClr>
                            </a:solidFill>
                          </a:rPr>
                          <m:t>𝑌</m:t>
                        </m:r>
                        <m:r>
                          <a:rPr lang="en-US" sz="2500" i="1">
                            <a:solidFill>
                              <a:schemeClr val="accent1">
                                <a:lumMod val="50000"/>
                              </a:schemeClr>
                            </a:solidFill>
                          </a:rPr>
                          <m:t>)</m:t>
                        </m:r>
                      </m:sub>
                    </m:sSub>
                  </m:oMath>
                </a14:m>
                <a:r>
                  <a:rPr lang="en-US" sz="2500" i="1" dirty="0">
                    <a:solidFill>
                      <a:schemeClr val="accent1">
                        <a:lumMod val="50000"/>
                      </a:schemeClr>
                    </a:solidFill>
                  </a:rPr>
                  <a:t> – center of gravity</a:t>
                </a:r>
                <a:endParaRPr lang="pl-PL" sz="2500" i="1" dirty="0">
                  <a:solidFill>
                    <a:schemeClr val="accent1">
                      <a:lumMod val="50000"/>
                    </a:schemeClr>
                  </a:solidFill>
                </a:endParaRPr>
              </a:p>
              <a:p>
                <a:pPr>
                  <a:spcAft>
                    <a:spcPts val="600"/>
                  </a:spcAft>
                </a:pPr>
                <a14:m>
                  <m:oMath xmlns:m="http://schemas.openxmlformats.org/officeDocument/2006/math">
                    <m:sSub>
                      <m:sSubPr>
                        <m:ctrlPr>
                          <a:rPr lang="pl-PL" sz="2500" i="1">
                            <a:solidFill>
                              <a:schemeClr val="accent1">
                                <a:lumMod val="50000"/>
                              </a:schemeClr>
                            </a:solidFill>
                          </a:rPr>
                        </m:ctrlPr>
                      </m:sSubPr>
                      <m:e>
                        <m:r>
                          <a:rPr lang="pl-PL" sz="2500" i="1">
                            <a:solidFill>
                              <a:schemeClr val="accent1">
                                <a:lumMod val="50000"/>
                              </a:schemeClr>
                            </a:solidFill>
                          </a:rPr>
                          <m:t>𝑟</m:t>
                        </m:r>
                      </m:e>
                      <m:sub>
                        <m:r>
                          <a:rPr lang="pl-PL" sz="2500" i="1">
                            <a:solidFill>
                              <a:schemeClr val="accent1">
                                <a:lumMod val="50000"/>
                              </a:schemeClr>
                            </a:solidFill>
                          </a:rPr>
                          <m:t>𝑖</m:t>
                        </m:r>
                        <m:r>
                          <a:rPr lang="pl-PL" sz="2500" i="1">
                            <a:solidFill>
                              <a:schemeClr val="accent1">
                                <a:lumMod val="50000"/>
                              </a:schemeClr>
                            </a:solidFill>
                          </a:rPr>
                          <m:t> </m:t>
                        </m:r>
                      </m:sub>
                    </m:sSub>
                  </m:oMath>
                </a14:m>
                <a:r>
                  <a:rPr lang="en-US" sz="2500" i="1" dirty="0">
                    <a:solidFill>
                      <a:schemeClr val="accent1">
                        <a:lumMod val="50000"/>
                      </a:schemeClr>
                    </a:solidFill>
                  </a:rPr>
                  <a:t>– transport rate for finished product i</a:t>
                </a:r>
                <a:endParaRPr lang="pl-PL" sz="2500" i="1" dirty="0">
                  <a:solidFill>
                    <a:schemeClr val="accent1">
                      <a:lumMod val="50000"/>
                    </a:schemeClr>
                  </a:solidFill>
                </a:endParaRPr>
              </a:p>
              <a:p>
                <a:pPr>
                  <a:spcAft>
                    <a:spcPts val="600"/>
                  </a:spcAft>
                </a:pPr>
                <a14:m>
                  <m:oMath xmlns:m="http://schemas.openxmlformats.org/officeDocument/2006/math">
                    <m:sSub>
                      <m:sSubPr>
                        <m:ctrlPr>
                          <a:rPr lang="pl-PL" sz="2500" i="1">
                            <a:solidFill>
                              <a:schemeClr val="accent1">
                                <a:lumMod val="50000"/>
                              </a:schemeClr>
                            </a:solidFill>
                          </a:rPr>
                        </m:ctrlPr>
                      </m:sSubPr>
                      <m:e>
                        <m:r>
                          <a:rPr lang="pl-PL" sz="2500" i="1">
                            <a:solidFill>
                              <a:schemeClr val="accent1">
                                <a:lumMod val="50000"/>
                              </a:schemeClr>
                            </a:solidFill>
                          </a:rPr>
                          <m:t>𝑑</m:t>
                        </m:r>
                      </m:e>
                      <m:sub>
                        <m:r>
                          <a:rPr lang="pl-PL" sz="2500" i="1">
                            <a:solidFill>
                              <a:schemeClr val="accent1">
                                <a:lumMod val="50000"/>
                              </a:schemeClr>
                            </a:solidFill>
                          </a:rPr>
                          <m:t>𝑖</m:t>
                        </m:r>
                      </m:sub>
                    </m:sSub>
                    <m:r>
                      <a:rPr lang="pl-PL" sz="2500" i="1">
                        <a:solidFill>
                          <a:schemeClr val="accent1">
                            <a:lumMod val="50000"/>
                          </a:schemeClr>
                        </a:solidFill>
                      </a:rPr>
                      <m:t> </m:t>
                    </m:r>
                  </m:oMath>
                </a14:m>
                <a:r>
                  <a:rPr lang="en-US" sz="2500" i="1" dirty="0">
                    <a:solidFill>
                      <a:schemeClr val="accent1">
                        <a:lumMod val="50000"/>
                      </a:schemeClr>
                    </a:solidFill>
                  </a:rPr>
                  <a:t>– distance from point 0 on the grid to the location of the source of raw material i</a:t>
                </a:r>
                <a:endParaRPr lang="pl-PL" sz="2500" i="1" dirty="0">
                  <a:solidFill>
                    <a:schemeClr val="accent1">
                      <a:lumMod val="50000"/>
                    </a:schemeClr>
                  </a:solidFill>
                </a:endParaRPr>
              </a:p>
              <a:p>
                <a:pPr>
                  <a:spcAft>
                    <a:spcPts val="600"/>
                  </a:spcAft>
                </a:pPr>
                <a14:m>
                  <m:oMath xmlns:m="http://schemas.openxmlformats.org/officeDocument/2006/math">
                    <m:sSub>
                      <m:sSubPr>
                        <m:ctrlPr>
                          <a:rPr lang="pl-PL" sz="2500" i="1">
                            <a:solidFill>
                              <a:schemeClr val="accent1">
                                <a:lumMod val="50000"/>
                              </a:schemeClr>
                            </a:solidFill>
                          </a:rPr>
                        </m:ctrlPr>
                      </m:sSubPr>
                      <m:e>
                        <m:r>
                          <a:rPr lang="pl-PL" sz="2500" i="1">
                            <a:solidFill>
                              <a:schemeClr val="accent1">
                                <a:lumMod val="50000"/>
                              </a:schemeClr>
                            </a:solidFill>
                          </a:rPr>
                          <m:t>𝑆</m:t>
                        </m:r>
                      </m:e>
                      <m:sub>
                        <m:r>
                          <a:rPr lang="pl-PL" sz="2500" i="1">
                            <a:solidFill>
                              <a:schemeClr val="accent1">
                                <a:lumMod val="50000"/>
                              </a:schemeClr>
                            </a:solidFill>
                          </a:rPr>
                          <m:t>𝑖</m:t>
                        </m:r>
                      </m:sub>
                    </m:sSub>
                  </m:oMath>
                </a14:m>
                <a:r>
                  <a:rPr lang="en-US" sz="2500" i="1" dirty="0">
                    <a:solidFill>
                      <a:schemeClr val="accent1">
                        <a:lumMod val="50000"/>
                      </a:schemeClr>
                    </a:solidFill>
                  </a:rPr>
                  <a:t> – weight volume of raw materials purchased from supply sources i</a:t>
                </a:r>
                <a:endParaRPr lang="pl-PL" sz="2500" i="1" dirty="0">
                  <a:solidFill>
                    <a:schemeClr val="accent1">
                      <a:lumMod val="50000"/>
                    </a:schemeClr>
                  </a:solidFill>
                </a:endParaRPr>
              </a:p>
              <a:p>
                <a:pPr>
                  <a:spcAft>
                    <a:spcPts val="600"/>
                  </a:spcAft>
                </a:pPr>
                <a14:m>
                  <m:oMath xmlns:m="http://schemas.openxmlformats.org/officeDocument/2006/math">
                    <m:sSub>
                      <m:sSubPr>
                        <m:ctrlPr>
                          <a:rPr lang="pl-PL" sz="2500" i="1">
                            <a:solidFill>
                              <a:schemeClr val="accent1">
                                <a:lumMod val="50000"/>
                              </a:schemeClr>
                            </a:solidFill>
                          </a:rPr>
                        </m:ctrlPr>
                      </m:sSubPr>
                      <m:e>
                        <m:r>
                          <a:rPr lang="pl-PL" sz="2500" i="1">
                            <a:solidFill>
                              <a:schemeClr val="accent1">
                                <a:lumMod val="50000"/>
                              </a:schemeClr>
                            </a:solidFill>
                          </a:rPr>
                          <m:t>𝑅</m:t>
                        </m:r>
                      </m:e>
                      <m:sub>
                        <m:r>
                          <a:rPr lang="pl-PL" sz="2500" i="1">
                            <a:solidFill>
                              <a:schemeClr val="accent1">
                                <a:lumMod val="50000"/>
                              </a:schemeClr>
                            </a:solidFill>
                          </a:rPr>
                          <m:t>𝑖</m:t>
                        </m:r>
                      </m:sub>
                    </m:sSub>
                  </m:oMath>
                </a14:m>
                <a:r>
                  <a:rPr lang="en-US" sz="2500" i="1" dirty="0">
                    <a:solidFill>
                      <a:schemeClr val="accent1">
                        <a:lumMod val="50000"/>
                      </a:schemeClr>
                    </a:solidFill>
                  </a:rPr>
                  <a:t> – transport rate for raw material i</a:t>
                </a:r>
                <a:endParaRPr lang="pl-PL" sz="2500" i="1" dirty="0">
                  <a:solidFill>
                    <a:schemeClr val="accent1">
                      <a:lumMod val="50000"/>
                    </a:schemeClr>
                  </a:solidFill>
                </a:endParaRPr>
              </a:p>
              <a:p>
                <a:pPr>
                  <a:spcAft>
                    <a:spcPts val="600"/>
                  </a:spcAft>
                </a:pPr>
                <a14:m>
                  <m:oMath xmlns:m="http://schemas.openxmlformats.org/officeDocument/2006/math">
                    <m:sSub>
                      <m:sSubPr>
                        <m:ctrlPr>
                          <a:rPr lang="pl-PL" sz="2500" i="1">
                            <a:solidFill>
                              <a:schemeClr val="accent1">
                                <a:lumMod val="50000"/>
                              </a:schemeClr>
                            </a:solidFill>
                          </a:rPr>
                        </m:ctrlPr>
                      </m:sSubPr>
                      <m:e>
                        <m:r>
                          <a:rPr lang="pl-PL" sz="2500" i="1">
                            <a:solidFill>
                              <a:schemeClr val="accent1">
                                <a:lumMod val="50000"/>
                              </a:schemeClr>
                            </a:solidFill>
                          </a:rPr>
                          <m:t>𝐷</m:t>
                        </m:r>
                      </m:e>
                      <m:sub>
                        <m:r>
                          <a:rPr lang="pl-PL" sz="2500" i="1">
                            <a:solidFill>
                              <a:schemeClr val="accent1">
                                <a:lumMod val="50000"/>
                              </a:schemeClr>
                            </a:solidFill>
                          </a:rPr>
                          <m:t>𝑖</m:t>
                        </m:r>
                      </m:sub>
                    </m:sSub>
                  </m:oMath>
                </a14:m>
                <a:r>
                  <a:rPr lang="en-US" sz="2500" i="1" dirty="0">
                    <a:solidFill>
                      <a:schemeClr val="accent1">
                        <a:lumMod val="50000"/>
                      </a:schemeClr>
                    </a:solidFill>
                  </a:rPr>
                  <a:t> – distance from point 0 on the grid to the point of location of the source of sales market i</a:t>
                </a:r>
                <a:endParaRPr lang="pl-PL" sz="2500" i="1" dirty="0">
                  <a:solidFill>
                    <a:schemeClr val="accent1">
                      <a:lumMod val="50000"/>
                    </a:schemeClr>
                  </a:solidFill>
                </a:endParaRPr>
              </a:p>
              <a:p>
                <a:pPr>
                  <a:spcAft>
                    <a:spcPts val="600"/>
                  </a:spcAft>
                </a:pPr>
                <a14:m>
                  <m:oMath xmlns:m="http://schemas.openxmlformats.org/officeDocument/2006/math">
                    <m:sSub>
                      <m:sSubPr>
                        <m:ctrlPr>
                          <a:rPr lang="pl-PL" sz="2500" i="1">
                            <a:solidFill>
                              <a:schemeClr val="accent1">
                                <a:lumMod val="50000"/>
                              </a:schemeClr>
                            </a:solidFill>
                          </a:rPr>
                        </m:ctrlPr>
                      </m:sSubPr>
                      <m:e>
                        <m:r>
                          <a:rPr lang="pl-PL" sz="2500" i="1">
                            <a:solidFill>
                              <a:schemeClr val="accent1">
                                <a:lumMod val="50000"/>
                              </a:schemeClr>
                            </a:solidFill>
                          </a:rPr>
                          <m:t>𝑀</m:t>
                        </m:r>
                      </m:e>
                      <m:sub>
                        <m:r>
                          <a:rPr lang="pl-PL" sz="2500" i="1">
                            <a:solidFill>
                              <a:schemeClr val="accent1">
                                <a:lumMod val="50000"/>
                              </a:schemeClr>
                            </a:solidFill>
                          </a:rPr>
                          <m:t>𝑖</m:t>
                        </m:r>
                      </m:sub>
                    </m:sSub>
                  </m:oMath>
                </a14:m>
                <a:r>
                  <a:rPr lang="en-US" sz="2500" i="1" dirty="0">
                    <a:solidFill>
                      <a:schemeClr val="accent1">
                        <a:lumMod val="50000"/>
                      </a:schemeClr>
                    </a:solidFill>
                  </a:rPr>
                  <a:t> – weight volume of finished products sold on market i</a:t>
                </a:r>
                <a:endParaRPr lang="pl-PL" sz="2500" i="1" dirty="0">
                  <a:solidFill>
                    <a:schemeClr val="accent1">
                      <a:lumMod val="50000"/>
                    </a:schemeClr>
                  </a:solidFill>
                </a:endParaRPr>
              </a:p>
              <a:p>
                <a:pPr marL="457200" lvl="1" indent="0">
                  <a:buNone/>
                </a:pPr>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mc:Choice>
        <mc:Fallback>
          <p:sp>
            <p:nvSpPr>
              <p:cNvPr id="2" name="Symbol zastępczy zawartości 7">
                <a:extLst>
                  <a:ext uri="{FF2B5EF4-FFF2-40B4-BE49-F238E27FC236}">
                    <a16:creationId xmlns:a16="http://schemas.microsoft.com/office/drawing/2014/main" id="{B8084059-5C8E-BEB9-7234-7F8E9E5F1ACC}"/>
                  </a:ext>
                </a:extLst>
              </p:cNvPr>
              <p:cNvSpPr txBox="1">
                <a:spLocks noRot="1" noChangeAspect="1" noMove="1" noResize="1" noEditPoints="1" noAdjustHandles="1" noChangeArrowheads="1" noChangeShapeType="1" noTextEdit="1"/>
              </p:cNvSpPr>
              <p:nvPr/>
            </p:nvSpPr>
            <p:spPr>
              <a:xfrm>
                <a:off x="2357717" y="2187388"/>
                <a:ext cx="9284448" cy="3747247"/>
              </a:xfrm>
              <a:prstGeom prst="rect">
                <a:avLst/>
              </a:prstGeom>
              <a:blipFill>
                <a:blip r:embed="rId2"/>
                <a:stretch>
                  <a:fillRect/>
                </a:stretch>
              </a:blipFill>
            </p:spPr>
            <p:txBody>
              <a:bodyPr/>
              <a:lstStyle/>
              <a:p>
                <a:r>
                  <a:rPr lang="pl-PL">
                    <a:noFill/>
                  </a:rPr>
                  <a:t> </a:t>
                </a:r>
              </a:p>
            </p:txBody>
          </p:sp>
        </mc:Fallback>
      </mc:AlternateContent>
      <p:pic>
        <p:nvPicPr>
          <p:cNvPr id="5" name="Obraz 4" descr="Obraz zawierający design&#10;&#10;Opis wygenerowany automatycznie">
            <a:extLst>
              <a:ext uri="{FF2B5EF4-FFF2-40B4-BE49-F238E27FC236}">
                <a16:creationId xmlns:a16="http://schemas.microsoft.com/office/drawing/2014/main" id="{7A20A974-3534-986E-1901-DE808DD14957}"/>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657412" y="3175222"/>
            <a:ext cx="1360920" cy="1145765"/>
          </a:xfrm>
          <a:prstGeom prst="rect">
            <a:avLst/>
          </a:prstGeom>
        </p:spPr>
      </p:pic>
      <p:sp>
        <p:nvSpPr>
          <p:cNvPr id="8" name="Tytuł 3">
            <a:extLst>
              <a:ext uri="{FF2B5EF4-FFF2-40B4-BE49-F238E27FC236}">
                <a16:creationId xmlns:a16="http://schemas.microsoft.com/office/drawing/2014/main" id="{E8623BB3-22DF-9B9F-6C33-8A8C5F1074B1}"/>
              </a:ext>
            </a:extLst>
          </p:cNvPr>
          <p:cNvSpPr txBox="1">
            <a:spLocks/>
          </p:cNvSpPr>
          <p:nvPr/>
        </p:nvSpPr>
        <p:spPr>
          <a:xfrm>
            <a:off x="1761066" y="517526"/>
            <a:ext cx="9745133" cy="11165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pl-PL" sz="3200" kern="100" dirty="0" err="1">
                <a:cs typeface="Times New Roman" panose="02020603050405020304" pitchFamily="18" charset="0"/>
              </a:rPr>
              <a:t>Balanced</a:t>
            </a:r>
            <a:r>
              <a:rPr lang="pl-PL" sz="3200" kern="100" dirty="0">
                <a:cs typeface="Times New Roman" panose="02020603050405020304" pitchFamily="18" charset="0"/>
              </a:rPr>
              <a:t> </a:t>
            </a:r>
            <a:r>
              <a:rPr lang="pl-PL" kern="100" dirty="0" err="1">
                <a:cs typeface="Times New Roman" panose="02020603050405020304" pitchFamily="18" charset="0"/>
              </a:rPr>
              <a:t>g</a:t>
            </a:r>
            <a:r>
              <a:rPr lang="pl-PL" sz="3200" kern="100" dirty="0" err="1">
                <a:cs typeface="Times New Roman" panose="02020603050405020304" pitchFamily="18" charset="0"/>
              </a:rPr>
              <a:t>ravity</a:t>
            </a:r>
            <a:r>
              <a:rPr lang="pl-PL" sz="3200" kern="100" dirty="0">
                <a:cs typeface="Times New Roman" panose="02020603050405020304" pitchFamily="18" charset="0"/>
              </a:rPr>
              <a:t> model</a:t>
            </a:r>
            <a:endParaRPr lang="pl-PL" dirty="0"/>
          </a:p>
        </p:txBody>
      </p:sp>
    </p:spTree>
    <p:extLst>
      <p:ext uri="{BB962C8B-B14F-4D97-AF65-F5344CB8AC3E}">
        <p14:creationId xmlns:p14="http://schemas.microsoft.com/office/powerpoint/2010/main" val="3032917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Symbol zastępczy zawartości 1">
            <a:extLst>
              <a:ext uri="{FF2B5EF4-FFF2-40B4-BE49-F238E27FC236}">
                <a16:creationId xmlns:a16="http://schemas.microsoft.com/office/drawing/2014/main" id="{7E1EC834-82BF-0606-C463-3F84A7023A69}"/>
              </a:ext>
            </a:extLst>
          </p:cNvPr>
          <p:cNvGraphicFramePr>
            <a:graphicFrameLocks noGrp="1"/>
          </p:cNvGraphicFramePr>
          <p:nvPr>
            <p:ph idx="1"/>
            <p:extLst>
              <p:ext uri="{D42A27DB-BD31-4B8C-83A1-F6EECF244321}">
                <p14:modId xmlns:p14="http://schemas.microsoft.com/office/powerpoint/2010/main" val="3531882211"/>
              </p:ext>
            </p:extLst>
          </p:nvPr>
        </p:nvGraphicFramePr>
        <p:xfrm>
          <a:off x="571500" y="1700934"/>
          <a:ext cx="11371118"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ytuł 3">
            <a:extLst>
              <a:ext uri="{FF2B5EF4-FFF2-40B4-BE49-F238E27FC236}">
                <a16:creationId xmlns:a16="http://schemas.microsoft.com/office/drawing/2014/main" id="{9C976621-9D32-89B1-3264-31D5895591A8}"/>
              </a:ext>
            </a:extLst>
          </p:cNvPr>
          <p:cNvSpPr txBox="1">
            <a:spLocks/>
          </p:cNvSpPr>
          <p:nvPr/>
        </p:nvSpPr>
        <p:spPr>
          <a:xfrm>
            <a:off x="1761066" y="517526"/>
            <a:ext cx="9745133" cy="11165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pl-PL" sz="3200" kern="100" dirty="0" err="1">
                <a:cs typeface="Times New Roman" panose="02020603050405020304" pitchFamily="18" charset="0"/>
              </a:rPr>
              <a:t>Balanced</a:t>
            </a:r>
            <a:r>
              <a:rPr lang="pl-PL" sz="3200" kern="100" dirty="0">
                <a:cs typeface="Times New Roman" panose="02020603050405020304" pitchFamily="18" charset="0"/>
              </a:rPr>
              <a:t> </a:t>
            </a:r>
            <a:r>
              <a:rPr lang="pl-PL" kern="100" dirty="0" err="1">
                <a:cs typeface="Times New Roman" panose="02020603050405020304" pitchFamily="18" charset="0"/>
              </a:rPr>
              <a:t>g</a:t>
            </a:r>
            <a:r>
              <a:rPr lang="pl-PL" sz="3200" kern="100" dirty="0" err="1">
                <a:cs typeface="Times New Roman" panose="02020603050405020304" pitchFamily="18" charset="0"/>
              </a:rPr>
              <a:t>ravity</a:t>
            </a:r>
            <a:r>
              <a:rPr lang="pl-PL" sz="3200" kern="100" dirty="0">
                <a:cs typeface="Times New Roman" panose="02020603050405020304" pitchFamily="18" charset="0"/>
              </a:rPr>
              <a:t> model</a:t>
            </a:r>
            <a:endParaRPr lang="pl-PL" dirty="0"/>
          </a:p>
        </p:txBody>
      </p:sp>
    </p:spTree>
    <p:extLst>
      <p:ext uri="{BB962C8B-B14F-4D97-AF65-F5344CB8AC3E}">
        <p14:creationId xmlns:p14="http://schemas.microsoft.com/office/powerpoint/2010/main" val="2926954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0AAE6-E5B9-B2E0-EBB9-228C2CA1FB6D}"/>
            </a:ext>
          </a:extLst>
        </p:cNvPr>
        <p:cNvGrpSpPr/>
        <p:nvPr/>
      </p:nvGrpSpPr>
      <p:grpSpPr>
        <a:xfrm>
          <a:off x="0" y="0"/>
          <a:ext cx="0" cy="0"/>
          <a:chOff x="0" y="0"/>
          <a:chExt cx="0" cy="0"/>
        </a:xfrm>
      </p:grpSpPr>
      <p:sp>
        <p:nvSpPr>
          <p:cNvPr id="3" name="Tytuł 3">
            <a:extLst>
              <a:ext uri="{FF2B5EF4-FFF2-40B4-BE49-F238E27FC236}">
                <a16:creationId xmlns:a16="http://schemas.microsoft.com/office/drawing/2014/main" id="{15C83FCB-D8A7-489D-21F1-EB94F3C0E565}"/>
              </a:ext>
            </a:extLst>
          </p:cNvPr>
          <p:cNvSpPr txBox="1">
            <a:spLocks/>
          </p:cNvSpPr>
          <p:nvPr/>
        </p:nvSpPr>
        <p:spPr>
          <a:xfrm>
            <a:off x="1761066" y="517526"/>
            <a:ext cx="9745133" cy="11165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pl-PL" sz="3200" kern="100" dirty="0" err="1">
                <a:cs typeface="Times New Roman" panose="02020603050405020304" pitchFamily="18" charset="0"/>
              </a:rPr>
              <a:t>Balanced</a:t>
            </a:r>
            <a:r>
              <a:rPr lang="pl-PL" sz="3200" kern="100" dirty="0">
                <a:cs typeface="Times New Roman" panose="02020603050405020304" pitchFamily="18" charset="0"/>
              </a:rPr>
              <a:t> </a:t>
            </a:r>
            <a:r>
              <a:rPr lang="pl-PL" kern="100" dirty="0" err="1">
                <a:cs typeface="Times New Roman" panose="02020603050405020304" pitchFamily="18" charset="0"/>
              </a:rPr>
              <a:t>g</a:t>
            </a:r>
            <a:r>
              <a:rPr lang="pl-PL" sz="3200" kern="100" dirty="0" err="1">
                <a:cs typeface="Times New Roman" panose="02020603050405020304" pitchFamily="18" charset="0"/>
              </a:rPr>
              <a:t>ravity</a:t>
            </a:r>
            <a:r>
              <a:rPr lang="pl-PL" sz="3200" kern="100" dirty="0">
                <a:cs typeface="Times New Roman" panose="02020603050405020304" pitchFamily="18" charset="0"/>
              </a:rPr>
              <a:t> model</a:t>
            </a:r>
            <a:endParaRPr lang="pl-PL" dirty="0"/>
          </a:p>
        </p:txBody>
      </p:sp>
      <p:sp>
        <p:nvSpPr>
          <p:cNvPr id="6" name="Dowolny kształt: kształt 5">
            <a:extLst>
              <a:ext uri="{FF2B5EF4-FFF2-40B4-BE49-F238E27FC236}">
                <a16:creationId xmlns:a16="http://schemas.microsoft.com/office/drawing/2014/main" id="{BD4026AF-D887-915A-1004-6134E6A01980}"/>
              </a:ext>
            </a:extLst>
          </p:cNvPr>
          <p:cNvSpPr/>
          <p:nvPr/>
        </p:nvSpPr>
        <p:spPr>
          <a:xfrm>
            <a:off x="842680" y="1461248"/>
            <a:ext cx="7144870" cy="4634753"/>
          </a:xfrm>
          <a:custGeom>
            <a:avLst/>
            <a:gdLst>
              <a:gd name="connsiteX0" fmla="*/ 143435 w 7144870"/>
              <a:gd name="connsiteY0" fmla="*/ 3074894 h 4634753"/>
              <a:gd name="connsiteX1" fmla="*/ 2725270 w 7144870"/>
              <a:gd name="connsiteY1" fmla="*/ 4634753 h 4634753"/>
              <a:gd name="connsiteX2" fmla="*/ 5208494 w 7144870"/>
              <a:gd name="connsiteY2" fmla="*/ 4401671 h 4634753"/>
              <a:gd name="connsiteX3" fmla="*/ 6858000 w 7144870"/>
              <a:gd name="connsiteY3" fmla="*/ 4177553 h 4634753"/>
              <a:gd name="connsiteX4" fmla="*/ 7144870 w 7144870"/>
              <a:gd name="connsiteY4" fmla="*/ 3272118 h 4634753"/>
              <a:gd name="connsiteX5" fmla="*/ 7055223 w 7144870"/>
              <a:gd name="connsiteY5" fmla="*/ 1783977 h 4634753"/>
              <a:gd name="connsiteX6" fmla="*/ 7082117 w 7144870"/>
              <a:gd name="connsiteY6" fmla="*/ 609600 h 4634753"/>
              <a:gd name="connsiteX7" fmla="*/ 5836023 w 7144870"/>
              <a:gd name="connsiteY7" fmla="*/ 0 h 4634753"/>
              <a:gd name="connsiteX8" fmla="*/ 2823882 w 7144870"/>
              <a:gd name="connsiteY8" fmla="*/ 71718 h 4634753"/>
              <a:gd name="connsiteX9" fmla="*/ 1264023 w 7144870"/>
              <a:gd name="connsiteY9" fmla="*/ 421341 h 4634753"/>
              <a:gd name="connsiteX10" fmla="*/ 0 w 7144870"/>
              <a:gd name="connsiteY10" fmla="*/ 1174377 h 4634753"/>
              <a:gd name="connsiteX11" fmla="*/ 143435 w 7144870"/>
              <a:gd name="connsiteY11" fmla="*/ 3074894 h 4634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44870" h="4634753">
                <a:moveTo>
                  <a:pt x="143435" y="3074894"/>
                </a:moveTo>
                <a:lnTo>
                  <a:pt x="2725270" y="4634753"/>
                </a:lnTo>
                <a:lnTo>
                  <a:pt x="5208494" y="4401671"/>
                </a:lnTo>
                <a:lnTo>
                  <a:pt x="6858000" y="4177553"/>
                </a:lnTo>
                <a:lnTo>
                  <a:pt x="7144870" y="3272118"/>
                </a:lnTo>
                <a:lnTo>
                  <a:pt x="7055223" y="1783977"/>
                </a:lnTo>
                <a:lnTo>
                  <a:pt x="7082117" y="609600"/>
                </a:lnTo>
                <a:lnTo>
                  <a:pt x="5836023" y="0"/>
                </a:lnTo>
                <a:lnTo>
                  <a:pt x="2823882" y="71718"/>
                </a:lnTo>
                <a:lnTo>
                  <a:pt x="1264023" y="421341"/>
                </a:lnTo>
                <a:lnTo>
                  <a:pt x="0" y="1174377"/>
                </a:lnTo>
                <a:lnTo>
                  <a:pt x="143435" y="3074894"/>
                </a:lnTo>
                <a:close/>
              </a:path>
            </a:pathLst>
          </a:custGeom>
          <a:solidFill>
            <a:srgbClr val="F46B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Grafika 7" descr="Magazyn z wypełnieniem pełnym">
            <a:extLst>
              <a:ext uri="{FF2B5EF4-FFF2-40B4-BE49-F238E27FC236}">
                <a16:creationId xmlns:a16="http://schemas.microsoft.com/office/drawing/2014/main" id="{477AC9C3-A51F-3F83-0B6A-E066097769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39150" y="3612143"/>
            <a:ext cx="914400" cy="914400"/>
          </a:xfrm>
          <a:prstGeom prst="rect">
            <a:avLst/>
          </a:prstGeom>
        </p:spPr>
      </p:pic>
      <p:pic>
        <p:nvPicPr>
          <p:cNvPr id="10" name="Grafika 9" descr="Fabryka z wypełnieniem pełnym">
            <a:extLst>
              <a:ext uri="{FF2B5EF4-FFF2-40B4-BE49-F238E27FC236}">
                <a16:creationId xmlns:a16="http://schemas.microsoft.com/office/drawing/2014/main" id="{8E81CB41-367E-61F0-4E8C-FD703206485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05973" y="2120590"/>
            <a:ext cx="914400" cy="914400"/>
          </a:xfrm>
          <a:prstGeom prst="rect">
            <a:avLst/>
          </a:prstGeom>
        </p:spPr>
      </p:pic>
      <p:pic>
        <p:nvPicPr>
          <p:cNvPr id="12" name="Grafika 11" descr="Magazyn z wypełnieniem pełnym">
            <a:extLst>
              <a:ext uri="{FF2B5EF4-FFF2-40B4-BE49-F238E27FC236}">
                <a16:creationId xmlns:a16="http://schemas.microsoft.com/office/drawing/2014/main" id="{F69A5CFD-8870-B174-8AC9-5F77BCD5DFD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56150" y="3007660"/>
            <a:ext cx="914400" cy="914400"/>
          </a:xfrm>
          <a:prstGeom prst="rect">
            <a:avLst/>
          </a:prstGeom>
        </p:spPr>
      </p:pic>
      <p:pic>
        <p:nvPicPr>
          <p:cNvPr id="13" name="Grafika 12" descr="Magazyn z wypełnieniem pełnym">
            <a:extLst>
              <a:ext uri="{FF2B5EF4-FFF2-40B4-BE49-F238E27FC236}">
                <a16:creationId xmlns:a16="http://schemas.microsoft.com/office/drawing/2014/main" id="{1481ACD5-174F-A570-C4F9-4B2C3E0AB8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02420" y="4830708"/>
            <a:ext cx="914400" cy="914400"/>
          </a:xfrm>
          <a:prstGeom prst="rect">
            <a:avLst/>
          </a:prstGeom>
        </p:spPr>
      </p:pic>
      <p:pic>
        <p:nvPicPr>
          <p:cNvPr id="14" name="Grafika 13" descr="Magazyn z wypełnieniem pełnym">
            <a:extLst>
              <a:ext uri="{FF2B5EF4-FFF2-40B4-BE49-F238E27FC236}">
                <a16:creationId xmlns:a16="http://schemas.microsoft.com/office/drawing/2014/main" id="{25287B9E-087D-015F-23D9-5356905F4C7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10750" y="1944707"/>
            <a:ext cx="914400" cy="914400"/>
          </a:xfrm>
          <a:prstGeom prst="rect">
            <a:avLst/>
          </a:prstGeom>
        </p:spPr>
      </p:pic>
      <p:pic>
        <p:nvPicPr>
          <p:cNvPr id="15" name="Grafika 14" descr="Fabryka z wypełnieniem pełnym">
            <a:extLst>
              <a:ext uri="{FF2B5EF4-FFF2-40B4-BE49-F238E27FC236}">
                <a16:creationId xmlns:a16="http://schemas.microsoft.com/office/drawing/2014/main" id="{2723DC35-DBAE-D75F-6910-FEB841F269F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4891" y="3823479"/>
            <a:ext cx="914400" cy="914400"/>
          </a:xfrm>
          <a:prstGeom prst="rect">
            <a:avLst/>
          </a:prstGeom>
        </p:spPr>
      </p:pic>
      <p:sp>
        <p:nvSpPr>
          <p:cNvPr id="16" name="pole tekstowe 15">
            <a:extLst>
              <a:ext uri="{FF2B5EF4-FFF2-40B4-BE49-F238E27FC236}">
                <a16:creationId xmlns:a16="http://schemas.microsoft.com/office/drawing/2014/main" id="{A50DEE3F-6220-5C2F-8B3B-5F5B9BE3544A}"/>
              </a:ext>
            </a:extLst>
          </p:cNvPr>
          <p:cNvSpPr txBox="1"/>
          <p:nvPr/>
        </p:nvSpPr>
        <p:spPr>
          <a:xfrm>
            <a:off x="5910455" y="2954050"/>
            <a:ext cx="1541929" cy="276999"/>
          </a:xfrm>
          <a:prstGeom prst="rect">
            <a:avLst/>
          </a:prstGeom>
          <a:noFill/>
        </p:spPr>
        <p:txBody>
          <a:bodyPr wrap="square" rtlCol="0">
            <a:spAutoFit/>
          </a:bodyPr>
          <a:lstStyle/>
          <a:p>
            <a:pPr algn="ctr"/>
            <a:r>
              <a:rPr lang="pl-PL" sz="1200" b="1" dirty="0">
                <a:solidFill>
                  <a:schemeClr val="bg1"/>
                </a:solidFill>
              </a:rPr>
              <a:t>Supplier 1</a:t>
            </a:r>
          </a:p>
        </p:txBody>
      </p:sp>
      <p:sp>
        <p:nvSpPr>
          <p:cNvPr id="17" name="pole tekstowe 16">
            <a:extLst>
              <a:ext uri="{FF2B5EF4-FFF2-40B4-BE49-F238E27FC236}">
                <a16:creationId xmlns:a16="http://schemas.microsoft.com/office/drawing/2014/main" id="{0339E469-DD97-1C55-1A02-551549A9D749}"/>
              </a:ext>
            </a:extLst>
          </p:cNvPr>
          <p:cNvSpPr txBox="1"/>
          <p:nvPr/>
        </p:nvSpPr>
        <p:spPr>
          <a:xfrm>
            <a:off x="6421126" y="4692208"/>
            <a:ext cx="1541929" cy="276999"/>
          </a:xfrm>
          <a:prstGeom prst="rect">
            <a:avLst/>
          </a:prstGeom>
          <a:noFill/>
        </p:spPr>
        <p:txBody>
          <a:bodyPr wrap="square" rtlCol="0">
            <a:spAutoFit/>
          </a:bodyPr>
          <a:lstStyle/>
          <a:p>
            <a:pPr algn="ctr"/>
            <a:r>
              <a:rPr lang="pl-PL" sz="1200" b="1" dirty="0">
                <a:solidFill>
                  <a:schemeClr val="bg1"/>
                </a:solidFill>
              </a:rPr>
              <a:t>Supplier 2</a:t>
            </a:r>
          </a:p>
        </p:txBody>
      </p:sp>
      <p:sp>
        <p:nvSpPr>
          <p:cNvPr id="18" name="pole tekstowe 17">
            <a:extLst>
              <a:ext uri="{FF2B5EF4-FFF2-40B4-BE49-F238E27FC236}">
                <a16:creationId xmlns:a16="http://schemas.microsoft.com/office/drawing/2014/main" id="{3D49ED13-20C3-3CE0-6C4E-A251741B5B51}"/>
              </a:ext>
            </a:extLst>
          </p:cNvPr>
          <p:cNvSpPr txBox="1"/>
          <p:nvPr/>
        </p:nvSpPr>
        <p:spPr>
          <a:xfrm>
            <a:off x="3942386" y="3969601"/>
            <a:ext cx="1541929" cy="461665"/>
          </a:xfrm>
          <a:prstGeom prst="rect">
            <a:avLst/>
          </a:prstGeom>
          <a:noFill/>
        </p:spPr>
        <p:txBody>
          <a:bodyPr wrap="square" rtlCol="0">
            <a:spAutoFit/>
          </a:bodyPr>
          <a:lstStyle/>
          <a:p>
            <a:pPr algn="ctr"/>
            <a:r>
              <a:rPr lang="pl-PL" sz="1200" b="1" dirty="0">
                <a:solidFill>
                  <a:schemeClr val="bg1"/>
                </a:solidFill>
              </a:rPr>
              <a:t>Distribution </a:t>
            </a:r>
            <a:br>
              <a:rPr lang="pl-PL" sz="1200" b="1" dirty="0">
                <a:solidFill>
                  <a:schemeClr val="bg1"/>
                </a:solidFill>
              </a:rPr>
            </a:br>
            <a:r>
              <a:rPr lang="pl-PL" sz="1200" b="1" dirty="0" err="1">
                <a:solidFill>
                  <a:schemeClr val="bg1"/>
                </a:solidFill>
              </a:rPr>
              <a:t>center</a:t>
            </a:r>
            <a:endParaRPr lang="pl-PL" sz="1200" b="1" dirty="0">
              <a:solidFill>
                <a:schemeClr val="bg1"/>
              </a:solidFill>
            </a:endParaRPr>
          </a:p>
        </p:txBody>
      </p:sp>
      <p:sp>
        <p:nvSpPr>
          <p:cNvPr id="19" name="pole tekstowe 18">
            <a:extLst>
              <a:ext uri="{FF2B5EF4-FFF2-40B4-BE49-F238E27FC236}">
                <a16:creationId xmlns:a16="http://schemas.microsoft.com/office/drawing/2014/main" id="{57A5C823-E8FF-7F46-C2E2-FEC9E773FB9C}"/>
              </a:ext>
            </a:extLst>
          </p:cNvPr>
          <p:cNvSpPr txBox="1"/>
          <p:nvPr/>
        </p:nvSpPr>
        <p:spPr>
          <a:xfrm>
            <a:off x="2496985" y="2815548"/>
            <a:ext cx="1541929" cy="276999"/>
          </a:xfrm>
          <a:prstGeom prst="rect">
            <a:avLst/>
          </a:prstGeom>
          <a:noFill/>
        </p:spPr>
        <p:txBody>
          <a:bodyPr wrap="square" rtlCol="0">
            <a:spAutoFit/>
          </a:bodyPr>
          <a:lstStyle/>
          <a:p>
            <a:pPr algn="ctr"/>
            <a:r>
              <a:rPr lang="pl-PL" sz="1200" b="1" dirty="0">
                <a:solidFill>
                  <a:schemeClr val="bg1"/>
                </a:solidFill>
              </a:rPr>
              <a:t>Retail 1</a:t>
            </a:r>
          </a:p>
        </p:txBody>
      </p:sp>
      <p:sp>
        <p:nvSpPr>
          <p:cNvPr id="20" name="pole tekstowe 19">
            <a:extLst>
              <a:ext uri="{FF2B5EF4-FFF2-40B4-BE49-F238E27FC236}">
                <a16:creationId xmlns:a16="http://schemas.microsoft.com/office/drawing/2014/main" id="{F908E1C7-1D1E-D64F-A50C-AF3E2342BA80}"/>
              </a:ext>
            </a:extLst>
          </p:cNvPr>
          <p:cNvSpPr txBox="1"/>
          <p:nvPr/>
        </p:nvSpPr>
        <p:spPr>
          <a:xfrm>
            <a:off x="2873186" y="5660221"/>
            <a:ext cx="1541929" cy="276999"/>
          </a:xfrm>
          <a:prstGeom prst="rect">
            <a:avLst/>
          </a:prstGeom>
          <a:noFill/>
        </p:spPr>
        <p:txBody>
          <a:bodyPr wrap="square" rtlCol="0">
            <a:spAutoFit/>
          </a:bodyPr>
          <a:lstStyle/>
          <a:p>
            <a:pPr algn="ctr"/>
            <a:r>
              <a:rPr lang="pl-PL" sz="1200" b="1" dirty="0">
                <a:solidFill>
                  <a:schemeClr val="bg1"/>
                </a:solidFill>
              </a:rPr>
              <a:t>Retail 3</a:t>
            </a:r>
          </a:p>
        </p:txBody>
      </p:sp>
      <p:sp>
        <p:nvSpPr>
          <p:cNvPr id="21" name="pole tekstowe 20">
            <a:extLst>
              <a:ext uri="{FF2B5EF4-FFF2-40B4-BE49-F238E27FC236}">
                <a16:creationId xmlns:a16="http://schemas.microsoft.com/office/drawing/2014/main" id="{27022E3F-FC5C-A8B0-B524-6FFBAEB8B8C5}"/>
              </a:ext>
            </a:extLst>
          </p:cNvPr>
          <p:cNvSpPr txBox="1"/>
          <p:nvPr/>
        </p:nvSpPr>
        <p:spPr>
          <a:xfrm>
            <a:off x="1125385" y="4460880"/>
            <a:ext cx="1541929" cy="276999"/>
          </a:xfrm>
          <a:prstGeom prst="rect">
            <a:avLst/>
          </a:prstGeom>
          <a:noFill/>
        </p:spPr>
        <p:txBody>
          <a:bodyPr wrap="square" rtlCol="0">
            <a:spAutoFit/>
          </a:bodyPr>
          <a:lstStyle/>
          <a:p>
            <a:pPr algn="ctr"/>
            <a:r>
              <a:rPr lang="pl-PL" sz="1200" b="1" dirty="0">
                <a:solidFill>
                  <a:schemeClr val="bg1"/>
                </a:solidFill>
              </a:rPr>
              <a:t>Retail 2</a:t>
            </a:r>
          </a:p>
        </p:txBody>
      </p:sp>
      <p:cxnSp>
        <p:nvCxnSpPr>
          <p:cNvPr id="23" name="Łącznik prosty ze strzałką 22">
            <a:extLst>
              <a:ext uri="{FF2B5EF4-FFF2-40B4-BE49-F238E27FC236}">
                <a16:creationId xmlns:a16="http://schemas.microsoft.com/office/drawing/2014/main" id="{CB3F516D-41FE-9478-B378-44DDDBCBBE1B}"/>
              </a:ext>
            </a:extLst>
          </p:cNvPr>
          <p:cNvCxnSpPr/>
          <p:nvPr/>
        </p:nvCxnSpPr>
        <p:spPr>
          <a:xfrm flipV="1">
            <a:off x="618565" y="1634294"/>
            <a:ext cx="0" cy="4598894"/>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Łącznik prosty ze strzałką 23">
            <a:extLst>
              <a:ext uri="{FF2B5EF4-FFF2-40B4-BE49-F238E27FC236}">
                <a16:creationId xmlns:a16="http://schemas.microsoft.com/office/drawing/2014/main" id="{8DAC6091-6091-388A-89DE-F65FD422EC29}"/>
              </a:ext>
            </a:extLst>
          </p:cNvPr>
          <p:cNvCxnSpPr>
            <a:cxnSpLocks/>
          </p:cNvCxnSpPr>
          <p:nvPr/>
        </p:nvCxnSpPr>
        <p:spPr>
          <a:xfrm>
            <a:off x="618565" y="6233188"/>
            <a:ext cx="7207623" cy="0"/>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pole tekstowe 26">
            <a:extLst>
              <a:ext uri="{FF2B5EF4-FFF2-40B4-BE49-F238E27FC236}">
                <a16:creationId xmlns:a16="http://schemas.microsoft.com/office/drawing/2014/main" id="{B7BA33AA-521A-69AC-C834-5040B7D6891D}"/>
              </a:ext>
            </a:extLst>
          </p:cNvPr>
          <p:cNvSpPr txBox="1"/>
          <p:nvPr/>
        </p:nvSpPr>
        <p:spPr>
          <a:xfrm>
            <a:off x="6633632" y="6411082"/>
            <a:ext cx="1541929" cy="276999"/>
          </a:xfrm>
          <a:prstGeom prst="rect">
            <a:avLst/>
          </a:prstGeom>
          <a:noFill/>
        </p:spPr>
        <p:txBody>
          <a:bodyPr wrap="square" rtlCol="0">
            <a:spAutoFit/>
          </a:bodyPr>
          <a:lstStyle/>
          <a:p>
            <a:pPr algn="ctr"/>
            <a:r>
              <a:rPr lang="pl-PL" sz="1200" b="1" dirty="0" err="1">
                <a:solidFill>
                  <a:schemeClr val="bg1">
                    <a:lumMod val="50000"/>
                  </a:schemeClr>
                </a:solidFill>
              </a:rPr>
              <a:t>Longitude</a:t>
            </a:r>
            <a:endParaRPr lang="pl-PL" sz="1200" b="1" dirty="0">
              <a:solidFill>
                <a:schemeClr val="bg1">
                  <a:lumMod val="50000"/>
                </a:schemeClr>
              </a:solidFill>
            </a:endParaRPr>
          </a:p>
        </p:txBody>
      </p:sp>
      <p:sp>
        <p:nvSpPr>
          <p:cNvPr id="28" name="pole tekstowe 27">
            <a:extLst>
              <a:ext uri="{FF2B5EF4-FFF2-40B4-BE49-F238E27FC236}">
                <a16:creationId xmlns:a16="http://schemas.microsoft.com/office/drawing/2014/main" id="{0654A641-B47B-E6F0-EF89-48AC9BD5EDAE}"/>
              </a:ext>
            </a:extLst>
          </p:cNvPr>
          <p:cNvSpPr txBox="1"/>
          <p:nvPr/>
        </p:nvSpPr>
        <p:spPr>
          <a:xfrm rot="16200000">
            <a:off x="-402956" y="2067257"/>
            <a:ext cx="1541929" cy="276999"/>
          </a:xfrm>
          <a:prstGeom prst="rect">
            <a:avLst/>
          </a:prstGeom>
          <a:noFill/>
        </p:spPr>
        <p:txBody>
          <a:bodyPr wrap="square" rtlCol="0">
            <a:spAutoFit/>
          </a:bodyPr>
          <a:lstStyle/>
          <a:p>
            <a:pPr algn="ctr"/>
            <a:r>
              <a:rPr lang="pl-PL" sz="1200" b="1" dirty="0" err="1">
                <a:solidFill>
                  <a:schemeClr val="bg1">
                    <a:lumMod val="50000"/>
                  </a:schemeClr>
                </a:solidFill>
              </a:rPr>
              <a:t>Latitude</a:t>
            </a:r>
            <a:endParaRPr lang="pl-PL" sz="1200" b="1" dirty="0">
              <a:solidFill>
                <a:schemeClr val="bg1">
                  <a:lumMod val="50000"/>
                </a:schemeClr>
              </a:solidFill>
            </a:endParaRPr>
          </a:p>
        </p:txBody>
      </p:sp>
      <mc:AlternateContent xmlns:mc="http://schemas.openxmlformats.org/markup-compatibility/2006">
        <mc:Choice xmlns:a14="http://schemas.microsoft.com/office/drawing/2010/main" Requires="a14">
          <p:sp>
            <p:nvSpPr>
              <p:cNvPr id="30" name="pole tekstowe 29">
                <a:extLst>
                  <a:ext uri="{FF2B5EF4-FFF2-40B4-BE49-F238E27FC236}">
                    <a16:creationId xmlns:a16="http://schemas.microsoft.com/office/drawing/2014/main" id="{2A3A3F2F-A1F2-CB67-9C86-3B1C2D0EF7F2}"/>
                  </a:ext>
                </a:extLst>
              </p:cNvPr>
              <p:cNvSpPr txBox="1"/>
              <p:nvPr/>
            </p:nvSpPr>
            <p:spPr>
              <a:xfrm>
                <a:off x="8020285" y="2256231"/>
                <a:ext cx="3870670" cy="1949636"/>
              </a:xfrm>
              <a:prstGeom prst="rect">
                <a:avLst/>
              </a:prstGeom>
              <a:noFill/>
            </p:spPr>
            <p:txBody>
              <a:bodyPr wrap="square">
                <a:spAutoFit/>
              </a:bodyPr>
              <a:lstStyle/>
              <a:p>
                <a:pPr marL="449580" algn="just">
                  <a:lnSpc>
                    <a:spcPct val="150000"/>
                  </a:lnSpc>
                  <a:spcBef>
                    <a:spcPts val="600"/>
                  </a:spcBef>
                </a:pPr>
                <a14:m>
                  <m:oMath xmlns:m="http://schemas.openxmlformats.org/officeDocument/2006/math">
                    <m:sSub>
                      <m:sSubPr>
                        <m:ctrlPr>
                          <a:rPr lang="pl-PL" sz="1200" i="1" kern="100" smtClean="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2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pl-PL" sz="12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pl-PL" sz="1200" i="1" kern="100" baseline="-250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a:t>
                </a:r>
                <a:r>
                  <a:rPr lang="en-US"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weight volume of raw materials purchased from supply sources </a:t>
                </a:r>
                <a:r>
                  <a:rPr lang="en-US" sz="12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endParaRPr lang="pl-PL"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Bef>
                    <a:spcPts val="600"/>
                  </a:spcBef>
                </a:pPr>
                <a14:m>
                  <m:oMath xmlns:m="http://schemas.openxmlformats.org/officeDocument/2006/math">
                    <m:sSub>
                      <m:sSubPr>
                        <m:ctrlPr>
                          <a:rPr lang="pl-PL" sz="12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2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𝑀</m:t>
                        </m:r>
                      </m:e>
                      <m:sub>
                        <m:r>
                          <a:rPr lang="pl-PL" sz="12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pl-PL" sz="12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a:t>
                </a:r>
                <a:r>
                  <a:rPr lang="en-US"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weight volume of finished products sold on market </a:t>
                </a:r>
                <a:r>
                  <a:rPr lang="en-US" sz="12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endParaRPr lang="pl-PL"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Bef>
                    <a:spcPts val="600"/>
                  </a:spcBef>
                </a:pPr>
                <a14:m>
                  <m:oMath xmlns:m="http://schemas.openxmlformats.org/officeDocument/2006/math">
                    <m:sSub>
                      <m:sSubPr>
                        <m:ctrlPr>
                          <a:rPr lang="pl-PL" sz="12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2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𝑟</m:t>
                        </m:r>
                      </m:e>
                      <m:sub>
                        <m:r>
                          <a:rPr lang="pl-PL" sz="12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en-US"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 transport rate for finished product </a:t>
                </a:r>
                <a:r>
                  <a:rPr lang="en-US" sz="12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endParaRPr lang="pl-PL"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Bef>
                    <a:spcPts val="600"/>
                  </a:spcBef>
                </a:pPr>
                <a14:m>
                  <m:oMath xmlns:m="http://schemas.openxmlformats.org/officeDocument/2006/math">
                    <m:sSub>
                      <m:sSubPr>
                        <m:ctrlPr>
                          <a:rPr lang="pl-PL" sz="12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2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𝑅</m:t>
                        </m:r>
                      </m:e>
                      <m:sub>
                        <m:r>
                          <a:rPr lang="pl-PL" sz="12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pl-PL" sz="12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a:t>
                </a:r>
                <a:r>
                  <a:rPr lang="en-US"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transport rate for raw material </a:t>
                </a:r>
                <a:r>
                  <a:rPr lang="en-US" sz="12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endParaRPr lang="pl-PL" sz="12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p:txBody>
          </p:sp>
        </mc:Choice>
        <mc:Fallback>
          <p:sp>
            <p:nvSpPr>
              <p:cNvPr id="30" name="pole tekstowe 29">
                <a:extLst>
                  <a:ext uri="{FF2B5EF4-FFF2-40B4-BE49-F238E27FC236}">
                    <a16:creationId xmlns:a16="http://schemas.microsoft.com/office/drawing/2014/main" id="{2A3A3F2F-A1F2-CB67-9C86-3B1C2D0EF7F2}"/>
                  </a:ext>
                </a:extLst>
              </p:cNvPr>
              <p:cNvSpPr txBox="1">
                <a:spLocks noRot="1" noChangeAspect="1" noMove="1" noResize="1" noEditPoints="1" noAdjustHandles="1" noChangeArrowheads="1" noChangeShapeType="1" noTextEdit="1"/>
              </p:cNvSpPr>
              <p:nvPr/>
            </p:nvSpPr>
            <p:spPr>
              <a:xfrm>
                <a:off x="8020285" y="2256231"/>
                <a:ext cx="3870670" cy="1949636"/>
              </a:xfrm>
              <a:prstGeom prst="rect">
                <a:avLst/>
              </a:prstGeom>
              <a:blipFill>
                <a:blip r:embed="rId8"/>
                <a:stretch>
                  <a:fillRect b="-1250"/>
                </a:stretch>
              </a:blipFill>
            </p:spPr>
            <p:txBody>
              <a:bodyPr/>
              <a:lstStyle/>
              <a:p>
                <a:r>
                  <a:rPr lang="pl-PL">
                    <a:noFill/>
                  </a:rPr>
                  <a:t> </a:t>
                </a:r>
              </a:p>
            </p:txBody>
          </p:sp>
        </mc:Fallback>
      </mc:AlternateContent>
      <p:cxnSp>
        <p:nvCxnSpPr>
          <p:cNvPr id="31" name="Łącznik prosty ze strzałką 30">
            <a:extLst>
              <a:ext uri="{FF2B5EF4-FFF2-40B4-BE49-F238E27FC236}">
                <a16:creationId xmlns:a16="http://schemas.microsoft.com/office/drawing/2014/main" id="{5CB34DE8-5FE3-93C4-D77C-FFD6025E27CA}"/>
              </a:ext>
            </a:extLst>
          </p:cNvPr>
          <p:cNvCxnSpPr>
            <a:cxnSpLocks/>
          </p:cNvCxnSpPr>
          <p:nvPr/>
        </p:nvCxnSpPr>
        <p:spPr>
          <a:xfrm flipH="1">
            <a:off x="5203285" y="2853300"/>
            <a:ext cx="969953" cy="414238"/>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Łącznik prosty ze strzałką 34">
            <a:extLst>
              <a:ext uri="{FF2B5EF4-FFF2-40B4-BE49-F238E27FC236}">
                <a16:creationId xmlns:a16="http://schemas.microsoft.com/office/drawing/2014/main" id="{F4445ED1-ED12-5503-1622-90C2A52E5D92}"/>
              </a:ext>
            </a:extLst>
          </p:cNvPr>
          <p:cNvCxnSpPr>
            <a:cxnSpLocks/>
          </p:cNvCxnSpPr>
          <p:nvPr/>
        </p:nvCxnSpPr>
        <p:spPr>
          <a:xfrm flipH="1" flipV="1">
            <a:off x="5263594" y="4346021"/>
            <a:ext cx="1370038" cy="346187"/>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Łącznik prosty ze strzałką 36">
            <a:extLst>
              <a:ext uri="{FF2B5EF4-FFF2-40B4-BE49-F238E27FC236}">
                <a16:creationId xmlns:a16="http://schemas.microsoft.com/office/drawing/2014/main" id="{153AB384-A164-A243-23AD-858616F36076}"/>
              </a:ext>
            </a:extLst>
          </p:cNvPr>
          <p:cNvCxnSpPr>
            <a:cxnSpLocks/>
          </p:cNvCxnSpPr>
          <p:nvPr/>
        </p:nvCxnSpPr>
        <p:spPr>
          <a:xfrm flipH="1">
            <a:off x="4031579" y="4544988"/>
            <a:ext cx="607650" cy="800152"/>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Łącznik prosty ze strzałką 37">
            <a:extLst>
              <a:ext uri="{FF2B5EF4-FFF2-40B4-BE49-F238E27FC236}">
                <a16:creationId xmlns:a16="http://schemas.microsoft.com/office/drawing/2014/main" id="{0A958A4A-AEB5-B3C4-0B72-D254EDDE7409}"/>
              </a:ext>
            </a:extLst>
          </p:cNvPr>
          <p:cNvCxnSpPr>
            <a:cxnSpLocks/>
          </p:cNvCxnSpPr>
          <p:nvPr/>
        </p:nvCxnSpPr>
        <p:spPr>
          <a:xfrm flipH="1">
            <a:off x="2462949" y="4211554"/>
            <a:ext cx="1683326" cy="171217"/>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Łącznik prosty ze strzałką 38">
            <a:extLst>
              <a:ext uri="{FF2B5EF4-FFF2-40B4-BE49-F238E27FC236}">
                <a16:creationId xmlns:a16="http://schemas.microsoft.com/office/drawing/2014/main" id="{D4D7D503-07D8-A146-81E7-8477303FB2C2}"/>
              </a:ext>
            </a:extLst>
          </p:cNvPr>
          <p:cNvCxnSpPr>
            <a:cxnSpLocks/>
          </p:cNvCxnSpPr>
          <p:nvPr/>
        </p:nvCxnSpPr>
        <p:spPr>
          <a:xfrm flipH="1" flipV="1">
            <a:off x="3330396" y="3258549"/>
            <a:ext cx="815879" cy="544280"/>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7" name="pole tekstowe 46">
            <a:extLst>
              <a:ext uri="{FF2B5EF4-FFF2-40B4-BE49-F238E27FC236}">
                <a16:creationId xmlns:a16="http://schemas.microsoft.com/office/drawing/2014/main" id="{7613DBAA-8E67-B115-797F-EBF11CFC722D}"/>
              </a:ext>
            </a:extLst>
          </p:cNvPr>
          <p:cNvSpPr txBox="1"/>
          <p:nvPr/>
        </p:nvSpPr>
        <p:spPr>
          <a:xfrm>
            <a:off x="4899842" y="2693637"/>
            <a:ext cx="1541929" cy="276999"/>
          </a:xfrm>
          <a:prstGeom prst="rect">
            <a:avLst/>
          </a:prstGeom>
          <a:noFill/>
        </p:spPr>
        <p:txBody>
          <a:bodyPr wrap="square" rtlCol="0">
            <a:spAutoFit/>
          </a:bodyPr>
          <a:lstStyle/>
          <a:p>
            <a:pPr algn="ctr"/>
            <a:r>
              <a:rPr lang="pl-PL" sz="1200" b="1" dirty="0">
                <a:solidFill>
                  <a:srgbClr val="B31467"/>
                </a:solidFill>
              </a:rPr>
              <a:t>s</a:t>
            </a:r>
            <a:r>
              <a:rPr lang="pl-PL" sz="1200" b="1" baseline="-25000" dirty="0">
                <a:solidFill>
                  <a:srgbClr val="B31467"/>
                </a:solidFill>
              </a:rPr>
              <a:t>1</a:t>
            </a:r>
          </a:p>
        </p:txBody>
      </p:sp>
      <p:sp>
        <p:nvSpPr>
          <p:cNvPr id="48" name="pole tekstowe 47">
            <a:extLst>
              <a:ext uri="{FF2B5EF4-FFF2-40B4-BE49-F238E27FC236}">
                <a16:creationId xmlns:a16="http://schemas.microsoft.com/office/drawing/2014/main" id="{EB17FE96-73D9-8AF7-D381-D4A382360A34}"/>
              </a:ext>
            </a:extLst>
          </p:cNvPr>
          <p:cNvSpPr txBox="1"/>
          <p:nvPr/>
        </p:nvSpPr>
        <p:spPr>
          <a:xfrm>
            <a:off x="5282155" y="4239016"/>
            <a:ext cx="1541929" cy="276999"/>
          </a:xfrm>
          <a:prstGeom prst="rect">
            <a:avLst/>
          </a:prstGeom>
          <a:noFill/>
        </p:spPr>
        <p:txBody>
          <a:bodyPr wrap="square" rtlCol="0">
            <a:spAutoFit/>
          </a:bodyPr>
          <a:lstStyle/>
          <a:p>
            <a:pPr algn="ctr"/>
            <a:r>
              <a:rPr lang="pl-PL" sz="1200" b="1" dirty="0">
                <a:solidFill>
                  <a:srgbClr val="B31467"/>
                </a:solidFill>
              </a:rPr>
              <a:t>s</a:t>
            </a:r>
            <a:r>
              <a:rPr lang="pl-PL" sz="1200" b="1" baseline="-25000" dirty="0">
                <a:solidFill>
                  <a:srgbClr val="B31467"/>
                </a:solidFill>
              </a:rPr>
              <a:t>2</a:t>
            </a:r>
          </a:p>
        </p:txBody>
      </p:sp>
      <p:sp>
        <p:nvSpPr>
          <p:cNvPr id="49" name="pole tekstowe 48">
            <a:extLst>
              <a:ext uri="{FF2B5EF4-FFF2-40B4-BE49-F238E27FC236}">
                <a16:creationId xmlns:a16="http://schemas.microsoft.com/office/drawing/2014/main" id="{4B7ABD9B-7773-BA74-5C7F-1FC3CF70A521}"/>
              </a:ext>
            </a:extLst>
          </p:cNvPr>
          <p:cNvSpPr txBox="1"/>
          <p:nvPr/>
        </p:nvSpPr>
        <p:spPr>
          <a:xfrm>
            <a:off x="2983114" y="3067769"/>
            <a:ext cx="1541929" cy="276999"/>
          </a:xfrm>
          <a:prstGeom prst="rect">
            <a:avLst/>
          </a:prstGeom>
          <a:noFill/>
        </p:spPr>
        <p:txBody>
          <a:bodyPr wrap="square" rtlCol="0">
            <a:spAutoFit/>
          </a:bodyPr>
          <a:lstStyle/>
          <a:p>
            <a:pPr algn="ctr"/>
            <a:r>
              <a:rPr lang="pl-PL" sz="1200" b="1" dirty="0">
                <a:solidFill>
                  <a:srgbClr val="B31467"/>
                </a:solidFill>
              </a:rPr>
              <a:t>M</a:t>
            </a:r>
            <a:r>
              <a:rPr lang="pl-PL" sz="1200" b="1" baseline="-25000" dirty="0">
                <a:solidFill>
                  <a:srgbClr val="B31467"/>
                </a:solidFill>
              </a:rPr>
              <a:t>1</a:t>
            </a:r>
          </a:p>
        </p:txBody>
      </p:sp>
      <p:sp>
        <p:nvSpPr>
          <p:cNvPr id="50" name="pole tekstowe 49">
            <a:extLst>
              <a:ext uri="{FF2B5EF4-FFF2-40B4-BE49-F238E27FC236}">
                <a16:creationId xmlns:a16="http://schemas.microsoft.com/office/drawing/2014/main" id="{70CD2207-B7CD-97B5-72A8-DF20E7654541}"/>
              </a:ext>
            </a:extLst>
          </p:cNvPr>
          <p:cNvSpPr txBox="1"/>
          <p:nvPr/>
        </p:nvSpPr>
        <p:spPr>
          <a:xfrm>
            <a:off x="2384089" y="3929795"/>
            <a:ext cx="1541929" cy="276999"/>
          </a:xfrm>
          <a:prstGeom prst="rect">
            <a:avLst/>
          </a:prstGeom>
          <a:noFill/>
        </p:spPr>
        <p:txBody>
          <a:bodyPr wrap="square" rtlCol="0">
            <a:spAutoFit/>
          </a:bodyPr>
          <a:lstStyle/>
          <a:p>
            <a:pPr algn="ctr"/>
            <a:r>
              <a:rPr lang="pl-PL" sz="1200" b="1" dirty="0">
                <a:solidFill>
                  <a:srgbClr val="B31467"/>
                </a:solidFill>
              </a:rPr>
              <a:t>M</a:t>
            </a:r>
            <a:r>
              <a:rPr lang="pl-PL" sz="1200" b="1" baseline="-25000" dirty="0">
                <a:solidFill>
                  <a:srgbClr val="B31467"/>
                </a:solidFill>
              </a:rPr>
              <a:t>2</a:t>
            </a:r>
          </a:p>
        </p:txBody>
      </p:sp>
      <p:sp>
        <p:nvSpPr>
          <p:cNvPr id="51" name="pole tekstowe 50">
            <a:extLst>
              <a:ext uri="{FF2B5EF4-FFF2-40B4-BE49-F238E27FC236}">
                <a16:creationId xmlns:a16="http://schemas.microsoft.com/office/drawing/2014/main" id="{25DBACE3-1271-3F47-E6A8-7887F31ADCB8}"/>
              </a:ext>
            </a:extLst>
          </p:cNvPr>
          <p:cNvSpPr txBox="1"/>
          <p:nvPr/>
        </p:nvSpPr>
        <p:spPr>
          <a:xfrm>
            <a:off x="3402738" y="4727282"/>
            <a:ext cx="1541929" cy="276999"/>
          </a:xfrm>
          <a:prstGeom prst="rect">
            <a:avLst/>
          </a:prstGeom>
          <a:noFill/>
        </p:spPr>
        <p:txBody>
          <a:bodyPr wrap="square" rtlCol="0">
            <a:spAutoFit/>
          </a:bodyPr>
          <a:lstStyle/>
          <a:p>
            <a:pPr algn="ctr"/>
            <a:r>
              <a:rPr lang="pl-PL" sz="1200" b="1" dirty="0">
                <a:solidFill>
                  <a:srgbClr val="B31467"/>
                </a:solidFill>
              </a:rPr>
              <a:t>M</a:t>
            </a:r>
            <a:r>
              <a:rPr lang="pl-PL" sz="1200" b="1" baseline="-25000" dirty="0">
                <a:solidFill>
                  <a:srgbClr val="B31467"/>
                </a:solidFill>
              </a:rPr>
              <a:t>3</a:t>
            </a:r>
          </a:p>
        </p:txBody>
      </p:sp>
      <p:sp>
        <p:nvSpPr>
          <p:cNvPr id="52" name="pole tekstowe 51">
            <a:extLst>
              <a:ext uri="{FF2B5EF4-FFF2-40B4-BE49-F238E27FC236}">
                <a16:creationId xmlns:a16="http://schemas.microsoft.com/office/drawing/2014/main" id="{756294EC-6C2C-01F4-1C44-75E434ADEB94}"/>
              </a:ext>
            </a:extLst>
          </p:cNvPr>
          <p:cNvSpPr txBox="1"/>
          <p:nvPr/>
        </p:nvSpPr>
        <p:spPr>
          <a:xfrm>
            <a:off x="2667314" y="3397048"/>
            <a:ext cx="1541929" cy="276999"/>
          </a:xfrm>
          <a:prstGeom prst="rect">
            <a:avLst/>
          </a:prstGeom>
          <a:noFill/>
        </p:spPr>
        <p:txBody>
          <a:bodyPr wrap="square" rtlCol="0">
            <a:spAutoFit/>
          </a:bodyPr>
          <a:lstStyle/>
          <a:p>
            <a:pPr algn="ctr"/>
            <a:r>
              <a:rPr lang="pl-PL" sz="1200" b="1" dirty="0">
                <a:solidFill>
                  <a:srgbClr val="B31467"/>
                </a:solidFill>
              </a:rPr>
              <a:t>R</a:t>
            </a:r>
            <a:r>
              <a:rPr lang="pl-PL" sz="1200" b="1" baseline="-25000" dirty="0">
                <a:solidFill>
                  <a:srgbClr val="B31467"/>
                </a:solidFill>
              </a:rPr>
              <a:t>1</a:t>
            </a:r>
          </a:p>
        </p:txBody>
      </p:sp>
      <p:sp>
        <p:nvSpPr>
          <p:cNvPr id="53" name="pole tekstowe 52">
            <a:extLst>
              <a:ext uri="{FF2B5EF4-FFF2-40B4-BE49-F238E27FC236}">
                <a16:creationId xmlns:a16="http://schemas.microsoft.com/office/drawing/2014/main" id="{E87630AF-2935-82FB-EE55-9050880EFA5A}"/>
              </a:ext>
            </a:extLst>
          </p:cNvPr>
          <p:cNvSpPr txBox="1"/>
          <p:nvPr/>
        </p:nvSpPr>
        <p:spPr>
          <a:xfrm>
            <a:off x="5037120" y="3030700"/>
            <a:ext cx="1541929" cy="276999"/>
          </a:xfrm>
          <a:prstGeom prst="rect">
            <a:avLst/>
          </a:prstGeom>
          <a:noFill/>
        </p:spPr>
        <p:txBody>
          <a:bodyPr wrap="square" rtlCol="0">
            <a:spAutoFit/>
          </a:bodyPr>
          <a:lstStyle/>
          <a:p>
            <a:pPr algn="ctr"/>
            <a:r>
              <a:rPr lang="pl-PL" sz="1200" b="1" dirty="0">
                <a:solidFill>
                  <a:srgbClr val="B31467"/>
                </a:solidFill>
              </a:rPr>
              <a:t>r</a:t>
            </a:r>
            <a:r>
              <a:rPr lang="pl-PL" sz="1200" b="1" baseline="-25000" dirty="0">
                <a:solidFill>
                  <a:srgbClr val="B31467"/>
                </a:solidFill>
              </a:rPr>
              <a:t>1</a:t>
            </a:r>
          </a:p>
        </p:txBody>
      </p:sp>
      <p:sp>
        <p:nvSpPr>
          <p:cNvPr id="54" name="pole tekstowe 53">
            <a:extLst>
              <a:ext uri="{FF2B5EF4-FFF2-40B4-BE49-F238E27FC236}">
                <a16:creationId xmlns:a16="http://schemas.microsoft.com/office/drawing/2014/main" id="{3C8197E4-21D4-26BD-A70B-D44E52A8E50B}"/>
              </a:ext>
            </a:extLst>
          </p:cNvPr>
          <p:cNvSpPr txBox="1"/>
          <p:nvPr/>
        </p:nvSpPr>
        <p:spPr>
          <a:xfrm>
            <a:off x="5262276" y="4607459"/>
            <a:ext cx="1541929" cy="276999"/>
          </a:xfrm>
          <a:prstGeom prst="rect">
            <a:avLst/>
          </a:prstGeom>
          <a:noFill/>
        </p:spPr>
        <p:txBody>
          <a:bodyPr wrap="square" rtlCol="0">
            <a:spAutoFit/>
          </a:bodyPr>
          <a:lstStyle/>
          <a:p>
            <a:pPr algn="ctr"/>
            <a:r>
              <a:rPr lang="pl-PL" sz="1200" b="1" dirty="0">
                <a:solidFill>
                  <a:srgbClr val="B31467"/>
                </a:solidFill>
              </a:rPr>
              <a:t>r</a:t>
            </a:r>
            <a:r>
              <a:rPr lang="pl-PL" sz="1200" b="1" baseline="-25000" dirty="0">
                <a:solidFill>
                  <a:srgbClr val="B31467"/>
                </a:solidFill>
              </a:rPr>
              <a:t>2</a:t>
            </a:r>
          </a:p>
        </p:txBody>
      </p:sp>
      <p:sp>
        <p:nvSpPr>
          <p:cNvPr id="55" name="pole tekstowe 54">
            <a:extLst>
              <a:ext uri="{FF2B5EF4-FFF2-40B4-BE49-F238E27FC236}">
                <a16:creationId xmlns:a16="http://schemas.microsoft.com/office/drawing/2014/main" id="{55227207-5417-1354-4C66-5A7DA2B9E444}"/>
              </a:ext>
            </a:extLst>
          </p:cNvPr>
          <p:cNvSpPr txBox="1"/>
          <p:nvPr/>
        </p:nvSpPr>
        <p:spPr>
          <a:xfrm>
            <a:off x="2489650" y="4377515"/>
            <a:ext cx="1541929" cy="276999"/>
          </a:xfrm>
          <a:prstGeom prst="rect">
            <a:avLst/>
          </a:prstGeom>
          <a:noFill/>
        </p:spPr>
        <p:txBody>
          <a:bodyPr wrap="square" rtlCol="0">
            <a:spAutoFit/>
          </a:bodyPr>
          <a:lstStyle/>
          <a:p>
            <a:pPr algn="ctr"/>
            <a:r>
              <a:rPr lang="pl-PL" sz="1200" b="1" dirty="0">
                <a:solidFill>
                  <a:srgbClr val="B31467"/>
                </a:solidFill>
              </a:rPr>
              <a:t>R</a:t>
            </a:r>
            <a:r>
              <a:rPr lang="pl-PL" sz="1200" b="1" baseline="-25000" dirty="0">
                <a:solidFill>
                  <a:srgbClr val="B31467"/>
                </a:solidFill>
              </a:rPr>
              <a:t>2</a:t>
            </a:r>
          </a:p>
        </p:txBody>
      </p:sp>
      <p:sp>
        <p:nvSpPr>
          <p:cNvPr id="56" name="pole tekstowe 55">
            <a:extLst>
              <a:ext uri="{FF2B5EF4-FFF2-40B4-BE49-F238E27FC236}">
                <a16:creationId xmlns:a16="http://schemas.microsoft.com/office/drawing/2014/main" id="{3C80A062-6C43-77FF-1833-E4ED6C9BC335}"/>
              </a:ext>
            </a:extLst>
          </p:cNvPr>
          <p:cNvSpPr txBox="1"/>
          <p:nvPr/>
        </p:nvSpPr>
        <p:spPr>
          <a:xfrm>
            <a:off x="3558988" y="4983493"/>
            <a:ext cx="1541929" cy="276999"/>
          </a:xfrm>
          <a:prstGeom prst="rect">
            <a:avLst/>
          </a:prstGeom>
          <a:noFill/>
        </p:spPr>
        <p:txBody>
          <a:bodyPr wrap="square" rtlCol="0">
            <a:spAutoFit/>
          </a:bodyPr>
          <a:lstStyle/>
          <a:p>
            <a:pPr algn="ctr"/>
            <a:r>
              <a:rPr lang="pl-PL" sz="1200" b="1" dirty="0">
                <a:solidFill>
                  <a:srgbClr val="B31467"/>
                </a:solidFill>
              </a:rPr>
              <a:t>R</a:t>
            </a:r>
            <a:r>
              <a:rPr lang="pl-PL" sz="1200" b="1" baseline="-25000" dirty="0">
                <a:solidFill>
                  <a:srgbClr val="B31467"/>
                </a:solidFill>
              </a:rPr>
              <a:t>3</a:t>
            </a:r>
          </a:p>
        </p:txBody>
      </p:sp>
      <p:cxnSp>
        <p:nvCxnSpPr>
          <p:cNvPr id="57" name="Łącznik prosty ze strzałką 56">
            <a:extLst>
              <a:ext uri="{FF2B5EF4-FFF2-40B4-BE49-F238E27FC236}">
                <a16:creationId xmlns:a16="http://schemas.microsoft.com/office/drawing/2014/main" id="{51E82946-47EA-DFC5-FE32-7CD709089448}"/>
              </a:ext>
            </a:extLst>
          </p:cNvPr>
          <p:cNvCxnSpPr>
            <a:cxnSpLocks/>
          </p:cNvCxnSpPr>
          <p:nvPr/>
        </p:nvCxnSpPr>
        <p:spPr>
          <a:xfrm flipH="1">
            <a:off x="618565" y="3674047"/>
            <a:ext cx="3711388" cy="0"/>
          </a:xfrm>
          <a:prstGeom prst="straightConnector1">
            <a:avLst/>
          </a:prstGeom>
          <a:ln w="19050">
            <a:solidFill>
              <a:schemeClr val="bg1">
                <a:lumMod val="85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Łącznik prosty ze strzałką 59">
            <a:extLst>
              <a:ext uri="{FF2B5EF4-FFF2-40B4-BE49-F238E27FC236}">
                <a16:creationId xmlns:a16="http://schemas.microsoft.com/office/drawing/2014/main" id="{93A766F2-1575-6C96-F313-2D8E5C1DF7B6}"/>
              </a:ext>
            </a:extLst>
          </p:cNvPr>
          <p:cNvCxnSpPr>
            <a:cxnSpLocks/>
          </p:cNvCxnSpPr>
          <p:nvPr/>
        </p:nvCxnSpPr>
        <p:spPr>
          <a:xfrm>
            <a:off x="4713350" y="4489749"/>
            <a:ext cx="0" cy="1751086"/>
          </a:xfrm>
          <a:prstGeom prst="straightConnector1">
            <a:avLst/>
          </a:prstGeom>
          <a:ln w="19050">
            <a:solidFill>
              <a:schemeClr val="bg1">
                <a:lumMod val="85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3" name="pole tekstowe 62">
            <a:extLst>
              <a:ext uri="{FF2B5EF4-FFF2-40B4-BE49-F238E27FC236}">
                <a16:creationId xmlns:a16="http://schemas.microsoft.com/office/drawing/2014/main" id="{1C104A19-F821-BBF6-218D-D1160D180C8D}"/>
              </a:ext>
            </a:extLst>
          </p:cNvPr>
          <p:cNvSpPr txBox="1"/>
          <p:nvPr/>
        </p:nvSpPr>
        <p:spPr>
          <a:xfrm>
            <a:off x="3926018" y="6313603"/>
            <a:ext cx="1541929" cy="276999"/>
          </a:xfrm>
          <a:prstGeom prst="rect">
            <a:avLst/>
          </a:prstGeom>
          <a:noFill/>
        </p:spPr>
        <p:txBody>
          <a:bodyPr wrap="square" rtlCol="0">
            <a:spAutoFit/>
          </a:bodyPr>
          <a:lstStyle/>
          <a:p>
            <a:pPr algn="ctr"/>
            <a:r>
              <a:rPr lang="pl-PL" sz="1200" b="1" dirty="0" err="1">
                <a:solidFill>
                  <a:schemeClr val="bg1">
                    <a:lumMod val="50000"/>
                  </a:schemeClr>
                </a:solidFill>
              </a:rPr>
              <a:t>C</a:t>
            </a:r>
            <a:r>
              <a:rPr lang="pl-PL" sz="1200" b="1" baseline="-25000" dirty="0" err="1">
                <a:solidFill>
                  <a:schemeClr val="bg1">
                    <a:lumMod val="50000"/>
                  </a:schemeClr>
                </a:solidFill>
              </a:rPr>
              <a:t>Long</a:t>
            </a:r>
            <a:endParaRPr lang="pl-PL" sz="1200" b="1" baseline="-25000" dirty="0">
              <a:solidFill>
                <a:schemeClr val="bg1">
                  <a:lumMod val="50000"/>
                </a:schemeClr>
              </a:solidFill>
            </a:endParaRPr>
          </a:p>
        </p:txBody>
      </p:sp>
      <p:sp>
        <p:nvSpPr>
          <p:cNvPr id="64" name="pole tekstowe 63">
            <a:extLst>
              <a:ext uri="{FF2B5EF4-FFF2-40B4-BE49-F238E27FC236}">
                <a16:creationId xmlns:a16="http://schemas.microsoft.com/office/drawing/2014/main" id="{2114FD0F-BA59-D7C6-AECB-E5B4005417D3}"/>
              </a:ext>
            </a:extLst>
          </p:cNvPr>
          <p:cNvSpPr txBox="1"/>
          <p:nvPr/>
        </p:nvSpPr>
        <p:spPr>
          <a:xfrm>
            <a:off x="-438956" y="3501625"/>
            <a:ext cx="1541929" cy="276999"/>
          </a:xfrm>
          <a:prstGeom prst="rect">
            <a:avLst/>
          </a:prstGeom>
          <a:noFill/>
        </p:spPr>
        <p:txBody>
          <a:bodyPr wrap="square" rtlCol="0">
            <a:spAutoFit/>
          </a:bodyPr>
          <a:lstStyle/>
          <a:p>
            <a:pPr algn="ctr"/>
            <a:r>
              <a:rPr lang="pl-PL" sz="1200" b="1" dirty="0" err="1">
                <a:solidFill>
                  <a:schemeClr val="bg1">
                    <a:lumMod val="50000"/>
                  </a:schemeClr>
                </a:solidFill>
              </a:rPr>
              <a:t>C</a:t>
            </a:r>
            <a:r>
              <a:rPr lang="pl-PL" sz="1200" b="1" baseline="-25000" dirty="0" err="1">
                <a:solidFill>
                  <a:schemeClr val="bg1">
                    <a:lumMod val="50000"/>
                  </a:schemeClr>
                </a:solidFill>
              </a:rPr>
              <a:t>Lati</a:t>
            </a:r>
            <a:endParaRPr lang="pl-PL" sz="1200" b="1" baseline="-25000" dirty="0">
              <a:solidFill>
                <a:schemeClr val="bg1">
                  <a:lumMod val="50000"/>
                </a:schemeClr>
              </a:solidFill>
            </a:endParaRPr>
          </a:p>
        </p:txBody>
      </p:sp>
    </p:spTree>
    <p:extLst>
      <p:ext uri="{BB962C8B-B14F-4D97-AF65-F5344CB8AC3E}">
        <p14:creationId xmlns:p14="http://schemas.microsoft.com/office/powerpoint/2010/main" val="3389183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6B8B9-44FE-F95C-F8EB-2A037AE439B5}"/>
            </a:ext>
          </a:extLst>
        </p:cNvPr>
        <p:cNvGrpSpPr/>
        <p:nvPr/>
      </p:nvGrpSpPr>
      <p:grpSpPr>
        <a:xfrm>
          <a:off x="0" y="0"/>
          <a:ext cx="0" cy="0"/>
          <a:chOff x="0" y="0"/>
          <a:chExt cx="0" cy="0"/>
        </a:xfrm>
      </p:grpSpPr>
      <p:pic>
        <p:nvPicPr>
          <p:cNvPr id="3" name="Obraz 2">
            <a:extLst>
              <a:ext uri="{FF2B5EF4-FFF2-40B4-BE49-F238E27FC236}">
                <a16:creationId xmlns:a16="http://schemas.microsoft.com/office/drawing/2014/main" id="{63E266B0-2323-414D-4F61-1DD7CFE03A9B}"/>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B2D19F8B-1494-7706-F1B4-318C95A508F4}"/>
              </a:ext>
            </a:extLst>
          </p:cNvPr>
          <p:cNvSpPr>
            <a:spLocks noGrp="1"/>
          </p:cNvSpPr>
          <p:nvPr>
            <p:ph idx="1"/>
          </p:nvPr>
        </p:nvSpPr>
        <p:spPr>
          <a:xfrm>
            <a:off x="5708072" y="1646493"/>
            <a:ext cx="6035693" cy="4351338"/>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en-US" sz="4000" kern="100" dirty="0">
                <a:solidFill>
                  <a:srgbClr val="002060"/>
                </a:solidFill>
                <a:cs typeface="Times New Roman" panose="02020603050405020304" pitchFamily="18" charset="0"/>
              </a:rPr>
              <a:t>GRAVITY MODEL </a:t>
            </a:r>
            <a:br>
              <a:rPr lang="pl-PL" sz="4000" kern="100" dirty="0">
                <a:solidFill>
                  <a:srgbClr val="002060"/>
                </a:solidFill>
                <a:cs typeface="Times New Roman" panose="02020603050405020304" pitchFamily="18" charset="0"/>
              </a:rPr>
            </a:br>
            <a:r>
              <a:rPr lang="en-US" sz="4000" kern="100" dirty="0">
                <a:solidFill>
                  <a:srgbClr val="002060"/>
                </a:solidFill>
                <a:cs typeface="Times New Roman" panose="02020603050405020304" pitchFamily="18" charset="0"/>
              </a:rPr>
              <a:t>IN INTERNATIONAL TRADE</a:t>
            </a:r>
          </a:p>
          <a:p>
            <a:pPr marL="0" indent="0">
              <a:buNone/>
            </a:pPr>
            <a:endParaRPr lang="pl-PL" dirty="0"/>
          </a:p>
        </p:txBody>
      </p:sp>
    </p:spTree>
    <p:extLst>
      <p:ext uri="{BB962C8B-B14F-4D97-AF65-F5344CB8AC3E}">
        <p14:creationId xmlns:p14="http://schemas.microsoft.com/office/powerpoint/2010/main" val="1531229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115E8-09D4-8CC6-AADF-8C3B72312019}"/>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E46506B0-1241-D30C-A1C9-936382191F36}"/>
              </a:ext>
            </a:extLst>
          </p:cNvPr>
          <p:cNvSpPr/>
          <p:nvPr/>
        </p:nvSpPr>
        <p:spPr>
          <a:xfrm>
            <a:off x="0" y="1852519"/>
            <a:ext cx="7046258" cy="418969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4" name="Tytuł 3">
            <a:extLst>
              <a:ext uri="{FF2B5EF4-FFF2-40B4-BE49-F238E27FC236}">
                <a16:creationId xmlns:a16="http://schemas.microsoft.com/office/drawing/2014/main" id="{5E9B994A-6592-065A-CA10-6B9149D7DAAF}"/>
              </a:ext>
            </a:extLst>
          </p:cNvPr>
          <p:cNvSpPr>
            <a:spLocks noGrp="1"/>
          </p:cNvSpPr>
          <p:nvPr>
            <p:ph type="title"/>
          </p:nvPr>
        </p:nvSpPr>
        <p:spPr>
          <a:xfrm>
            <a:off x="1626845" y="359457"/>
            <a:ext cx="9745133" cy="1116542"/>
          </a:xfrm>
        </p:spPr>
        <p:txBody>
          <a:bodyPr>
            <a:normAutofit/>
          </a:bodyPr>
          <a:lstStyle/>
          <a:p>
            <a:r>
              <a:rPr lang="en-US" sz="3200" kern="100" dirty="0">
                <a:cs typeface="Times New Roman" panose="02020603050405020304" pitchFamily="18" charset="0"/>
              </a:rPr>
              <a:t>Gravity model in international trade</a:t>
            </a:r>
            <a:endParaRPr lang="pl-PL" dirty="0"/>
          </a:p>
        </p:txBody>
      </p:sp>
      <p:sp>
        <p:nvSpPr>
          <p:cNvPr id="3" name="Symbol zastępczy zawartości 2">
            <a:extLst>
              <a:ext uri="{FF2B5EF4-FFF2-40B4-BE49-F238E27FC236}">
                <a16:creationId xmlns:a16="http://schemas.microsoft.com/office/drawing/2014/main" id="{93FB17A2-A8E4-6091-6F18-D068767A46C1}"/>
              </a:ext>
            </a:extLst>
          </p:cNvPr>
          <p:cNvSpPr>
            <a:spLocks noGrp="1"/>
          </p:cNvSpPr>
          <p:nvPr>
            <p:ph idx="1"/>
          </p:nvPr>
        </p:nvSpPr>
        <p:spPr>
          <a:xfrm>
            <a:off x="918883" y="2121460"/>
            <a:ext cx="5490882" cy="3544233"/>
          </a:xfrm>
        </p:spPr>
        <p:txBody>
          <a:bodyPr>
            <a:normAutofit/>
          </a:bodyPr>
          <a:lstStyle/>
          <a:p>
            <a:pPr algn="just">
              <a:spcAft>
                <a:spcPts val="600"/>
              </a:spcAft>
              <a:buFont typeface="Wingdings" panose="05000000000000000000" pitchFamily="2" charset="2"/>
              <a:buChar char="§"/>
            </a:pPr>
            <a:r>
              <a:rPr lang="en-US" sz="1400" dirty="0"/>
              <a:t>Tinbergen (1962) was the first to provide an intuitive explanation of bilateral trade flows in international trade. His discoveries laid the foundation for the modern gravity model, which assumes that trade between nations is directly proportional to the size of their economies and inversely proportional to the costs of trade. This should be understood as follows:</a:t>
            </a:r>
          </a:p>
          <a:p>
            <a:pPr lvl="1" algn="just">
              <a:spcAft>
                <a:spcPts val="600"/>
              </a:spcAft>
              <a:buFont typeface="Wingdings" panose="05000000000000000000" pitchFamily="2" charset="2"/>
              <a:buChar char="§"/>
            </a:pPr>
            <a:r>
              <a:rPr lang="en-US" sz="1000" dirty="0"/>
              <a:t>larger countries are expected to trade more,</a:t>
            </a:r>
          </a:p>
          <a:p>
            <a:pPr lvl="1" algn="just">
              <a:spcAft>
                <a:spcPts val="600"/>
              </a:spcAft>
              <a:buFont typeface="Wingdings" panose="05000000000000000000" pitchFamily="2" charset="2"/>
              <a:buChar char="§"/>
            </a:pPr>
            <a:r>
              <a:rPr lang="en-US" sz="1000" dirty="0"/>
              <a:t>countries that are further apart are expected to trade less (possibly due to higher trade costs).</a:t>
            </a:r>
          </a:p>
          <a:p>
            <a:pPr algn="just">
              <a:spcAft>
                <a:spcPts val="600"/>
              </a:spcAft>
              <a:buFont typeface="Wingdings" panose="05000000000000000000" pitchFamily="2" charset="2"/>
              <a:buChar char="§"/>
            </a:pPr>
            <a:endParaRPr lang="pl-PL" sz="1400" dirty="0"/>
          </a:p>
        </p:txBody>
      </p:sp>
      <p:pic>
        <p:nvPicPr>
          <p:cNvPr id="8194" name="Picture 2" descr="Glob, Globus, Świat, Ziemia, Planeta">
            <a:extLst>
              <a:ext uri="{FF2B5EF4-FFF2-40B4-BE49-F238E27FC236}">
                <a16:creationId xmlns:a16="http://schemas.microsoft.com/office/drawing/2014/main" id="{176BE4FB-2779-9783-3831-4D61AEAAC7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957" r="11173"/>
          <a:stretch/>
        </p:blipFill>
        <p:spPr bwMode="auto">
          <a:xfrm>
            <a:off x="7046258" y="1852519"/>
            <a:ext cx="5145742" cy="4185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384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06700"/>
            <a:ext cx="10947400" cy="3626908"/>
          </a:xfrm>
          <a:solidFill>
            <a:schemeClr val="bg1">
              <a:lumMod val="95000"/>
            </a:schemeClr>
          </a:solidFill>
        </p:spPr>
        <p:txBody>
          <a:bodyPr>
            <a:normAutofit/>
          </a:bodyPr>
          <a:lstStyle/>
          <a:p>
            <a:r>
              <a:rPr lang="pl-PL" sz="1800" kern="100" dirty="0">
                <a:cs typeface="Times New Roman" panose="02020603050405020304" pitchFamily="18" charset="0"/>
              </a:rPr>
              <a:t>Logistics network </a:t>
            </a:r>
          </a:p>
          <a:p>
            <a:r>
              <a:rPr lang="pl-PL" sz="1800" kern="100" dirty="0">
                <a:cs typeface="Times New Roman" panose="02020603050405020304" pitchFamily="18" charset="0"/>
              </a:rPr>
              <a:t>G</a:t>
            </a:r>
            <a:r>
              <a:rPr lang="en-US" sz="1800" kern="100" dirty="0" err="1">
                <a:cs typeface="Times New Roman" panose="02020603050405020304" pitchFamily="18" charset="0"/>
              </a:rPr>
              <a:t>ravity</a:t>
            </a:r>
            <a:r>
              <a:rPr lang="en-US" sz="1800" kern="100" dirty="0">
                <a:cs typeface="Times New Roman" panose="02020603050405020304" pitchFamily="18" charset="0"/>
              </a:rPr>
              <a:t> model in a logistics network</a:t>
            </a:r>
            <a:endParaRPr lang="pl-PL" sz="1800" kern="100" dirty="0">
              <a:cs typeface="Times New Roman" panose="02020603050405020304" pitchFamily="18" charset="0"/>
            </a:endParaRPr>
          </a:p>
          <a:p>
            <a:r>
              <a:rPr lang="pl-PL" sz="1800" kern="100" dirty="0" err="1">
                <a:cs typeface="Times New Roman" panose="02020603050405020304" pitchFamily="18" charset="0"/>
              </a:rPr>
              <a:t>Balanced</a:t>
            </a:r>
            <a:r>
              <a:rPr lang="pl-PL" sz="1800" kern="100" dirty="0">
                <a:cs typeface="Times New Roman" panose="02020603050405020304" pitchFamily="18" charset="0"/>
              </a:rPr>
              <a:t> </a:t>
            </a:r>
            <a:r>
              <a:rPr lang="pl-PL" sz="1800" kern="100" dirty="0" err="1">
                <a:cs typeface="Times New Roman" panose="02020603050405020304" pitchFamily="18" charset="0"/>
              </a:rPr>
              <a:t>gravity</a:t>
            </a:r>
            <a:r>
              <a:rPr lang="pl-PL" sz="1800" kern="100" dirty="0">
                <a:cs typeface="Times New Roman" panose="02020603050405020304" pitchFamily="18" charset="0"/>
              </a:rPr>
              <a:t> model</a:t>
            </a:r>
          </a:p>
          <a:p>
            <a:r>
              <a:rPr lang="en-US" sz="1800" kern="100" dirty="0">
                <a:cs typeface="Times New Roman" panose="02020603050405020304" pitchFamily="18" charset="0"/>
              </a:rPr>
              <a:t>Gravity model in international trade</a:t>
            </a:r>
            <a:endParaRPr lang="pl-PL" sz="1800" kern="100" dirty="0">
              <a:cs typeface="Times New Roman" panose="02020603050405020304" pitchFamily="18" charset="0"/>
            </a:endParaRPr>
          </a:p>
          <a:p>
            <a:r>
              <a:rPr lang="pl-PL" sz="1800" kern="100" dirty="0" err="1">
                <a:cs typeface="Times New Roman" panose="02020603050405020304" pitchFamily="18" charset="0"/>
              </a:rPr>
              <a:t>Summary</a:t>
            </a:r>
            <a:endParaRPr lang="pl-PL" sz="1800" kern="100" dirty="0">
              <a:cs typeface="Times New Roman" panose="02020603050405020304" pitchFamily="18" charset="0"/>
            </a:endParaRPr>
          </a:p>
          <a:p>
            <a:endParaRPr lang="pl-PL" sz="1800" kern="100" dirty="0">
              <a:cs typeface="Times New Roman" panose="02020603050405020304" pitchFamily="18" charset="0"/>
            </a:endParaRPr>
          </a:p>
        </p:txBody>
      </p:sp>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018EF-09C6-67CF-E5F1-FE437E1B9884}"/>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Symbol zastępczy zawartości 7">
                <a:extLst>
                  <a:ext uri="{FF2B5EF4-FFF2-40B4-BE49-F238E27FC236}">
                    <a16:creationId xmlns:a16="http://schemas.microsoft.com/office/drawing/2014/main" id="{D2B6DC4E-6183-CCDA-A868-DE9FC8D1BC27}"/>
                  </a:ext>
                </a:extLst>
              </p:cNvPr>
              <p:cNvSpPr txBox="1">
                <a:spLocks/>
              </p:cNvSpPr>
              <p:nvPr/>
            </p:nvSpPr>
            <p:spPr>
              <a:xfrm>
                <a:off x="2357717" y="1389530"/>
                <a:ext cx="9284448" cy="4545106"/>
              </a:xfrm>
              <a:prstGeom prst="rect">
                <a:avLst/>
              </a:prstGeom>
              <a:solidFill>
                <a:schemeClr val="bg1">
                  <a:lumMod val="95000"/>
                </a:schemeClr>
              </a:solidFill>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just">
                  <a:lnSpc>
                    <a:spcPct val="150000"/>
                  </a:lnSpc>
                  <a:spcAft>
                    <a:spcPts val="600"/>
                  </a:spcAft>
                  <a:buNone/>
                </a:pPr>
                <a:r>
                  <a:rPr lang="en-US" sz="2500" kern="100" dirty="0">
                    <a:solidFill>
                      <a:schemeClr val="accent1">
                        <a:lumMod val="50000"/>
                      </a:schemeClr>
                    </a:solidFill>
                    <a:ea typeface="Calibri" panose="020F0502020204030204" pitchFamily="34" charset="0"/>
                    <a:cs typeface="Times New Roman" panose="02020603050405020304" pitchFamily="18" charset="0"/>
                  </a:rPr>
                  <a:t>Due to the effectiveness of the gravity model in trade research, we have seen a significant increase in the use of the gravity model to assess various aspects of international trade (Azmi, et al. 2024):</a:t>
                </a:r>
                <a:endParaRPr lang="pl-PL" sz="2500" kern="100" dirty="0">
                  <a:solidFill>
                    <a:schemeClr val="accent1">
                      <a:lumMod val="50000"/>
                    </a:schemeClr>
                  </a:solidFill>
                  <a:ea typeface="Calibri" panose="020F0502020204030204" pitchFamily="34" charset="0"/>
                  <a:cs typeface="Times New Roman" panose="02020603050405020304" pitchFamily="18" charset="0"/>
                </a:endParaRPr>
              </a:p>
              <a:p>
                <a:pPr indent="0" algn="just">
                  <a:lnSpc>
                    <a:spcPct val="150000"/>
                  </a:lnSpc>
                  <a:spcAft>
                    <a:spcPts val="600"/>
                  </a:spcAft>
                  <a:buNone/>
                </a:pPr>
                <a:endParaRPr lang="pl-PL" sz="2500" kern="100" dirty="0">
                  <a:solidFill>
                    <a:schemeClr val="accent1">
                      <a:lumMod val="50000"/>
                    </a:schemeClr>
                  </a:solidFill>
                  <a:ea typeface="Calibri" panose="020F0502020204030204" pitchFamily="34"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pl-PL" b="1" i="1" smtClean="0">
                              <a:solidFill>
                                <a:schemeClr val="accent1">
                                  <a:lumMod val="50000"/>
                                </a:schemeClr>
                              </a:solidFill>
                            </a:rPr>
                          </m:ctrlPr>
                        </m:sSubPr>
                        <m:e>
                          <m:r>
                            <a:rPr lang="pl-PL" b="1" i="1">
                              <a:solidFill>
                                <a:schemeClr val="accent1">
                                  <a:lumMod val="50000"/>
                                </a:schemeClr>
                              </a:solidFill>
                            </a:rPr>
                            <m:t>𝑿</m:t>
                          </m:r>
                        </m:e>
                        <m:sub>
                          <m:r>
                            <a:rPr lang="pl-PL" b="1" i="1">
                              <a:solidFill>
                                <a:schemeClr val="accent1">
                                  <a:lumMod val="50000"/>
                                </a:schemeClr>
                              </a:solidFill>
                            </a:rPr>
                            <m:t>𝒊𝒋</m:t>
                          </m:r>
                        </m:sub>
                      </m:sSub>
                      <m:r>
                        <a:rPr lang="pl-PL" b="1" i="1">
                          <a:solidFill>
                            <a:schemeClr val="accent1">
                              <a:lumMod val="50000"/>
                            </a:schemeClr>
                          </a:solidFill>
                        </a:rPr>
                        <m:t>= </m:t>
                      </m:r>
                      <m:sSub>
                        <m:sSubPr>
                          <m:ctrlPr>
                            <a:rPr lang="pl-PL" b="1" i="1">
                              <a:solidFill>
                                <a:schemeClr val="accent1">
                                  <a:lumMod val="50000"/>
                                </a:schemeClr>
                              </a:solidFill>
                            </a:rPr>
                          </m:ctrlPr>
                        </m:sSubPr>
                        <m:e>
                          <m:r>
                            <a:rPr lang="pl-PL" b="1" i="1">
                              <a:solidFill>
                                <a:schemeClr val="accent1">
                                  <a:lumMod val="50000"/>
                                </a:schemeClr>
                              </a:solidFill>
                            </a:rPr>
                            <m:t>𝜶</m:t>
                          </m:r>
                        </m:e>
                        <m:sub>
                          <m:r>
                            <a:rPr lang="pl-PL" b="1" i="1">
                              <a:solidFill>
                                <a:schemeClr val="accent1">
                                  <a:lumMod val="50000"/>
                                </a:schemeClr>
                              </a:solidFill>
                            </a:rPr>
                            <m:t>𝒊</m:t>
                          </m:r>
                        </m:sub>
                      </m:sSub>
                      <m:r>
                        <a:rPr lang="pl-PL" b="1" i="1">
                          <a:solidFill>
                            <a:schemeClr val="accent1">
                              <a:lumMod val="50000"/>
                            </a:schemeClr>
                          </a:solidFill>
                        </a:rPr>
                        <m:t>+ </m:t>
                      </m:r>
                      <m:sSub>
                        <m:sSubPr>
                          <m:ctrlPr>
                            <a:rPr lang="pl-PL" b="1" i="1">
                              <a:solidFill>
                                <a:schemeClr val="accent1">
                                  <a:lumMod val="50000"/>
                                </a:schemeClr>
                              </a:solidFill>
                            </a:rPr>
                          </m:ctrlPr>
                        </m:sSubPr>
                        <m:e>
                          <m:r>
                            <a:rPr lang="pl-PL" b="1" i="1">
                              <a:solidFill>
                                <a:schemeClr val="accent1">
                                  <a:lumMod val="50000"/>
                                </a:schemeClr>
                              </a:solidFill>
                            </a:rPr>
                            <m:t>𝜷</m:t>
                          </m:r>
                        </m:e>
                        <m:sub>
                          <m:r>
                            <a:rPr lang="pl-PL" b="1" i="1">
                              <a:solidFill>
                                <a:schemeClr val="accent1">
                                  <a:lumMod val="50000"/>
                                </a:schemeClr>
                              </a:solidFill>
                            </a:rPr>
                            <m:t>𝟏</m:t>
                          </m:r>
                        </m:sub>
                      </m:sSub>
                      <m:r>
                        <a:rPr lang="pl-PL" b="1" i="1">
                          <a:solidFill>
                            <a:schemeClr val="accent1">
                              <a:lumMod val="50000"/>
                            </a:schemeClr>
                          </a:solidFill>
                        </a:rPr>
                        <m:t>∙</m:t>
                      </m:r>
                      <m:sSub>
                        <m:sSubPr>
                          <m:ctrlPr>
                            <a:rPr lang="pl-PL" b="1" i="1">
                              <a:solidFill>
                                <a:schemeClr val="accent1">
                                  <a:lumMod val="50000"/>
                                </a:schemeClr>
                              </a:solidFill>
                            </a:rPr>
                          </m:ctrlPr>
                        </m:sSubPr>
                        <m:e>
                          <m:r>
                            <a:rPr lang="pl-PL" b="1" i="1">
                              <a:solidFill>
                                <a:schemeClr val="accent1">
                                  <a:lumMod val="50000"/>
                                </a:schemeClr>
                              </a:solidFill>
                            </a:rPr>
                            <m:t>𝑮𝑫𝑷</m:t>
                          </m:r>
                        </m:e>
                        <m:sub>
                          <m:r>
                            <a:rPr lang="pl-PL" b="1" i="1">
                              <a:solidFill>
                                <a:schemeClr val="accent1">
                                  <a:lumMod val="50000"/>
                                </a:schemeClr>
                              </a:solidFill>
                            </a:rPr>
                            <m:t>𝒊</m:t>
                          </m:r>
                        </m:sub>
                      </m:sSub>
                      <m:r>
                        <a:rPr lang="pl-PL" b="1" i="1">
                          <a:solidFill>
                            <a:schemeClr val="accent1">
                              <a:lumMod val="50000"/>
                            </a:schemeClr>
                          </a:solidFill>
                        </a:rPr>
                        <m:t>+</m:t>
                      </m:r>
                      <m:sSub>
                        <m:sSubPr>
                          <m:ctrlPr>
                            <a:rPr lang="pl-PL" b="1" i="1">
                              <a:solidFill>
                                <a:schemeClr val="accent1">
                                  <a:lumMod val="50000"/>
                                </a:schemeClr>
                              </a:solidFill>
                            </a:rPr>
                          </m:ctrlPr>
                        </m:sSubPr>
                        <m:e>
                          <m:r>
                            <a:rPr lang="pl-PL" b="1" i="1">
                              <a:solidFill>
                                <a:schemeClr val="accent1">
                                  <a:lumMod val="50000"/>
                                </a:schemeClr>
                              </a:solidFill>
                            </a:rPr>
                            <m:t>𝜷</m:t>
                          </m:r>
                        </m:e>
                        <m:sub>
                          <m:r>
                            <a:rPr lang="pl-PL" b="1" i="1">
                              <a:solidFill>
                                <a:schemeClr val="accent1">
                                  <a:lumMod val="50000"/>
                                </a:schemeClr>
                              </a:solidFill>
                            </a:rPr>
                            <m:t>𝟐</m:t>
                          </m:r>
                        </m:sub>
                      </m:sSub>
                      <m:r>
                        <a:rPr lang="pl-PL" b="1" i="1">
                          <a:solidFill>
                            <a:schemeClr val="accent1">
                              <a:lumMod val="50000"/>
                            </a:schemeClr>
                          </a:solidFill>
                        </a:rPr>
                        <m:t>∙</m:t>
                      </m:r>
                      <m:sSub>
                        <m:sSubPr>
                          <m:ctrlPr>
                            <a:rPr lang="pl-PL" b="1" i="1">
                              <a:solidFill>
                                <a:schemeClr val="accent1">
                                  <a:lumMod val="50000"/>
                                </a:schemeClr>
                              </a:solidFill>
                            </a:rPr>
                          </m:ctrlPr>
                        </m:sSubPr>
                        <m:e>
                          <m:r>
                            <a:rPr lang="pl-PL" b="1" i="1">
                              <a:solidFill>
                                <a:schemeClr val="accent1">
                                  <a:lumMod val="50000"/>
                                </a:schemeClr>
                              </a:solidFill>
                            </a:rPr>
                            <m:t>𝑮𝑫𝑷</m:t>
                          </m:r>
                        </m:e>
                        <m:sub>
                          <m:r>
                            <a:rPr lang="pl-PL" b="1" i="1">
                              <a:solidFill>
                                <a:schemeClr val="accent1">
                                  <a:lumMod val="50000"/>
                                </a:schemeClr>
                              </a:solidFill>
                            </a:rPr>
                            <m:t>𝒋</m:t>
                          </m:r>
                        </m:sub>
                      </m:sSub>
                      <m:r>
                        <a:rPr lang="pl-PL" b="1" i="1">
                          <a:solidFill>
                            <a:schemeClr val="accent1">
                              <a:lumMod val="50000"/>
                            </a:schemeClr>
                          </a:solidFill>
                        </a:rPr>
                        <m:t>+</m:t>
                      </m:r>
                      <m:sSub>
                        <m:sSubPr>
                          <m:ctrlPr>
                            <a:rPr lang="pl-PL" b="1" i="1">
                              <a:solidFill>
                                <a:schemeClr val="accent1">
                                  <a:lumMod val="50000"/>
                                </a:schemeClr>
                              </a:solidFill>
                            </a:rPr>
                          </m:ctrlPr>
                        </m:sSubPr>
                        <m:e>
                          <m:r>
                            <a:rPr lang="pl-PL" b="1" i="1">
                              <a:solidFill>
                                <a:schemeClr val="accent1">
                                  <a:lumMod val="50000"/>
                                </a:schemeClr>
                              </a:solidFill>
                            </a:rPr>
                            <m:t>𝜷</m:t>
                          </m:r>
                        </m:e>
                        <m:sub>
                          <m:r>
                            <a:rPr lang="pl-PL" b="1" i="1">
                              <a:solidFill>
                                <a:schemeClr val="accent1">
                                  <a:lumMod val="50000"/>
                                </a:schemeClr>
                              </a:solidFill>
                            </a:rPr>
                            <m:t>𝟑</m:t>
                          </m:r>
                        </m:sub>
                      </m:sSub>
                      <m:r>
                        <a:rPr lang="pl-PL" b="1" i="1">
                          <a:solidFill>
                            <a:schemeClr val="accent1">
                              <a:lumMod val="50000"/>
                            </a:schemeClr>
                          </a:solidFill>
                        </a:rPr>
                        <m:t>∙</m:t>
                      </m:r>
                      <m:sSub>
                        <m:sSubPr>
                          <m:ctrlPr>
                            <a:rPr lang="pl-PL" b="1" i="1">
                              <a:solidFill>
                                <a:schemeClr val="accent1">
                                  <a:lumMod val="50000"/>
                                </a:schemeClr>
                              </a:solidFill>
                            </a:rPr>
                          </m:ctrlPr>
                        </m:sSubPr>
                        <m:e>
                          <m:r>
                            <a:rPr lang="pl-PL" b="1" i="1">
                              <a:solidFill>
                                <a:schemeClr val="accent1">
                                  <a:lumMod val="50000"/>
                                </a:schemeClr>
                              </a:solidFill>
                            </a:rPr>
                            <m:t>𝑻𝑪</m:t>
                          </m:r>
                        </m:e>
                        <m:sub>
                          <m:r>
                            <a:rPr lang="pl-PL" b="1" i="1">
                              <a:solidFill>
                                <a:schemeClr val="accent1">
                                  <a:lumMod val="50000"/>
                                </a:schemeClr>
                              </a:solidFill>
                            </a:rPr>
                            <m:t>𝒊𝒋</m:t>
                          </m:r>
                        </m:sub>
                      </m:sSub>
                      <m:r>
                        <a:rPr lang="pl-PL" b="1" i="1">
                          <a:solidFill>
                            <a:schemeClr val="accent1">
                              <a:lumMod val="50000"/>
                            </a:schemeClr>
                          </a:solidFill>
                        </a:rPr>
                        <m:t>+</m:t>
                      </m:r>
                      <m:sSub>
                        <m:sSubPr>
                          <m:ctrlPr>
                            <a:rPr lang="pl-PL" b="1" i="1">
                              <a:solidFill>
                                <a:schemeClr val="accent1">
                                  <a:lumMod val="50000"/>
                                </a:schemeClr>
                              </a:solidFill>
                            </a:rPr>
                          </m:ctrlPr>
                        </m:sSubPr>
                        <m:e>
                          <m:r>
                            <a:rPr lang="pl-PL" b="1" i="1">
                              <a:solidFill>
                                <a:schemeClr val="accent1">
                                  <a:lumMod val="50000"/>
                                </a:schemeClr>
                              </a:solidFill>
                            </a:rPr>
                            <m:t>𝝁</m:t>
                          </m:r>
                        </m:e>
                        <m:sub>
                          <m:r>
                            <a:rPr lang="pl-PL" b="1" i="1">
                              <a:solidFill>
                                <a:schemeClr val="accent1">
                                  <a:lumMod val="50000"/>
                                </a:schemeClr>
                              </a:solidFill>
                            </a:rPr>
                            <m:t>𝒊</m:t>
                          </m:r>
                        </m:sub>
                      </m:sSub>
                    </m:oMath>
                  </m:oMathPara>
                </a14:m>
                <a:endParaRPr lang="pl-PL" dirty="0">
                  <a:solidFill>
                    <a:schemeClr val="accent1">
                      <a:lumMod val="50000"/>
                    </a:schemeClr>
                  </a:solidFill>
                </a:endParaRPr>
              </a:p>
              <a:p>
                <a:pPr marL="0" indent="0">
                  <a:buNone/>
                </a:pPr>
                <a:endParaRPr lang="pl-PL" dirty="0">
                  <a:solidFill>
                    <a:schemeClr val="accent1">
                      <a:lumMod val="50000"/>
                    </a:schemeClr>
                  </a:solidFill>
                </a:endParaRPr>
              </a:p>
              <a:p>
                <a:pPr marL="0" indent="0">
                  <a:buNone/>
                </a:pPr>
                <a:r>
                  <a:rPr lang="en-US" dirty="0">
                    <a:solidFill>
                      <a:schemeClr val="accent1">
                        <a:lumMod val="50000"/>
                      </a:schemeClr>
                    </a:solidFill>
                  </a:rPr>
                  <a:t>where:</a:t>
                </a:r>
                <a:endParaRPr lang="pl-PL" dirty="0">
                  <a:solidFill>
                    <a:schemeClr val="accent1">
                      <a:lumMod val="50000"/>
                    </a:schemeClr>
                  </a:solidFill>
                </a:endParaRPr>
              </a:p>
              <a:p>
                <a:r>
                  <a:rPr lang="en-US" sz="2500" i="1" dirty="0">
                    <a:solidFill>
                      <a:schemeClr val="accent1">
                        <a:lumMod val="50000"/>
                      </a:schemeClr>
                    </a:solidFill>
                  </a:rPr>
                  <a:t>X</a:t>
                </a:r>
                <a:r>
                  <a:rPr lang="en-US" sz="2500" i="1" baseline="-25000" dirty="0">
                    <a:solidFill>
                      <a:schemeClr val="accent1">
                        <a:lumMod val="50000"/>
                      </a:schemeClr>
                    </a:solidFill>
                  </a:rPr>
                  <a:t>IJ</a:t>
                </a:r>
                <a:r>
                  <a:rPr lang="en-US" sz="2500" dirty="0">
                    <a:solidFill>
                      <a:schemeClr val="accent1">
                        <a:lumMod val="50000"/>
                      </a:schemeClr>
                    </a:solidFill>
                  </a:rPr>
                  <a:t> – flow in international trade from country </a:t>
                </a:r>
                <a:r>
                  <a:rPr lang="en-US" sz="2500" i="1" dirty="0">
                    <a:solidFill>
                      <a:schemeClr val="accent1">
                        <a:lumMod val="50000"/>
                      </a:schemeClr>
                    </a:solidFill>
                  </a:rPr>
                  <a:t>I</a:t>
                </a:r>
                <a:r>
                  <a:rPr lang="en-US" sz="2500" dirty="0">
                    <a:solidFill>
                      <a:schemeClr val="accent1">
                        <a:lumMod val="50000"/>
                      </a:schemeClr>
                    </a:solidFill>
                  </a:rPr>
                  <a:t> to country </a:t>
                </a:r>
                <a:r>
                  <a:rPr lang="en-US" sz="2500" i="1" dirty="0">
                    <a:solidFill>
                      <a:schemeClr val="accent1">
                        <a:lumMod val="50000"/>
                      </a:schemeClr>
                    </a:solidFill>
                  </a:rPr>
                  <a:t>J</a:t>
                </a:r>
                <a:endParaRPr lang="pl-PL" sz="2500" dirty="0">
                  <a:solidFill>
                    <a:schemeClr val="accent1">
                      <a:lumMod val="50000"/>
                    </a:schemeClr>
                  </a:solidFill>
                </a:endParaRPr>
              </a:p>
              <a:p>
                <a:r>
                  <a:rPr lang="en-US" sz="2500" i="1" dirty="0" err="1">
                    <a:solidFill>
                      <a:schemeClr val="accent1">
                        <a:lumMod val="50000"/>
                      </a:schemeClr>
                    </a:solidFill>
                  </a:rPr>
                  <a:t>GDP</a:t>
                </a:r>
                <a:r>
                  <a:rPr lang="en-US" sz="2500" i="1" baseline="-25000" dirty="0" err="1">
                    <a:solidFill>
                      <a:schemeClr val="accent1">
                        <a:lumMod val="50000"/>
                      </a:schemeClr>
                    </a:solidFill>
                  </a:rPr>
                  <a:t>i</a:t>
                </a:r>
                <a:r>
                  <a:rPr lang="en-US" sz="2500" dirty="0">
                    <a:solidFill>
                      <a:schemeClr val="accent1">
                        <a:lumMod val="50000"/>
                      </a:schemeClr>
                    </a:solidFill>
                  </a:rPr>
                  <a:t> i </a:t>
                </a:r>
                <a:r>
                  <a:rPr lang="en-US" sz="2500" i="1" dirty="0" err="1">
                    <a:solidFill>
                      <a:schemeClr val="accent1">
                        <a:lumMod val="50000"/>
                      </a:schemeClr>
                    </a:solidFill>
                  </a:rPr>
                  <a:t>GDP</a:t>
                </a:r>
                <a:r>
                  <a:rPr lang="en-US" sz="2500" i="1" baseline="-25000" dirty="0" err="1">
                    <a:solidFill>
                      <a:schemeClr val="accent1">
                        <a:lumMod val="50000"/>
                      </a:schemeClr>
                    </a:solidFill>
                  </a:rPr>
                  <a:t>j</a:t>
                </a:r>
                <a:r>
                  <a:rPr lang="en-US" sz="2500" i="1" dirty="0">
                    <a:solidFill>
                      <a:schemeClr val="accent1">
                        <a:lumMod val="50000"/>
                      </a:schemeClr>
                    </a:solidFill>
                  </a:rPr>
                  <a:t> </a:t>
                </a:r>
                <a:r>
                  <a:rPr lang="en-US" sz="2500" dirty="0">
                    <a:solidFill>
                      <a:schemeClr val="accent1">
                        <a:lumMod val="50000"/>
                      </a:schemeClr>
                    </a:solidFill>
                  </a:rPr>
                  <a:t>– gross domestic product of the country of origin and country of destination</a:t>
                </a:r>
                <a:endParaRPr lang="pl-PL" sz="2500" dirty="0">
                  <a:solidFill>
                    <a:schemeClr val="accent1">
                      <a:lumMod val="50000"/>
                    </a:schemeClr>
                  </a:solidFill>
                </a:endParaRPr>
              </a:p>
              <a:p>
                <a:r>
                  <a:rPr lang="en-US" sz="2500" i="1" dirty="0">
                    <a:solidFill>
                      <a:schemeClr val="accent1">
                        <a:lumMod val="50000"/>
                      </a:schemeClr>
                    </a:solidFill>
                  </a:rPr>
                  <a:t>TC</a:t>
                </a:r>
                <a:r>
                  <a:rPr lang="en-US" sz="2500" i="1" baseline="-25000" dirty="0">
                    <a:solidFill>
                      <a:schemeClr val="accent1">
                        <a:lumMod val="50000"/>
                      </a:schemeClr>
                    </a:solidFill>
                  </a:rPr>
                  <a:t>IJ  </a:t>
                </a:r>
                <a:r>
                  <a:rPr lang="en-US" sz="2500" dirty="0">
                    <a:solidFill>
                      <a:schemeClr val="accent1">
                        <a:lumMod val="50000"/>
                      </a:schemeClr>
                    </a:solidFill>
                  </a:rPr>
                  <a:t>– the cost of trade between two countries, estimated by the geographic distance between the capital cities</a:t>
                </a:r>
                <a:endParaRPr lang="pl-PL" sz="2500" dirty="0">
                  <a:solidFill>
                    <a:schemeClr val="accent1">
                      <a:lumMod val="50000"/>
                    </a:schemeClr>
                  </a:solidFill>
                </a:endParaRPr>
              </a:p>
              <a:p>
                <a14:m>
                  <m:oMath xmlns:m="http://schemas.openxmlformats.org/officeDocument/2006/math">
                    <m:sSub>
                      <m:sSubPr>
                        <m:ctrlPr>
                          <a:rPr lang="pl-PL" sz="2500" i="1">
                            <a:solidFill>
                              <a:schemeClr val="accent1">
                                <a:lumMod val="50000"/>
                              </a:schemeClr>
                            </a:solidFill>
                          </a:rPr>
                        </m:ctrlPr>
                      </m:sSubPr>
                      <m:e>
                        <m:r>
                          <a:rPr lang="pl-PL" sz="2500" i="1">
                            <a:solidFill>
                              <a:schemeClr val="accent1">
                                <a:lumMod val="50000"/>
                              </a:schemeClr>
                            </a:solidFill>
                          </a:rPr>
                          <m:t>𝜇</m:t>
                        </m:r>
                      </m:e>
                      <m:sub>
                        <m:r>
                          <a:rPr lang="pl-PL" sz="2500" i="1">
                            <a:solidFill>
                              <a:schemeClr val="accent1">
                                <a:lumMod val="50000"/>
                              </a:schemeClr>
                            </a:solidFill>
                          </a:rPr>
                          <m:t>𝑖</m:t>
                        </m:r>
                      </m:sub>
                    </m:sSub>
                  </m:oMath>
                </a14:m>
                <a:r>
                  <a:rPr lang="en-US" sz="2500" dirty="0">
                    <a:solidFill>
                      <a:schemeClr val="accent1">
                        <a:lumMod val="50000"/>
                      </a:schemeClr>
                    </a:solidFill>
                  </a:rPr>
                  <a:t> – random error</a:t>
                </a:r>
                <a:endParaRPr lang="pl-PL" sz="2500" dirty="0">
                  <a:solidFill>
                    <a:schemeClr val="accent1">
                      <a:lumMod val="50000"/>
                    </a:schemeClr>
                  </a:solidFill>
                </a:endParaRPr>
              </a:p>
              <a:p>
                <a14:m>
                  <m:oMath xmlns:m="http://schemas.openxmlformats.org/officeDocument/2006/math">
                    <m:sSub>
                      <m:sSubPr>
                        <m:ctrlPr>
                          <a:rPr lang="pl-PL" sz="2500" i="1">
                            <a:solidFill>
                              <a:schemeClr val="accent1">
                                <a:lumMod val="50000"/>
                              </a:schemeClr>
                            </a:solidFill>
                          </a:rPr>
                        </m:ctrlPr>
                      </m:sSubPr>
                      <m:e>
                        <m:r>
                          <a:rPr lang="pl-PL" sz="2500" i="1">
                            <a:solidFill>
                              <a:schemeClr val="accent1">
                                <a:lumMod val="50000"/>
                              </a:schemeClr>
                            </a:solidFill>
                          </a:rPr>
                          <m:t>𝛼</m:t>
                        </m:r>
                      </m:e>
                      <m:sub>
                        <m:r>
                          <a:rPr lang="pl-PL" sz="2500" i="1">
                            <a:solidFill>
                              <a:schemeClr val="accent1">
                                <a:lumMod val="50000"/>
                              </a:schemeClr>
                            </a:solidFill>
                          </a:rPr>
                          <m:t>𝑖</m:t>
                        </m:r>
                      </m:sub>
                    </m:sSub>
                  </m:oMath>
                </a14:m>
                <a:r>
                  <a:rPr lang="en-US" sz="2500" dirty="0">
                    <a:solidFill>
                      <a:schemeClr val="accent1">
                        <a:lumMod val="50000"/>
                      </a:schemeClr>
                    </a:solidFill>
                  </a:rPr>
                  <a:t> – model intersection point</a:t>
                </a:r>
                <a:endParaRPr lang="pl-PL" sz="2500" dirty="0">
                  <a:solidFill>
                    <a:schemeClr val="accent1">
                      <a:lumMod val="50000"/>
                    </a:schemeClr>
                  </a:solidFill>
                </a:endParaRPr>
              </a:p>
              <a:p>
                <a14:m>
                  <m:oMath xmlns:m="http://schemas.openxmlformats.org/officeDocument/2006/math">
                    <m:sSub>
                      <m:sSubPr>
                        <m:ctrlPr>
                          <a:rPr lang="pl-PL" sz="2500" i="1">
                            <a:solidFill>
                              <a:schemeClr val="accent1">
                                <a:lumMod val="50000"/>
                              </a:schemeClr>
                            </a:solidFill>
                          </a:rPr>
                        </m:ctrlPr>
                      </m:sSubPr>
                      <m:e>
                        <m:r>
                          <a:rPr lang="pl-PL" sz="2500" i="1">
                            <a:solidFill>
                              <a:schemeClr val="accent1">
                                <a:lumMod val="50000"/>
                              </a:schemeClr>
                            </a:solidFill>
                          </a:rPr>
                          <m:t>𝛽</m:t>
                        </m:r>
                      </m:e>
                      <m:sub>
                        <m:r>
                          <a:rPr lang="en-US" sz="2500" i="1">
                            <a:solidFill>
                              <a:schemeClr val="accent1">
                                <a:lumMod val="50000"/>
                              </a:schemeClr>
                            </a:solidFill>
                          </a:rPr>
                          <m:t>1</m:t>
                        </m:r>
                      </m:sub>
                    </m:sSub>
                    <m:r>
                      <a:rPr lang="en-US" sz="2500" i="1">
                        <a:solidFill>
                          <a:schemeClr val="accent1">
                            <a:lumMod val="50000"/>
                          </a:schemeClr>
                        </a:solidFill>
                      </a:rPr>
                      <m:t>, </m:t>
                    </m:r>
                    <m:sSub>
                      <m:sSubPr>
                        <m:ctrlPr>
                          <a:rPr lang="pl-PL" sz="2500" i="1">
                            <a:solidFill>
                              <a:schemeClr val="accent1">
                                <a:lumMod val="50000"/>
                              </a:schemeClr>
                            </a:solidFill>
                          </a:rPr>
                        </m:ctrlPr>
                      </m:sSubPr>
                      <m:e>
                        <m:r>
                          <a:rPr lang="pl-PL" sz="2500" i="1">
                            <a:solidFill>
                              <a:schemeClr val="accent1">
                                <a:lumMod val="50000"/>
                              </a:schemeClr>
                            </a:solidFill>
                          </a:rPr>
                          <m:t>𝛽</m:t>
                        </m:r>
                      </m:e>
                      <m:sub>
                        <m:r>
                          <a:rPr lang="en-US" sz="2500" i="1">
                            <a:solidFill>
                              <a:schemeClr val="accent1">
                                <a:lumMod val="50000"/>
                              </a:schemeClr>
                            </a:solidFill>
                          </a:rPr>
                          <m:t>2</m:t>
                        </m:r>
                      </m:sub>
                    </m:sSub>
                    <m:r>
                      <a:rPr lang="en-US" sz="2500" i="1">
                        <a:solidFill>
                          <a:schemeClr val="accent1">
                            <a:lumMod val="50000"/>
                          </a:schemeClr>
                        </a:solidFill>
                      </a:rPr>
                      <m:t>, </m:t>
                    </m:r>
                    <m:sSub>
                      <m:sSubPr>
                        <m:ctrlPr>
                          <a:rPr lang="pl-PL" sz="2500" i="1">
                            <a:solidFill>
                              <a:schemeClr val="accent1">
                                <a:lumMod val="50000"/>
                              </a:schemeClr>
                            </a:solidFill>
                          </a:rPr>
                        </m:ctrlPr>
                      </m:sSubPr>
                      <m:e>
                        <m:r>
                          <a:rPr lang="pl-PL" sz="2500" i="1">
                            <a:solidFill>
                              <a:schemeClr val="accent1">
                                <a:lumMod val="50000"/>
                              </a:schemeClr>
                            </a:solidFill>
                          </a:rPr>
                          <m:t>𝛽</m:t>
                        </m:r>
                      </m:e>
                      <m:sub>
                        <m:r>
                          <a:rPr lang="en-US" sz="2500" i="1">
                            <a:solidFill>
                              <a:schemeClr val="accent1">
                                <a:lumMod val="50000"/>
                              </a:schemeClr>
                            </a:solidFill>
                          </a:rPr>
                          <m:t>3</m:t>
                        </m:r>
                      </m:sub>
                    </m:sSub>
                  </m:oMath>
                </a14:m>
                <a:r>
                  <a:rPr lang="en-US" sz="2500" dirty="0">
                    <a:solidFill>
                      <a:schemeClr val="accent1">
                        <a:lumMod val="50000"/>
                      </a:schemeClr>
                    </a:solidFill>
                  </a:rPr>
                  <a:t>- coefficients measuring the impact of explanatory variables.</a:t>
                </a:r>
                <a:endParaRPr lang="pl-PL" sz="2500" dirty="0">
                  <a:solidFill>
                    <a:schemeClr val="accent1">
                      <a:lumMod val="50000"/>
                    </a:schemeClr>
                  </a:solidFill>
                </a:endParaRPr>
              </a:p>
            </p:txBody>
          </p:sp>
        </mc:Choice>
        <mc:Fallback>
          <p:sp>
            <p:nvSpPr>
              <p:cNvPr id="2" name="Symbol zastępczy zawartości 7">
                <a:extLst>
                  <a:ext uri="{FF2B5EF4-FFF2-40B4-BE49-F238E27FC236}">
                    <a16:creationId xmlns:a16="http://schemas.microsoft.com/office/drawing/2014/main" id="{D2B6DC4E-6183-CCDA-A868-DE9FC8D1BC27}"/>
                  </a:ext>
                </a:extLst>
              </p:cNvPr>
              <p:cNvSpPr txBox="1">
                <a:spLocks noRot="1" noChangeAspect="1" noMove="1" noResize="1" noEditPoints="1" noAdjustHandles="1" noChangeArrowheads="1" noChangeShapeType="1" noTextEdit="1"/>
              </p:cNvSpPr>
              <p:nvPr/>
            </p:nvSpPr>
            <p:spPr>
              <a:xfrm>
                <a:off x="2357717" y="1389530"/>
                <a:ext cx="9284448" cy="4545106"/>
              </a:xfrm>
              <a:prstGeom prst="rect">
                <a:avLst/>
              </a:prstGeom>
              <a:blipFill>
                <a:blip r:embed="rId2"/>
                <a:stretch>
                  <a:fillRect l="-591" r="-722" b="-804"/>
                </a:stretch>
              </a:blipFill>
            </p:spPr>
            <p:txBody>
              <a:bodyPr/>
              <a:lstStyle/>
              <a:p>
                <a:r>
                  <a:rPr lang="pl-PL">
                    <a:noFill/>
                  </a:rPr>
                  <a:t> </a:t>
                </a:r>
              </a:p>
            </p:txBody>
          </p:sp>
        </mc:Fallback>
      </mc:AlternateContent>
      <p:pic>
        <p:nvPicPr>
          <p:cNvPr id="5" name="Obraz 4" descr="Obraz zawierający design&#10;&#10;Opis wygenerowany automatycznie">
            <a:extLst>
              <a:ext uri="{FF2B5EF4-FFF2-40B4-BE49-F238E27FC236}">
                <a16:creationId xmlns:a16="http://schemas.microsoft.com/office/drawing/2014/main" id="{5BDE060A-3DC7-E249-D4C1-34FF3E2B9791}"/>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657412" y="3175222"/>
            <a:ext cx="1360920" cy="1145765"/>
          </a:xfrm>
          <a:prstGeom prst="rect">
            <a:avLst/>
          </a:prstGeom>
        </p:spPr>
      </p:pic>
      <p:sp>
        <p:nvSpPr>
          <p:cNvPr id="3" name="Tytuł 3">
            <a:extLst>
              <a:ext uri="{FF2B5EF4-FFF2-40B4-BE49-F238E27FC236}">
                <a16:creationId xmlns:a16="http://schemas.microsoft.com/office/drawing/2014/main" id="{159127B9-E581-8BCF-E817-1653E5E6DA2E}"/>
              </a:ext>
            </a:extLst>
          </p:cNvPr>
          <p:cNvSpPr>
            <a:spLocks noGrp="1"/>
          </p:cNvSpPr>
          <p:nvPr>
            <p:ph type="title"/>
          </p:nvPr>
        </p:nvSpPr>
        <p:spPr>
          <a:xfrm>
            <a:off x="1626845" y="359457"/>
            <a:ext cx="9745133" cy="1116542"/>
          </a:xfrm>
        </p:spPr>
        <p:txBody>
          <a:bodyPr>
            <a:normAutofit/>
          </a:bodyPr>
          <a:lstStyle/>
          <a:p>
            <a:r>
              <a:rPr lang="en-US" sz="3200" kern="100" dirty="0">
                <a:cs typeface="Times New Roman" panose="02020603050405020304" pitchFamily="18" charset="0"/>
              </a:rPr>
              <a:t>Gravity model in international trade</a:t>
            </a:r>
            <a:endParaRPr lang="pl-PL" dirty="0"/>
          </a:p>
        </p:txBody>
      </p:sp>
    </p:spTree>
    <p:extLst>
      <p:ext uri="{BB962C8B-B14F-4D97-AF65-F5344CB8AC3E}">
        <p14:creationId xmlns:p14="http://schemas.microsoft.com/office/powerpoint/2010/main" val="1163388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1429B-CF4D-A9FC-F551-4F0F72099C75}"/>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Symbol zastępczy zawartości 7">
                <a:extLst>
                  <a:ext uri="{FF2B5EF4-FFF2-40B4-BE49-F238E27FC236}">
                    <a16:creationId xmlns:a16="http://schemas.microsoft.com/office/drawing/2014/main" id="{2D7FACEB-AF43-9547-1BA9-C85ADBB8029B}"/>
                  </a:ext>
                </a:extLst>
              </p:cNvPr>
              <p:cNvSpPr txBox="1">
                <a:spLocks/>
              </p:cNvSpPr>
              <p:nvPr/>
            </p:nvSpPr>
            <p:spPr>
              <a:xfrm>
                <a:off x="2357717" y="1389530"/>
                <a:ext cx="9284448" cy="4545106"/>
              </a:xfrm>
              <a:prstGeom prst="rect">
                <a:avLst/>
              </a:prstGeom>
              <a:solidFill>
                <a:schemeClr val="bg1">
                  <a:lumMod val="95000"/>
                </a:schemeClr>
              </a:solidFill>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just">
                  <a:lnSpc>
                    <a:spcPct val="150000"/>
                  </a:lnSpc>
                  <a:spcAft>
                    <a:spcPts val="600"/>
                  </a:spcAft>
                  <a:buNone/>
                </a:pPr>
                <a:r>
                  <a:rPr lang="en-US" sz="2500" kern="100" dirty="0">
                    <a:solidFill>
                      <a:schemeClr val="accent1">
                        <a:lumMod val="50000"/>
                      </a:schemeClr>
                    </a:solidFill>
                    <a:ea typeface="Calibri" panose="020F0502020204030204" pitchFamily="34" charset="0"/>
                    <a:cs typeface="Times New Roman" panose="02020603050405020304" pitchFamily="18" charset="0"/>
                  </a:rPr>
                  <a:t>Due to the effectiveness of the gravity model in trade research, we have seen a significant increase in the use of the gravity model to assess various aspects of international trade (Azmi, et al. 2024):</a:t>
                </a:r>
                <a:endParaRPr lang="pl-PL" sz="2500" kern="100" dirty="0">
                  <a:solidFill>
                    <a:schemeClr val="accent1">
                      <a:lumMod val="50000"/>
                    </a:schemeClr>
                  </a:solidFill>
                  <a:ea typeface="Calibri" panose="020F0502020204030204" pitchFamily="34" charset="0"/>
                  <a:cs typeface="Times New Roman" panose="02020603050405020304" pitchFamily="18" charset="0"/>
                </a:endParaRPr>
              </a:p>
              <a:p>
                <a:pPr indent="0" algn="just">
                  <a:lnSpc>
                    <a:spcPct val="150000"/>
                  </a:lnSpc>
                  <a:spcAft>
                    <a:spcPts val="600"/>
                  </a:spcAft>
                  <a:buNone/>
                </a:pPr>
                <a:endParaRPr lang="pl-PL" sz="2500" kern="100" dirty="0">
                  <a:solidFill>
                    <a:schemeClr val="accent1">
                      <a:lumMod val="50000"/>
                    </a:schemeClr>
                  </a:solidFill>
                  <a:ea typeface="Calibri" panose="020F0502020204030204" pitchFamily="34"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pl-PL" sz="2900" b="1" i="1" kern="100" smtClean="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𝑿</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𝒊𝒋</m:t>
                          </m:r>
                        </m:sub>
                      </m:s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𝜷</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𝟎</m:t>
                          </m:r>
                        </m:sub>
                      </m:s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𝜷</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𝟏</m:t>
                          </m:r>
                        </m:sub>
                      </m:s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𝒚</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𝜷</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𝟐</m:t>
                          </m:r>
                        </m:sub>
                      </m:s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𝒚</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𝒋</m:t>
                          </m:r>
                        </m:sub>
                      </m:s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𝜷</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𝟑</m:t>
                          </m:r>
                        </m:sub>
                      </m:s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𝒏</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𝒋</m:t>
                          </m:r>
                        </m:sub>
                      </m:s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𝜷</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𝟒</m:t>
                          </m:r>
                        </m:sub>
                      </m:s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𝒏</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sub>
                      </m:s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𝜷</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𝟓</m:t>
                          </m:r>
                        </m:sub>
                      </m:s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𝒅</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m:t>
                          </m:r>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𝒋</m:t>
                          </m:r>
                        </m:sub>
                      </m:s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𝜷</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𝟔</m:t>
                          </m:r>
                        </m:sub>
                      </m:s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𝑫</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𝒊𝒋</m:t>
                          </m:r>
                        </m:sub>
                      </m:s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𝝁</m:t>
                          </m:r>
                        </m:e>
                        <m:sub>
                          <m:r>
                            <a:rPr lang="pl-PL" sz="2900" b="1"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𝒊𝒋</m:t>
                          </m:r>
                        </m:sub>
                      </m:sSub>
                    </m:oMath>
                  </m:oMathPara>
                </a14:m>
                <a:endParaRPr lang="pl-PL" sz="1900" kern="100" dirty="0">
                  <a:solidFill>
                    <a:schemeClr val="accent1">
                      <a:lumMod val="50000"/>
                    </a:schemeClr>
                  </a:solidFill>
                  <a:effectLst/>
                  <a:ea typeface="Calibri" panose="020F0502020204030204" pitchFamily="34" charset="0"/>
                  <a:cs typeface="Times New Roman" panose="02020603050405020304" pitchFamily="18" charset="0"/>
                </a:endParaRPr>
              </a:p>
              <a:p>
                <a:pPr marL="0" indent="0">
                  <a:buNone/>
                </a:pPr>
                <a:endParaRPr lang="pl-PL" dirty="0">
                  <a:solidFill>
                    <a:schemeClr val="accent1">
                      <a:lumMod val="50000"/>
                    </a:schemeClr>
                  </a:solidFill>
                </a:endParaRPr>
              </a:p>
              <a:p>
                <a:pPr marL="220980" indent="0" algn="just">
                  <a:lnSpc>
                    <a:spcPct val="150000"/>
                  </a:lnSpc>
                  <a:spcAft>
                    <a:spcPts val="600"/>
                  </a:spcAft>
                  <a:buNone/>
                </a:pPr>
                <a:r>
                  <a:rPr lang="en-US" dirty="0">
                    <a:solidFill>
                      <a:schemeClr val="accent1">
                        <a:lumMod val="50000"/>
                      </a:schemeClr>
                    </a:solidFill>
                  </a:rPr>
                  <a:t>Where</a:t>
                </a:r>
                <a:r>
                  <a:rPr lang="pl-PL" dirty="0">
                    <a:solidFill>
                      <a:schemeClr val="accent1">
                        <a:lumMod val="50000"/>
                      </a:schemeClr>
                    </a:solidFill>
                  </a:rPr>
                  <a:t>:</a:t>
                </a:r>
              </a:p>
              <a:p>
                <a:pPr marL="449580" algn="just">
                  <a:lnSpc>
                    <a:spcPct val="120000"/>
                  </a:lnSpc>
                  <a:spcBef>
                    <a:spcPts val="0"/>
                  </a:spcBef>
                  <a:spcAft>
                    <a:spcPts val="600"/>
                  </a:spcAft>
                </a:pPr>
                <a14:m>
                  <m:oMath xmlns:m="http://schemas.openxmlformats.org/officeDocument/2006/math">
                    <m:sSub>
                      <m:sSubPr>
                        <m:ctrlPr>
                          <a:rPr lang="pl-PL" sz="1800" i="1" kern="100" smtClean="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𝑋</m:t>
                        </m:r>
                      </m:e>
                      <m:sub>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𝑖𝑗</m:t>
                        </m:r>
                      </m:sub>
                    </m:sSub>
                  </m:oMath>
                </a14:m>
                <a:r>
                  <a:rPr lang="en-US"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 </a:t>
                </a:r>
                <a:r>
                  <a:rPr lang="pl-PL"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t</a:t>
                </a:r>
                <a:r>
                  <a:rPr lang="en-US" sz="1800" kern="100" dirty="0" err="1">
                    <a:solidFill>
                      <a:schemeClr val="accent1">
                        <a:lumMod val="50000"/>
                      </a:schemeClr>
                    </a:solidFill>
                    <a:effectLst/>
                    <a:latin typeface="Tahoma" panose="020B0604030504040204" pitchFamily="34" charset="0"/>
                    <a:ea typeface="Times New Roman" panose="02020603050405020304" pitchFamily="18" charset="0"/>
                    <a:cs typeface="Times New Roman" panose="02020603050405020304" pitchFamily="18" charset="0"/>
                  </a:rPr>
                  <a:t>rade</a:t>
                </a:r>
                <a:r>
                  <a:rPr lang="en-US" sz="1800" kern="100" dirty="0">
                    <a:solidFill>
                      <a:schemeClr val="accent1">
                        <a:lumMod val="50000"/>
                      </a:schemeClr>
                    </a:solidFill>
                    <a:effectLst/>
                    <a:latin typeface="Tahoma" panose="020B0604030504040204" pitchFamily="34" charset="0"/>
                    <a:ea typeface="Times New Roman" panose="02020603050405020304" pitchFamily="18" charset="0"/>
                    <a:cs typeface="Times New Roman" panose="02020603050405020304" pitchFamily="18" charset="0"/>
                  </a:rPr>
                  <a:t> flow (export or import from country </a:t>
                </a:r>
                <a:r>
                  <a:rPr lang="en-US" sz="1800" i="1" kern="100" dirty="0">
                    <a:solidFill>
                      <a:schemeClr val="accent1">
                        <a:lumMod val="50000"/>
                      </a:schemeClr>
                    </a:solidFill>
                    <a:effectLst/>
                    <a:latin typeface="Tahoma" panose="020B0604030504040204" pitchFamily="34" charset="0"/>
                    <a:ea typeface="Times New Roman" panose="02020603050405020304" pitchFamily="18" charset="0"/>
                    <a:cs typeface="Times New Roman" panose="02020603050405020304" pitchFamily="18" charset="0"/>
                  </a:rPr>
                  <a:t>i</a:t>
                </a:r>
                <a:r>
                  <a:rPr lang="en-US" sz="1800" kern="100" dirty="0">
                    <a:solidFill>
                      <a:schemeClr val="accent1">
                        <a:lumMod val="50000"/>
                      </a:schemeClr>
                    </a:solidFill>
                    <a:effectLst/>
                    <a:latin typeface="Tahoma" panose="020B0604030504040204" pitchFamily="34" charset="0"/>
                    <a:ea typeface="Times New Roman" panose="02020603050405020304" pitchFamily="18" charset="0"/>
                    <a:cs typeface="Times New Roman" panose="02020603050405020304" pitchFamily="18" charset="0"/>
                  </a:rPr>
                  <a:t> to country </a:t>
                </a:r>
                <a:r>
                  <a:rPr lang="en-US" sz="18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j)</a:t>
                </a:r>
                <a:endParaRPr lang="pl-PL"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20000"/>
                  </a:lnSpc>
                  <a:spcBef>
                    <a:spcPts val="0"/>
                  </a:spcBef>
                  <a:spcAft>
                    <a:spcPts val="600"/>
                  </a:spcAft>
                </a:pPr>
                <a14:m>
                  <m:oMath xmlns:m="http://schemas.openxmlformats.org/officeDocument/2006/math">
                    <m:sSub>
                      <m:sSubPr>
                        <m:ctrlP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pl-PL" sz="1800" kern="100" dirty="0">
                    <a:solidFill>
                      <a:schemeClr val="accent1">
                        <a:lumMod val="50000"/>
                      </a:schemeClr>
                    </a:solidFill>
                    <a:effectLst/>
                    <a:latin typeface="Tahoma" panose="020B0604030504040204" pitchFamily="34" charset="0"/>
                    <a:ea typeface="Times New Roman" panose="02020603050405020304" pitchFamily="18" charset="0"/>
                    <a:cs typeface="Times New Roman" panose="02020603050405020304" pitchFamily="18" charset="0"/>
                  </a:rPr>
                  <a:t> </a:t>
                </a:r>
                <a:r>
                  <a:rPr lang="en-US"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a:t>
                </a:r>
                <a:r>
                  <a:rPr lang="en-US" sz="1800" kern="100" dirty="0">
                    <a:solidFill>
                      <a:schemeClr val="accent1">
                        <a:lumMod val="50000"/>
                      </a:schemeClr>
                    </a:solidFill>
                    <a:effectLst/>
                    <a:latin typeface="Tahoma" panose="020B0604030504040204" pitchFamily="34" charset="0"/>
                    <a:ea typeface="Times New Roman" panose="02020603050405020304" pitchFamily="18" charset="0"/>
                    <a:cs typeface="Times New Roman" panose="02020603050405020304" pitchFamily="18" charset="0"/>
                  </a:rPr>
                  <a:t>income of exporting country </a:t>
                </a:r>
                <a:r>
                  <a:rPr lang="en-US" sz="18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endParaRPr lang="pl-PL"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20000"/>
                  </a:lnSpc>
                  <a:spcBef>
                    <a:spcPts val="0"/>
                  </a:spcBef>
                  <a:spcAft>
                    <a:spcPts val="600"/>
                  </a:spcAft>
                </a:pPr>
                <a14:m>
                  <m:oMath xmlns:m="http://schemas.openxmlformats.org/officeDocument/2006/math">
                    <m:sSub>
                      <m:sSubPr>
                        <m:ctrlP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𝑗</m:t>
                        </m:r>
                      </m:sub>
                    </m:sSub>
                  </m:oMath>
                </a14:m>
                <a:r>
                  <a:rPr lang="en-US"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 </a:t>
                </a:r>
                <a:r>
                  <a:rPr lang="en-US" sz="1800" kern="100" dirty="0">
                    <a:solidFill>
                      <a:schemeClr val="accent1">
                        <a:lumMod val="50000"/>
                      </a:schemeClr>
                    </a:solidFill>
                    <a:effectLst/>
                    <a:latin typeface="Tahoma" panose="020B0604030504040204" pitchFamily="34" charset="0"/>
                    <a:ea typeface="Times New Roman" panose="02020603050405020304" pitchFamily="18" charset="0"/>
                    <a:cs typeface="Times New Roman" panose="02020603050405020304" pitchFamily="18" charset="0"/>
                  </a:rPr>
                  <a:t>income of the importing country </a:t>
                </a:r>
                <a:r>
                  <a:rPr lang="en-US" sz="18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j</a:t>
                </a:r>
                <a:r>
                  <a:rPr lang="en-US"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a:t>
                </a:r>
                <a:endParaRPr lang="pl-PL"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20000"/>
                  </a:lnSpc>
                  <a:spcBef>
                    <a:spcPts val="0"/>
                  </a:spcBef>
                  <a:spcAft>
                    <a:spcPts val="600"/>
                  </a:spcAft>
                </a:pPr>
                <a14:m>
                  <m:oMath xmlns:m="http://schemas.openxmlformats.org/officeDocument/2006/math">
                    <m:sSub>
                      <m:sSubPr>
                        <m:ctrlP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𝑛</m:t>
                        </m:r>
                      </m:e>
                      <m:sub>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𝑗</m:t>
                        </m:r>
                      </m:sub>
                    </m:sSub>
                  </m:oMath>
                </a14:m>
                <a:r>
                  <a:rPr lang="en-US"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 </a:t>
                </a:r>
                <a:r>
                  <a:rPr lang="en-US" sz="1800" kern="100" dirty="0">
                    <a:solidFill>
                      <a:schemeClr val="accent1">
                        <a:lumMod val="50000"/>
                      </a:schemeClr>
                    </a:solidFill>
                    <a:effectLst/>
                    <a:latin typeface="Tahoma" panose="020B0604030504040204" pitchFamily="34" charset="0"/>
                    <a:ea typeface="Times New Roman" panose="02020603050405020304" pitchFamily="18" charset="0"/>
                    <a:cs typeface="Times New Roman" panose="02020603050405020304" pitchFamily="18" charset="0"/>
                  </a:rPr>
                  <a:t>population of country </a:t>
                </a:r>
                <a:r>
                  <a:rPr lang="en-US" sz="18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 , j</a:t>
                </a:r>
                <a:r>
                  <a:rPr lang="en-US"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a:t>
                </a:r>
                <a:endParaRPr lang="pl-PL"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20000"/>
                  </a:lnSpc>
                  <a:spcBef>
                    <a:spcPts val="0"/>
                  </a:spcBef>
                  <a:spcAft>
                    <a:spcPts val="600"/>
                  </a:spcAft>
                </a:pPr>
                <a14:m>
                  <m:oMath xmlns:m="http://schemas.openxmlformats.org/officeDocument/2006/math">
                    <m:sSub>
                      <m:sSubPr>
                        <m:ctrlP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𝑑</m:t>
                        </m:r>
                      </m:e>
                      <m:sub>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𝑗</m:t>
                        </m:r>
                      </m:sub>
                    </m:sSub>
                  </m:oMath>
                </a14:m>
                <a:r>
                  <a:rPr lang="en-US"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 </a:t>
                </a:r>
                <a:r>
                  <a:rPr lang="en-US" sz="1800" kern="100" dirty="0">
                    <a:solidFill>
                      <a:schemeClr val="accent1">
                        <a:lumMod val="50000"/>
                      </a:schemeClr>
                    </a:solidFill>
                    <a:effectLst/>
                    <a:latin typeface="Tahoma" panose="020B0604030504040204" pitchFamily="34" charset="0"/>
                    <a:ea typeface="Times New Roman" panose="02020603050405020304" pitchFamily="18" charset="0"/>
                    <a:cs typeface="Times New Roman" panose="02020603050405020304" pitchFamily="18" charset="0"/>
                  </a:rPr>
                  <a:t>distance between countries </a:t>
                </a:r>
                <a:r>
                  <a:rPr lang="en-US" sz="18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r>
                  <a:rPr lang="en-US"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a:t>
                </a:r>
                <a:r>
                  <a:rPr lang="en-US" sz="1800" kern="100" dirty="0" err="1">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i</a:t>
                </a:r>
                <a:r>
                  <a:rPr lang="en-US"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a:t>
                </a:r>
                <a:r>
                  <a:rPr lang="en-US" sz="1800" i="1"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j</a:t>
                </a:r>
                <a:endParaRPr lang="pl-PL"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20000"/>
                  </a:lnSpc>
                  <a:spcBef>
                    <a:spcPts val="0"/>
                  </a:spcBef>
                  <a:spcAft>
                    <a:spcPts val="600"/>
                  </a:spcAft>
                </a:pPr>
                <a14:m>
                  <m:oMath xmlns:m="http://schemas.openxmlformats.org/officeDocument/2006/math">
                    <m:sSub>
                      <m:sSubPr>
                        <m:ctrlP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𝐷</m:t>
                        </m:r>
                      </m:e>
                      <m:sub>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𝑖𝑗</m:t>
                        </m:r>
                      </m:sub>
                    </m:sSub>
                  </m:oMath>
                </a14:m>
                <a:r>
                  <a:rPr lang="en-US"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a:t>
                </a:r>
                <a:r>
                  <a:rPr lang="en-US" sz="1800" kern="100" dirty="0">
                    <a:solidFill>
                      <a:schemeClr val="accent1">
                        <a:lumMod val="50000"/>
                      </a:schemeClr>
                    </a:solidFill>
                    <a:effectLst/>
                    <a:latin typeface="Tahoma" panose="020B0604030504040204" pitchFamily="34" charset="0"/>
                    <a:ea typeface="Times New Roman" panose="02020603050405020304" pitchFamily="18" charset="0"/>
                    <a:cs typeface="Times New Roman" panose="02020603050405020304" pitchFamily="18" charset="0"/>
                  </a:rPr>
                  <a:t>a dummy variable with the value 1 if countries i and j are members of specific preferential trade areas, and 0 otherwise</a:t>
                </a:r>
                <a:endParaRPr lang="pl-PL"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20000"/>
                  </a:lnSpc>
                  <a:spcBef>
                    <a:spcPts val="0"/>
                  </a:spcBef>
                  <a:spcAft>
                    <a:spcPts val="600"/>
                  </a:spcAft>
                </a:pPr>
                <a14:m>
                  <m:oMath xmlns:m="http://schemas.openxmlformats.org/officeDocument/2006/math">
                    <m:sSub>
                      <m:sSubPr>
                        <m:ctrlP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0</m:t>
                        </m:r>
                      </m:sub>
                    </m:sSub>
                  </m:oMath>
                </a14:m>
                <a:r>
                  <a:rPr lang="en-US"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a:t>
                </a:r>
                <a:r>
                  <a:rPr lang="en-US" sz="1800" kern="100" dirty="0">
                    <a:solidFill>
                      <a:schemeClr val="accent1">
                        <a:lumMod val="50000"/>
                      </a:schemeClr>
                    </a:solidFill>
                    <a:effectLst/>
                    <a:latin typeface="Tahoma" panose="020B0604030504040204" pitchFamily="34" charset="0"/>
                    <a:ea typeface="Times New Roman" panose="02020603050405020304" pitchFamily="18" charset="0"/>
                    <a:cs typeface="Times New Roman" panose="02020603050405020304" pitchFamily="18" charset="0"/>
                  </a:rPr>
                  <a:t>represents the intersection point</a:t>
                </a:r>
                <a:endParaRPr lang="pl-PL"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20000"/>
                  </a:lnSpc>
                  <a:spcBef>
                    <a:spcPts val="0"/>
                  </a:spcBef>
                  <a:spcAft>
                    <a:spcPts val="600"/>
                  </a:spcAft>
                </a:pPr>
                <a14:m>
                  <m:oMath xmlns:m="http://schemas.openxmlformats.org/officeDocument/2006/math">
                    <m:sSub>
                      <m:sSubPr>
                        <m:ctrlP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6</m:t>
                        </m:r>
                      </m:sub>
                    </m:sSub>
                  </m:oMath>
                </a14:m>
                <a:r>
                  <a:rPr lang="en-US"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rPr>
                  <a:t> – </a:t>
                </a:r>
                <a:r>
                  <a:rPr lang="en-US" sz="1800" kern="100" dirty="0">
                    <a:solidFill>
                      <a:schemeClr val="accent1">
                        <a:lumMod val="50000"/>
                      </a:schemeClr>
                    </a:solidFill>
                    <a:effectLst/>
                    <a:latin typeface="Tahoma" panose="020B0604030504040204" pitchFamily="34" charset="0"/>
                    <a:ea typeface="Times New Roman" panose="02020603050405020304" pitchFamily="18" charset="0"/>
                    <a:cs typeface="Times New Roman" panose="02020603050405020304" pitchFamily="18" charset="0"/>
                  </a:rPr>
                  <a:t>coefficients</a:t>
                </a:r>
                <a14:m>
                  <m:oMath xmlns:m="http://schemas.openxmlformats.org/officeDocument/2006/math">
                    <m:sSub>
                      <m:sSubPr>
                        <m:ctrlP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sub>
                    </m:sSub>
                    <m:r>
                      <a:rPr lang="en-US"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𝑗</m:t>
                        </m:r>
                      </m:sub>
                    </m:sSub>
                    <m:r>
                      <a:rPr lang="en-US"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𝑛</m:t>
                        </m:r>
                      </m:e>
                      <m:sub>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𝑗</m:t>
                        </m:r>
                      </m:sub>
                    </m:sSub>
                    <m:r>
                      <a:rPr lang="en-US"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𝑛</m:t>
                        </m:r>
                      </m:e>
                      <m:sub>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sub>
                    </m:sSub>
                    <m:r>
                      <a:rPr lang="en-US"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𝑑</m:t>
                        </m:r>
                      </m:e>
                      <m:sub>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𝑗</m:t>
                        </m:r>
                      </m:sub>
                    </m:sSub>
                    <m:r>
                      <a:rPr lang="en-US"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𝐷</m:t>
                        </m:r>
                      </m:e>
                      <m:sub>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𝑖𝑗</m:t>
                        </m:r>
                      </m:sub>
                    </m:sSub>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1800" kern="100">
                        <a:solidFill>
                          <a:schemeClr val="accent1">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respectively</m:t>
                    </m:r>
                  </m:oMath>
                </a14:m>
                <a:endParaRPr lang="pl-PL"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20000"/>
                  </a:lnSpc>
                  <a:spcBef>
                    <a:spcPts val="0"/>
                  </a:spcBef>
                  <a:spcAft>
                    <a:spcPts val="600"/>
                  </a:spcAft>
                </a:pPr>
                <a14:m>
                  <m:oMath xmlns:m="http://schemas.openxmlformats.org/officeDocument/2006/math">
                    <m:sSub>
                      <m:sSubPr>
                        <m:ctrlP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𝜇</m:t>
                        </m:r>
                      </m:e>
                      <m:sub>
                        <m:r>
                          <a:rPr lang="pl-PL" sz="1800" i="1" kern="100">
                            <a:solidFill>
                              <a:schemeClr val="accent1">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pl-PL" sz="1800" kern="100" dirty="0">
                    <a:solidFill>
                      <a:schemeClr val="accent1">
                        <a:lumMod val="50000"/>
                      </a:schemeClr>
                    </a:solidFill>
                    <a:effectLst/>
                    <a:latin typeface="Tahoma" panose="020B0604030504040204" pitchFamily="34" charset="0"/>
                    <a:ea typeface="Times New Roman" panose="02020603050405020304" pitchFamily="18" charset="0"/>
                    <a:cs typeface="Times New Roman" panose="02020603050405020304" pitchFamily="18" charset="0"/>
                  </a:rPr>
                  <a:t> – </a:t>
                </a:r>
                <a:r>
                  <a:rPr lang="en-US" sz="1800" kern="100" dirty="0">
                    <a:solidFill>
                      <a:schemeClr val="accent1">
                        <a:lumMod val="50000"/>
                      </a:schemeClr>
                    </a:solidFill>
                    <a:effectLst/>
                    <a:latin typeface="Tahoma" panose="020B0604030504040204" pitchFamily="34" charset="0"/>
                    <a:ea typeface="Times New Roman" panose="02020603050405020304" pitchFamily="18" charset="0"/>
                    <a:cs typeface="Times New Roman" panose="02020603050405020304" pitchFamily="18" charset="0"/>
                  </a:rPr>
                  <a:t>random error.</a:t>
                </a:r>
                <a:endParaRPr lang="pl-PL" sz="1800" kern="100" dirty="0">
                  <a:solidFill>
                    <a:schemeClr val="accent1">
                      <a:lumMod val="50000"/>
                    </a:schemeClr>
                  </a:solidFill>
                  <a:effectLst/>
                  <a:latin typeface="Tahoma" panose="020B0604030504040204" pitchFamily="34" charset="0"/>
                  <a:ea typeface="Calibri" panose="020F0502020204030204" pitchFamily="34" charset="0"/>
                  <a:cs typeface="Times New Roman" panose="02020603050405020304" pitchFamily="18" charset="0"/>
                </a:endParaRPr>
              </a:p>
              <a:p>
                <a:pPr marL="0" indent="0">
                  <a:buNone/>
                </a:pPr>
                <a:endParaRPr lang="pl-PL" dirty="0">
                  <a:solidFill>
                    <a:schemeClr val="accent1">
                      <a:lumMod val="50000"/>
                    </a:schemeClr>
                  </a:solidFill>
                </a:endParaRPr>
              </a:p>
            </p:txBody>
          </p:sp>
        </mc:Choice>
        <mc:Fallback>
          <p:sp>
            <p:nvSpPr>
              <p:cNvPr id="2" name="Symbol zastępczy zawartości 7">
                <a:extLst>
                  <a:ext uri="{FF2B5EF4-FFF2-40B4-BE49-F238E27FC236}">
                    <a16:creationId xmlns:a16="http://schemas.microsoft.com/office/drawing/2014/main" id="{2D7FACEB-AF43-9547-1BA9-C85ADBB8029B}"/>
                  </a:ext>
                </a:extLst>
              </p:cNvPr>
              <p:cNvSpPr txBox="1">
                <a:spLocks noRot="1" noChangeAspect="1" noMove="1" noResize="1" noEditPoints="1" noAdjustHandles="1" noChangeArrowheads="1" noChangeShapeType="1" noTextEdit="1"/>
              </p:cNvSpPr>
              <p:nvPr/>
            </p:nvSpPr>
            <p:spPr>
              <a:xfrm>
                <a:off x="2357717" y="1389530"/>
                <a:ext cx="9284448" cy="4545106"/>
              </a:xfrm>
              <a:prstGeom prst="rect">
                <a:avLst/>
              </a:prstGeom>
              <a:blipFill>
                <a:blip r:embed="rId2"/>
                <a:stretch>
                  <a:fillRect r="-197"/>
                </a:stretch>
              </a:blipFill>
            </p:spPr>
            <p:txBody>
              <a:bodyPr/>
              <a:lstStyle/>
              <a:p>
                <a:r>
                  <a:rPr lang="pl-PL">
                    <a:noFill/>
                  </a:rPr>
                  <a:t> </a:t>
                </a:r>
              </a:p>
            </p:txBody>
          </p:sp>
        </mc:Fallback>
      </mc:AlternateContent>
      <p:pic>
        <p:nvPicPr>
          <p:cNvPr id="5" name="Obraz 4" descr="Obraz zawierający design&#10;&#10;Opis wygenerowany automatycznie">
            <a:extLst>
              <a:ext uri="{FF2B5EF4-FFF2-40B4-BE49-F238E27FC236}">
                <a16:creationId xmlns:a16="http://schemas.microsoft.com/office/drawing/2014/main" id="{187AE7DE-2A2D-5282-B7AA-3B86D97BE640}"/>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657412" y="3175222"/>
            <a:ext cx="1360920" cy="1145765"/>
          </a:xfrm>
          <a:prstGeom prst="rect">
            <a:avLst/>
          </a:prstGeom>
        </p:spPr>
      </p:pic>
      <p:sp>
        <p:nvSpPr>
          <p:cNvPr id="3" name="Tytuł 3">
            <a:extLst>
              <a:ext uri="{FF2B5EF4-FFF2-40B4-BE49-F238E27FC236}">
                <a16:creationId xmlns:a16="http://schemas.microsoft.com/office/drawing/2014/main" id="{76D188F2-C971-9B7F-1F02-70AFEBADF650}"/>
              </a:ext>
            </a:extLst>
          </p:cNvPr>
          <p:cNvSpPr>
            <a:spLocks noGrp="1"/>
          </p:cNvSpPr>
          <p:nvPr>
            <p:ph type="title"/>
          </p:nvPr>
        </p:nvSpPr>
        <p:spPr>
          <a:xfrm>
            <a:off x="1626845" y="359457"/>
            <a:ext cx="9745133" cy="1116542"/>
          </a:xfrm>
        </p:spPr>
        <p:txBody>
          <a:bodyPr>
            <a:normAutofit/>
          </a:bodyPr>
          <a:lstStyle/>
          <a:p>
            <a:r>
              <a:rPr lang="en-US" sz="3200" kern="100" dirty="0">
                <a:cs typeface="Times New Roman" panose="02020603050405020304" pitchFamily="18" charset="0"/>
              </a:rPr>
              <a:t>Gravity model in international trade</a:t>
            </a:r>
            <a:endParaRPr lang="pl-PL" dirty="0"/>
          </a:p>
        </p:txBody>
      </p:sp>
    </p:spTree>
    <p:extLst>
      <p:ext uri="{BB962C8B-B14F-4D97-AF65-F5344CB8AC3E}">
        <p14:creationId xmlns:p14="http://schemas.microsoft.com/office/powerpoint/2010/main" val="2544732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14D7F-3105-4538-0FCF-03641B1BF8B5}"/>
            </a:ext>
          </a:extLst>
        </p:cNvPr>
        <p:cNvGrpSpPr/>
        <p:nvPr/>
      </p:nvGrpSpPr>
      <p:grpSpPr>
        <a:xfrm>
          <a:off x="0" y="0"/>
          <a:ext cx="0" cy="0"/>
          <a:chOff x="0" y="0"/>
          <a:chExt cx="0" cy="0"/>
        </a:xfrm>
      </p:grpSpPr>
      <p:pic>
        <p:nvPicPr>
          <p:cNvPr id="3" name="Obraz 2">
            <a:extLst>
              <a:ext uri="{FF2B5EF4-FFF2-40B4-BE49-F238E27FC236}">
                <a16:creationId xmlns:a16="http://schemas.microsoft.com/office/drawing/2014/main" id="{639EBCFB-32D4-6084-B323-1309E47834EB}"/>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08C8349B-0801-2ED0-9D0C-FA6BE0CA49AC}"/>
              </a:ext>
            </a:extLst>
          </p:cNvPr>
          <p:cNvSpPr>
            <a:spLocks noGrp="1"/>
          </p:cNvSpPr>
          <p:nvPr>
            <p:ph idx="1"/>
          </p:nvPr>
        </p:nvSpPr>
        <p:spPr>
          <a:xfrm>
            <a:off x="5708072" y="2215823"/>
            <a:ext cx="6035693" cy="3024119"/>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pl-PL" sz="4000" kern="100" dirty="0">
                <a:solidFill>
                  <a:srgbClr val="002060"/>
                </a:solidFill>
                <a:cs typeface="Times New Roman" panose="02020603050405020304" pitchFamily="18" charset="0"/>
              </a:rPr>
              <a:t>SUMMARY</a:t>
            </a:r>
            <a:endParaRPr lang="en-US" sz="4000" kern="100" dirty="0">
              <a:solidFill>
                <a:srgbClr val="002060"/>
              </a:solidFill>
              <a:cs typeface="Times New Roman" panose="02020603050405020304" pitchFamily="18" charset="0"/>
            </a:endParaRPr>
          </a:p>
        </p:txBody>
      </p:sp>
    </p:spTree>
    <p:extLst>
      <p:ext uri="{BB962C8B-B14F-4D97-AF65-F5344CB8AC3E}">
        <p14:creationId xmlns:p14="http://schemas.microsoft.com/office/powerpoint/2010/main" val="186538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E13A1-29E2-C2E2-BDD5-1B1027A16765}"/>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ADBBECDC-8CCE-902D-15CA-37988CA7DD97}"/>
              </a:ext>
            </a:extLst>
          </p:cNvPr>
          <p:cNvSpPr/>
          <p:nvPr/>
        </p:nvSpPr>
        <p:spPr>
          <a:xfrm>
            <a:off x="0" y="1852519"/>
            <a:ext cx="7046258" cy="418969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4" name="Tytuł 3">
            <a:extLst>
              <a:ext uri="{FF2B5EF4-FFF2-40B4-BE49-F238E27FC236}">
                <a16:creationId xmlns:a16="http://schemas.microsoft.com/office/drawing/2014/main" id="{E07F9D87-DC70-F9EE-CAD3-08F8263F9B4B}"/>
              </a:ext>
            </a:extLst>
          </p:cNvPr>
          <p:cNvSpPr>
            <a:spLocks noGrp="1"/>
          </p:cNvSpPr>
          <p:nvPr>
            <p:ph type="title"/>
          </p:nvPr>
        </p:nvSpPr>
        <p:spPr>
          <a:xfrm>
            <a:off x="1626845" y="359457"/>
            <a:ext cx="9745133" cy="1116542"/>
          </a:xfrm>
        </p:spPr>
        <p:txBody>
          <a:bodyPr>
            <a:normAutofit/>
          </a:bodyPr>
          <a:lstStyle/>
          <a:p>
            <a:r>
              <a:rPr lang="pl-PL" sz="3200" kern="100" dirty="0" err="1">
                <a:cs typeface="Times New Roman" panose="02020603050405020304" pitchFamily="18" charset="0"/>
              </a:rPr>
              <a:t>Summary</a:t>
            </a:r>
            <a:endParaRPr lang="pl-PL" dirty="0"/>
          </a:p>
        </p:txBody>
      </p:sp>
      <p:sp>
        <p:nvSpPr>
          <p:cNvPr id="3" name="Symbol zastępczy zawartości 2">
            <a:extLst>
              <a:ext uri="{FF2B5EF4-FFF2-40B4-BE49-F238E27FC236}">
                <a16:creationId xmlns:a16="http://schemas.microsoft.com/office/drawing/2014/main" id="{8467D3D0-95FC-F4F1-E136-788D0F46870C}"/>
              </a:ext>
            </a:extLst>
          </p:cNvPr>
          <p:cNvSpPr>
            <a:spLocks noGrp="1"/>
          </p:cNvSpPr>
          <p:nvPr>
            <p:ph idx="1"/>
          </p:nvPr>
        </p:nvSpPr>
        <p:spPr>
          <a:xfrm>
            <a:off x="918883" y="2300754"/>
            <a:ext cx="5490882" cy="3544233"/>
          </a:xfrm>
        </p:spPr>
        <p:txBody>
          <a:bodyPr>
            <a:normAutofit/>
          </a:bodyPr>
          <a:lstStyle/>
          <a:p>
            <a:pPr algn="just">
              <a:spcAft>
                <a:spcPts val="600"/>
              </a:spcAft>
              <a:buFont typeface="Wingdings" panose="05000000000000000000" pitchFamily="2" charset="2"/>
              <a:buChar char="§"/>
            </a:pPr>
            <a:r>
              <a:rPr lang="en-US" sz="1400" dirty="0"/>
              <a:t>The gravity center method is used in logistics very often </a:t>
            </a:r>
            <a:br>
              <a:rPr lang="pl-PL" sz="1400" dirty="0"/>
            </a:br>
            <a:r>
              <a:rPr lang="en-US" sz="1400" dirty="0"/>
              <a:t>and at various levels</a:t>
            </a:r>
            <a:endParaRPr lang="pl-PL" sz="1400" dirty="0"/>
          </a:p>
          <a:p>
            <a:pPr algn="just">
              <a:spcAft>
                <a:spcPts val="600"/>
              </a:spcAft>
              <a:buFont typeface="Wingdings" panose="05000000000000000000" pitchFamily="2" charset="2"/>
              <a:buChar char="§"/>
            </a:pPr>
            <a:r>
              <a:rPr lang="en-US" sz="1400" dirty="0"/>
              <a:t>It allows to indicate the geographical center of the logistics network based on data on the location of supply and demand points and transport cost parameters and the size of material flows</a:t>
            </a:r>
            <a:endParaRPr lang="pl-PL" sz="1400" dirty="0"/>
          </a:p>
          <a:p>
            <a:pPr algn="just">
              <a:spcAft>
                <a:spcPts val="600"/>
              </a:spcAft>
              <a:buFont typeface="Wingdings" panose="05000000000000000000" pitchFamily="2" charset="2"/>
              <a:buChar char="§"/>
            </a:pPr>
            <a:r>
              <a:rPr lang="en-US" sz="1400" dirty="0"/>
              <a:t>The most commonly used variant of the gravity method </a:t>
            </a:r>
            <a:br>
              <a:rPr lang="pl-PL" sz="1400" dirty="0"/>
            </a:br>
            <a:r>
              <a:rPr lang="en-US" sz="1400" dirty="0"/>
              <a:t>is the balanced gravity method</a:t>
            </a:r>
            <a:endParaRPr lang="pl-PL" sz="1400" dirty="0"/>
          </a:p>
          <a:p>
            <a:pPr algn="just">
              <a:spcAft>
                <a:spcPts val="600"/>
              </a:spcAft>
              <a:buFont typeface="Wingdings" panose="05000000000000000000" pitchFamily="2" charset="2"/>
              <a:buChar char="§"/>
            </a:pPr>
            <a:r>
              <a:rPr lang="en-US" sz="1400" dirty="0"/>
              <a:t>The balanced gravity method can be used to determine </a:t>
            </a:r>
            <a:br>
              <a:rPr lang="pl-PL" sz="1400" dirty="0"/>
            </a:br>
            <a:r>
              <a:rPr lang="en-US" sz="1400" dirty="0"/>
              <a:t>the location of logistics network nodes such as distribution warehouses or production plants.</a:t>
            </a:r>
            <a:endParaRPr lang="pl-PL" sz="1400" dirty="0"/>
          </a:p>
          <a:p>
            <a:pPr algn="just">
              <a:spcAft>
                <a:spcPts val="600"/>
              </a:spcAft>
              <a:buFont typeface="Wingdings" panose="05000000000000000000" pitchFamily="2" charset="2"/>
              <a:buChar char="§"/>
            </a:pPr>
            <a:endParaRPr lang="pl-PL" sz="1400" dirty="0"/>
          </a:p>
        </p:txBody>
      </p:sp>
      <p:pic>
        <p:nvPicPr>
          <p:cNvPr id="11266" name="Picture 2" descr="Ręce, Drżenie Rąk, Witaj, Uchodźcy, Glob">
            <a:extLst>
              <a:ext uri="{FF2B5EF4-FFF2-40B4-BE49-F238E27FC236}">
                <a16:creationId xmlns:a16="http://schemas.microsoft.com/office/drawing/2014/main" id="{B32C197B-7FCD-F8BB-30F6-D753326231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6258" y="2088495"/>
            <a:ext cx="5065059" cy="3577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583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err="1">
                <a:cs typeface="Times New Roman" panose="02020603050405020304" pitchFamily="18" charset="0"/>
              </a:rPr>
              <a:t>Literature</a:t>
            </a:r>
            <a:endParaRPr lang="pl-PL" sz="3200" kern="100" dirty="0">
              <a:cs typeface="Times New Roman" panose="02020603050405020304" pitchFamily="18" charset="0"/>
            </a:endParaRPr>
          </a:p>
        </p:txBody>
      </p:sp>
      <p:sp>
        <p:nvSpPr>
          <p:cNvPr id="5" name="Symbol zastępczy zawartości 2">
            <a:extLst>
              <a:ext uri="{FF2B5EF4-FFF2-40B4-BE49-F238E27FC236}">
                <a16:creationId xmlns:a16="http://schemas.microsoft.com/office/drawing/2014/main" id="{63127088-846D-BD29-9BC0-8A87E77802D5}"/>
              </a:ext>
            </a:extLst>
          </p:cNvPr>
          <p:cNvSpPr>
            <a:spLocks noGrp="1"/>
          </p:cNvSpPr>
          <p:nvPr>
            <p:ph idx="1"/>
          </p:nvPr>
        </p:nvSpPr>
        <p:spPr>
          <a:xfrm>
            <a:off x="838199" y="1625601"/>
            <a:ext cx="10515600" cy="4538132"/>
          </a:xfrm>
        </p:spPr>
        <p:txBody>
          <a:bodyPr>
            <a:normAutofit fontScale="62500" lnSpcReduction="20000"/>
          </a:bodyPr>
          <a:lstStyle/>
          <a:p>
            <a:pPr lvl="1"/>
            <a:r>
              <a:rPr lang="en-US" sz="1800" kern="100" dirty="0">
                <a:cs typeface="Times New Roman" panose="02020603050405020304" pitchFamily="18" charset="0"/>
              </a:rPr>
              <a:t>Azmi, S. N., Khan, K. H., &amp; Koch, H. (2024). Assessing the effect of INSTC on India’s trade with Eurasia: an application of gravity model. Cogent Economics &amp; Finance, 12(1). https://doi.org/10.1080/23322039.2024.2313899</a:t>
            </a:r>
          </a:p>
          <a:p>
            <a:pPr lvl="1"/>
            <a:r>
              <a:rPr lang="en-US" sz="1800" kern="100" dirty="0" err="1">
                <a:cs typeface="Times New Roman" panose="02020603050405020304" pitchFamily="18" charset="0"/>
              </a:rPr>
              <a:t>Bergstrand</a:t>
            </a:r>
            <a:r>
              <a:rPr lang="en-US" sz="1800" kern="100" dirty="0">
                <a:cs typeface="Times New Roman" panose="02020603050405020304" pitchFamily="18" charset="0"/>
              </a:rPr>
              <a:t> J.H. (1989) The generalized gravity equation, monopolistic competition, and the factor-proportions theory in international trade, Review of Economics and Statistics, 71(1), 143-153.</a:t>
            </a:r>
          </a:p>
          <a:p>
            <a:pPr lvl="1"/>
            <a:r>
              <a:rPr lang="en-US" sz="1800" kern="100" dirty="0" err="1">
                <a:cs typeface="Times New Roman" panose="02020603050405020304" pitchFamily="18" charset="0"/>
              </a:rPr>
              <a:t>Bułkowska</a:t>
            </a:r>
            <a:r>
              <a:rPr lang="en-US" sz="1800" kern="100" dirty="0">
                <a:cs typeface="Times New Roman" panose="02020603050405020304" pitchFamily="18" charset="0"/>
              </a:rPr>
              <a:t> M. (2018) Model </a:t>
            </a:r>
            <a:r>
              <a:rPr lang="en-US" sz="1800" kern="100" dirty="0" err="1">
                <a:cs typeface="Times New Roman" panose="02020603050405020304" pitchFamily="18" charset="0"/>
              </a:rPr>
              <a:t>grawitacyjny</a:t>
            </a:r>
            <a:r>
              <a:rPr lang="en-US" sz="1800" kern="100" dirty="0">
                <a:cs typeface="Times New Roman" panose="02020603050405020304" pitchFamily="18" charset="0"/>
              </a:rPr>
              <a:t> w </a:t>
            </a:r>
            <a:r>
              <a:rPr lang="en-US" sz="1800" kern="100" dirty="0" err="1">
                <a:cs typeface="Times New Roman" panose="02020603050405020304" pitchFamily="18" charset="0"/>
              </a:rPr>
              <a:t>handlu</a:t>
            </a:r>
            <a:r>
              <a:rPr lang="en-US" sz="1800" kern="100" dirty="0">
                <a:cs typeface="Times New Roman" panose="02020603050405020304" pitchFamily="18" charset="0"/>
              </a:rPr>
              <a:t> </a:t>
            </a:r>
            <a:r>
              <a:rPr lang="en-US" sz="1800" kern="100" dirty="0" err="1">
                <a:cs typeface="Times New Roman" panose="02020603050405020304" pitchFamily="18" charset="0"/>
              </a:rPr>
              <a:t>zagranicznym</a:t>
            </a:r>
            <a:r>
              <a:rPr lang="en-US" sz="1800" kern="100" dirty="0">
                <a:cs typeface="Times New Roman" panose="02020603050405020304" pitchFamily="18" charset="0"/>
              </a:rPr>
              <a:t>: </a:t>
            </a:r>
            <a:r>
              <a:rPr lang="en-US" sz="1800" kern="100" dirty="0" err="1">
                <a:cs typeface="Times New Roman" panose="02020603050405020304" pitchFamily="18" charset="0"/>
              </a:rPr>
              <a:t>wybrane</a:t>
            </a:r>
            <a:r>
              <a:rPr lang="en-US" sz="1800" kern="100" dirty="0">
                <a:cs typeface="Times New Roman" panose="02020603050405020304" pitchFamily="18" charset="0"/>
              </a:rPr>
              <a:t> </a:t>
            </a:r>
            <a:r>
              <a:rPr lang="en-US" sz="1800" kern="100" dirty="0" err="1">
                <a:cs typeface="Times New Roman" panose="02020603050405020304" pitchFamily="18" charset="0"/>
              </a:rPr>
              <a:t>aspekty</a:t>
            </a:r>
            <a:r>
              <a:rPr lang="en-US" sz="1800" kern="100" dirty="0">
                <a:cs typeface="Times New Roman" panose="02020603050405020304" pitchFamily="18" charset="0"/>
              </a:rPr>
              <a:t> </a:t>
            </a:r>
            <a:r>
              <a:rPr lang="en-US" sz="1800" kern="100" dirty="0" err="1">
                <a:cs typeface="Times New Roman" panose="02020603050405020304" pitchFamily="18" charset="0"/>
              </a:rPr>
              <a:t>teoretyczne</a:t>
            </a:r>
            <a:r>
              <a:rPr lang="en-US" sz="1800" kern="100" dirty="0">
                <a:cs typeface="Times New Roman" panose="02020603050405020304" pitchFamily="18" charset="0"/>
              </a:rPr>
              <a:t> i </a:t>
            </a:r>
            <a:r>
              <a:rPr lang="en-US" sz="1800" kern="100" dirty="0" err="1">
                <a:cs typeface="Times New Roman" panose="02020603050405020304" pitchFamily="18" charset="0"/>
              </a:rPr>
              <a:t>metodyczne</a:t>
            </a:r>
            <a:r>
              <a:rPr lang="en-US" sz="1800" kern="100" dirty="0">
                <a:cs typeface="Times New Roman" panose="02020603050405020304" pitchFamily="18" charset="0"/>
              </a:rPr>
              <a:t>. </a:t>
            </a:r>
            <a:r>
              <a:rPr lang="en-US" sz="1800" kern="100" dirty="0" err="1">
                <a:cs typeface="Times New Roman" panose="02020603050405020304" pitchFamily="18" charset="0"/>
              </a:rPr>
              <a:t>Prace</a:t>
            </a:r>
            <a:r>
              <a:rPr lang="en-US" sz="1800" kern="100" dirty="0">
                <a:cs typeface="Times New Roman" panose="02020603050405020304" pitchFamily="18" charset="0"/>
              </a:rPr>
              <a:t> </a:t>
            </a:r>
            <a:r>
              <a:rPr lang="en-US" sz="1800" kern="100" dirty="0" err="1">
                <a:cs typeface="Times New Roman" panose="02020603050405020304" pitchFamily="18" charset="0"/>
              </a:rPr>
              <a:t>Naukowe</a:t>
            </a:r>
            <a:r>
              <a:rPr lang="en-US" sz="1800" kern="100" dirty="0">
                <a:cs typeface="Times New Roman" panose="02020603050405020304" pitchFamily="18" charset="0"/>
              </a:rPr>
              <a:t> </a:t>
            </a:r>
            <a:r>
              <a:rPr lang="en-US" sz="1800" kern="100" dirty="0" err="1">
                <a:cs typeface="Times New Roman" panose="02020603050405020304" pitchFamily="18" charset="0"/>
              </a:rPr>
              <a:t>Uniwersytetu</a:t>
            </a:r>
            <a:r>
              <a:rPr lang="en-US" sz="1800" kern="100" dirty="0">
                <a:cs typeface="Times New Roman" panose="02020603050405020304" pitchFamily="18" charset="0"/>
              </a:rPr>
              <a:t> </a:t>
            </a:r>
            <a:r>
              <a:rPr lang="en-US" sz="1800" kern="100" dirty="0" err="1">
                <a:cs typeface="Times New Roman" panose="02020603050405020304" pitchFamily="18" charset="0"/>
              </a:rPr>
              <a:t>Ekonomicznego</a:t>
            </a:r>
            <a:r>
              <a:rPr lang="en-US" sz="1800" kern="100" dirty="0">
                <a:cs typeface="Times New Roman" panose="02020603050405020304" pitchFamily="18" charset="0"/>
              </a:rPr>
              <a:t> we </a:t>
            </a:r>
            <a:r>
              <a:rPr lang="en-US" sz="1800" kern="100" dirty="0" err="1">
                <a:cs typeface="Times New Roman" panose="02020603050405020304" pitchFamily="18" charset="0"/>
              </a:rPr>
              <a:t>Wrocławiu</a:t>
            </a:r>
            <a:r>
              <a:rPr lang="en-US" sz="1800" kern="100" dirty="0">
                <a:cs typeface="Times New Roman" panose="02020603050405020304" pitchFamily="18" charset="0"/>
              </a:rPr>
              <a:t>, (529), 39-47.</a:t>
            </a:r>
          </a:p>
          <a:p>
            <a:pPr lvl="1"/>
            <a:r>
              <a:rPr lang="en-US" sz="1800" kern="100" dirty="0">
                <a:cs typeface="Times New Roman" panose="02020603050405020304" pitchFamily="18" charset="0"/>
              </a:rPr>
              <a:t>Drezner, T., &amp; Drezner, Z. (2016). Sequential location of two facilities: Comparing random to optimal location of the first facility. Annals of Operations Research, 246, 1-15.</a:t>
            </a:r>
          </a:p>
          <a:p>
            <a:pPr lvl="1"/>
            <a:r>
              <a:rPr lang="en-US" sz="1800" kern="100" dirty="0" err="1">
                <a:cs typeface="Times New Roman" panose="02020603050405020304" pitchFamily="18" charset="0"/>
              </a:rPr>
              <a:t>Duanmu</a:t>
            </a:r>
            <a:r>
              <a:rPr lang="en-US" sz="1800" kern="100" dirty="0">
                <a:cs typeface="Times New Roman" panose="02020603050405020304" pitchFamily="18" charset="0"/>
              </a:rPr>
              <a:t> J., </a:t>
            </a:r>
            <a:r>
              <a:rPr lang="en-US" sz="1800" kern="100" dirty="0" err="1">
                <a:cs typeface="Times New Roman" panose="02020603050405020304" pitchFamily="18" charset="0"/>
              </a:rPr>
              <a:t>Foytik</a:t>
            </a:r>
            <a:r>
              <a:rPr lang="en-US" sz="1800" kern="100" dirty="0">
                <a:cs typeface="Times New Roman" panose="02020603050405020304" pitchFamily="18" charset="0"/>
              </a:rPr>
              <a:t> P., Khattak A. &amp; Robinson R.M. (2012) Distribution analysis of freight transportation with gravity model and genetic algorithm. Transportation research record, 2269(1), 1-10.</a:t>
            </a:r>
          </a:p>
          <a:p>
            <a:pPr lvl="1"/>
            <a:r>
              <a:rPr lang="en-US" sz="1800" kern="100" dirty="0">
                <a:cs typeface="Times New Roman" panose="02020603050405020304" pitchFamily="18" charset="0"/>
              </a:rPr>
              <a:t>Govindan K., </a:t>
            </a:r>
            <a:r>
              <a:rPr lang="en-US" sz="1800" kern="100" dirty="0" err="1">
                <a:cs typeface="Times New Roman" panose="02020603050405020304" pitchFamily="18" charset="0"/>
              </a:rPr>
              <a:t>Fattahi</a:t>
            </a:r>
            <a:r>
              <a:rPr lang="en-US" sz="1800" kern="100" dirty="0">
                <a:cs typeface="Times New Roman" panose="02020603050405020304" pitchFamily="18" charset="0"/>
              </a:rPr>
              <a:t> M. &amp; </a:t>
            </a:r>
            <a:r>
              <a:rPr lang="en-US" sz="1800" kern="100" dirty="0" err="1">
                <a:cs typeface="Times New Roman" panose="02020603050405020304" pitchFamily="18" charset="0"/>
              </a:rPr>
              <a:t>Keyvanshokooh</a:t>
            </a:r>
            <a:r>
              <a:rPr lang="en-US" sz="1800" kern="100" dirty="0">
                <a:cs typeface="Times New Roman" panose="02020603050405020304" pitchFamily="18" charset="0"/>
              </a:rPr>
              <a:t> E. (2017) Supply chain network design under uncertainty: A comprehensive review and future research directions, European Journal of Operational Research, 263(1), 108-141.</a:t>
            </a:r>
          </a:p>
          <a:p>
            <a:pPr lvl="1"/>
            <a:r>
              <a:rPr lang="en-US" sz="1800" kern="100" dirty="0">
                <a:cs typeface="Times New Roman" panose="02020603050405020304" pitchFamily="18" charset="0"/>
              </a:rPr>
              <a:t>Grzybowska K. &amp; Stachowiak A. (2022) Global changes and disruptions in supply chains – preliminary research to sustainable resilience of supply chains. Energies, 15 (art. 4579), 1-15.</a:t>
            </a:r>
          </a:p>
          <a:p>
            <a:pPr lvl="1"/>
            <a:r>
              <a:rPr lang="en-US" sz="1800" kern="100" dirty="0">
                <a:cs typeface="Times New Roman" panose="02020603050405020304" pitchFamily="18" charset="0"/>
              </a:rPr>
              <a:t>Huff, D. L. (1963). A probabilistic analysis of shopping center trade areas. Land economics, 39(1), 81-90.</a:t>
            </a:r>
          </a:p>
          <a:p>
            <a:pPr lvl="1"/>
            <a:r>
              <a:rPr lang="en-US" sz="1800" kern="100" dirty="0">
                <a:cs typeface="Times New Roman" panose="02020603050405020304" pitchFamily="18" charset="0"/>
              </a:rPr>
              <a:t>Kong F., Yin H., </a:t>
            </a:r>
            <a:r>
              <a:rPr lang="en-US" sz="1800" kern="100" dirty="0" err="1">
                <a:cs typeface="Times New Roman" panose="02020603050405020304" pitchFamily="18" charset="0"/>
              </a:rPr>
              <a:t>Nakagoshi</a:t>
            </a:r>
            <a:r>
              <a:rPr lang="en-US" sz="1800" kern="100" dirty="0">
                <a:cs typeface="Times New Roman" panose="02020603050405020304" pitchFamily="18" charset="0"/>
              </a:rPr>
              <a:t> N. &amp; Zong Y. (2010) Urban green space network development for biodiversity conservation: Identification based on graph theory and gravity modeling. Landscape and urban planning, 95(1-2), 16-27.</a:t>
            </a:r>
          </a:p>
          <a:p>
            <a:pPr lvl="1"/>
            <a:r>
              <a:rPr lang="en-US" sz="1800" kern="100" dirty="0">
                <a:cs typeface="Times New Roman" panose="02020603050405020304" pitchFamily="18" charset="0"/>
              </a:rPr>
              <a:t>Puertas R., Martí L. &amp; García L. (2014) Logistics performance and export competitiveness: European experience. </a:t>
            </a:r>
            <a:r>
              <a:rPr lang="en-US" sz="1800" kern="100" dirty="0" err="1">
                <a:cs typeface="Times New Roman" panose="02020603050405020304" pitchFamily="18" charset="0"/>
              </a:rPr>
              <a:t>Empirica</a:t>
            </a:r>
            <a:r>
              <a:rPr lang="en-US" sz="1800" kern="100" dirty="0">
                <a:cs typeface="Times New Roman" panose="02020603050405020304" pitchFamily="18" charset="0"/>
              </a:rPr>
              <a:t>, 41, 467-480. </a:t>
            </a:r>
          </a:p>
          <a:p>
            <a:pPr lvl="1"/>
            <a:r>
              <a:rPr lang="en-US" sz="1800" kern="100" dirty="0">
                <a:cs typeface="Times New Roman" panose="02020603050405020304" pitchFamily="18" charset="0"/>
              </a:rPr>
              <a:t>Reilly, W. J. (1929). Methods for the study of retail relationships (Vol. 44). Austin: University of Texas, Bureau of Business Research.</a:t>
            </a:r>
          </a:p>
          <a:p>
            <a:pPr lvl="1"/>
            <a:r>
              <a:rPr lang="en-US" sz="1800" kern="100" dirty="0">
                <a:cs typeface="Times New Roman" panose="02020603050405020304" pitchFamily="18" charset="0"/>
              </a:rPr>
              <a:t>Schlaich T., Horn A.L., Fuhrmann M. &amp; Friedrich H.(2020) A Gravity-Based Food Flow Model to Identify the Source of Foodborne Disease Outbreaks. International Journal of Environmental Research and Public Health. 17(2):444. https://doi.org/10.3390/ijerph17020444</a:t>
            </a:r>
          </a:p>
          <a:p>
            <a:pPr lvl="1"/>
            <a:r>
              <a:rPr lang="en-US" sz="1800" kern="100" dirty="0">
                <a:cs typeface="Times New Roman" panose="02020603050405020304" pitchFamily="18" charset="0"/>
              </a:rPr>
              <a:t>Stewart J.Q. (1948) Demographic gravitation: evidence and applications. Sociometry 11(1/2),  31-58.</a:t>
            </a:r>
          </a:p>
          <a:p>
            <a:pPr lvl="1"/>
            <a:r>
              <a:rPr lang="en-US" sz="1800" kern="100" dirty="0">
                <a:cs typeface="Times New Roman" panose="02020603050405020304" pitchFamily="18" charset="0"/>
              </a:rPr>
              <a:t>Tinbergen J. (1962) Shaping The World Economy Suggestions for an International Economic Policy, The Twentieth Century Fund, New York.</a:t>
            </a:r>
          </a:p>
          <a:p>
            <a:pPr lvl="1"/>
            <a:r>
              <a:rPr lang="en-US" sz="1800" kern="100" dirty="0">
                <a:cs typeface="Times New Roman" panose="02020603050405020304" pitchFamily="18" charset="0"/>
              </a:rPr>
              <a:t>Wang H. &amp; Li M. (2021) Improved gravity model under policy control in regional logistics. Measurement and Control, 54(5-6), 811-819. doi:10.1177/0020294020919849</a:t>
            </a:r>
          </a:p>
          <a:p>
            <a:pPr lvl="1"/>
            <a:r>
              <a:rPr lang="en-US" sz="1800" kern="100" dirty="0">
                <a:cs typeface="Times New Roman" panose="02020603050405020304" pitchFamily="18" charset="0"/>
              </a:rPr>
              <a:t>Zhu X. &amp; Fan Y. (2017) Research on the construction of regional hub-and-spoke logistics network in Guangxi under the gravity model. Bus Econ Res, 9, 214-217.</a:t>
            </a:r>
          </a:p>
          <a:p>
            <a:pPr marL="457200" lvl="1" indent="0">
              <a:buNone/>
            </a:pPr>
            <a:endParaRPr lang="pl-PL" sz="1800" kern="100" dirty="0">
              <a:cs typeface="Times New Roman" panose="02020603050405020304" pitchFamily="18" charset="0"/>
            </a:endParaRPr>
          </a:p>
          <a:p>
            <a:pPr marL="0" indent="0">
              <a:buNone/>
            </a:pPr>
            <a:endParaRPr lang="pl-PL" sz="2000" dirty="0"/>
          </a:p>
        </p:txBody>
      </p:sp>
    </p:spTree>
    <p:extLst>
      <p:ext uri="{BB962C8B-B14F-4D97-AF65-F5344CB8AC3E}">
        <p14:creationId xmlns:p14="http://schemas.microsoft.com/office/powerpoint/2010/main" val="2902584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Thank</a:t>
            </a:r>
            <a:r>
              <a:rPr lang="pl-PL" dirty="0"/>
              <a:t> </a:t>
            </a:r>
            <a:r>
              <a:rPr lang="pl-PL" dirty="0" err="1"/>
              <a:t>you</a:t>
            </a:r>
            <a:r>
              <a:rPr lang="pl-PL" dirty="0"/>
              <a:t> for </a:t>
            </a:r>
            <a:r>
              <a:rPr lang="pl-PL" dirty="0" err="1"/>
              <a:t>your</a:t>
            </a:r>
            <a:r>
              <a:rPr lang="pl-PL" dirty="0"/>
              <a:t> </a:t>
            </a:r>
            <a:r>
              <a:rPr lang="pl-PL" dirty="0" err="1"/>
              <a:t>attention</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5E77643A-CFB1-E7E6-9523-A1109680183C}"/>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427DD13E-FDE1-A500-9753-72C307327D2C}"/>
              </a:ext>
            </a:extLst>
          </p:cNvPr>
          <p:cNvSpPr>
            <a:spLocks noGrp="1"/>
          </p:cNvSpPr>
          <p:nvPr>
            <p:ph idx="1"/>
          </p:nvPr>
        </p:nvSpPr>
        <p:spPr>
          <a:xfrm>
            <a:off x="5708072" y="2420471"/>
            <a:ext cx="5645727" cy="3577360"/>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pl-PL" sz="4000" kern="100" dirty="0">
                <a:solidFill>
                  <a:srgbClr val="002060"/>
                </a:solidFill>
                <a:cs typeface="Times New Roman" panose="02020603050405020304" pitchFamily="18" charset="0"/>
              </a:rPr>
              <a:t>LOGISTICS NETWORK </a:t>
            </a:r>
          </a:p>
          <a:p>
            <a:pPr marL="0" indent="0" algn="ctr">
              <a:buNone/>
            </a:pPr>
            <a:r>
              <a:rPr lang="pl-PL" sz="4000" kern="100" dirty="0">
                <a:solidFill>
                  <a:srgbClr val="002060"/>
                </a:solidFill>
                <a:cs typeface="Times New Roman" panose="02020603050405020304" pitchFamily="18" charset="0"/>
              </a:rPr>
              <a:t> </a:t>
            </a:r>
          </a:p>
          <a:p>
            <a:pPr marL="0" indent="0" algn="ctr">
              <a:buNone/>
            </a:pPr>
            <a:endParaRPr lang="pl-PL" sz="4000" kern="100" dirty="0">
              <a:solidFill>
                <a:srgbClr val="002060"/>
              </a:solidFill>
              <a:cs typeface="Times New Roman" panose="02020603050405020304" pitchFamily="18" charset="0"/>
            </a:endParaRPr>
          </a:p>
          <a:p>
            <a:pPr marL="0" indent="0" algn="ctr">
              <a:buNone/>
            </a:pPr>
            <a:endParaRPr lang="pl-PL" sz="2800" kern="100" dirty="0">
              <a:solidFill>
                <a:srgbClr val="002060"/>
              </a:solidFill>
              <a:cs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3075742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FAB2D950-DA61-FE83-ECFE-F89B872FD9F4}"/>
              </a:ext>
            </a:extLst>
          </p:cNvPr>
          <p:cNvSpPr/>
          <p:nvPr/>
        </p:nvSpPr>
        <p:spPr>
          <a:xfrm>
            <a:off x="0" y="1852519"/>
            <a:ext cx="12192000" cy="191265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a:cs typeface="Times New Roman" panose="02020603050405020304" pitchFamily="18" charset="0"/>
              </a:rPr>
              <a:t>Logistics network</a:t>
            </a:r>
            <a:endParaRPr lang="pl-PL" dirty="0"/>
          </a:p>
        </p:txBody>
      </p:sp>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a:xfrm>
            <a:off x="918883" y="2121461"/>
            <a:ext cx="10515600" cy="1545104"/>
          </a:xfrm>
        </p:spPr>
        <p:txBody>
          <a:bodyPr>
            <a:normAutofit fontScale="92500" lnSpcReduction="20000"/>
          </a:bodyPr>
          <a:lstStyle/>
          <a:p>
            <a:pPr marL="0" indent="0" algn="ctr">
              <a:buNone/>
            </a:pPr>
            <a:r>
              <a:rPr lang="en-US" sz="2000" b="1" dirty="0"/>
              <a:t>The supply chain network </a:t>
            </a:r>
            <a:r>
              <a:rPr lang="en-US" sz="2200" dirty="0"/>
              <a:t>transforms raw materials into final products and, of course, delivers them to end customers (consumers). It includes different types of objects. Planning and designing a supply chain network therefore focuses on identifying the number and types of individual links and coordinating activities between them. Typical links in a supply chain network consist of suppliers and subcontractors, manufacturing and assembly plants, distribution centers, warehouses, and customers. </a:t>
            </a:r>
            <a:endParaRPr lang="pl-PL" sz="2200" dirty="0"/>
          </a:p>
        </p:txBody>
      </p:sp>
      <p:sp>
        <p:nvSpPr>
          <p:cNvPr id="8" name="pole tekstowe 7">
            <a:extLst>
              <a:ext uri="{FF2B5EF4-FFF2-40B4-BE49-F238E27FC236}">
                <a16:creationId xmlns:a16="http://schemas.microsoft.com/office/drawing/2014/main" id="{FF479A2B-BA4B-0338-28CB-B8D1267AC085}"/>
              </a:ext>
            </a:extLst>
          </p:cNvPr>
          <p:cNvSpPr txBox="1"/>
          <p:nvPr/>
        </p:nvSpPr>
        <p:spPr>
          <a:xfrm>
            <a:off x="636493" y="5960640"/>
            <a:ext cx="6096000" cy="276999"/>
          </a:xfrm>
          <a:prstGeom prst="rect">
            <a:avLst/>
          </a:prstGeom>
          <a:noFill/>
        </p:spPr>
        <p:txBody>
          <a:bodyPr wrap="square">
            <a:spAutoFit/>
          </a:bodyPr>
          <a:lstStyle/>
          <a:p>
            <a:r>
              <a:rPr lang="pl-PL" sz="1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Source: </a:t>
            </a:r>
            <a:r>
              <a:rPr lang="pl-PL" sz="120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Govindan</a:t>
            </a:r>
            <a:r>
              <a:rPr lang="pl-PL" sz="1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et al., 2017. </a:t>
            </a:r>
          </a:p>
        </p:txBody>
      </p:sp>
    </p:spTree>
    <p:extLst>
      <p:ext uri="{BB962C8B-B14F-4D97-AF65-F5344CB8AC3E}">
        <p14:creationId xmlns:p14="http://schemas.microsoft.com/office/powerpoint/2010/main" val="1291843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8A448-9CEA-F14F-4944-23D3D53545C8}"/>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488F8C77-CFE7-9D18-3F7C-C2AE723EB62A}"/>
              </a:ext>
            </a:extLst>
          </p:cNvPr>
          <p:cNvSpPr>
            <a:spLocks noGrp="1"/>
          </p:cNvSpPr>
          <p:nvPr>
            <p:ph type="title"/>
          </p:nvPr>
        </p:nvSpPr>
        <p:spPr/>
        <p:txBody>
          <a:bodyPr/>
          <a:lstStyle/>
          <a:p>
            <a:r>
              <a:rPr lang="pl-PL" sz="3200" kern="100" dirty="0">
                <a:cs typeface="Times New Roman" panose="02020603050405020304" pitchFamily="18" charset="0"/>
              </a:rPr>
              <a:t>Logistics network</a:t>
            </a:r>
            <a:endParaRPr lang="pl-PL" dirty="0"/>
          </a:p>
        </p:txBody>
      </p:sp>
      <p:sp>
        <p:nvSpPr>
          <p:cNvPr id="8" name="pole tekstowe 7">
            <a:extLst>
              <a:ext uri="{FF2B5EF4-FFF2-40B4-BE49-F238E27FC236}">
                <a16:creationId xmlns:a16="http://schemas.microsoft.com/office/drawing/2014/main" id="{F8B1EFC8-62F3-D94F-09F4-859EF28361C0}"/>
              </a:ext>
            </a:extLst>
          </p:cNvPr>
          <p:cNvSpPr txBox="1"/>
          <p:nvPr/>
        </p:nvSpPr>
        <p:spPr>
          <a:xfrm>
            <a:off x="636493" y="5960640"/>
            <a:ext cx="6096000" cy="276999"/>
          </a:xfrm>
          <a:prstGeom prst="rect">
            <a:avLst/>
          </a:prstGeom>
          <a:noFill/>
        </p:spPr>
        <p:txBody>
          <a:bodyPr wrap="square">
            <a:spAutoFit/>
          </a:bodyPr>
          <a:lstStyle/>
          <a:p>
            <a:r>
              <a:rPr lang="pl-PL" sz="1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Source: </a:t>
            </a:r>
            <a:r>
              <a:rPr lang="pl-PL" sz="120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Govindan</a:t>
            </a:r>
            <a:r>
              <a:rPr lang="pl-PL" sz="1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et al., 2017. </a:t>
            </a:r>
          </a:p>
        </p:txBody>
      </p:sp>
      <p:graphicFrame>
        <p:nvGraphicFramePr>
          <p:cNvPr id="7" name="Diagram 6">
            <a:extLst>
              <a:ext uri="{FF2B5EF4-FFF2-40B4-BE49-F238E27FC236}">
                <a16:creationId xmlns:a16="http://schemas.microsoft.com/office/drawing/2014/main" id="{3E942D4D-DE98-2FD2-0CFF-7439985726F9}"/>
              </a:ext>
            </a:extLst>
          </p:cNvPr>
          <p:cNvGraphicFramePr/>
          <p:nvPr>
            <p:extLst>
              <p:ext uri="{D42A27DB-BD31-4B8C-83A1-F6EECF244321}">
                <p14:modId xmlns:p14="http://schemas.microsoft.com/office/powerpoint/2010/main" val="2644567835"/>
              </p:ext>
            </p:extLst>
          </p:nvPr>
        </p:nvGraphicFramePr>
        <p:xfrm>
          <a:off x="1673412" y="1685365"/>
          <a:ext cx="7676776" cy="3881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1051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DBDDF-1DF5-9043-A446-4917BD840040}"/>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408EC341-2D63-5539-E9A3-89489D20421E}"/>
              </a:ext>
            </a:extLst>
          </p:cNvPr>
          <p:cNvSpPr/>
          <p:nvPr/>
        </p:nvSpPr>
        <p:spPr>
          <a:xfrm>
            <a:off x="0" y="1852519"/>
            <a:ext cx="12192000" cy="426141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DC267A18-368B-CCCF-648D-857AA02186F7}"/>
              </a:ext>
            </a:extLst>
          </p:cNvPr>
          <p:cNvSpPr>
            <a:spLocks noGrp="1"/>
          </p:cNvSpPr>
          <p:nvPr>
            <p:ph type="title"/>
          </p:nvPr>
        </p:nvSpPr>
        <p:spPr/>
        <p:txBody>
          <a:bodyPr/>
          <a:lstStyle/>
          <a:p>
            <a:r>
              <a:rPr lang="pl-PL" sz="3200" kern="100" dirty="0">
                <a:cs typeface="Times New Roman" panose="02020603050405020304" pitchFamily="18" charset="0"/>
              </a:rPr>
              <a:t>Logistics network</a:t>
            </a:r>
            <a:endParaRPr lang="pl-PL" dirty="0"/>
          </a:p>
        </p:txBody>
      </p:sp>
      <p:sp>
        <p:nvSpPr>
          <p:cNvPr id="3" name="Symbol zastępczy zawartości 2">
            <a:extLst>
              <a:ext uri="{FF2B5EF4-FFF2-40B4-BE49-F238E27FC236}">
                <a16:creationId xmlns:a16="http://schemas.microsoft.com/office/drawing/2014/main" id="{0A2EA766-B17A-86A1-0ADA-87CA0A7F924D}"/>
              </a:ext>
            </a:extLst>
          </p:cNvPr>
          <p:cNvSpPr>
            <a:spLocks noGrp="1"/>
          </p:cNvSpPr>
          <p:nvPr>
            <p:ph idx="1"/>
          </p:nvPr>
        </p:nvSpPr>
        <p:spPr>
          <a:xfrm>
            <a:off x="918883" y="2121460"/>
            <a:ext cx="10515600" cy="3992469"/>
          </a:xfrm>
        </p:spPr>
        <p:txBody>
          <a:bodyPr>
            <a:normAutofit lnSpcReduction="10000"/>
          </a:bodyPr>
          <a:lstStyle/>
          <a:p>
            <a:pPr marL="0" indent="0">
              <a:buNone/>
            </a:pPr>
            <a:r>
              <a:rPr lang="en-US" sz="1400" b="1" dirty="0"/>
              <a:t>There are many factors that influence the location of an object in the supply chain. </a:t>
            </a:r>
            <a:endParaRPr lang="pl-PL" sz="1400" b="1" dirty="0"/>
          </a:p>
          <a:p>
            <a:pPr marL="0" indent="0">
              <a:buNone/>
            </a:pPr>
            <a:br>
              <a:rPr lang="pl-PL" sz="1400" b="1" dirty="0"/>
            </a:br>
            <a:r>
              <a:rPr lang="en-US" sz="1400" b="1" dirty="0"/>
              <a:t>These are among others:</a:t>
            </a:r>
            <a:endParaRPr lang="pl-PL" sz="1400" b="1" dirty="0"/>
          </a:p>
          <a:p>
            <a:pPr marL="342900" lvl="0" indent="-342900" algn="just">
              <a:lnSpc>
                <a:spcPct val="120000"/>
              </a:lnSpc>
              <a:spcBef>
                <a:spcPts val="0"/>
              </a:spcBef>
              <a:spcAft>
                <a:spcPts val="600"/>
              </a:spcAft>
              <a:buClr>
                <a:srgbClr val="1065AB"/>
              </a:buClr>
              <a:buFont typeface="Wingdings" panose="05000000000000000000" pitchFamily="2" charset="2"/>
              <a:buChar char=""/>
            </a:pPr>
            <a:r>
              <a:rPr lang="en-US" sz="1400" kern="100" dirty="0">
                <a:effectLst/>
                <a:latin typeface="Tahoma" panose="020B0604030504040204" pitchFamily="34" charset="0"/>
                <a:ea typeface="Calibri" panose="020F0502020204030204" pitchFamily="34" charset="0"/>
                <a:cs typeface="Times New Roman" panose="02020603050405020304" pitchFamily="18" charset="0"/>
              </a:rPr>
              <a:t>sources of raw materials and location of markets for production materials (mainly raw materials, components),</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20000"/>
              </a:lnSpc>
              <a:spcBef>
                <a:spcPts val="0"/>
              </a:spcBef>
              <a:spcAft>
                <a:spcPts val="600"/>
              </a:spcAft>
              <a:buClr>
                <a:srgbClr val="1065AB"/>
              </a:buClr>
              <a:buFont typeface="Wingdings" panose="05000000000000000000" pitchFamily="2" charset="2"/>
              <a:buChar char=""/>
            </a:pPr>
            <a:r>
              <a:rPr lang="en-US" sz="1400" kern="100" dirty="0">
                <a:effectLst/>
                <a:latin typeface="Tahoma" panose="020B0604030504040204" pitchFamily="34" charset="0"/>
                <a:ea typeface="Calibri" panose="020F0502020204030204" pitchFamily="34" charset="0"/>
                <a:cs typeface="Times New Roman" panose="02020603050405020304" pitchFamily="18" charset="0"/>
              </a:rPr>
              <a:t>industrial traditions of the region, including accessibility to suppliers and customers (particularly important for the activity of intermediate links),</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20000"/>
              </a:lnSpc>
              <a:spcBef>
                <a:spcPts val="0"/>
              </a:spcBef>
              <a:spcAft>
                <a:spcPts val="600"/>
              </a:spcAft>
              <a:buClr>
                <a:srgbClr val="1065AB"/>
              </a:buClr>
              <a:buFont typeface="Wingdings" panose="05000000000000000000" pitchFamily="2" charset="2"/>
              <a:buChar char=""/>
            </a:pPr>
            <a:r>
              <a:rPr lang="en-US" sz="1400" kern="100" dirty="0">
                <a:effectLst/>
                <a:latin typeface="Tahoma" panose="020B0604030504040204" pitchFamily="34" charset="0"/>
                <a:ea typeface="Calibri" panose="020F0502020204030204" pitchFamily="34" charset="0"/>
                <a:cs typeface="Times New Roman" panose="02020603050405020304" pitchFamily="18" charset="0"/>
              </a:rPr>
              <a:t>labor force (employment opportunities, remuneration, availability, level of qualifications),</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20000"/>
              </a:lnSpc>
              <a:spcBef>
                <a:spcPts val="0"/>
              </a:spcBef>
              <a:spcAft>
                <a:spcPts val="600"/>
              </a:spcAft>
              <a:buClr>
                <a:srgbClr val="1065AB"/>
              </a:buClr>
              <a:buFont typeface="Wingdings" panose="05000000000000000000" pitchFamily="2" charset="2"/>
              <a:buChar char=""/>
            </a:pPr>
            <a:r>
              <a:rPr lang="en-US" sz="1400" kern="100" dirty="0">
                <a:effectLst/>
                <a:latin typeface="Tahoma" panose="020B0604030504040204" pitchFamily="34" charset="0"/>
                <a:ea typeface="Calibri" panose="020F0502020204030204" pitchFamily="34" charset="0"/>
                <a:cs typeface="Times New Roman" panose="02020603050405020304" pitchFamily="18" charset="0"/>
              </a:rPr>
              <a:t>possibilities of supplying energy factors,</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20000"/>
              </a:lnSpc>
              <a:spcBef>
                <a:spcPts val="0"/>
              </a:spcBef>
              <a:spcAft>
                <a:spcPts val="600"/>
              </a:spcAft>
              <a:buClr>
                <a:srgbClr val="1065AB"/>
              </a:buClr>
              <a:buFont typeface="Wingdings" panose="05000000000000000000" pitchFamily="2" charset="2"/>
              <a:buChar char=""/>
            </a:pPr>
            <a:r>
              <a:rPr lang="en-US" sz="1400" kern="100" dirty="0">
                <a:effectLst/>
                <a:latin typeface="Tahoma" panose="020B0604030504040204" pitchFamily="34" charset="0"/>
                <a:ea typeface="Calibri" panose="020F0502020204030204" pitchFamily="34" charset="0"/>
                <a:cs typeface="Times New Roman" panose="02020603050405020304" pitchFamily="18" charset="0"/>
              </a:rPr>
              <a:t>tax regulations and administrative restrictions,</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20000"/>
              </a:lnSpc>
              <a:spcBef>
                <a:spcPts val="0"/>
              </a:spcBef>
              <a:spcAft>
                <a:spcPts val="600"/>
              </a:spcAft>
              <a:buClr>
                <a:srgbClr val="1065AB"/>
              </a:buClr>
              <a:buFont typeface="Wingdings" panose="05000000000000000000" pitchFamily="2" charset="2"/>
              <a:buChar char=""/>
            </a:pPr>
            <a:r>
              <a:rPr lang="pl-PL" sz="1400" kern="100" dirty="0" err="1">
                <a:effectLst/>
                <a:latin typeface="Tahoma" panose="020B0604030504040204" pitchFamily="34" charset="0"/>
                <a:ea typeface="Calibri" panose="020F0502020204030204" pitchFamily="34" charset="0"/>
                <a:cs typeface="Times New Roman" panose="02020603050405020304" pitchFamily="18" charset="0"/>
              </a:rPr>
              <a:t>climate</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 and </a:t>
            </a:r>
            <a:r>
              <a:rPr lang="pl-PL" sz="1400" kern="100" dirty="0" err="1">
                <a:effectLst/>
                <a:latin typeface="Tahoma" panose="020B0604030504040204" pitchFamily="34" charset="0"/>
                <a:ea typeface="Calibri" panose="020F0502020204030204" pitchFamily="34" charset="0"/>
                <a:cs typeface="Times New Roman" panose="02020603050405020304" pitchFamily="18" charset="0"/>
              </a:rPr>
              <a:t>terrain</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400" kern="100" dirty="0" err="1">
                <a:effectLst/>
                <a:latin typeface="Tahoma" panose="020B0604030504040204" pitchFamily="34" charset="0"/>
                <a:ea typeface="Calibri" panose="020F0502020204030204" pitchFamily="34" charset="0"/>
                <a:cs typeface="Times New Roman" panose="02020603050405020304" pitchFamily="18" charset="0"/>
              </a:rPr>
              <a:t>conditions</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a:t>
            </a:r>
          </a:p>
          <a:p>
            <a:pPr marL="342900" lvl="0" indent="-342900" algn="just">
              <a:lnSpc>
                <a:spcPct val="120000"/>
              </a:lnSpc>
              <a:spcBef>
                <a:spcPts val="0"/>
              </a:spcBef>
              <a:spcAft>
                <a:spcPts val="600"/>
              </a:spcAft>
              <a:buClr>
                <a:srgbClr val="1065AB"/>
              </a:buClr>
              <a:buFont typeface="Wingdings" panose="05000000000000000000" pitchFamily="2" charset="2"/>
              <a:buChar char=""/>
            </a:pPr>
            <a:r>
              <a:rPr lang="en-US" sz="1400" kern="100" dirty="0">
                <a:effectLst/>
                <a:latin typeface="Tahoma" panose="020B0604030504040204" pitchFamily="34" charset="0"/>
                <a:ea typeface="Calibri" panose="020F0502020204030204" pitchFamily="34" charset="0"/>
                <a:cs typeface="Times New Roman" panose="02020603050405020304" pitchFamily="18" charset="0"/>
              </a:rPr>
              <a:t>availability of roads and transport points,</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20000"/>
              </a:lnSpc>
              <a:spcBef>
                <a:spcPts val="0"/>
              </a:spcBef>
              <a:spcAft>
                <a:spcPts val="600"/>
              </a:spcAft>
              <a:buClr>
                <a:srgbClr val="1065AB"/>
              </a:buClr>
              <a:buFont typeface="Wingdings" panose="05000000000000000000" pitchFamily="2" charset="2"/>
              <a:buChar char=""/>
            </a:pPr>
            <a:r>
              <a:rPr lang="en-US" sz="1400" kern="100" dirty="0">
                <a:effectLst/>
                <a:latin typeface="Tahoma" panose="020B0604030504040204" pitchFamily="34" charset="0"/>
                <a:ea typeface="Calibri" panose="020F0502020204030204" pitchFamily="34" charset="0"/>
                <a:cs typeface="Times New Roman" panose="02020603050405020304" pitchFamily="18" charset="0"/>
              </a:rPr>
              <a:t>characteristics of population, socio-political relations,</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20000"/>
              </a:lnSpc>
              <a:spcBef>
                <a:spcPts val="0"/>
              </a:spcBef>
              <a:spcAft>
                <a:spcPts val="600"/>
              </a:spcAft>
              <a:buClr>
                <a:srgbClr val="1065AB"/>
              </a:buClr>
              <a:buFont typeface="Wingdings" panose="05000000000000000000" pitchFamily="2" charset="2"/>
              <a:buChar char=""/>
            </a:pPr>
            <a:r>
              <a:rPr lang="en-US" sz="1400" kern="100" dirty="0">
                <a:effectLst/>
                <a:latin typeface="Tahoma" panose="020B0604030504040204" pitchFamily="34" charset="0"/>
                <a:ea typeface="Calibri" panose="020F0502020204030204" pitchFamily="34" charset="0"/>
                <a:cs typeface="Times New Roman" panose="02020603050405020304" pitchFamily="18" charset="0"/>
              </a:rPr>
              <a:t>infrastructure characteristics (roads, schools, communication),</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20000"/>
              </a:lnSpc>
              <a:spcBef>
                <a:spcPts val="0"/>
              </a:spcBef>
              <a:spcAft>
                <a:spcPts val="600"/>
              </a:spcAft>
              <a:buClr>
                <a:srgbClr val="1065AB"/>
              </a:buClr>
              <a:buFont typeface="Wingdings" panose="05000000000000000000" pitchFamily="2" charset="2"/>
              <a:buChar char=""/>
            </a:pPr>
            <a:r>
              <a:rPr lang="en-US" sz="1400" kern="100" dirty="0">
                <a:effectLst/>
                <a:latin typeface="Tahoma" panose="020B0604030504040204" pitchFamily="34" charset="0"/>
                <a:ea typeface="Calibri" panose="020F0502020204030204" pitchFamily="34" charset="0"/>
                <a:cs typeface="Times New Roman" panose="02020603050405020304" pitchFamily="18" charset="0"/>
              </a:rPr>
              <a:t>possibility of expanding the facility.</a:t>
            </a:r>
            <a:r>
              <a:rPr lang="en-US" sz="1400" dirty="0"/>
              <a:t> </a:t>
            </a:r>
            <a:endParaRPr lang="pl-PL" sz="1400" dirty="0"/>
          </a:p>
        </p:txBody>
      </p:sp>
    </p:spTree>
    <p:extLst>
      <p:ext uri="{BB962C8B-B14F-4D97-AF65-F5344CB8AC3E}">
        <p14:creationId xmlns:p14="http://schemas.microsoft.com/office/powerpoint/2010/main" val="1598684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4E6F5-A325-C3B1-D378-E55A3797013E}"/>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F3A36703-61B6-570A-446E-50AC4A955B05}"/>
              </a:ext>
            </a:extLst>
          </p:cNvPr>
          <p:cNvSpPr/>
          <p:nvPr/>
        </p:nvSpPr>
        <p:spPr>
          <a:xfrm>
            <a:off x="0" y="1852519"/>
            <a:ext cx="12192000" cy="418969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C4A04CDE-5854-E063-2822-58BCC7B2D4B5}"/>
              </a:ext>
            </a:extLst>
          </p:cNvPr>
          <p:cNvSpPr>
            <a:spLocks noGrp="1"/>
          </p:cNvSpPr>
          <p:nvPr>
            <p:ph type="title"/>
          </p:nvPr>
        </p:nvSpPr>
        <p:spPr/>
        <p:txBody>
          <a:bodyPr/>
          <a:lstStyle/>
          <a:p>
            <a:r>
              <a:rPr lang="pl-PL" sz="3200" kern="100" dirty="0">
                <a:cs typeface="Times New Roman" panose="02020603050405020304" pitchFamily="18" charset="0"/>
              </a:rPr>
              <a:t>Logistics network</a:t>
            </a:r>
            <a:endParaRPr lang="pl-PL" dirty="0"/>
          </a:p>
        </p:txBody>
      </p:sp>
      <p:sp>
        <p:nvSpPr>
          <p:cNvPr id="3" name="Symbol zastępczy zawartości 2">
            <a:extLst>
              <a:ext uri="{FF2B5EF4-FFF2-40B4-BE49-F238E27FC236}">
                <a16:creationId xmlns:a16="http://schemas.microsoft.com/office/drawing/2014/main" id="{D2413B99-FA23-D65C-1D54-80FBBF94B623}"/>
              </a:ext>
            </a:extLst>
          </p:cNvPr>
          <p:cNvSpPr>
            <a:spLocks noGrp="1"/>
          </p:cNvSpPr>
          <p:nvPr>
            <p:ph idx="1"/>
          </p:nvPr>
        </p:nvSpPr>
        <p:spPr>
          <a:xfrm>
            <a:off x="918883" y="2121460"/>
            <a:ext cx="10515600" cy="3544233"/>
          </a:xfrm>
        </p:spPr>
        <p:txBody>
          <a:bodyPr>
            <a:normAutofit/>
          </a:bodyPr>
          <a:lstStyle/>
          <a:p>
            <a:pPr marL="0" indent="0">
              <a:spcAft>
                <a:spcPts val="600"/>
              </a:spcAft>
              <a:buNone/>
            </a:pPr>
            <a:r>
              <a:rPr lang="en-US" sz="1400" b="1" dirty="0"/>
              <a:t>In more detail, you should also take into account:</a:t>
            </a:r>
            <a:endParaRPr lang="pl-PL" sz="1400" b="1" dirty="0"/>
          </a:p>
          <a:p>
            <a:pPr marL="342900" indent="-342900" algn="just">
              <a:lnSpc>
                <a:spcPct val="120000"/>
              </a:lnSpc>
              <a:spcBef>
                <a:spcPts val="0"/>
              </a:spcBef>
              <a:spcAft>
                <a:spcPts val="600"/>
              </a:spcAft>
              <a:buClr>
                <a:srgbClr val="1065AB"/>
              </a:buClr>
              <a:buFont typeface="Wingdings" panose="05000000000000000000" pitchFamily="2" charset="2"/>
              <a:buChar char=""/>
            </a:pPr>
            <a:r>
              <a:rPr lang="en-US" sz="1400" kern="100" dirty="0">
                <a:ea typeface="Calibri" panose="020F0502020204030204" pitchFamily="34" charset="0"/>
                <a:cs typeface="Times New Roman" panose="02020603050405020304" pitchFamily="18" charset="0"/>
              </a:rPr>
              <a:t>wage rates in neighboring plants,</a:t>
            </a:r>
            <a:endParaRPr lang="pl-PL" sz="1400" kern="100" dirty="0">
              <a:ea typeface="Calibri" panose="020F0502020204030204" pitchFamily="34" charset="0"/>
              <a:cs typeface="Times New Roman" panose="02020603050405020304" pitchFamily="18" charset="0"/>
            </a:endParaRPr>
          </a:p>
          <a:p>
            <a:pPr marL="342900" indent="-342900" algn="just">
              <a:lnSpc>
                <a:spcPct val="120000"/>
              </a:lnSpc>
              <a:spcBef>
                <a:spcPts val="0"/>
              </a:spcBef>
              <a:spcAft>
                <a:spcPts val="600"/>
              </a:spcAft>
              <a:buClr>
                <a:srgbClr val="1065AB"/>
              </a:buClr>
              <a:buFont typeface="Wingdings" panose="05000000000000000000" pitchFamily="2" charset="2"/>
              <a:buChar char=""/>
            </a:pPr>
            <a:r>
              <a:rPr lang="en-US" sz="1400" kern="100" dirty="0">
                <a:ea typeface="Calibri" panose="020F0502020204030204" pitchFamily="34" charset="0"/>
                <a:cs typeface="Times New Roman" panose="02020603050405020304" pitchFamily="18" charset="0"/>
              </a:rPr>
              <a:t>communication options for the crew and travel fees,</a:t>
            </a:r>
            <a:endParaRPr lang="pl-PL" sz="1400" kern="100" dirty="0">
              <a:ea typeface="Calibri" panose="020F0502020204030204" pitchFamily="34" charset="0"/>
              <a:cs typeface="Times New Roman" panose="02020603050405020304" pitchFamily="18" charset="0"/>
            </a:endParaRPr>
          </a:p>
          <a:p>
            <a:pPr marL="342900" indent="-342900" algn="just">
              <a:lnSpc>
                <a:spcPct val="120000"/>
              </a:lnSpc>
              <a:spcBef>
                <a:spcPts val="0"/>
              </a:spcBef>
              <a:spcAft>
                <a:spcPts val="600"/>
              </a:spcAft>
              <a:buClr>
                <a:srgbClr val="1065AB"/>
              </a:buClr>
              <a:buFont typeface="Wingdings" panose="05000000000000000000" pitchFamily="2" charset="2"/>
              <a:buChar char=""/>
            </a:pPr>
            <a:r>
              <a:rPr lang="en-US" sz="1400" kern="100" dirty="0">
                <a:ea typeface="Calibri" panose="020F0502020204030204" pitchFamily="34" charset="0"/>
                <a:cs typeface="Times New Roman" panose="02020603050405020304" pitchFamily="18" charset="0"/>
              </a:rPr>
              <a:t>possibility of purchasing the desired plot in a selected region,</a:t>
            </a:r>
            <a:endParaRPr lang="pl-PL" sz="1400" kern="100" dirty="0">
              <a:ea typeface="Calibri" panose="020F0502020204030204" pitchFamily="34" charset="0"/>
              <a:cs typeface="Times New Roman" panose="02020603050405020304" pitchFamily="18" charset="0"/>
            </a:endParaRPr>
          </a:p>
          <a:p>
            <a:pPr marL="342900" indent="-342900" algn="just">
              <a:lnSpc>
                <a:spcPct val="120000"/>
              </a:lnSpc>
              <a:spcBef>
                <a:spcPts val="0"/>
              </a:spcBef>
              <a:spcAft>
                <a:spcPts val="600"/>
              </a:spcAft>
              <a:buClr>
                <a:srgbClr val="1065AB"/>
              </a:buClr>
              <a:buFont typeface="Wingdings" panose="05000000000000000000" pitchFamily="2" charset="2"/>
              <a:buChar char=""/>
            </a:pPr>
            <a:r>
              <a:rPr lang="en-US" sz="1400" kern="100" dirty="0">
                <a:ea typeface="Calibri" panose="020F0502020204030204" pitchFamily="34" charset="0"/>
                <a:cs typeface="Times New Roman" panose="02020603050405020304" pitchFamily="18" charset="0"/>
              </a:rPr>
              <a:t>roads, highways and land development with water and gas networks,</a:t>
            </a:r>
            <a:endParaRPr lang="pl-PL" sz="1400" kern="100" dirty="0">
              <a:ea typeface="Calibri" panose="020F0502020204030204" pitchFamily="34" charset="0"/>
              <a:cs typeface="Times New Roman" panose="02020603050405020304" pitchFamily="18" charset="0"/>
            </a:endParaRPr>
          </a:p>
          <a:p>
            <a:pPr marL="342900" indent="-342900" algn="just">
              <a:lnSpc>
                <a:spcPct val="120000"/>
              </a:lnSpc>
              <a:spcBef>
                <a:spcPts val="0"/>
              </a:spcBef>
              <a:spcAft>
                <a:spcPts val="600"/>
              </a:spcAft>
              <a:buClr>
                <a:srgbClr val="1065AB"/>
              </a:buClr>
              <a:buFont typeface="Wingdings" panose="05000000000000000000" pitchFamily="2" charset="2"/>
              <a:buChar char=""/>
            </a:pPr>
            <a:r>
              <a:rPr lang="en-US" sz="1400" kern="100" dirty="0">
                <a:ea typeface="Calibri" panose="020F0502020204030204" pitchFamily="34" charset="0"/>
                <a:cs typeface="Times New Roman" panose="02020603050405020304" pitchFamily="18" charset="0"/>
              </a:rPr>
              <a:t>safety zones for odors, noise and pollution,</a:t>
            </a:r>
            <a:endParaRPr lang="pl-PL" sz="1400" kern="100" dirty="0">
              <a:ea typeface="Calibri" panose="020F0502020204030204" pitchFamily="34" charset="0"/>
              <a:cs typeface="Times New Roman" panose="02020603050405020304" pitchFamily="18" charset="0"/>
            </a:endParaRPr>
          </a:p>
          <a:p>
            <a:pPr marL="342900" indent="-342900" algn="just">
              <a:lnSpc>
                <a:spcPct val="120000"/>
              </a:lnSpc>
              <a:spcBef>
                <a:spcPts val="0"/>
              </a:spcBef>
              <a:spcAft>
                <a:spcPts val="600"/>
              </a:spcAft>
              <a:buClr>
                <a:srgbClr val="1065AB"/>
              </a:buClr>
              <a:buFont typeface="Wingdings" panose="05000000000000000000" pitchFamily="2" charset="2"/>
              <a:buChar char=""/>
            </a:pPr>
            <a:r>
              <a:rPr lang="en-US" sz="1400" kern="100" dirty="0">
                <a:ea typeface="Calibri" panose="020F0502020204030204" pitchFamily="34" charset="0"/>
                <a:cs typeface="Times New Roman" panose="02020603050405020304" pitchFamily="18" charset="0"/>
              </a:rPr>
              <a:t>terrain enabling the construction of production and auxiliary facilities, parking lots </a:t>
            </a:r>
            <a:endParaRPr lang="pl-PL" sz="1400" kern="100" dirty="0">
              <a:ea typeface="Calibri" panose="020F0502020204030204" pitchFamily="34" charset="0"/>
              <a:cs typeface="Times New Roman" panose="02020603050405020304" pitchFamily="18" charset="0"/>
            </a:endParaRPr>
          </a:p>
          <a:p>
            <a:pPr marL="342900" indent="-342900" algn="just">
              <a:lnSpc>
                <a:spcPct val="120000"/>
              </a:lnSpc>
              <a:spcBef>
                <a:spcPts val="0"/>
              </a:spcBef>
              <a:spcAft>
                <a:spcPts val="600"/>
              </a:spcAft>
              <a:buClr>
                <a:srgbClr val="1065AB"/>
              </a:buClr>
              <a:buFont typeface="Wingdings" panose="05000000000000000000" pitchFamily="2" charset="2"/>
              <a:buChar char=""/>
            </a:pPr>
            <a:r>
              <a:rPr lang="en-US" sz="1400" kern="100" dirty="0">
                <a:ea typeface="Calibri" panose="020F0502020204030204" pitchFamily="34" charset="0"/>
                <a:cs typeface="Times New Roman" panose="02020603050405020304" pitchFamily="18" charset="0"/>
              </a:rPr>
              <a:t>possibility of future expansion in accordance with the needs of the production process and the requirements of architectural and construction authorities.</a:t>
            </a:r>
            <a:endParaRPr lang="pl-PL" sz="1400" kern="1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1319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5E77643A-CFB1-E7E6-9523-A1109680183C}"/>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427DD13E-FDE1-A500-9753-72C307327D2C}"/>
              </a:ext>
            </a:extLst>
          </p:cNvPr>
          <p:cNvSpPr>
            <a:spLocks noGrp="1"/>
          </p:cNvSpPr>
          <p:nvPr>
            <p:ph idx="1"/>
          </p:nvPr>
        </p:nvSpPr>
        <p:spPr>
          <a:xfrm>
            <a:off x="5708072" y="1646493"/>
            <a:ext cx="6044657" cy="4351338"/>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en-US" sz="4000" kern="100" dirty="0">
                <a:solidFill>
                  <a:srgbClr val="002060"/>
                </a:solidFill>
                <a:cs typeface="Times New Roman" panose="02020603050405020304" pitchFamily="18" charset="0"/>
              </a:rPr>
              <a:t>GRAVITY MODEL </a:t>
            </a:r>
            <a:br>
              <a:rPr lang="pl-PL" sz="4000" kern="100" dirty="0">
                <a:solidFill>
                  <a:srgbClr val="002060"/>
                </a:solidFill>
                <a:cs typeface="Times New Roman" panose="02020603050405020304" pitchFamily="18" charset="0"/>
              </a:rPr>
            </a:br>
            <a:r>
              <a:rPr lang="en-US" sz="4000" kern="100" dirty="0">
                <a:solidFill>
                  <a:srgbClr val="002060"/>
                </a:solidFill>
                <a:cs typeface="Times New Roman" panose="02020603050405020304" pitchFamily="18" charset="0"/>
              </a:rPr>
              <a:t>IN A LOGISTICS NETWORK</a:t>
            </a:r>
            <a:endParaRPr lang="pl-PL" sz="2800" kern="100" dirty="0">
              <a:solidFill>
                <a:srgbClr val="002060"/>
              </a:solidFill>
              <a:cs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678146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AA59C-EF97-A960-5A86-840812EDEB28}"/>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F57177BB-DFBD-FD93-F1B4-F589799B4B26}"/>
              </a:ext>
            </a:extLst>
          </p:cNvPr>
          <p:cNvSpPr/>
          <p:nvPr/>
        </p:nvSpPr>
        <p:spPr>
          <a:xfrm>
            <a:off x="0" y="1852519"/>
            <a:ext cx="6499412" cy="418969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4" name="Tytuł 3">
            <a:extLst>
              <a:ext uri="{FF2B5EF4-FFF2-40B4-BE49-F238E27FC236}">
                <a16:creationId xmlns:a16="http://schemas.microsoft.com/office/drawing/2014/main" id="{D5A0D9CE-52A1-72AA-6770-6A1D6436764F}"/>
              </a:ext>
            </a:extLst>
          </p:cNvPr>
          <p:cNvSpPr>
            <a:spLocks noGrp="1"/>
          </p:cNvSpPr>
          <p:nvPr>
            <p:ph type="title"/>
          </p:nvPr>
        </p:nvSpPr>
        <p:spPr/>
        <p:txBody>
          <a:bodyPr/>
          <a:lstStyle/>
          <a:p>
            <a:r>
              <a:rPr lang="pl-PL" sz="3200" kern="100" dirty="0" err="1">
                <a:cs typeface="Times New Roman" panose="02020603050405020304" pitchFamily="18" charset="0"/>
              </a:rPr>
              <a:t>Gravity</a:t>
            </a:r>
            <a:r>
              <a:rPr lang="pl-PL" sz="3200" kern="100" dirty="0">
                <a:cs typeface="Times New Roman" panose="02020603050405020304" pitchFamily="18" charset="0"/>
              </a:rPr>
              <a:t> model in a </a:t>
            </a:r>
            <a:r>
              <a:rPr lang="pl-PL" sz="3200" kern="100" dirty="0" err="1">
                <a:cs typeface="Times New Roman" panose="02020603050405020304" pitchFamily="18" charset="0"/>
              </a:rPr>
              <a:t>logistics</a:t>
            </a:r>
            <a:r>
              <a:rPr lang="pl-PL" sz="3200" kern="100" dirty="0">
                <a:cs typeface="Times New Roman" panose="02020603050405020304" pitchFamily="18" charset="0"/>
              </a:rPr>
              <a:t> network</a:t>
            </a:r>
            <a:endParaRPr lang="pl-PL" dirty="0"/>
          </a:p>
        </p:txBody>
      </p:sp>
      <p:sp>
        <p:nvSpPr>
          <p:cNvPr id="3" name="Symbol zastępczy zawartości 2">
            <a:extLst>
              <a:ext uri="{FF2B5EF4-FFF2-40B4-BE49-F238E27FC236}">
                <a16:creationId xmlns:a16="http://schemas.microsoft.com/office/drawing/2014/main" id="{7089B9E9-69A3-5254-D859-DF2F2364AB8C}"/>
              </a:ext>
            </a:extLst>
          </p:cNvPr>
          <p:cNvSpPr>
            <a:spLocks noGrp="1"/>
          </p:cNvSpPr>
          <p:nvPr>
            <p:ph idx="1"/>
          </p:nvPr>
        </p:nvSpPr>
        <p:spPr>
          <a:xfrm>
            <a:off x="918883" y="2121460"/>
            <a:ext cx="4952999" cy="3544233"/>
          </a:xfrm>
        </p:spPr>
        <p:txBody>
          <a:bodyPr>
            <a:normAutofit/>
          </a:bodyPr>
          <a:lstStyle/>
          <a:p>
            <a:pPr algn="just">
              <a:spcAft>
                <a:spcPts val="600"/>
              </a:spcAft>
              <a:buFont typeface="Wingdings" panose="05000000000000000000" pitchFamily="2" charset="2"/>
              <a:buChar char="§"/>
            </a:pPr>
            <a:r>
              <a:rPr lang="en-US" sz="1400" dirty="0"/>
              <a:t>Building a reasonable logistics network is the key to the development of regional logistics. The gravity model is derived from Newton's gravity - let us recall: the law of gravity is the law of universal gravitation, the purpose of which is to describe the force with which bodies attract each other.</a:t>
            </a:r>
            <a:endParaRPr lang="pl-PL" sz="1400" dirty="0"/>
          </a:p>
          <a:p>
            <a:pPr algn="just">
              <a:spcAft>
                <a:spcPts val="600"/>
              </a:spcAft>
              <a:buFont typeface="Wingdings" panose="05000000000000000000" pitchFamily="2" charset="2"/>
              <a:buChar char="§"/>
            </a:pPr>
            <a:r>
              <a:rPr lang="en-US" sz="1400" dirty="0"/>
              <a:t>Geographical location has always been a factor determining business activity. The meaning </a:t>
            </a:r>
            <a:br>
              <a:rPr lang="pl-PL" sz="1400" dirty="0"/>
            </a:br>
            <a:r>
              <a:rPr lang="en-US" sz="1400" dirty="0"/>
              <a:t>and possibilities of transport have changed. Geography is one of the main sources of trade costs, that is, the spatial characteristics of countries that influence their domestic and international transportation costs. Features that are taken into account include geographic distance between facilities or countries. </a:t>
            </a:r>
            <a:endParaRPr lang="pl-PL" sz="1400" dirty="0"/>
          </a:p>
        </p:txBody>
      </p:sp>
      <p:pic>
        <p:nvPicPr>
          <p:cNvPr id="1026" name="Picture 2" descr="Strzałki, Marketing, Strategia">
            <a:extLst>
              <a:ext uri="{FF2B5EF4-FFF2-40B4-BE49-F238E27FC236}">
                <a16:creationId xmlns:a16="http://schemas.microsoft.com/office/drawing/2014/main" id="{3FED8928-8333-15CE-D062-5C10AD12EA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4917" y="1852519"/>
            <a:ext cx="5809130" cy="405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343604"/>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twórz nowy dokument." ma:contentTypeScope="" ma:versionID="ea3c6b89e5b2f63f9c673131913526a4">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1d298d80043a1406bbee35aad13b0ffa"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i obrazów"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409C96-AFBA-4E6E-B02B-1A32F856FE92}">
  <ds:schemaRefs>
    <ds:schemaRef ds:uri="http://schemas.microsoft.com/sharepoint/v3/contenttype/forms"/>
  </ds:schemaRefs>
</ds:datastoreItem>
</file>

<file path=customXml/itemProps2.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customXml/itemProps3.xml><?xml version="1.0" encoding="utf-8"?>
<ds:datastoreItem xmlns:ds="http://schemas.openxmlformats.org/officeDocument/2006/customXml" ds:itemID="{E4836074-F470-48A2-AA4A-4CD8D8958586}"/>
</file>

<file path=docProps/app.xml><?xml version="1.0" encoding="utf-8"?>
<Properties xmlns="http://schemas.openxmlformats.org/officeDocument/2006/extended-properties" xmlns:vt="http://schemas.openxmlformats.org/officeDocument/2006/docPropsVTypes">
  <TotalTime>9118</TotalTime>
  <Words>2288</Words>
  <Application>Microsoft Office PowerPoint</Application>
  <PresentationFormat>Panoramiczny</PresentationFormat>
  <Paragraphs>210</Paragraphs>
  <Slides>25</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25</vt:i4>
      </vt:variant>
    </vt:vector>
  </HeadingPairs>
  <TitlesOfParts>
    <vt:vector size="32" baseType="lpstr">
      <vt:lpstr>Arial</vt:lpstr>
      <vt:lpstr>Calibri</vt:lpstr>
      <vt:lpstr>Cambria Math</vt:lpstr>
      <vt:lpstr>Tahoma</vt:lpstr>
      <vt:lpstr>Times New Roman</vt:lpstr>
      <vt:lpstr>Wingdings</vt:lpstr>
      <vt:lpstr>Motyw pakietu Office</vt:lpstr>
      <vt:lpstr>Advanced use of a spreadsheet to analyze logistics data</vt:lpstr>
      <vt:lpstr>Agenda</vt:lpstr>
      <vt:lpstr>Prezentacja programu PowerPoint</vt:lpstr>
      <vt:lpstr>Logistics network</vt:lpstr>
      <vt:lpstr>Logistics network</vt:lpstr>
      <vt:lpstr>Logistics network</vt:lpstr>
      <vt:lpstr>Logistics network</vt:lpstr>
      <vt:lpstr>Prezentacja programu PowerPoint</vt:lpstr>
      <vt:lpstr>Gravity model in a logistics network</vt:lpstr>
      <vt:lpstr>Prezentacja programu PowerPoint</vt:lpstr>
      <vt:lpstr>Prezentacja programu PowerPoint</vt:lpstr>
      <vt:lpstr>Prezentacja programu PowerPoint</vt:lpstr>
      <vt:lpstr>Balanced gravity model</vt:lpstr>
      <vt:lpstr>Prezentacja programu PowerPoint</vt:lpstr>
      <vt:lpstr>Prezentacja programu PowerPoint</vt:lpstr>
      <vt:lpstr>Prezentacja programu PowerPoint</vt:lpstr>
      <vt:lpstr>Prezentacja programu PowerPoint</vt:lpstr>
      <vt:lpstr>Prezentacja programu PowerPoint</vt:lpstr>
      <vt:lpstr>Gravity model in international trade</vt:lpstr>
      <vt:lpstr>Gravity model in international trade</vt:lpstr>
      <vt:lpstr>Gravity model in international trade</vt:lpstr>
      <vt:lpstr>Prezentacja programu PowerPoint</vt:lpstr>
      <vt:lpstr>Summary</vt:lpstr>
      <vt:lpstr>Literature</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Michał Adamczak | Wyższa Szkoła Logistyki</cp:lastModifiedBy>
  <cp:revision>75</cp:revision>
  <dcterms:created xsi:type="dcterms:W3CDTF">2023-07-06T12:09:08Z</dcterms:created>
  <dcterms:modified xsi:type="dcterms:W3CDTF">2025-01-12T11:26:48Z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