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80.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s/slide85.xml" ContentType="application/vnd.openxmlformats-officedocument.presentationml.slide+xml"/>
  <Override PartName="/ppt/viewProps.xml" ContentType="application/vnd.openxmlformats-officedocument.presentationml.viewProps+xml"/>
  <Override PartName="/ppt/slides/slide98.xml" ContentType="application/vnd.openxmlformats-officedocument.presentationml.slide+xml"/>
  <Override PartName="/ppt/slides/slide86.xml" ContentType="application/vnd.openxmlformats-officedocument.presentationml.slide+xml"/>
  <Override PartName="/ppt/slides/slide91.xml" ContentType="application/vnd.openxmlformats-officedocument.presentationml.slide+xml"/>
  <Override PartName="/ppt/slides/slide76.xml" ContentType="application/vnd.openxmlformats-officedocument.presentationml.slide+xml"/>
  <Override PartName="/ppt/slides/slide81.xml" ContentType="application/vnd.openxmlformats-officedocument.presentationml.slide+xml"/>
  <Override PartName="/ppt/slides/slide99.xml" ContentType="application/vnd.openxmlformats-officedocument.presentationml.slide+xml"/>
  <Override PartName="/ppt/slides/slide87.xml" ContentType="application/vnd.openxmlformats-officedocument.presentationml.slide+xml"/>
  <Override PartName="/ppt/slides/slide92.xml" ContentType="application/vnd.openxmlformats-officedocument.presentationml.slide+xml"/>
  <Override PartName="/customXml/item1.xml" ContentType="application/xml"/>
  <Override PartName="/customXml/itemProps1.xml" ContentType="application/vnd.openxmlformats-officedocument.customXmlProperties+xml"/>
  <Override PartName="/ppt/presProps.xml" ContentType="application/vnd.openxmlformats-officedocument.presentationml.presProps+xml"/>
  <Override PartName="/ppt/slides/slide77.xml" ContentType="application/vnd.openxmlformats-officedocument.presentationml.slide+xml"/>
  <Override PartName="/ppt/slides/slide82.xml" ContentType="application/vnd.openxmlformats-officedocument.presentationml.slide+xml"/>
  <Override PartName="/ppt/slides/slide90.xml" ContentType="application/vnd.openxmlformats-officedocument.presentationml.slide+xml"/>
  <Override PartName="/ppt/slides/slide95.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slides/slide93.xml" ContentType="application/vnd.openxmlformats-officedocument.presentationml.slide+xml"/>
  <Override PartName="/ppt/slides/slide100.xml" ContentType="application/vnd.openxmlformats-officedocument.presentationml.slide+xml"/>
  <Override PartName="/ppt/slides/slide88.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83.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01.xml" ContentType="application/vnd.openxmlformats-officedocument.presentationml.slide+xml"/>
  <Override PartName="/ppt/slides/slide89.xml" ContentType="application/vnd.openxmlformats-officedocument.presentationml.slide+xml"/>
  <Override PartName="/ppt/slides/slide94.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79.xml" ContentType="application/vnd.openxmlformats-officedocument.presentationml.slide+xml"/>
  <Override PartName="/ppt/slides/slide84.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80.xml" Id="rId84" /><Relationship Type="http://schemas.openxmlformats.org/officeDocument/2006/relationships/slide" Target="/ppt/slides/slide85.xml" Id="rId89" /><Relationship Type="http://schemas.openxmlformats.org/officeDocument/2006/relationships/viewProps" Target="/ppt/viewProps.xml" Id="rId107" /><Relationship Type="http://schemas.openxmlformats.org/officeDocument/2006/relationships/slide" Target="/ppt/slides/slide98.xml" Id="rId102" /><Relationship Type="http://schemas.openxmlformats.org/officeDocument/2006/relationships/slide" Target="/ppt/slides/slide86.xml" Id="rId90" /><Relationship Type="http://schemas.openxmlformats.org/officeDocument/2006/relationships/slide" Target="/ppt/slides/slide91.xml" Id="rId95" /><Relationship Type="http://schemas.openxmlformats.org/officeDocument/2006/relationships/slide" Target="/ppt/slides/slide76.xml" Id="rId80" /><Relationship Type="http://schemas.openxmlformats.org/officeDocument/2006/relationships/slide" Target="/ppt/slides/slide81.xml" Id="rId85" /><Relationship Type="http://schemas.openxmlformats.org/officeDocument/2006/relationships/slide" Target="/ppt/slides/slide99.xml" Id="rId103" /><Relationship Type="http://schemas.openxmlformats.org/officeDocument/2006/relationships/theme" Target="/ppt/theme/theme1.xml" Id="rId108" /><Relationship Type="http://schemas.openxmlformats.org/officeDocument/2006/relationships/slide" Target="/ppt/slides/slide87.xml" Id="rId91" /><Relationship Type="http://schemas.openxmlformats.org/officeDocument/2006/relationships/slide" Target="/ppt/slides/slide92.xml" Id="rId96" /><Relationship Type="http://schemas.openxmlformats.org/officeDocument/2006/relationships/customXml" Target="/customXml/item1.xml" Id="rId1" /><Relationship Type="http://schemas.openxmlformats.org/officeDocument/2006/relationships/presProps" Target="/ppt/presProps.xml" Id="rId106" /><Relationship Type="http://schemas.openxmlformats.org/officeDocument/2006/relationships/slide" Target="/ppt/slides/slide77.xml" Id="rId81" /><Relationship Type="http://schemas.openxmlformats.org/officeDocument/2006/relationships/slide" Target="/ppt/slides/slide82.xml" Id="rId86" /><Relationship Type="http://schemas.openxmlformats.org/officeDocument/2006/relationships/slide" Target="/ppt/slides/slide90.xml" Id="rId94" /><Relationship Type="http://schemas.openxmlformats.org/officeDocument/2006/relationships/slide" Target="/ppt/slides/slide95.xml" Id="rId99" /><Relationship Type="http://schemas.openxmlformats.org/officeDocument/2006/relationships/slide" Target="/ppt/slides/slide97.xml" Id="rId101" /><Relationship Type="http://schemas.openxmlformats.org/officeDocument/2006/relationships/slideMaster" Target="/ppt/slideMasters/slideMaster1.xml" Id="rId4" /><Relationship Type="http://schemas.openxmlformats.org/officeDocument/2006/relationships/tableStyles" Target="/ppt/tableStyles.xml" Id="rId109" /><Relationship Type="http://schemas.openxmlformats.org/officeDocument/2006/relationships/slide" Target="/ppt/slides/slide93.xml" Id="rId97" /><Relationship Type="http://schemas.openxmlformats.org/officeDocument/2006/relationships/slide" Target="/ppt/slides/slide100.xml" Id="rId104" /><Relationship Type="http://schemas.openxmlformats.org/officeDocument/2006/relationships/slide" Target="/ppt/slides/slide88.xml" Id="rId92" /><Relationship Type="http://schemas.openxmlformats.org/officeDocument/2006/relationships/customXml" Target="/customXml/item2.xml" Id="rId2" /><Relationship Type="http://schemas.openxmlformats.org/officeDocument/2006/relationships/slide" Target="/ppt/slides/slide83.xml" Id="rId87" /><Relationship Type="http://schemas.openxmlformats.org/officeDocument/2006/relationships/slide" Target="/ppt/slides/slide78.xml" Id="rId82" /><Relationship Type="http://schemas.openxmlformats.org/officeDocument/2006/relationships/slide" Target="/ppt/slides/slide96.xml" Id="rId100" /><Relationship Type="http://schemas.openxmlformats.org/officeDocument/2006/relationships/slide" Target="/ppt/slides/slide101.xml" Id="rId105" /><Relationship Type="http://schemas.openxmlformats.org/officeDocument/2006/relationships/slide" Target="/ppt/slides/slide89.xml" Id="rId93" /><Relationship Type="http://schemas.openxmlformats.org/officeDocument/2006/relationships/slide" Target="/ppt/slides/slide94.xml" Id="rId98" /><Relationship Type="http://schemas.openxmlformats.org/officeDocument/2006/relationships/customXml" Target="/customXml/item3.xml" Id="rId3" /><Relationship Type="http://schemas.openxmlformats.org/officeDocument/2006/relationships/slide" Target="/ppt/slides/slide79.xml" Id="rId83" /><Relationship Type="http://schemas.openxmlformats.org/officeDocument/2006/relationships/slide" Target="/ppt/slides/slide84.xml" Id="rId88" /></Relationships>
</file>

<file path=ppt/slideLayouts/_rels/slideLayout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2.png" Id="rId8" /><Relationship Type="http://schemas.openxmlformats.org/officeDocument/2006/relationships/slideLayout" Target="/ppt/slideLayouts/slideLayout3.xml" Id="rId3" /><Relationship Type="http://schemas.openxmlformats.org/officeDocument/2006/relationships/image" Target="/ppt/media/image1.png" Id="rId7" /><Relationship Type="http://schemas.openxmlformats.org/officeDocument/2006/relationships/slideLayout" Target="/ppt/slideLayouts/slideLayout1.xml" Id="rId1" /><Relationship Type="http://schemas.openxmlformats.org/officeDocument/2006/relationships/theme" Target="/ppt/theme/theme1.xml" Id="rId6" /></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0.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101.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png" Id="rId2" /><Relationship Type="http://schemas.openxmlformats.org/officeDocument/2006/relationships/slideLayout" Target="/ppt/slideLayouts/slideLayout1.xml" Id="rId1" /></Relationships>
</file>

<file path=ppt/slides/_rels/slide76.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 Type="http://schemas.openxmlformats.org/officeDocument/2006/relationships/image" Target="/ppt/media/image5.png" Id="rId6" /><Relationship Type="http://schemas.openxmlformats.org/officeDocument/2006/relationships/image" Target="/ppt/media/image3.png" Id="rId5" /><Relationship Type="http://schemas.openxmlformats.org/officeDocument/2006/relationships/image" Target="/ppt/media/image4.png" Id="rId4" /></Relationships>
</file>

<file path=ppt/slides/_rels/slide77.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78.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79.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6.png" Id="rId2" /><Relationship Type="http://schemas.openxmlformats.org/officeDocument/2006/relationships/slideLayout" Target="/ppt/slideLayouts/slideLayout3.xml" Id="rId1" /></Relationships>
</file>

<file path=ppt/slides/_rels/slide80.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1.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7.png" Id="rId2" /><Relationship Type="http://schemas.openxmlformats.org/officeDocument/2006/relationships/slideLayout" Target="/ppt/slideLayouts/slideLayout3.xml" Id="rId1" /></Relationships>
</file>

<file path=ppt/slides/_rels/slide8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7.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8.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8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90.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8.jpeg" Id="rId2" /><Relationship Type="http://schemas.openxmlformats.org/officeDocument/2006/relationships/slideLayout" Target="/ppt/slideLayouts/slideLayout3.xml" Id="rId1" /></Relationships>
</file>

<file path=ppt/slides/_rels/slide91.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9.jpeg" Id="rId2" /><Relationship Type="http://schemas.openxmlformats.org/officeDocument/2006/relationships/slideLayout" Target="/ppt/slideLayouts/slideLayout3.xml" Id="rId1" /></Relationships>
</file>

<file path=ppt/slides/_rels/slide9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9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9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50.png" Id="rId2" /><Relationship Type="http://schemas.openxmlformats.org/officeDocument/2006/relationships/slideLayout" Target="/ppt/slideLayouts/slideLayout3.xml" Id="rId1" /></Relationships>
</file>

<file path=ppt/slides/_rels/slide95.xml.rels>&#65279;<?xml version="1.0" encoding="utf-8"?><Relationships xmlns="http://schemas.openxmlformats.org/package/2006/relationships"><Relationship Type="http://schemas.openxmlformats.org/officeDocument/2006/relationships/image" Target="/ppt/media/image51.png" Id="rId3" /><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9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9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52.png" Id="rId2" /><Relationship Type="http://schemas.openxmlformats.org/officeDocument/2006/relationships/slideLayout" Target="/ppt/slideLayouts/slideLayout3.xml" Id="rId1" /></Relationships>
</file>

<file path=ppt/slides/_rels/slide9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53.png" Id="rId2" /><Relationship Type="http://schemas.openxmlformats.org/officeDocument/2006/relationships/slideLayout" Target="/ppt/slideLayouts/slideLayout3.xml" Id="rId1" /></Relationships>
</file>

<file path=ppt/slides/_rels/slide9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fontScale="92500" lnSpcReduction="10000"/>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V dobi digitalne preobrazbe sta etično ravnanje s podatki in njihova varnost postali glavni vprašanji za posameznike in organizacije.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se dnevno zbirajo in obdelujejo velike količine osebnih in občutljivih podatkov, je zelo pomembno zagotoviti odgovorno in varno upravljanje teh podatkov.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Etični </a:t>
            </a:r>
            <a:r>
              <a:rPr lang="en-US" sz="1800" dirty="0">
                <a:effectLst/>
                <a:latin typeface="Tahoma" panose="020B0604030504040204" pitchFamily="34" charset="0"/>
                <a:ea typeface="Calibri" panose="020F0502020204030204" pitchFamily="34" charset="0"/>
                <a:cs typeface="Times New Roman" panose="02020603050405020304" pitchFamily="18" charset="0"/>
              </a:rPr>
              <a:t>izzivi pri podatkovnih praksah niso enostavni in pogosto nimajo jasnih rešitev.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Informacijska varnost je zdaj bistvenega pomena za verodostojnost in integriteto organizacije v digitalni dobi.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 21. stoletju smo bili priča nekaterim najhujšim kršitvam varnosti podatkov, ki so opozorile na ranljivosti digitalnih sistemov in na nujno potrebo po zanesljivih varnostnih ukrepih.</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Varnostna grožnja je zlonamerno dejanje, ki poskuša poškodovati ali ukrasti podatke, ogroziti sisteme organizacije ali ogroziti podjetje kot celoto.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Z razumevanjem etičnih posledic ravnanja s podatki in prepoznavanjem obstoječih varnostnih groženj lahko posamezniki in organizacije razvijejo učinkovite strategije za zaščito občutljivih informacij.</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6FDD80AA-F8D1-01F8-1CCF-C7B8E591CE2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E5196E1-61AE-3308-778A-64C202AD67E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61064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766E8E3-2818-5BC2-E99B-D5D41BD7EB56}"/>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B02ADDD-7FE8-CAD9-1569-266F41950BC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813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analitika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Etika podatkov in informacijska varnost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F8A9A7F8-2AD3-01A3-8C3D-22285061C302}"/>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FA1F4D65-E835-DE3E-E563-6C4284E6B46A}"/>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1930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HR" sz="2000" dirty="0" err="1"/>
              <a:t>Pomen etike </a:t>
            </a:r>
            <a:r>
              <a:rPr lang="hr-HR" sz="2000" dirty="0"/>
              <a:t>podatkov</a:t>
            </a:r>
          </a:p>
          <a:p>
            <a:r>
              <a:rPr lang="hr-HR" sz="2000" dirty="0"/>
              <a:t>Osnove </a:t>
            </a:r>
            <a:r>
              <a:rPr lang="hr-HR" sz="2000" dirty="0" err="1"/>
              <a:t>informacijske varnosti</a:t>
            </a:r>
            <a:endParaRPr lang="hr-HR" sz="2000" dirty="0"/>
          </a:p>
          <a:p>
            <a:r>
              <a:rPr lang="hr-HR" sz="2000" dirty="0" err="1"/>
              <a:t>Kršitve </a:t>
            </a:r>
            <a:r>
              <a:rPr lang="hr-HR" sz="2000" dirty="0"/>
              <a:t>podatkov</a:t>
            </a:r>
          </a:p>
          <a:p>
            <a:r>
              <a:rPr lang="hr-HR" sz="2000" dirty="0" err="1"/>
              <a:t>Grožnje informacijske varnosti</a:t>
            </a:r>
            <a:endParaRPr lang="hr-HR" sz="2000" dirty="0"/>
          </a:p>
          <a:p>
            <a:r>
              <a:rPr lang="hr-HR" sz="2000" dirty="0"/>
              <a:t>Priporočila za </a:t>
            </a:r>
            <a:r>
              <a:rPr lang="hr-HR" sz="2000" dirty="0" err="1"/>
              <a:t>informacijsko varnost </a:t>
            </a:r>
          </a:p>
        </p:txBody>
      </p:sp>
      <p:pic>
        <p:nvPicPr>
          <p:cNvPr id="2" name="Slika 1">
            <a:extLst>
              <a:ext uri="{FF2B5EF4-FFF2-40B4-BE49-F238E27FC236}">
                <a16:creationId xmlns:a16="http://schemas.microsoft.com/office/drawing/2014/main" id="{9F3031EF-4818-C0A7-C1F1-94D8364F689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3155F76-0730-83CA-CBCC-6F8DDAE87F9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6283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Etika podatkov</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t>V dobi digitalne preobrazbe sta etično ravnanje s podatki in njihova varnost postali </a:t>
            </a:r>
            <a:r>
              <a:rPr lang="en-US" sz="1800" b="1" dirty="0">
                <a:solidFill>
                  <a:srgbClr val="1065AB"/>
                </a:solidFill>
              </a:rPr>
              <a:t>glavni vprašanji </a:t>
            </a:r>
            <a:r>
              <a:rPr lang="en-US" sz="1800" dirty="0"/>
              <a:t>za posameznike in organizacije.</a:t>
            </a:r>
            <a:endParaRPr lang="hr-HR" sz="1800" dirty="0"/>
          </a:p>
          <a:p>
            <a:r>
              <a:rPr lang="en-US" sz="1800" dirty="0"/>
              <a:t>Ker se dnevno zbirajo in obdelujejo velike količine osebnih in občutljivih podatkov, je zelo pomembno zagotoviti </a:t>
            </a:r>
            <a:r>
              <a:rPr lang="en-US" sz="1800" b="1" dirty="0">
                <a:solidFill>
                  <a:srgbClr val="1065AB"/>
                </a:solidFill>
              </a:rPr>
              <a:t>odgovorno </a:t>
            </a:r>
            <a:r>
              <a:rPr lang="en-US" sz="1800" dirty="0"/>
              <a:t>in </a:t>
            </a:r>
            <a:r>
              <a:rPr lang="en-US" sz="1800" b="1" dirty="0">
                <a:solidFill>
                  <a:srgbClr val="1065AB"/>
                </a:solidFill>
              </a:rPr>
              <a:t>varno </a:t>
            </a:r>
            <a:r>
              <a:rPr lang="en-US" sz="1800" dirty="0"/>
              <a:t>upravljanje teh podatkov.</a:t>
            </a:r>
            <a:endParaRPr lang="hr-HR" sz="1800" dirty="0"/>
          </a:p>
          <a:p>
            <a:r>
              <a:rPr lang="en-US" sz="1800" b="1" dirty="0">
                <a:solidFill>
                  <a:srgbClr val="1065AB"/>
                </a:solidFill>
              </a:rPr>
              <a:t>Etika podatkov </a:t>
            </a:r>
            <a:r>
              <a:rPr lang="en-US" sz="1800" dirty="0"/>
              <a:t>se nanaša na moralna načela in prakse, ki usmerjajo zbiranje, obdelavo, izmenjavo in uporabo podatkov, da se zagotovi spoštovanje pravic posameznikov, družbena blaginja in zaupanje. </a:t>
            </a:r>
            <a:endParaRPr lang="hr-HR" sz="1800" dirty="0"/>
          </a:p>
          <a:p>
            <a:r>
              <a:rPr lang="en-US" sz="1800" dirty="0"/>
              <a:t>Vključuje preglednost, odgovornost, poštenost in zasebnost ter zagotavlja, da so podatkovne prakse usklajene z </a:t>
            </a:r>
            <a:r>
              <a:rPr lang="en-US" sz="1800" b="1" dirty="0">
                <a:solidFill>
                  <a:srgbClr val="1065AB"/>
                </a:solidFill>
              </a:rPr>
              <a:t>etičnimi standardi in pravnimi okviri </a:t>
            </a:r>
            <a:r>
              <a:rPr lang="en-US" sz="1800" dirty="0"/>
              <a:t>za preprečevanje škode in spodbujanje odgovornih inovacij.</a:t>
            </a:r>
            <a:endParaRPr lang="hr-HR" sz="1800" dirty="0"/>
          </a:p>
          <a:p>
            <a:endParaRPr lang="pl-PL" sz="1800" dirty="0"/>
          </a:p>
        </p:txBody>
      </p:sp>
      <p:pic>
        <p:nvPicPr>
          <p:cNvPr id="2" name="Slika 1">
            <a:extLst>
              <a:ext uri="{FF2B5EF4-FFF2-40B4-BE49-F238E27FC236}">
                <a16:creationId xmlns:a16="http://schemas.microsoft.com/office/drawing/2014/main" id="{BCE0B91C-729A-5ED9-362C-7097CD4E5A7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5E0E038-4194-C459-4F06-528D57E5237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2454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podatkovne </a:t>
            </a:r>
            <a:r>
              <a:rPr lang="hr-HR" dirty="0" err="1"/>
              <a:t>etike</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a:bodyPr>
          <a:lstStyle/>
          <a:p>
            <a:r>
              <a:rPr lang="hr-HR" sz="2000" dirty="0" err="1"/>
              <a:t>Načela etičnega ravnanja s </a:t>
            </a:r>
            <a:r>
              <a:rPr lang="hr-HR" sz="2000" dirty="0"/>
              <a:t>podatki: </a:t>
            </a:r>
          </a:p>
          <a:p>
            <a:pPr lvl="1"/>
            <a:r>
              <a:rPr lang="en-US" sz="1600" b="1" dirty="0" err="1">
                <a:solidFill>
                  <a:srgbClr val="1065AB"/>
                </a:solidFill>
              </a:rPr>
              <a:t>Soglasje</a:t>
            </a:r>
            <a:r>
              <a:rPr lang="sl-SI" sz="1600" b="1" dirty="0">
                <a:solidFill>
                  <a:srgbClr val="1065AB"/>
                </a:solidFill>
              </a:rPr>
              <a:t> (</a:t>
            </a:r>
            <a:r>
              <a:rPr lang="sl-SI" sz="1600" b="1" dirty="0" err="1">
                <a:solidFill>
                  <a:srgbClr val="1065AB"/>
                </a:solidFill>
              </a:rPr>
              <a:t>Consent</a:t>
            </a:r>
            <a:r>
              <a:rPr lang="sl-SI" sz="1600" b="1" dirty="0">
                <a:solidFill>
                  <a:srgbClr val="1065AB"/>
                </a:solidFill>
              </a:rPr>
              <a:t>)</a:t>
            </a:r>
            <a:r>
              <a:rPr lang="en-US" sz="1600" dirty="0"/>
              <a:t>: Pred zbiranjem podatkov posameznikov pridobite njihovo prostovoljno soglasje, ki je osveščeno, in zagotovite preglednost uporabe podatkov.</a:t>
            </a:r>
          </a:p>
          <a:p>
            <a:pPr lvl="1"/>
            <a:r>
              <a:rPr lang="en-US" sz="1600" b="1" dirty="0" err="1">
                <a:solidFill>
                  <a:srgbClr val="1065AB"/>
                </a:solidFill>
              </a:rPr>
              <a:t>Zbirka</a:t>
            </a:r>
            <a:r>
              <a:rPr lang="sl-SI" sz="1600" b="1" dirty="0">
                <a:solidFill>
                  <a:srgbClr val="1065AB"/>
                </a:solidFill>
              </a:rPr>
              <a:t> (</a:t>
            </a:r>
            <a:r>
              <a:rPr lang="sl-SI" sz="1600" b="1" dirty="0" err="1">
                <a:solidFill>
                  <a:srgbClr val="1065AB"/>
                </a:solidFill>
              </a:rPr>
              <a:t>Collection</a:t>
            </a:r>
            <a:r>
              <a:rPr lang="sl-SI" sz="1600" b="1" dirty="0">
                <a:solidFill>
                  <a:srgbClr val="1065AB"/>
                </a:solidFill>
              </a:rPr>
              <a:t>)</a:t>
            </a:r>
            <a:r>
              <a:rPr lang="en-US" sz="1600" dirty="0"/>
              <a:t>: Zbiranje podatkov: zbirajte le podatke, ki so potrebni za določene namene, in se izogibajte pretiranemu zbiranju podatkov.</a:t>
            </a:r>
          </a:p>
          <a:p>
            <a:pPr lvl="1"/>
            <a:r>
              <a:rPr lang="en-US" sz="1600" b="1" dirty="0" err="1">
                <a:solidFill>
                  <a:srgbClr val="1065AB"/>
                </a:solidFill>
              </a:rPr>
              <a:t>Nadzor</a:t>
            </a:r>
            <a:r>
              <a:rPr lang="sl-SI" sz="1600" b="1" dirty="0">
                <a:solidFill>
                  <a:srgbClr val="1065AB"/>
                </a:solidFill>
              </a:rPr>
              <a:t> (</a:t>
            </a:r>
            <a:r>
              <a:rPr lang="sl-SI" sz="1600" b="1" dirty="0" err="1">
                <a:solidFill>
                  <a:srgbClr val="1065AB"/>
                </a:solidFill>
              </a:rPr>
              <a:t>Control</a:t>
            </a:r>
            <a:r>
              <a:rPr lang="sl-SI" sz="1600" b="1" dirty="0">
                <a:solidFill>
                  <a:srgbClr val="1065AB"/>
                </a:solidFill>
              </a:rPr>
              <a:t>)</a:t>
            </a:r>
            <a:r>
              <a:rPr lang="en-US" sz="1600" dirty="0"/>
              <a:t>: Omogočite posameznikom, da dostopajo do svojih podatkov, jih pregledujejo in posodabljajo ter tako zagotavljajo nadzor nad njihovo uporabo.</a:t>
            </a:r>
          </a:p>
          <a:p>
            <a:pPr lvl="1"/>
            <a:r>
              <a:rPr lang="en-US" sz="1600" b="1" dirty="0" err="1">
                <a:solidFill>
                  <a:srgbClr val="1065AB"/>
                </a:solidFill>
              </a:rPr>
              <a:t>Zaupnost</a:t>
            </a:r>
            <a:r>
              <a:rPr lang="sl-SI" sz="1600" b="1" dirty="0">
                <a:solidFill>
                  <a:srgbClr val="1065AB"/>
                </a:solidFill>
              </a:rPr>
              <a:t> (</a:t>
            </a:r>
            <a:r>
              <a:rPr lang="sl-SI" sz="1600" b="1" dirty="0" err="1">
                <a:solidFill>
                  <a:srgbClr val="1065AB"/>
                </a:solidFill>
              </a:rPr>
              <a:t>Confidentiality</a:t>
            </a:r>
            <a:r>
              <a:rPr lang="sl-SI" sz="1600" b="1" dirty="0">
                <a:solidFill>
                  <a:srgbClr val="1065AB"/>
                </a:solidFill>
              </a:rPr>
              <a:t>)</a:t>
            </a:r>
            <a:r>
              <a:rPr lang="en-US" sz="1600" dirty="0"/>
              <a:t>: Zaščitite podatke pred nepooblaščenim dostopom in kršitvami z zanesljivimi varnostnimi ukrepi.</a:t>
            </a:r>
          </a:p>
          <a:p>
            <a:pPr lvl="1"/>
            <a:r>
              <a:rPr lang="en-US" sz="1600" b="1" dirty="0">
                <a:solidFill>
                  <a:srgbClr val="1065AB"/>
                </a:solidFill>
              </a:rPr>
              <a:t>Skladnost s </a:t>
            </a:r>
            <a:r>
              <a:rPr lang="en-US" sz="1600" b="1" dirty="0" err="1">
                <a:solidFill>
                  <a:srgbClr val="1065AB"/>
                </a:solidFill>
              </a:rPr>
              <a:t>predpisi</a:t>
            </a:r>
            <a:r>
              <a:rPr lang="sl-SI" sz="1600" b="1" dirty="0">
                <a:solidFill>
                  <a:srgbClr val="1065AB"/>
                </a:solidFill>
              </a:rPr>
              <a:t> (</a:t>
            </a:r>
            <a:r>
              <a:rPr lang="sl-SI" sz="1600" b="1" dirty="0" err="1">
                <a:solidFill>
                  <a:srgbClr val="1065AB"/>
                </a:solidFill>
              </a:rPr>
              <a:t>Compliance</a:t>
            </a:r>
            <a:r>
              <a:rPr lang="sl-SI" sz="1600" b="1" dirty="0">
                <a:solidFill>
                  <a:srgbClr val="1065AB"/>
                </a:solidFill>
              </a:rPr>
              <a:t>)</a:t>
            </a:r>
            <a:r>
              <a:rPr lang="en-US" sz="1600" dirty="0"/>
              <a:t>: Upoštevanje zakonskih in regulativnih zahtev ter izvajanje rednih revizij za zagotavljanje stalne skladnosti.</a:t>
            </a:r>
          </a:p>
          <a:p>
            <a:pPr lvl="1"/>
            <a:endParaRPr lang="hr-HR" sz="1600" dirty="0"/>
          </a:p>
        </p:txBody>
      </p:sp>
      <p:pic>
        <p:nvPicPr>
          <p:cNvPr id="4" name="Picture 3" descr="A diagram of data ethics&#10;&#10;Description automatically generated">
            <a:extLst>
              <a:ext uri="{FF2B5EF4-FFF2-40B4-BE49-F238E27FC236}">
                <a16:creationId xmlns:a16="http://schemas.microsoft.com/office/drawing/2014/main" id="{4865407E-D68D-E5F2-9212-731964925CAB}"/>
              </a:ext>
            </a:extLst>
          </p:cNvPr>
          <p:cNvPicPr>
            <a:picLocks noChangeAspect="1"/>
          </p:cNvPicPr>
          <p:nvPr/>
        </p:nvPicPr>
        <p:blipFill>
          <a:blip r:embed="rId2"/>
          <a:stretch>
            <a:fillRect/>
          </a:stretch>
        </p:blipFill>
        <p:spPr>
          <a:xfrm>
            <a:off x="7546019" y="1949912"/>
            <a:ext cx="3987257" cy="3377227"/>
          </a:xfrm>
          <a:prstGeom prst="rect">
            <a:avLst/>
          </a:prstGeom>
        </p:spPr>
      </p:pic>
      <p:pic>
        <p:nvPicPr>
          <p:cNvPr id="5" name="Slika 4">
            <a:extLst>
              <a:ext uri="{FF2B5EF4-FFF2-40B4-BE49-F238E27FC236}">
                <a16:creationId xmlns:a16="http://schemas.microsoft.com/office/drawing/2014/main" id="{AC3E558B-595C-0B57-DBCB-2420588A3A8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CEA7964E-F1FD-AE44-DE78-45754611844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861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Osnovna </a:t>
            </a:r>
            <a:r>
              <a:rPr lang="hr-HR" dirty="0" err="1"/>
              <a:t>načela etike ravnanja s </a:t>
            </a:r>
            <a:r>
              <a:rPr lang="hr-HR" dirty="0"/>
              <a:t>podatki</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10515599" cy="4351338"/>
          </a:xfrm>
        </p:spPr>
        <p:txBody>
          <a:bodyPr>
            <a:normAutofit fontScale="85000" lnSpcReduction="20000"/>
          </a:bodyPr>
          <a:lstStyle/>
          <a:p>
            <a:r>
              <a:rPr lang="en-US" sz="2000" b="1" dirty="0">
                <a:solidFill>
                  <a:srgbClr val="1065AB"/>
                </a:solidFill>
              </a:rPr>
              <a:t>Lastništvo </a:t>
            </a:r>
            <a:r>
              <a:rPr lang="en-US" sz="2000" dirty="0"/>
              <a:t>poudarja, da posamezniki ohranijo lastništvo nad svojimi osebnimi podatki. Zbiranje osebnih podatkov brez izrecne privolitve je nezakonito in neetično. Podjetja morajo soglasje pridobiti z jasnimi sporazumi ali digitalnimi politikami zasebnosti, ki zagotavljajo, da so uporabniki seznanjeni s praksami zbiranja podatkov in se z njimi strinjajo.</a:t>
            </a:r>
          </a:p>
          <a:p>
            <a:r>
              <a:rPr lang="en-US" sz="2000" b="1" dirty="0">
                <a:solidFill>
                  <a:srgbClr val="1065AB"/>
                </a:solidFill>
              </a:rPr>
              <a:t>Preglednost </a:t>
            </a:r>
            <a:r>
              <a:rPr lang="en-US" sz="2000" dirty="0"/>
              <a:t>vključuje jasno obveščanje o načinu zbiranja, shranjevanja in uporabe podatkov. Podjetja morajo posameznike obvestiti o metodah in namenih zbiranja podatkov. Ta preglednost krepi zaupanje in uporabnikom omogoča, da se o svojih podatkih odločajo na podlagi informacij. Zavajajoče prakse ali prikrivanje informacij o uporabi podatkov so neetične in nezakonite.</a:t>
            </a:r>
          </a:p>
          <a:p>
            <a:r>
              <a:rPr lang="en-US" sz="2000" b="1" dirty="0">
                <a:solidFill>
                  <a:srgbClr val="1065AB"/>
                </a:solidFill>
              </a:rPr>
              <a:t>Zasebnost </a:t>
            </a:r>
            <a:r>
              <a:rPr lang="en-US" sz="2000" dirty="0"/>
              <a:t>se osredotoča na odgovornost podjetij za zaščito zasebnosti osebnih podatkov. Tudi v primeru privolitve osebni podatki ne smejo biti javno dostopni brez izrecnega dovoljenja posameznika. Podjetja morajo izvajati zanesljive varnostne ukrepe za zaščito osebnih podatkov pred nepooblaščenim dostopom ali kršitvami.</a:t>
            </a:r>
          </a:p>
          <a:p>
            <a:r>
              <a:rPr lang="en-US" sz="2000" b="1" dirty="0">
                <a:solidFill>
                  <a:srgbClr val="1065AB"/>
                </a:solidFill>
              </a:rPr>
              <a:t>Namen </a:t>
            </a:r>
            <a:r>
              <a:rPr lang="en-US" sz="2000" dirty="0"/>
              <a:t>se nanaša na etične motive za zbiranje in uporabo podatkov. Podatke je treba zbirati in uporabljati za namene, ki so koristni in ne škodljivi za posameznike ali družbo. Etične podatkovne prakse vključujejo uporabo podatkov za izboljšanje uporabniške izkušnje in izboljšanje storitev brez izkoriščanja ali povzročanja škode.</a:t>
            </a:r>
          </a:p>
          <a:p>
            <a:r>
              <a:rPr lang="en-US" sz="2000" b="1" dirty="0">
                <a:solidFill>
                  <a:srgbClr val="1065AB"/>
                </a:solidFill>
              </a:rPr>
              <a:t>Rezultat </a:t>
            </a:r>
            <a:r>
              <a:rPr lang="en-US" sz="2000" dirty="0"/>
              <a:t>obravnava širše vplive uporabe podatkov na posameznike in družbo. Podjetja morajo oceniti morebitne posledice svojih podatkovnih praks in si prizadevati, da bi se izognila negativnim posledicam. To načelo poudarja potrebo po etičnem predvidevanju in odgovornosti pri sprejemanju odločitev na podlagi podatkov.</a:t>
            </a:r>
          </a:p>
          <a:p>
            <a:endParaRPr lang="hr-HR" sz="2000" dirty="0"/>
          </a:p>
        </p:txBody>
      </p:sp>
      <p:pic>
        <p:nvPicPr>
          <p:cNvPr id="4" name="Slika 3">
            <a:extLst>
              <a:ext uri="{FF2B5EF4-FFF2-40B4-BE49-F238E27FC236}">
                <a16:creationId xmlns:a16="http://schemas.microsoft.com/office/drawing/2014/main" id="{AC401A1E-4963-4D04-E583-4D5CCC25FE8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FAAAC5D-DE9A-5C3C-EA4D-FBC8CE5B30F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4978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err="1"/>
              <a:t>Informacijska varnost</a:t>
            </a:r>
            <a:endParaRPr lang="hr-HR" dirty="0"/>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r>
              <a:rPr lang="en-US" sz="2000" b="1" dirty="0">
                <a:solidFill>
                  <a:srgbClr val="1065AB"/>
                </a:solidFill>
              </a:rPr>
              <a:t>Informacijska varnost </a:t>
            </a:r>
            <a:r>
              <a:rPr lang="en-US" sz="2000" dirty="0"/>
              <a:t>pomeni celovit sklop praks in načel, katerih cilj je varovanje informacij in informacijskih sistemov pred nepooblaščenim dostopom, uporabo, razkritjem, motnjami, spreminjanjem ali uničenjem. </a:t>
            </a:r>
            <a:endParaRPr lang="hr-HR" sz="2000" dirty="0"/>
          </a:p>
          <a:p>
            <a:r>
              <a:rPr lang="en-US" sz="2000" dirty="0"/>
              <a:t>Zagotavlja zaupnost, celovitost in razpoložljivost podatkov z izvajanjem </a:t>
            </a:r>
            <a:r>
              <a:rPr lang="en-US" sz="2000" b="1" dirty="0">
                <a:solidFill>
                  <a:srgbClr val="1065AB"/>
                </a:solidFill>
              </a:rPr>
              <a:t>zaščitnih ukrepov</a:t>
            </a:r>
            <a:r>
              <a:rPr lang="en-US" sz="2000" dirty="0"/>
              <a:t>, politik in tehnologij. </a:t>
            </a:r>
            <a:endParaRPr lang="hr-HR" sz="2000" dirty="0"/>
          </a:p>
          <a:p>
            <a:r>
              <a:rPr lang="en-US" sz="2000" dirty="0"/>
              <a:t>Ti ukrepi vključujejo nadzor dostopa, šifriranje, obnovitev po nesreči ter skladnost z zakonskimi in regulativnimi standardi za </a:t>
            </a:r>
            <a:r>
              <a:rPr lang="en-US" sz="2000" b="1" dirty="0">
                <a:solidFill>
                  <a:srgbClr val="1065AB"/>
                </a:solidFill>
              </a:rPr>
              <a:t>zmanjšanje tveganj </a:t>
            </a:r>
            <a:r>
              <a:rPr lang="en-US" sz="2000" dirty="0"/>
              <a:t>in </a:t>
            </a:r>
            <a:r>
              <a:rPr lang="en-US" sz="2000" b="1" dirty="0">
                <a:solidFill>
                  <a:srgbClr val="1065AB"/>
                </a:solidFill>
              </a:rPr>
              <a:t>zaščito </a:t>
            </a:r>
            <a:r>
              <a:rPr lang="en-US" sz="2000" dirty="0"/>
              <a:t>pred morebitnimi grožnjami. </a:t>
            </a:r>
            <a:endParaRPr lang="hr-HR" sz="2000" dirty="0"/>
          </a:p>
          <a:p>
            <a:r>
              <a:rPr lang="en-US" sz="2000" dirty="0"/>
              <a:t>Informacijska varnost je zdaj </a:t>
            </a:r>
            <a:r>
              <a:rPr lang="en-US" sz="2000" b="1" dirty="0">
                <a:solidFill>
                  <a:srgbClr val="1065AB"/>
                </a:solidFill>
              </a:rPr>
              <a:t>bistvenega pomena za </a:t>
            </a:r>
            <a:r>
              <a:rPr lang="en-US" sz="2000" dirty="0"/>
              <a:t>verodostojnost in integriteto organizacije v digitalni dobi</a:t>
            </a:r>
            <a:r>
              <a:rPr lang="en-US" sz="2000" b="1" dirty="0">
                <a:solidFill>
                  <a:srgbClr val="1065AB"/>
                </a:solidFill>
              </a:rPr>
              <a:t>.</a:t>
            </a:r>
            <a:endParaRPr lang="hr-HR" sz="2000" dirty="0"/>
          </a:p>
        </p:txBody>
      </p:sp>
      <p:pic>
        <p:nvPicPr>
          <p:cNvPr id="4" name="Slika 3">
            <a:extLst>
              <a:ext uri="{FF2B5EF4-FFF2-40B4-BE49-F238E27FC236}">
                <a16:creationId xmlns:a16="http://schemas.microsoft.com/office/drawing/2014/main" id="{0810D8FD-B45A-430B-FA83-23B678E39F5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7C3E558-92D9-C309-1E4E-404D0597F37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08733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Pomen informacijske varnosti</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en-US" sz="2000" dirty="0" err="1"/>
              <a:t>Informacijska </a:t>
            </a:r>
            <a:r>
              <a:rPr lang="en-US" sz="2000" dirty="0"/>
              <a:t>varnost </a:t>
            </a:r>
            <a:r>
              <a:rPr lang="en-US" sz="2000" b="1" dirty="0">
                <a:solidFill>
                  <a:srgbClr val="1065AB"/>
                </a:solidFill>
              </a:rPr>
              <a:t>varuje občutljive podatke </a:t>
            </a:r>
            <a:r>
              <a:rPr lang="en-US" sz="2000" dirty="0"/>
              <a:t>pred nepooblaščenim dostopom, vdori in krajo.</a:t>
            </a:r>
            <a:endParaRPr lang="hr-HR" sz="2000" dirty="0"/>
          </a:p>
          <a:p>
            <a:r>
              <a:rPr lang="en-US" sz="2000" dirty="0"/>
              <a:t>To vključuje osebne podatke, finančne podatke, intelektualno lastnino in zaupna poslovna sporočila. </a:t>
            </a:r>
            <a:endParaRPr lang="hr-HR" sz="2000" dirty="0"/>
          </a:p>
          <a:p>
            <a:r>
              <a:rPr lang="en-US" sz="2000" dirty="0"/>
              <a:t>Ker so kibernetski napadi vse bolj izpopolnjeni, se tveganje kršitev varnosti podatkov povečuje, kar lahko povzroči velike </a:t>
            </a:r>
            <a:r>
              <a:rPr lang="en-US" sz="2000" b="1" dirty="0">
                <a:solidFill>
                  <a:srgbClr val="1065AB"/>
                </a:solidFill>
              </a:rPr>
              <a:t>finančne izgube in škodo ugledu</a:t>
            </a:r>
            <a:r>
              <a:rPr lang="en-US" sz="2000" dirty="0"/>
              <a:t>. </a:t>
            </a:r>
            <a:endParaRPr lang="hr-HR" sz="2000" dirty="0"/>
          </a:p>
          <a:p>
            <a:r>
              <a:rPr lang="en-US" sz="2000" dirty="0"/>
              <a:t>V primeru kršitve Equifaxa leta 2017 so bili na primer razkriti osebni podatki </a:t>
            </a:r>
            <a:r>
              <a:rPr lang="en-US" sz="2000" b="1" dirty="0">
                <a:solidFill>
                  <a:srgbClr val="1065AB"/>
                </a:solidFill>
              </a:rPr>
              <a:t>147 milijonov ljudi</a:t>
            </a:r>
            <a:r>
              <a:rPr lang="en-US" sz="2000" dirty="0"/>
              <a:t>, zaradi česar je bila sklenjena poravnava v višini do 425 milijonov dolarjev (Federal Trade Commission, 2022). </a:t>
            </a:r>
            <a:endParaRPr lang="hr-HR" sz="2000" dirty="0"/>
          </a:p>
        </p:txBody>
      </p:sp>
      <p:pic>
        <p:nvPicPr>
          <p:cNvPr id="4" name="Slika 3">
            <a:extLst>
              <a:ext uri="{FF2B5EF4-FFF2-40B4-BE49-F238E27FC236}">
                <a16:creationId xmlns:a16="http://schemas.microsoft.com/office/drawing/2014/main" id="{D5604D5E-2D47-761F-0176-EBF18B0D8E2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E85EAE0-0F64-87CB-0475-4DA4BAD5C04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3329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Pomen informacijske varnosti</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en-US" sz="2000" dirty="0"/>
              <a:t>Varnost </a:t>
            </a:r>
            <a:r>
              <a:rPr lang="en-US" sz="2000" dirty="0" err="1"/>
              <a:t>informacij </a:t>
            </a:r>
            <a:r>
              <a:rPr lang="en-US" sz="2000" dirty="0"/>
              <a:t>je ključnega pomena za </a:t>
            </a:r>
            <a:r>
              <a:rPr lang="en-US" sz="2000" b="1" dirty="0">
                <a:solidFill>
                  <a:srgbClr val="1065AB"/>
                </a:solidFill>
              </a:rPr>
              <a:t>ohranjanje zaupanja potrošnikov</a:t>
            </a:r>
            <a:r>
              <a:rPr lang="en-US" sz="2000" dirty="0"/>
              <a:t>. </a:t>
            </a:r>
            <a:endParaRPr lang="hr-HR" sz="2000" dirty="0"/>
          </a:p>
          <a:p>
            <a:r>
              <a:rPr lang="en-US" sz="2000" dirty="0"/>
              <a:t>V dobi, ko je zasebnost podatkov ključnega pomena, stranke vse bolj skrbi, kako se ravna z njihovimi podatki. </a:t>
            </a:r>
            <a:endParaRPr lang="hr-HR" sz="2000" dirty="0"/>
          </a:p>
          <a:p>
            <a:r>
              <a:rPr lang="en-US" sz="2000" dirty="0"/>
              <a:t>Močna arhitektura informacijske varnosti zagotavlja, da so podatki potrošnikov varni, kar povečuje zvestobo in zaupanje. </a:t>
            </a:r>
            <a:endParaRPr lang="hr-HR" sz="2000" dirty="0"/>
          </a:p>
          <a:p>
            <a:r>
              <a:rPr lang="en-US" sz="2000" dirty="0"/>
              <a:t>Glede na IBM-ovo raziskavo </a:t>
            </a:r>
            <a:r>
              <a:rPr lang="en-US" sz="2000" b="1" dirty="0">
                <a:solidFill>
                  <a:srgbClr val="1065AB"/>
                </a:solidFill>
              </a:rPr>
              <a:t>75 % </a:t>
            </a:r>
            <a:r>
              <a:rPr lang="en-US" sz="2000" dirty="0"/>
              <a:t>strank ne bi kupovalo pri podjetju, ki mu ne zaupajo, da varuje njihove podatke (PR Newswire, 2018). </a:t>
            </a:r>
            <a:endParaRPr lang="hr-HR" sz="2000" dirty="0"/>
          </a:p>
          <a:p>
            <a:r>
              <a:rPr lang="en-US" sz="2000" dirty="0"/>
              <a:t>Zato je informacijska varnost tehnološka potreba in strateški poslovni </a:t>
            </a:r>
            <a:r>
              <a:rPr lang="en-US" sz="2000" b="1" dirty="0">
                <a:solidFill>
                  <a:srgbClr val="1065AB"/>
                </a:solidFill>
              </a:rPr>
              <a:t>imperativ.</a:t>
            </a:r>
            <a:endParaRPr lang="hr-HR" sz="2000" b="1" dirty="0">
              <a:solidFill>
                <a:srgbClr val="1065AB"/>
              </a:solidFill>
            </a:endParaRPr>
          </a:p>
        </p:txBody>
      </p:sp>
      <p:pic>
        <p:nvPicPr>
          <p:cNvPr id="4" name="Slika 3">
            <a:extLst>
              <a:ext uri="{FF2B5EF4-FFF2-40B4-BE49-F238E27FC236}">
                <a16:creationId xmlns:a16="http://schemas.microsoft.com/office/drawing/2014/main" id="{C1C6556D-85C7-85BD-B58B-90869D21F99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CBD4125-1082-FCE6-9B3E-F013CA7DB55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95166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0D4B905A-83B9-E095-FE56-097F9E7557B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Triada </a:t>
            </a:r>
            <a:r>
              <a:rPr lang="hr-HR" dirty="0"/>
              <a:t>CIA</a:t>
            </a:r>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en-US" sz="2000" dirty="0" err="1"/>
              <a:t>Informacije </a:t>
            </a:r>
            <a:r>
              <a:rPr lang="en-US" sz="2000" dirty="0"/>
              <a:t>se štejejo za varne, če izpolnjujejo tri glavna načela:</a:t>
            </a:r>
          </a:p>
          <a:p>
            <a:pPr lvl="1"/>
            <a:r>
              <a:rPr lang="en-US" sz="1600" b="1" dirty="0" err="1">
                <a:solidFill>
                  <a:srgbClr val="1065AB"/>
                </a:solidFill>
              </a:rPr>
              <a:t>Zaupnost</a:t>
            </a:r>
            <a:r>
              <a:rPr lang="sl-SI" sz="1600" b="1" dirty="0">
                <a:solidFill>
                  <a:srgbClr val="1065AB"/>
                </a:solidFill>
              </a:rPr>
              <a:t> (</a:t>
            </a:r>
            <a:r>
              <a:rPr lang="sl-SI" sz="1600" b="1" dirty="0" err="1">
                <a:solidFill>
                  <a:srgbClr val="1065AB"/>
                </a:solidFill>
              </a:rPr>
              <a:t>Confidentiality</a:t>
            </a:r>
            <a:r>
              <a:rPr lang="sl-SI" sz="1600" b="1" dirty="0">
                <a:solidFill>
                  <a:srgbClr val="1065AB"/>
                </a:solidFill>
              </a:rPr>
              <a:t>)</a:t>
            </a:r>
            <a:r>
              <a:rPr lang="en-US" sz="1600" dirty="0"/>
              <a:t>: do občutljivih informacij lahko dostopajo le pooblaščene osebe.</a:t>
            </a:r>
          </a:p>
          <a:p>
            <a:pPr lvl="1"/>
            <a:r>
              <a:rPr lang="sl-SI" sz="1600" b="1" dirty="0">
                <a:solidFill>
                  <a:srgbClr val="1065AB"/>
                </a:solidFill>
              </a:rPr>
              <a:t>C</a:t>
            </a:r>
            <a:r>
              <a:rPr lang="en-US" sz="1600" b="1" dirty="0" err="1">
                <a:solidFill>
                  <a:srgbClr val="1065AB"/>
                </a:solidFill>
              </a:rPr>
              <a:t>elovitost</a:t>
            </a:r>
            <a:r>
              <a:rPr lang="sl-SI" sz="1600" b="1" dirty="0">
                <a:solidFill>
                  <a:srgbClr val="1065AB"/>
                </a:solidFill>
              </a:rPr>
              <a:t> (</a:t>
            </a:r>
            <a:r>
              <a:rPr lang="sl-SI" sz="1600" b="1" dirty="0" err="1">
                <a:solidFill>
                  <a:srgbClr val="1065AB"/>
                </a:solidFill>
              </a:rPr>
              <a:t>Integrity</a:t>
            </a:r>
            <a:r>
              <a:rPr lang="sl-SI" sz="1600" b="1" dirty="0">
                <a:solidFill>
                  <a:srgbClr val="1065AB"/>
                </a:solidFill>
              </a:rPr>
              <a:t>)</a:t>
            </a:r>
            <a:r>
              <a:rPr lang="en-US" sz="1600" dirty="0"/>
              <a:t>: informacije lahko spreminjajo le osebe z dovoljenjem.</a:t>
            </a:r>
          </a:p>
          <a:p>
            <a:pPr lvl="1"/>
            <a:r>
              <a:rPr lang="en-US" sz="1600" b="1" dirty="0" err="1">
                <a:solidFill>
                  <a:srgbClr val="1065AB"/>
                </a:solidFill>
              </a:rPr>
              <a:t>Razpoložljivost</a:t>
            </a:r>
            <a:r>
              <a:rPr lang="sl-SI" sz="1600" b="1" dirty="0">
                <a:solidFill>
                  <a:srgbClr val="1065AB"/>
                </a:solidFill>
              </a:rPr>
              <a:t> (</a:t>
            </a:r>
            <a:r>
              <a:rPr lang="sl-SI" sz="1600" b="1" dirty="0" err="1">
                <a:solidFill>
                  <a:srgbClr val="1065AB"/>
                </a:solidFill>
              </a:rPr>
              <a:t>Availability</a:t>
            </a:r>
            <a:r>
              <a:rPr lang="sl-SI" sz="1600" b="1" dirty="0">
                <a:solidFill>
                  <a:srgbClr val="1065AB"/>
                </a:solidFill>
              </a:rPr>
              <a:t>)</a:t>
            </a:r>
            <a:r>
              <a:rPr lang="en-US" sz="1600" dirty="0"/>
              <a:t>: informacije in viri so dostopni pooblaščenim uporabnikom, kadar koli jih potrebujejo.</a:t>
            </a:r>
            <a:endParaRPr lang="hr-HR" sz="1600" dirty="0"/>
          </a:p>
          <a:p>
            <a:endParaRPr lang="hr-HR" sz="2000" dirty="0"/>
          </a:p>
          <a:p>
            <a:r>
              <a:rPr lang="en-US" sz="2000" dirty="0"/>
              <a:t>Ta načela se pogosto imenujejo </a:t>
            </a:r>
            <a:r>
              <a:rPr lang="en-US" sz="2000" b="1" dirty="0">
                <a:solidFill>
                  <a:srgbClr val="1065AB"/>
                </a:solidFill>
              </a:rPr>
              <a:t>triada CIA</a:t>
            </a:r>
            <a:r>
              <a:rPr lang="en-US" sz="2000" dirty="0"/>
              <a:t>, kot je prikazano na sliki</a:t>
            </a:r>
          </a:p>
          <a:p>
            <a:endParaRPr lang="hr-HR" sz="2000" dirty="0"/>
          </a:p>
        </p:txBody>
      </p:sp>
      <p:pic>
        <p:nvPicPr>
          <p:cNvPr id="4" name="Picture 3" descr="A diagram of a triangle&#10;&#10;Description automatically generated">
            <a:extLst>
              <a:ext uri="{FF2B5EF4-FFF2-40B4-BE49-F238E27FC236}">
                <a16:creationId xmlns:a16="http://schemas.microsoft.com/office/drawing/2014/main" id="{923E5668-ADE2-DD36-8032-337536744781}"/>
              </a:ext>
            </a:extLst>
          </p:cNvPr>
          <p:cNvPicPr>
            <a:picLocks noChangeAspect="1"/>
          </p:cNvPicPr>
          <p:nvPr/>
        </p:nvPicPr>
        <p:blipFill>
          <a:blip r:embed="rId2"/>
          <a:stretch>
            <a:fillRect/>
          </a:stretch>
        </p:blipFill>
        <p:spPr>
          <a:xfrm>
            <a:off x="3177179" y="4001294"/>
            <a:ext cx="3774037" cy="2596501"/>
          </a:xfrm>
          <a:prstGeom prst="rect">
            <a:avLst/>
          </a:prstGeom>
        </p:spPr>
      </p:pic>
      <p:pic>
        <p:nvPicPr>
          <p:cNvPr id="5" name="Slika 4">
            <a:extLst>
              <a:ext uri="{FF2B5EF4-FFF2-40B4-BE49-F238E27FC236}">
                <a16:creationId xmlns:a16="http://schemas.microsoft.com/office/drawing/2014/main" id="{CD56C91D-C582-A3EA-A2CF-C1EE27ECE49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95544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Tveganje/tveganja/ranljivost</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en-US" sz="2000" dirty="0"/>
              <a:t>V informacijski varnosti so koncepti tveganja, grožnje in ranljivosti osrednjega pomena za razumevanje in upravljanje varnosti. </a:t>
            </a:r>
            <a:endParaRPr lang="hr-HR" sz="2000" dirty="0"/>
          </a:p>
          <a:p>
            <a:r>
              <a:rPr lang="en-US" sz="2000" b="1" dirty="0">
                <a:solidFill>
                  <a:srgbClr val="1065AB"/>
                </a:solidFill>
              </a:rPr>
              <a:t>Tveganje </a:t>
            </a:r>
            <a:r>
              <a:rPr lang="en-US" sz="2000" dirty="0"/>
              <a:t>je verjetnost, da se bo s sredstvom zgodilo nekaj slabega. </a:t>
            </a:r>
            <a:endParaRPr lang="hr-HR" sz="2000" dirty="0"/>
          </a:p>
          <a:p>
            <a:pPr lvl="1"/>
            <a:r>
              <a:rPr lang="en-US" sz="1600" dirty="0"/>
              <a:t>V informacijski varnosti je tveganje verjetnost škodljivega dogodka, ki vpliva na zaupnost, celovitost ali razpoložljivost informacij. </a:t>
            </a:r>
            <a:endParaRPr lang="hr-HR" sz="1600" dirty="0"/>
          </a:p>
          <a:p>
            <a:pPr lvl="1"/>
            <a:r>
              <a:rPr lang="en-US" sz="1600" dirty="0"/>
              <a:t>Podjetje lahko na primer oceni tveganje kibernetskega napada na svoje omrežje tako, da upošteva verjetnost takega napada in morebitno škodo, ki bi jo lahko povzročil. </a:t>
            </a:r>
            <a:endParaRPr lang="hr-HR" sz="1600" dirty="0"/>
          </a:p>
          <a:p>
            <a:r>
              <a:rPr lang="en-US" sz="2000" b="1" dirty="0" err="1">
                <a:solidFill>
                  <a:srgbClr val="1065AB"/>
                </a:solidFill>
              </a:rPr>
              <a:t>Grožnja </a:t>
            </a:r>
            <a:r>
              <a:rPr lang="en-US" sz="2000" dirty="0"/>
              <a:t>je vsako dejanje, ki lahko povzroči škodo informacijskim sistemom ali podatkom.</a:t>
            </a:r>
            <a:endParaRPr lang="hr-HR" sz="2000" dirty="0"/>
          </a:p>
          <a:p>
            <a:pPr lvl="1"/>
            <a:r>
              <a:rPr lang="en-US" sz="1600" dirty="0"/>
              <a:t>Grožnje so lahko namerne, kot so hekerski kibernetski napadi, ali nenamerne, kot so naravne nesreče ali človeške napake. </a:t>
            </a:r>
            <a:endParaRPr lang="hr-HR" sz="1600" dirty="0"/>
          </a:p>
          <a:p>
            <a:r>
              <a:rPr lang="en-US" sz="2000" b="1" dirty="0">
                <a:solidFill>
                  <a:srgbClr val="1065AB"/>
                </a:solidFill>
              </a:rPr>
              <a:t>Ranljivost </a:t>
            </a:r>
            <a:r>
              <a:rPr lang="en-US" sz="2000" dirty="0"/>
              <a:t>se nanaša na slabosti ali vrzeli v obrambi sistema, ki jih lahko grožnje izkoristijo za povzročitev škode. </a:t>
            </a:r>
            <a:endParaRPr lang="hr-HR" sz="2000" dirty="0"/>
          </a:p>
          <a:p>
            <a:pPr lvl="1"/>
            <a:r>
              <a:rPr lang="en-US" sz="1600" dirty="0"/>
              <a:t>To so lahko napake v programski in strojni opremi, organizacijskih procesih ali človeškem vedenju. </a:t>
            </a:r>
            <a:endParaRPr lang="hr-HR" sz="1600" dirty="0"/>
          </a:p>
        </p:txBody>
      </p:sp>
      <p:pic>
        <p:nvPicPr>
          <p:cNvPr id="4" name="Slika 3">
            <a:extLst>
              <a:ext uri="{FF2B5EF4-FFF2-40B4-BE49-F238E27FC236}">
                <a16:creationId xmlns:a16="http://schemas.microsoft.com/office/drawing/2014/main" id="{4123E6EF-151C-4E05-93D7-C98BFCD953D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B489D8A-F140-C430-31BB-469AA7D8472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652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err="1"/>
              <a:t>Kršitve </a:t>
            </a:r>
            <a:r>
              <a:rPr lang="hr-HR" dirty="0"/>
              <a:t>podatkov</a:t>
            </a:r>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a:bodyPr>
          <a:lstStyle/>
          <a:p>
            <a:r>
              <a:rPr lang="en-US" sz="2000" dirty="0"/>
              <a:t>Po podatkih Fortineta (n.d.) je </a:t>
            </a:r>
            <a:r>
              <a:rPr lang="en-US" sz="2000" b="1" dirty="0">
                <a:solidFill>
                  <a:srgbClr val="1065AB"/>
                </a:solidFill>
              </a:rPr>
              <a:t>kršitev varnosti podatkov </a:t>
            </a:r>
            <a:r>
              <a:rPr lang="en-US" sz="2000" dirty="0"/>
              <a:t>"dogodek, zaradi katerega so zaupni, zasebni, zaščiteni ali občutljivi podatki izpostavljeni osebi, ki ni pooblaščena za dostop do njih". </a:t>
            </a:r>
            <a:endParaRPr lang="hr-HR" sz="2000" dirty="0"/>
          </a:p>
          <a:p>
            <a:r>
              <a:rPr lang="en-US" sz="2000" dirty="0"/>
              <a:t>Do teh kršitev lahko pride na različne načine (Kaspersky</a:t>
            </a:r>
            <a:r>
              <a:rPr lang="en-US" sz="2000" dirty="0" err="1"/>
              <a:t>, b.d.a.)</a:t>
            </a:r>
            <a:r>
              <a:rPr lang="en-US" sz="2000" dirty="0"/>
              <a:t>:</a:t>
            </a:r>
          </a:p>
          <a:p>
            <a:pPr marL="914400" lvl="1" indent="-457200">
              <a:buFont typeface="+mj-lt"/>
              <a:buAutoNum type="arabicPeriod"/>
            </a:pPr>
            <a:r>
              <a:rPr lang="en-US" sz="1600" b="1" dirty="0">
                <a:solidFill>
                  <a:srgbClr val="1065AB"/>
                </a:solidFill>
              </a:rPr>
              <a:t>Naključni insajder</a:t>
            </a:r>
            <a:r>
              <a:rPr lang="en-US" sz="1600" dirty="0"/>
              <a:t>: Zaposleni nenamerno dostopa do občutljivih informacij brez ustreznega dovoljenja. Na primer: uporabi računalnik sodelavca in si ogleda zaupne datoteke.</a:t>
            </a:r>
            <a:endParaRPr lang="hr-HR" sz="1600" dirty="0"/>
          </a:p>
          <a:p>
            <a:pPr marL="914400" lvl="1" indent="-457200">
              <a:buFont typeface="+mj-lt"/>
              <a:buAutoNum type="arabicPeriod"/>
            </a:pPr>
            <a:r>
              <a:rPr lang="en-US" sz="1600" b="1" dirty="0">
                <a:solidFill>
                  <a:srgbClr val="1065AB"/>
                </a:solidFill>
              </a:rPr>
              <a:t>Zlonamerni notranji uporabnik</a:t>
            </a:r>
            <a:r>
              <a:rPr lang="en-US" sz="1600" dirty="0"/>
              <a:t>: Posameznik s pooblaščenim dostopom namerno zlorabi podatke v škodljive namene. To lahko vključuje krajo ali uhajanje občutljivih informacij.</a:t>
            </a:r>
            <a:endParaRPr lang="hr-HR" sz="1600" dirty="0"/>
          </a:p>
          <a:p>
            <a:pPr marL="914400" lvl="1" indent="-457200">
              <a:buFont typeface="+mj-lt"/>
              <a:buAutoNum type="arabicPeriod"/>
            </a:pPr>
            <a:r>
              <a:rPr lang="en-US" sz="1600" b="1" dirty="0">
                <a:solidFill>
                  <a:srgbClr val="1065AB"/>
                </a:solidFill>
              </a:rPr>
              <a:t>Izgubljene ali ukradene naprave</a:t>
            </a:r>
            <a:r>
              <a:rPr lang="en-US" sz="1600" dirty="0"/>
              <a:t>: Nešifrirane in nezavarovane naprave, kot so prenosni računalniki ali zunanji diski z občutljivimi podatki, se izgubijo ali ukradejo, zaradi česar so podatki izpostavljeni nepooblaščenemu dostopu.</a:t>
            </a:r>
            <a:endParaRPr lang="hr-HR" sz="1600" dirty="0"/>
          </a:p>
          <a:p>
            <a:pPr marL="914400" lvl="1" indent="-457200">
              <a:buFont typeface="+mj-lt"/>
              <a:buAutoNum type="arabicPeriod"/>
            </a:pPr>
            <a:r>
              <a:rPr lang="en-US" sz="1600" b="1" dirty="0">
                <a:solidFill>
                  <a:srgbClr val="1065AB"/>
                </a:solidFill>
              </a:rPr>
              <a:t>Zlonamerni zunanji kriminalci</a:t>
            </a:r>
            <a:r>
              <a:rPr lang="en-US" sz="1600" dirty="0"/>
              <a:t>: Hekerji uporabljajo različne metode za vdor v sisteme, vključno z napadi z ribarjenjem, napadi z grobo silo in zlonamerno programsko opremo. Ti kibernetski kriminalci izkoriščajo ranljivosti v programski opremi, omrežjih in vedenju uporabnikov, da bi pridobili dostop do občutljivih podatkov.</a:t>
            </a:r>
          </a:p>
          <a:p>
            <a:endParaRPr lang="hr-HR" sz="2000" dirty="0"/>
          </a:p>
        </p:txBody>
      </p:sp>
      <p:pic>
        <p:nvPicPr>
          <p:cNvPr id="4" name="Slika 3">
            <a:extLst>
              <a:ext uri="{FF2B5EF4-FFF2-40B4-BE49-F238E27FC236}">
                <a16:creationId xmlns:a16="http://schemas.microsoft.com/office/drawing/2014/main" id="{75F1C302-FED6-4F83-5354-2B8E39AB4FE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BC347C7-A62B-5804-DAA8-8D05CEE205D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61999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err="1"/>
              <a:t>Kršitve </a:t>
            </a:r>
            <a:r>
              <a:rPr lang="hr-HR" dirty="0"/>
              <a:t>podatkov</a:t>
            </a:r>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r>
              <a:rPr lang="en-US" sz="2000" dirty="0"/>
              <a:t>Po podatkih družbe Kaspersky (</a:t>
            </a:r>
            <a:r>
              <a:rPr lang="en-US" sz="2000" dirty="0" err="1"/>
              <a:t>n.d.) </a:t>
            </a:r>
            <a:r>
              <a:rPr lang="en-US" sz="2000" dirty="0"/>
              <a:t>so pogoste metode, ki se uporabljajo pri kršitvah varnosti podatkov, </a:t>
            </a:r>
            <a:r>
              <a:rPr lang="en-US" sz="2000" b="1" dirty="0">
                <a:solidFill>
                  <a:srgbClr val="1065AB"/>
                </a:solidFill>
              </a:rPr>
              <a:t>ribarjenje, </a:t>
            </a:r>
            <a:r>
              <a:rPr lang="en-US" sz="2000" dirty="0"/>
              <a:t>pri katerem se kibernetski kriminalci izdajajo za zaupanja vredne subjekte, da bi posameznike prepričali, da razkrijejo občutljive informacije. </a:t>
            </a:r>
            <a:endParaRPr lang="hr-HR" sz="2000" dirty="0"/>
          </a:p>
          <a:p>
            <a:r>
              <a:rPr lang="en-US" sz="2000" dirty="0"/>
              <a:t>Druga metoda so </a:t>
            </a:r>
            <a:r>
              <a:rPr lang="en-US" sz="2000" b="1" dirty="0">
                <a:solidFill>
                  <a:srgbClr val="1065AB"/>
                </a:solidFill>
              </a:rPr>
              <a:t>napadi z grobo silo</a:t>
            </a:r>
            <a:r>
              <a:rPr lang="en-US" sz="2000" dirty="0"/>
              <a:t>, pri katerih hekerji s pomočjo programske opreme večkrat uganejo gesla in izkoristijo šibke ali večkrat uporabljene poverilnice, da pridobijo nepooblaščen dostop do računov. </a:t>
            </a:r>
            <a:endParaRPr lang="hr-HR" sz="2000" dirty="0"/>
          </a:p>
          <a:p>
            <a:r>
              <a:rPr lang="en-US" sz="2000" dirty="0"/>
              <a:t>Poleg tega se </a:t>
            </a:r>
            <a:r>
              <a:rPr lang="en-US" sz="2000" b="1" dirty="0">
                <a:solidFill>
                  <a:srgbClr val="1065AB"/>
                </a:solidFill>
              </a:rPr>
              <a:t>zlonamerna programska oprema, </a:t>
            </a:r>
            <a:r>
              <a:rPr lang="en-US" sz="2000" dirty="0"/>
              <a:t>kot je vohunska programska oprema, uporablja za neopažen vdor v sisteme in krajo podatkov. </a:t>
            </a:r>
            <a:endParaRPr lang="hr-HR" sz="2000" dirty="0"/>
          </a:p>
          <a:p>
            <a:endParaRPr lang="hr-HR" sz="2000" b="1" dirty="0">
              <a:solidFill>
                <a:srgbClr val="1065AB"/>
              </a:solidFill>
            </a:endParaRPr>
          </a:p>
          <a:p>
            <a:r>
              <a:rPr lang="en-US" sz="2000" b="1" dirty="0">
                <a:solidFill>
                  <a:srgbClr val="1065AB"/>
                </a:solidFill>
              </a:rPr>
              <a:t>Človeška napaka </a:t>
            </a:r>
            <a:r>
              <a:rPr lang="en-US" sz="2000" dirty="0"/>
              <a:t>je vzrok za 95 % vseh kršitev varnosti podatkov (</a:t>
            </a:r>
            <a:r>
              <a:rPr lang="en-US" sz="2000" dirty="0" err="1"/>
              <a:t>Cybernews</a:t>
            </a:r>
            <a:r>
              <a:rPr lang="en-US" sz="2000" dirty="0"/>
              <a:t>, 2022).</a:t>
            </a:r>
            <a:endParaRPr lang="hr-HR" sz="2000" dirty="0"/>
          </a:p>
        </p:txBody>
      </p:sp>
      <p:pic>
        <p:nvPicPr>
          <p:cNvPr id="4" name="Slika 3">
            <a:extLst>
              <a:ext uri="{FF2B5EF4-FFF2-40B4-BE49-F238E27FC236}">
                <a16:creationId xmlns:a16="http://schemas.microsoft.com/office/drawing/2014/main" id="{005C2E4E-5D44-CC6E-390D-B67C95B780C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CF37AA2-138B-742C-9753-E56BB7769B6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8797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err="1"/>
              <a:t>Kršitve varnosti </a:t>
            </a:r>
            <a:r>
              <a:rPr lang="hr-HR" dirty="0"/>
              <a:t>podatkov </a:t>
            </a:r>
            <a:r>
              <a:rPr lang="hr-HR" dirty="0" err="1"/>
              <a:t>- primeri</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Yahoo (2013-2014)</a:t>
            </a:r>
            <a:r>
              <a:rPr lang="en-US" sz="2000" dirty="0"/>
              <a:t>: ena največjih kršitev varnosti podatkov v zgodovini, saj so bile leta 2013 ogrožene vse </a:t>
            </a:r>
            <a:r>
              <a:rPr lang="en-US" sz="2000" b="1" dirty="0">
                <a:solidFill>
                  <a:srgbClr val="1065AB"/>
                </a:solidFill>
              </a:rPr>
              <a:t>tri milijarde </a:t>
            </a:r>
            <a:r>
              <a:rPr lang="en-US" sz="2000" dirty="0"/>
              <a:t>uporabniških računov. Ta kršitev je razkrila imena, e-poštne naslove, datume rojstva ter varnostna vprašanja in odgovore. </a:t>
            </a:r>
            <a:endParaRPr lang="hr-HR" sz="2000" dirty="0"/>
          </a:p>
          <a:p>
            <a:r>
              <a:rPr lang="en-US" sz="2000" b="1" dirty="0">
                <a:solidFill>
                  <a:srgbClr val="1065AB"/>
                </a:solidFill>
              </a:rPr>
              <a:t>Marriott International (2018): </a:t>
            </a:r>
            <a:r>
              <a:rPr lang="en-US" sz="2000" dirty="0"/>
              <a:t>Marriott je objavil kršitev, ki je prizadela približno </a:t>
            </a:r>
            <a:r>
              <a:rPr lang="en-US" sz="2000" b="1" dirty="0">
                <a:solidFill>
                  <a:srgbClr val="1065AB"/>
                </a:solidFill>
              </a:rPr>
              <a:t>500 milijonov </a:t>
            </a:r>
            <a:r>
              <a:rPr lang="en-US" sz="2000" dirty="0"/>
              <a:t>gostov. Hekerji so imeli dostop do podatkovne zbirke rezervacij gostov družbe Starwood, pri čemer so bili izpostavljeni osebni podatki, kot so imena, naslovi, telefonske številke, e-poštni naslovi in številke potnih listov. </a:t>
            </a:r>
            <a:endParaRPr lang="hr-HR" sz="2000" dirty="0"/>
          </a:p>
          <a:p>
            <a:r>
              <a:rPr lang="en-US" sz="2000" b="1" dirty="0">
                <a:solidFill>
                  <a:srgbClr val="1065AB"/>
                </a:solidFill>
              </a:rPr>
              <a:t>Iskalnik prijateljev za odrasle (2016): </a:t>
            </a:r>
            <a:r>
              <a:rPr lang="en-US" sz="2000" dirty="0"/>
              <a:t>Pri kršitvi v storitvi Adult Friend Finder so bili razkriti osebni podatki </a:t>
            </a:r>
            <a:r>
              <a:rPr lang="en-US" sz="2000" b="1" dirty="0">
                <a:solidFill>
                  <a:srgbClr val="1065AB"/>
                </a:solidFill>
              </a:rPr>
              <a:t>412 milijonov </a:t>
            </a:r>
            <a:r>
              <a:rPr lang="en-US" sz="2000" dirty="0"/>
              <a:t>računov, vključno z imeni, e-poštnimi naslovi in gesli, od katerih so bili številni slabo šifrirani. </a:t>
            </a:r>
            <a:endParaRPr lang="hr-HR" sz="2000" dirty="0"/>
          </a:p>
          <a:p>
            <a:r>
              <a:rPr lang="en-US" sz="2000" b="1" dirty="0" err="1">
                <a:solidFill>
                  <a:srgbClr val="1065AB"/>
                </a:solidFill>
              </a:rPr>
              <a:t>MySpace </a:t>
            </a:r>
            <a:r>
              <a:rPr lang="en-US" sz="2000" b="1" dirty="0">
                <a:solidFill>
                  <a:srgbClr val="1065AB"/>
                </a:solidFill>
              </a:rPr>
              <a:t>(2013): </a:t>
            </a:r>
            <a:r>
              <a:rPr lang="en-US" sz="2000" dirty="0"/>
              <a:t>V primeru kršitve varnosti podatkov </a:t>
            </a:r>
            <a:r>
              <a:rPr lang="en-US" sz="2000" dirty="0" err="1"/>
              <a:t>MySpace </a:t>
            </a:r>
            <a:r>
              <a:rPr lang="en-US" sz="2000" dirty="0"/>
              <a:t>leta 2013 je bilo izpostavljenih več kot </a:t>
            </a:r>
            <a:r>
              <a:rPr lang="en-US" sz="2000" b="1" dirty="0">
                <a:solidFill>
                  <a:srgbClr val="1065AB"/>
                </a:solidFill>
              </a:rPr>
              <a:t>360 milijonov </a:t>
            </a:r>
            <a:r>
              <a:rPr lang="en-US" sz="2000" dirty="0"/>
              <a:t>uporabniških računov. Podatki so vključevali imena, e-poštne naslove in gesla. </a:t>
            </a:r>
            <a:endParaRPr lang="hr-HR" sz="2000" dirty="0"/>
          </a:p>
        </p:txBody>
      </p:sp>
      <p:pic>
        <p:nvPicPr>
          <p:cNvPr id="4" name="Slika 3">
            <a:extLst>
              <a:ext uri="{FF2B5EF4-FFF2-40B4-BE49-F238E27FC236}">
                <a16:creationId xmlns:a16="http://schemas.microsoft.com/office/drawing/2014/main" id="{5E330D6C-9012-AE60-4BE5-F045AD1F871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FD899BF-8CBE-0AE4-B1F5-2BC6825112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8676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err="1"/>
              <a:t>Kršitve varnosti </a:t>
            </a:r>
            <a:r>
              <a:rPr lang="hr-HR" dirty="0"/>
              <a:t>podatkov </a:t>
            </a:r>
            <a:r>
              <a:rPr lang="hr-HR" dirty="0" err="1"/>
              <a:t>- primeri</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LinkedIn (2021): </a:t>
            </a:r>
            <a:r>
              <a:rPr lang="en-US" sz="2000" dirty="0"/>
              <a:t>Leta 2021 so bili na temnem spletnem forumu objavljeni osebni podatki </a:t>
            </a:r>
            <a:r>
              <a:rPr lang="en-US" sz="2000" b="1" dirty="0">
                <a:solidFill>
                  <a:srgbClr val="1065AB"/>
                </a:solidFill>
              </a:rPr>
              <a:t>700 milijonov </a:t>
            </a:r>
            <a:r>
              <a:rPr lang="en-US" sz="2000" dirty="0"/>
              <a:t>uporabnikov LinkedIna. </a:t>
            </a:r>
            <a:endParaRPr lang="hr-HR" sz="2000" dirty="0"/>
          </a:p>
          <a:p>
            <a:r>
              <a:rPr lang="en-US" sz="2000" b="1" dirty="0">
                <a:solidFill>
                  <a:srgbClr val="1065AB"/>
                </a:solidFill>
              </a:rPr>
              <a:t>Equifax (2017): </a:t>
            </a:r>
            <a:r>
              <a:rPr lang="en-US" sz="2000" dirty="0"/>
              <a:t>Ta kršitev je razkrila osebne podatke skoraj </a:t>
            </a:r>
            <a:r>
              <a:rPr lang="en-US" sz="2000" b="1" dirty="0">
                <a:solidFill>
                  <a:srgbClr val="1065AB"/>
                </a:solidFill>
              </a:rPr>
              <a:t>148 milijonov </a:t>
            </a:r>
            <a:r>
              <a:rPr lang="en-US" sz="2000" dirty="0"/>
              <a:t>Američanov, </a:t>
            </a:r>
            <a:r>
              <a:rPr lang="en-US" sz="2000" b="1" dirty="0">
                <a:solidFill>
                  <a:srgbClr val="1065AB"/>
                </a:solidFill>
              </a:rPr>
              <a:t>15,2 milijona </a:t>
            </a:r>
            <a:r>
              <a:rPr lang="en-US" sz="2000" dirty="0"/>
              <a:t>Britancev in </a:t>
            </a:r>
            <a:r>
              <a:rPr lang="en-US" sz="2000" b="1" dirty="0">
                <a:solidFill>
                  <a:srgbClr val="1065AB"/>
                </a:solidFill>
              </a:rPr>
              <a:t>19.000 </a:t>
            </a:r>
            <a:r>
              <a:rPr lang="en-US" sz="2000" dirty="0"/>
              <a:t>Kanadčanov. Ukradeni podatki so vključevali številke socialnega zavarovanja, rojstne datume in naslove, zaradi česar je družba Equifax utrpela za približno 1,7 milijarde dolarjev stroškov.</a:t>
            </a:r>
          </a:p>
          <a:p>
            <a:r>
              <a:rPr lang="en-US" sz="2000" b="1" dirty="0">
                <a:solidFill>
                  <a:srgbClr val="1065AB"/>
                </a:solidFill>
              </a:rPr>
              <a:t>eBay (2014): </a:t>
            </a:r>
            <a:r>
              <a:rPr lang="en-US" sz="2000" dirty="0"/>
              <a:t>eBay je razkril kršitev, ki je prizadela </a:t>
            </a:r>
            <a:r>
              <a:rPr lang="en-US" sz="2000" b="1" dirty="0">
                <a:solidFill>
                  <a:srgbClr val="1065AB"/>
                </a:solidFill>
              </a:rPr>
              <a:t>145 milijonov </a:t>
            </a:r>
            <a:r>
              <a:rPr lang="en-US" sz="2000" dirty="0"/>
              <a:t>uporabnikov. Napad je izhajal iz kompromitiranih prijavnih podatkov zaposlenih, zaradi česar so bila razkrita imena, e-poštni naslovi, fizični naslovi, telefonske številke in šifrirana gesla. </a:t>
            </a:r>
            <a:endParaRPr lang="hr-HR" sz="2000" dirty="0"/>
          </a:p>
          <a:p>
            <a:r>
              <a:rPr lang="en-US" sz="2000" b="1" dirty="0">
                <a:solidFill>
                  <a:srgbClr val="1065AB"/>
                </a:solidFill>
              </a:rPr>
              <a:t>Cilj (2013): </a:t>
            </a:r>
            <a:r>
              <a:rPr lang="en-US" sz="2000" dirty="0"/>
              <a:t>Vdor, ki je prizadel več kot </a:t>
            </a:r>
            <a:r>
              <a:rPr lang="en-US" sz="2000" b="1" dirty="0">
                <a:solidFill>
                  <a:srgbClr val="1065AB"/>
                </a:solidFill>
              </a:rPr>
              <a:t>41 milijonov </a:t>
            </a:r>
            <a:r>
              <a:rPr lang="en-US" sz="2000" dirty="0"/>
              <a:t>računov plačilnih kartic in kontaktne podatke več kot </a:t>
            </a:r>
            <a:r>
              <a:rPr lang="en-US" sz="2000" b="1" dirty="0">
                <a:solidFill>
                  <a:srgbClr val="1065AB"/>
                </a:solidFill>
              </a:rPr>
              <a:t>60 milijonov </a:t>
            </a:r>
            <a:r>
              <a:rPr lang="en-US" sz="2000" dirty="0"/>
              <a:t>strank. Družba Target je imela velike pravne stroške in stroške poravnave, vključno s skupinsko tožbo v višini 10 milijonov USD in poravnavo v višini 18,5 milijona USD v več državah.</a:t>
            </a:r>
          </a:p>
        </p:txBody>
      </p:sp>
      <p:pic>
        <p:nvPicPr>
          <p:cNvPr id="4" name="Slika 3">
            <a:extLst>
              <a:ext uri="{FF2B5EF4-FFF2-40B4-BE49-F238E27FC236}">
                <a16:creationId xmlns:a16="http://schemas.microsoft.com/office/drawing/2014/main" id="{215F9CFA-398A-0BCB-3B29-CD40D7B241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89B65C4-7F26-4CF2-28C8-B1E86D8A02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22908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p:txBody>
          <a:bodyPr/>
          <a:lstStyle/>
          <a:p>
            <a:r>
              <a:rPr lang="hr-HR" dirty="0" err="1"/>
              <a:t>Grožnje informacijske varnosti</a:t>
            </a:r>
            <a:endParaRPr lang="hr-HR" dirty="0"/>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a:bodyPr>
          <a:lstStyle/>
          <a:p>
            <a:r>
              <a:rPr lang="en-US" sz="2000" dirty="0"/>
              <a:t>Varnostna grožnja je </a:t>
            </a:r>
            <a:r>
              <a:rPr lang="en-US" sz="2000" b="1" dirty="0">
                <a:solidFill>
                  <a:srgbClr val="1065AB"/>
                </a:solidFill>
              </a:rPr>
              <a:t>zlonamerno dejanje</a:t>
            </a:r>
            <a:r>
              <a:rPr lang="en-US" sz="2000" dirty="0"/>
              <a:t>, ki poskuša poškodovati ali ukrasti podatke, ogroziti sisteme organizacije ali ogroziti podjetje kot celoto.</a:t>
            </a:r>
            <a:endParaRPr lang="hr-HR" sz="2000" dirty="0"/>
          </a:p>
          <a:p>
            <a:r>
              <a:rPr lang="hr-HR" sz="2000" dirty="0" err="1"/>
              <a:t>zlonamerna </a:t>
            </a:r>
            <a:r>
              <a:rPr lang="hr-HR" sz="2000" dirty="0"/>
              <a:t>programska oprema (</a:t>
            </a:r>
            <a:r>
              <a:rPr lang="hr-HR" sz="2000" b="1" dirty="0" err="1">
                <a:solidFill>
                  <a:srgbClr val="1065AB"/>
                </a:solidFill>
              </a:rPr>
              <a:t>malware</a:t>
            </a:r>
            <a:r>
              <a:rPr lang="hr-HR" sz="2000" dirty="0"/>
              <a:t>) - </a:t>
            </a:r>
            <a:r>
              <a:rPr lang="en-US" sz="2000" dirty="0"/>
              <a:t>namenjena vdoru, poškodovanju ali onemogočanju računalnikov in omrežij.</a:t>
            </a:r>
            <a:endParaRPr lang="hr-HR" sz="2000" dirty="0"/>
          </a:p>
          <a:p>
            <a:pPr lvl="1"/>
            <a:r>
              <a:rPr lang="hr-HR" sz="1600" b="1" dirty="0">
                <a:solidFill>
                  <a:srgbClr val="1065AB"/>
                </a:solidFill>
              </a:rPr>
              <a:t>Virus </a:t>
            </a:r>
            <a:r>
              <a:rPr lang="hr-HR" sz="1600" dirty="0"/>
              <a:t>- </a:t>
            </a:r>
            <a:r>
              <a:rPr lang="en-US" sz="1600" dirty="0"/>
              <a:t>vrsta zlonamerne programske opreme, ki se pritrdi na legitimen program ali datoteko in se ob izvajanju okužene programske opreme razširi na druge programe in datoteke.</a:t>
            </a:r>
            <a:endParaRPr lang="hr-HR" sz="1600" dirty="0"/>
          </a:p>
          <a:p>
            <a:pPr lvl="1"/>
            <a:r>
              <a:rPr lang="hr-HR" sz="1600" b="1" dirty="0" err="1">
                <a:solidFill>
                  <a:srgbClr val="1065AB"/>
                </a:solidFill>
              </a:rPr>
              <a:t>Črvi </a:t>
            </a:r>
            <a:r>
              <a:rPr lang="hr-HR" sz="1600" dirty="0"/>
              <a:t>- </a:t>
            </a:r>
            <a:r>
              <a:rPr lang="en-US" sz="1600" dirty="0"/>
              <a:t>samostojna zlonamerna programska oprema, ki se lahko samostojno razmnožuje in širi po omrežjih, ne da bi se ji bilo treba priključiti na gostiteljski program.</a:t>
            </a:r>
            <a:endParaRPr lang="hr-HR" sz="1600" dirty="0"/>
          </a:p>
          <a:p>
            <a:pPr lvl="1"/>
            <a:r>
              <a:rPr lang="hr-HR" sz="1600" b="1" dirty="0">
                <a:solidFill>
                  <a:srgbClr val="1065AB"/>
                </a:solidFill>
              </a:rPr>
              <a:t>Trojanski konj </a:t>
            </a:r>
            <a:r>
              <a:rPr lang="hr-HR" sz="1600" dirty="0"/>
              <a:t>- </a:t>
            </a:r>
            <a:r>
              <a:rPr lang="en-US" sz="1600" dirty="0"/>
              <a:t>zlonamerna programska oprema, prikrita kot legitimna programska oprema</a:t>
            </a:r>
            <a:endParaRPr lang="hr-HR" sz="1600" dirty="0"/>
          </a:p>
          <a:p>
            <a:pPr lvl="1"/>
            <a:r>
              <a:rPr lang="hr-HR" sz="1600" b="1" dirty="0" err="1">
                <a:solidFill>
                  <a:srgbClr val="1065AB"/>
                </a:solidFill>
              </a:rPr>
              <a:t>Ransomware </a:t>
            </a:r>
            <a:r>
              <a:rPr lang="hr-HR" sz="1600" dirty="0"/>
              <a:t>- </a:t>
            </a:r>
            <a:r>
              <a:rPr lang="en-US" sz="1600" dirty="0"/>
              <a:t>vrsta zlonamerne programske opreme, ki zašifrira podatke žrtve in jih naredi nedostopne, dokler se napadalcu ne plača odkupnina.</a:t>
            </a:r>
            <a:endParaRPr lang="hr-HR" sz="1600" dirty="0"/>
          </a:p>
          <a:p>
            <a:pPr lvl="1"/>
            <a:r>
              <a:rPr lang="hr-HR" sz="1600" b="1" dirty="0" err="1">
                <a:solidFill>
                  <a:srgbClr val="1065AB"/>
                </a:solidFill>
              </a:rPr>
              <a:t>Vohunska</a:t>
            </a:r>
            <a:r>
              <a:rPr lang="hr-HR" sz="1600" b="1" dirty="0">
                <a:solidFill>
                  <a:srgbClr val="1065AB"/>
                </a:solidFill>
              </a:rPr>
              <a:t> programska oprema </a:t>
            </a:r>
            <a:r>
              <a:rPr lang="hr-HR" sz="1600" dirty="0"/>
              <a:t>- </a:t>
            </a:r>
            <a:r>
              <a:rPr lang="en-US" sz="1600" dirty="0"/>
              <a:t>zlonamerna programska oprema, namenjena zbiranju informacij o osebi ali organizaciji brez njene vednosti.</a:t>
            </a:r>
            <a:endParaRPr lang="hr-HR" sz="1600" dirty="0"/>
          </a:p>
          <a:p>
            <a:pPr marL="457200" lvl="1" indent="0">
              <a:buNone/>
            </a:pPr>
            <a:endParaRPr lang="hr-HR" sz="16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732D22C4-8BC0-5504-285A-2D72AB5BCADC}"/>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F984F8E-1B59-184F-FCC5-AF29F0CE741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34600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p:txBody>
          <a:bodyPr>
            <a:normAutofit/>
          </a:bodyPr>
          <a:lstStyle/>
          <a:p>
            <a:r>
              <a:rPr lang="sl-SI" sz="2000" dirty="0"/>
              <a:t>P</a:t>
            </a:r>
            <a:r>
              <a:rPr lang="en-US" sz="2000" dirty="0" err="1"/>
              <a:t>hishing</a:t>
            </a:r>
            <a:r>
              <a:rPr lang="en-US" sz="2000" dirty="0"/>
              <a:t> napadi vključujejo goljufiva e-poštna sporočila, besedila, klice ali spletna mesta, katerih namen je </a:t>
            </a:r>
            <a:r>
              <a:rPr lang="en-US" sz="2000" b="1" dirty="0">
                <a:solidFill>
                  <a:srgbClr val="1065AB"/>
                </a:solidFill>
              </a:rPr>
              <a:t>prevarati posameznike</a:t>
            </a:r>
            <a:r>
              <a:rPr lang="en-US" sz="2000" dirty="0"/>
              <a:t>, da razkrijejo osebne podatke ali prenesejo zlonamerno programsko opremo.</a:t>
            </a:r>
            <a:endParaRPr lang="hr-HR" sz="2000" dirty="0"/>
          </a:p>
          <a:p>
            <a:r>
              <a:rPr lang="en-US" sz="2000" dirty="0"/>
              <a:t>V boju proti ribarjenju morajo organizacije uporabljati </a:t>
            </a:r>
            <a:r>
              <a:rPr lang="en-US" sz="2000" b="1" dirty="0">
                <a:solidFill>
                  <a:srgbClr val="1065AB"/>
                </a:solidFill>
              </a:rPr>
              <a:t>napredna </a:t>
            </a:r>
            <a:r>
              <a:rPr lang="en-US" sz="2000" dirty="0"/>
              <a:t>orodja za </a:t>
            </a:r>
            <a:r>
              <a:rPr lang="en-US" sz="2000" b="1" dirty="0">
                <a:solidFill>
                  <a:srgbClr val="1065AB"/>
                </a:solidFill>
              </a:rPr>
              <a:t>odkrivanje groženj </a:t>
            </a:r>
            <a:r>
              <a:rPr lang="en-US" sz="2000" dirty="0"/>
              <a:t>in zagotoviti temeljito usposabljanje zaposlenih za učinkovito prepoznavanje in odzivanje na te prevare.</a:t>
            </a:r>
            <a:endParaRPr lang="hr-HR" sz="2000" dirty="0"/>
          </a:p>
          <a:p>
            <a:r>
              <a:rPr lang="sl-SI" sz="2000" dirty="0"/>
              <a:t>R</a:t>
            </a:r>
            <a:r>
              <a:rPr lang="en-US" sz="2000" dirty="0" err="1"/>
              <a:t>ibarjenje</a:t>
            </a:r>
            <a:r>
              <a:rPr lang="en-US" sz="2000" dirty="0"/>
              <a:t> je glavni vzrok za vdore v podatkovne sisteme, saj </a:t>
            </a:r>
            <a:r>
              <a:rPr lang="en-US" sz="2000" b="1" dirty="0">
                <a:solidFill>
                  <a:srgbClr val="1065AB"/>
                </a:solidFill>
              </a:rPr>
              <a:t>predstavlja 16 % </a:t>
            </a:r>
            <a:r>
              <a:rPr lang="en-US" sz="2000" dirty="0"/>
              <a:t>kršitev, ki organizacije v povprečju stanejo </a:t>
            </a:r>
            <a:r>
              <a:rPr lang="en-US" sz="2000" b="1" dirty="0">
                <a:solidFill>
                  <a:srgbClr val="1065AB"/>
                </a:solidFill>
              </a:rPr>
              <a:t>4,76 milijona dolarjev na kršitev </a:t>
            </a:r>
            <a:r>
              <a:rPr lang="hr-HR" sz="2000" dirty="0"/>
              <a:t>(</a:t>
            </a:r>
            <a:r>
              <a:rPr lang="hr-HR" sz="2000" dirty="0" err="1"/>
              <a:t>Kosinski</a:t>
            </a:r>
            <a:r>
              <a:rPr lang="hr-HR" sz="2000" dirty="0"/>
              <a:t>,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949" y="4760994"/>
            <a:ext cx="2502999" cy="1877575"/>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93EF60B8-923D-58C2-8FEC-278CD1A92CA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6B28A64-FACD-23FF-3BAA-FEFED102A37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4035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err="1"/>
              <a:t>Vrste ribarjenja</a:t>
            </a:r>
            <a:endParaRPr lang="hr-HR" dirty="0"/>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a:bodyPr>
          <a:lstStyle/>
          <a:p>
            <a:r>
              <a:rPr lang="en-US" sz="2000" b="1" dirty="0">
                <a:solidFill>
                  <a:srgbClr val="1065AB"/>
                </a:solidFill>
              </a:rPr>
              <a:t>Goljufanje po e-pošti</a:t>
            </a:r>
            <a:r>
              <a:rPr lang="en-US" sz="2000" dirty="0"/>
              <a:t>: uporaba e-pošte za krajo občutljivih podatkov. Napadalci lahko ciljajo na veliko občinstvo tako, da prevzamejo identiteto uglednih organizacij.</a:t>
            </a:r>
          </a:p>
          <a:p>
            <a:r>
              <a:rPr lang="en-US" sz="2000" b="1" dirty="0">
                <a:solidFill>
                  <a:srgbClr val="1065AB"/>
                </a:solidFill>
              </a:rPr>
              <a:t>Izsiljevanje (Spear phishing)</a:t>
            </a:r>
            <a:r>
              <a:rPr lang="en-US" sz="2000" dirty="0"/>
              <a:t>: pošiljanje posameznih e-poštnih sporočil, besedilnih sporočil ali telefonskih klicev z namenom pridobitve dostopa do računalniških sistemov ali občutljivih informacij. Pri uporabi te tehnike napadalci običajno uporabijo podatke iz odprtih podatkovnih zbirk, družabnih medijev ali preteklih kršitev, da okrepijo svojo legitimnost.</a:t>
            </a:r>
          </a:p>
          <a:p>
            <a:r>
              <a:rPr lang="sl-SI" sz="2000" b="1" dirty="0">
                <a:solidFill>
                  <a:srgbClr val="1065AB"/>
                </a:solidFill>
              </a:rPr>
              <a:t>K</a:t>
            </a:r>
            <a:r>
              <a:rPr lang="en-US" sz="2000" b="1" dirty="0" err="1">
                <a:solidFill>
                  <a:srgbClr val="1065AB"/>
                </a:solidFill>
              </a:rPr>
              <a:t>itolov</a:t>
            </a:r>
            <a:r>
              <a:rPr lang="en-US" sz="2000" dirty="0"/>
              <a:t>: osredotoča se na visoko rangirano ali vodilno osebje, vključno s finančniki in izvršnimi direktorji. Napadalci oblikujejo zelo prepričljiva in zelo prilagojena sporočila, da bi od podjetja pridobili občutljive podatke in informacije.</a:t>
            </a:r>
          </a:p>
          <a:p>
            <a:r>
              <a:rPr lang="en-US" sz="2000" b="1" dirty="0">
                <a:solidFill>
                  <a:srgbClr val="1065AB"/>
                </a:solidFill>
              </a:rPr>
              <a:t>Vishing</a:t>
            </a:r>
            <a:r>
              <a:rPr lang="en-US" sz="2000" dirty="0"/>
              <a:t>: telefoniranje ali puščanje glasovne pošte pod pretvezo zanesljivega vira. Cilj je pridobiti bančne račune, izkoristiti osebne podatke in ukrasti denar.</a:t>
            </a:r>
          </a:p>
          <a:p>
            <a:endParaRPr lang="hr-HR" sz="2000" dirty="0"/>
          </a:p>
        </p:txBody>
      </p:sp>
      <p:pic>
        <p:nvPicPr>
          <p:cNvPr id="4" name="Slika 3">
            <a:extLst>
              <a:ext uri="{FF2B5EF4-FFF2-40B4-BE49-F238E27FC236}">
                <a16:creationId xmlns:a16="http://schemas.microsoft.com/office/drawing/2014/main" id="{80F4A15E-1663-3F6B-89A3-D2EF40C72E3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BEE0AD5-081A-44F4-4343-DE952989D70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6126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a:t>
            </a:r>
            <a:r>
              <a:rPr lang="hr-HR" dirty="0"/>
              <a:t>g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p:txBody>
          <a:bodyPr>
            <a:normAutofit/>
          </a:bodyPr>
          <a:lstStyle/>
          <a:p>
            <a:r>
              <a:rPr lang="en-US" sz="2000" b="1" dirty="0">
                <a:solidFill>
                  <a:srgbClr val="1065AB"/>
                </a:solidFill>
              </a:rPr>
              <a:t>96 % </a:t>
            </a:r>
            <a:r>
              <a:rPr lang="en-US" sz="2000" dirty="0"/>
              <a:t>phishing napadov je izvedenih </a:t>
            </a:r>
            <a:r>
              <a:rPr lang="en-US" sz="2000" b="1" dirty="0">
                <a:solidFill>
                  <a:srgbClr val="1065AB"/>
                </a:solidFill>
              </a:rPr>
              <a:t>prek e-pošte.</a:t>
            </a:r>
            <a:endParaRPr lang="hr-HR" sz="2000" b="1" dirty="0">
              <a:solidFill>
                <a:srgbClr val="1065AB"/>
              </a:solidFill>
            </a:endParaRPr>
          </a:p>
          <a:p>
            <a:r>
              <a:rPr lang="en-US" sz="2000" b="1" dirty="0">
                <a:solidFill>
                  <a:srgbClr val="1065AB"/>
                </a:solidFill>
              </a:rPr>
              <a:t>90 % uhajanja podatkov </a:t>
            </a:r>
            <a:r>
              <a:rPr lang="en-US" sz="2000" dirty="0"/>
              <a:t>je posledica phishing napadov</a:t>
            </a:r>
            <a:endParaRPr lang="hr-HR" sz="2000" dirty="0"/>
          </a:p>
          <a:p>
            <a:r>
              <a:rPr lang="en-US" sz="2000" dirty="0"/>
              <a:t>Starostna skupina, ki je najpogosteje "ujeta", je </a:t>
            </a:r>
            <a:r>
              <a:rPr lang="en-US" sz="2000" b="1" dirty="0">
                <a:solidFill>
                  <a:srgbClr val="1065AB"/>
                </a:solidFill>
              </a:rPr>
              <a:t>od 18 do 24 let.</a:t>
            </a:r>
            <a:endParaRPr lang="hr-HR" sz="2000" b="1" dirty="0">
              <a:solidFill>
                <a:srgbClr val="1065AB"/>
              </a:solidFill>
            </a:endParaRPr>
          </a:p>
          <a:p>
            <a:r>
              <a:rPr lang="en-US" sz="2000" b="1" dirty="0">
                <a:solidFill>
                  <a:srgbClr val="1065AB"/>
                </a:solidFill>
              </a:rPr>
              <a:t>Najpogosteje uporabljene metode ribarjenja</a:t>
            </a:r>
            <a:r>
              <a:rPr lang="en-US" sz="2000" dirty="0"/>
              <a:t>:</a:t>
            </a:r>
            <a:endParaRPr lang="hr-HR" sz="2000" dirty="0"/>
          </a:p>
          <a:p>
            <a:pPr lvl="1"/>
            <a:r>
              <a:rPr lang="en-US" sz="1600" b="1" dirty="0">
                <a:solidFill>
                  <a:srgbClr val="1065AB"/>
                </a:solidFill>
              </a:rPr>
              <a:t>preprosta zahteva </a:t>
            </a:r>
            <a:r>
              <a:rPr lang="en-US" sz="1600" dirty="0"/>
              <a:t>uporabniku, naj (v odgovor) pošlje svoje občutljive podatke po elektronski pošti, pošiljatelj pa se lažno predstavi kot na primer skrbnik spletne storitve, ki te podatke potrebuje za preverjanje podatkov, nadgradnjo sistema itd.</a:t>
            </a:r>
            <a:endParaRPr lang="hr-HR" sz="1600" dirty="0"/>
          </a:p>
          <a:p>
            <a:pPr lvl="1"/>
            <a:r>
              <a:rPr lang="en-US" sz="1600" b="1" dirty="0">
                <a:solidFill>
                  <a:srgbClr val="1065AB"/>
                </a:solidFill>
              </a:rPr>
              <a:t>zlonamerne povezave, </a:t>
            </a:r>
            <a:r>
              <a:rPr lang="en-US" sz="1600" dirty="0"/>
              <a:t>pogosto pridobljene v e-poštnem sporočilu, ki uporabnika pripeljejo na zlonamerno spletno stran. Zlonamerna povezava se od legitimne razlikuje le po eni črki. (</a:t>
            </a:r>
            <a:r>
              <a:rPr lang="en-US" sz="1600" dirty="0" err="1"/>
              <a:t>npr. </a:t>
            </a:r>
            <a:r>
              <a:rPr lang="en-US" sz="1600" dirty="0"/>
              <a:t>cert[.]</a:t>
            </a:r>
            <a:r>
              <a:rPr lang="en-US" sz="1600" dirty="0" err="1"/>
              <a:t>hr </a:t>
            </a:r>
            <a:r>
              <a:rPr lang="en-US" sz="1600" dirty="0"/>
              <a:t>≠ </a:t>
            </a:r>
            <a:r>
              <a:rPr lang="en-US" sz="1600" dirty="0" err="1"/>
              <a:t>certt</a:t>
            </a:r>
            <a:r>
              <a:rPr lang="en-US" sz="1600" dirty="0"/>
              <a:t>[.]</a:t>
            </a:r>
            <a:r>
              <a:rPr lang="en-US" sz="1600" dirty="0" err="1"/>
              <a:t>hr</a:t>
            </a:r>
            <a:r>
              <a:rPr lang="en-US" sz="1600" dirty="0"/>
              <a:t>)</a:t>
            </a:r>
            <a:endParaRPr lang="hr-HR" sz="1600" dirty="0"/>
          </a:p>
          <a:p>
            <a:pPr lvl="1"/>
            <a:r>
              <a:rPr lang="en-US" sz="1600" b="1" dirty="0">
                <a:solidFill>
                  <a:srgbClr val="1065AB"/>
                </a:solidFill>
              </a:rPr>
              <a:t>zlonamerno spletno mesto </a:t>
            </a:r>
            <a:r>
              <a:rPr lang="en-US" sz="1600" dirty="0"/>
              <a:t>- lahko je videti kot legitimno spletno mesto (npr. banke ali spletne trgovine), vendar je namenjeno zbiranju osebnih podatkov, pridobivanju finančnih koristi ali drugim zlonamernim dejanjem.</a:t>
            </a:r>
            <a:endParaRPr lang="hr-HR" sz="1600" dirty="0"/>
          </a:p>
          <a:p>
            <a:pPr lvl="1"/>
            <a:r>
              <a:rPr lang="en-US" sz="1600" b="1" dirty="0">
                <a:solidFill>
                  <a:srgbClr val="1065AB"/>
                </a:solidFill>
              </a:rPr>
              <a:t>zlonamerno pojavno okno </a:t>
            </a:r>
            <a:r>
              <a:rPr lang="en-US" sz="1600" dirty="0"/>
              <a:t>na legitimnih spletnih mestih ("pojavno" zlonamerno pojavno okno s polji za vnos zaupnih podatkov).</a:t>
            </a:r>
            <a:endParaRPr lang="hr-HR" sz="1600" dirty="0"/>
          </a:p>
        </p:txBody>
      </p:sp>
      <p:pic>
        <p:nvPicPr>
          <p:cNvPr id="4" name="Slika 3">
            <a:extLst>
              <a:ext uri="{FF2B5EF4-FFF2-40B4-BE49-F238E27FC236}">
                <a16:creationId xmlns:a16="http://schemas.microsoft.com/office/drawing/2014/main" id="{585BF8E4-B6CD-A35F-9F40-167B8DA0E84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9125C1C-5326-C78F-2101-C92D0DDCD08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85872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err="1"/>
              <a:t>Izsiljevanje (phishing) </a:t>
            </a:r>
            <a:r>
              <a:rPr lang="hr-HR" dirty="0"/>
              <a:t>- </a:t>
            </a:r>
            <a:r>
              <a:rPr lang="hr-HR" dirty="0" err="1"/>
              <a:t>primeri</a:t>
            </a:r>
            <a:endParaRPr lang="hr-HR" dirty="0"/>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pic>
        <p:nvPicPr>
          <p:cNvPr id="3" name="Slika 2">
            <a:extLst>
              <a:ext uri="{FF2B5EF4-FFF2-40B4-BE49-F238E27FC236}">
                <a16:creationId xmlns:a16="http://schemas.microsoft.com/office/drawing/2014/main" id="{F498D55A-63FC-ACC3-A401-10C491C5A8D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5A4847F-670F-7630-7214-541911A9DF5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876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err="1"/>
              <a:t>Izsiljevanje (phishing) </a:t>
            </a:r>
            <a:r>
              <a:rPr lang="hr-HR" dirty="0"/>
              <a:t>- </a:t>
            </a:r>
            <a:r>
              <a:rPr lang="hr-HR" dirty="0" err="1"/>
              <a:t>primeri</a:t>
            </a:r>
            <a:endParaRPr lang="hr-HR" dirty="0"/>
          </a:p>
        </p:txBody>
      </p:sp>
      <p:pic>
        <p:nvPicPr>
          <p:cNvPr id="3" name="Slika 2">
            <a:extLst>
              <a:ext uri="{FF2B5EF4-FFF2-40B4-BE49-F238E27FC236}">
                <a16:creationId xmlns:a16="http://schemas.microsoft.com/office/drawing/2014/main" id="{4AF9E139-1F74-2C00-B66D-7B8DBE0C958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F7D1FBC-1B24-DF81-DBD2-9582A0E21A2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err="1"/>
              <a:t>Druge vrste groženj</a:t>
            </a:r>
            <a:endParaRPr lang="hr-HR" dirty="0"/>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r>
              <a:rPr lang="en-US" sz="2000" b="1" dirty="0">
                <a:solidFill>
                  <a:srgbClr val="1065AB"/>
                </a:solidFill>
              </a:rPr>
              <a:t>Notranje grožnje </a:t>
            </a:r>
            <a:r>
              <a:rPr lang="en-US" sz="2000" dirty="0"/>
              <a:t>so varnostna tveganja, ki izvirajo iz organizacije. </a:t>
            </a:r>
            <a:endParaRPr lang="hr-HR" sz="2000" dirty="0"/>
          </a:p>
          <a:p>
            <a:pPr lvl="1"/>
            <a:r>
              <a:rPr lang="en-US" sz="1600" dirty="0"/>
              <a:t>To so lahko zaposleni, pogodbeniki ali poslovni partnerji, ki imajo dostop do sistemov in podatkov organizacije. </a:t>
            </a:r>
            <a:endParaRPr lang="hr-HR" sz="1600" dirty="0"/>
          </a:p>
          <a:p>
            <a:pPr lvl="1"/>
            <a:r>
              <a:rPr lang="en-US" sz="1600" dirty="0"/>
              <a:t>Te grožnje so lahko še posebej nevarne, ker imajo notranji uporabniki pogosto zakonit dostop do občutljivih informacij in sistemov, zaradi česar je njihove zlonamerne dejavnosti težje odkriti. </a:t>
            </a:r>
            <a:endParaRPr lang="hr-HR" sz="1600" dirty="0"/>
          </a:p>
          <a:p>
            <a:r>
              <a:rPr lang="en-US" sz="2000" b="1" dirty="0">
                <a:solidFill>
                  <a:srgbClr val="1065AB"/>
                </a:solidFill>
              </a:rPr>
              <a:t>Napadi DDoS (Distributed Denial-of-Service)</a:t>
            </a:r>
            <a:endParaRPr lang="hr-HR" sz="2000" dirty="0"/>
          </a:p>
          <a:p>
            <a:pPr lvl="1"/>
            <a:r>
              <a:rPr lang="en-US" sz="1600" dirty="0"/>
              <a:t>Njihov cilj je prekiniti normalen promet ciljnega strežnika, storitve ali omrežja tako, da ga preplavijo s poplavo internetnega prometa. </a:t>
            </a:r>
            <a:endParaRPr lang="hr-HR" sz="1600" dirty="0"/>
          </a:p>
          <a:p>
            <a:pPr lvl="1"/>
            <a:r>
              <a:rPr lang="en-US" sz="1600" dirty="0"/>
              <a:t>To je mogoče doseči z uporabo več ogroženih računalniških sistemov kot virov napadalnega prometa. </a:t>
            </a:r>
            <a:endParaRPr lang="hr-HR" sz="1600" dirty="0"/>
          </a:p>
          <a:p>
            <a:pPr lvl="1"/>
            <a:r>
              <a:rPr lang="en-US" sz="1600" dirty="0"/>
              <a:t>Ko te naprave, ki so pogosto razporejene po vsem svetu, hkrati pošljejo številne zahteve ciljni napravi, porabijo njeno razpoložljivo pasovno širino in vire, kar povzroči izpad storitve in prepreči dostop do storitve zakonitim uporabnikom. </a:t>
            </a:r>
            <a:endParaRPr lang="hr-HR" sz="1600" dirty="0"/>
          </a:p>
          <a:p>
            <a:endParaRPr lang="hr-HR" sz="2000" dirty="0"/>
          </a:p>
        </p:txBody>
      </p:sp>
      <p:pic>
        <p:nvPicPr>
          <p:cNvPr id="4" name="Slika 3">
            <a:extLst>
              <a:ext uri="{FF2B5EF4-FFF2-40B4-BE49-F238E27FC236}">
                <a16:creationId xmlns:a16="http://schemas.microsoft.com/office/drawing/2014/main" id="{1220A6F3-5BDA-CF90-ECE7-9F10AD1A809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8CAEAB2-C4B9-A831-E8B8-45EDA7B79E2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0990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lstStyle/>
          <a:p>
            <a:r>
              <a:rPr lang="hr-HR" dirty="0" err="1"/>
              <a:t>Hekerji z </a:t>
            </a:r>
            <a:r>
              <a:rPr lang="hr-HR" dirty="0"/>
              <a:t>belim </a:t>
            </a:r>
            <a:r>
              <a:rPr lang="hr-HR" dirty="0" err="1"/>
              <a:t>klobukom </a:t>
            </a:r>
            <a:r>
              <a:rPr lang="hr-HR" dirty="0"/>
              <a:t>proti </a:t>
            </a:r>
            <a:r>
              <a:rPr lang="hr-HR" dirty="0" err="1"/>
              <a:t>hekerjem s </a:t>
            </a:r>
            <a:r>
              <a:rPr lang="hr-HR" dirty="0"/>
              <a:t>črnim </a:t>
            </a:r>
            <a:r>
              <a:rPr lang="hr-HR" dirty="0" err="1"/>
              <a:t>klobukom</a:t>
            </a:r>
            <a:endParaRPr lang="hr-HR" dirty="0"/>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p:txBody>
          <a:bodyPr>
            <a:normAutofit/>
          </a:bodyPr>
          <a:lstStyle/>
          <a:p>
            <a:r>
              <a:rPr lang="en-US" sz="2000" dirty="0"/>
              <a:t>Spletne varnostne grožnje so tesno povezane z dejanji </a:t>
            </a:r>
            <a:r>
              <a:rPr lang="en-US" sz="2000" b="1" dirty="0">
                <a:solidFill>
                  <a:srgbClr val="1065AB"/>
                </a:solidFill>
              </a:rPr>
              <a:t>hekerjev</a:t>
            </a:r>
            <a:r>
              <a:rPr lang="en-US" sz="2000" dirty="0"/>
              <a:t>, ki izkoriščajo ranljivosti v sistemih za različne zlonamerne namene.</a:t>
            </a:r>
            <a:endParaRPr lang="hr-HR" sz="2000" dirty="0"/>
          </a:p>
          <a:p>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Dve glavni kategoriji so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hekerji z belim klobukom </a:t>
            </a:r>
            <a:r>
              <a:rPr lang="en-US" sz="2000" dirty="0">
                <a:effectLst/>
                <a:latin typeface="Tahoma" panose="020B0604030504040204" pitchFamily="34" charset="0"/>
                <a:ea typeface="Calibri" panose="020F0502020204030204" pitchFamily="34" charset="0"/>
                <a:cs typeface="Times New Roman" panose="02020603050405020304" pitchFamily="18" charset="0"/>
              </a:rPr>
              <a:t>in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hekerji s črnim klobukom</a:t>
            </a:r>
            <a:r>
              <a:rPr lang="en-US" sz="2000" dirty="0">
                <a:effectLst/>
                <a:latin typeface="Tahoma" panose="020B0604030504040204" pitchFamily="34" charset="0"/>
                <a:ea typeface="Calibri" panose="020F0502020204030204" pitchFamily="34" charset="0"/>
                <a:cs typeface="Times New Roman" panose="02020603050405020304" pitchFamily="18" charset="0"/>
              </a:rPr>
              <a:t>.</a:t>
            </a:r>
            <a:endParaRPr lang="hr-HR"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2000" b="1" dirty="0">
                <a:solidFill>
                  <a:srgbClr val="1065AB"/>
                </a:solidFill>
              </a:rPr>
              <a:t>Beli hekerji</a:t>
            </a:r>
            <a:r>
              <a:rPr lang="en-US" sz="2000" dirty="0"/>
              <a:t>, znani tudi kot etični hekerji, svoje znanje uporabljajo v obrambne namene. </a:t>
            </a:r>
            <a:endParaRPr lang="hr-HR" sz="2000" dirty="0"/>
          </a:p>
          <a:p>
            <a:pPr lvl="1"/>
            <a:r>
              <a:rPr lang="en-US" sz="1800" dirty="0"/>
              <a:t>Organizacije ščitijo pred kibernetskimi grožnjami tako, da odkrivajo in odpravljajo varnostne ranljivosti, preden jih zlonamerni hekerji lahko izkoristijo. </a:t>
            </a:r>
            <a:endParaRPr lang="hr-HR" sz="1800" dirty="0"/>
          </a:p>
          <a:p>
            <a:r>
              <a:rPr lang="en-US" sz="2000" dirty="0"/>
              <a:t>Nasprotno pa </a:t>
            </a:r>
            <a:r>
              <a:rPr lang="en-US" sz="2000" b="1" dirty="0">
                <a:solidFill>
                  <a:srgbClr val="1065AB"/>
                </a:solidFill>
              </a:rPr>
              <a:t>hekerji črnega klobuka </a:t>
            </a:r>
            <a:r>
              <a:rPr lang="en-US" sz="2000" dirty="0"/>
              <a:t>izvajajo nezakonite dejavnosti z zlonamernim namenom. </a:t>
            </a:r>
            <a:endParaRPr lang="hr-HR" sz="2000" dirty="0"/>
          </a:p>
          <a:p>
            <a:pPr lvl="1"/>
            <a:r>
              <a:rPr lang="en-US" sz="1800" dirty="0"/>
              <a:t>Varnostne ranljivosti izkoriščajo za osebno korist, kar lahko vključuje krajo podatkov, širjenje zlonamerne programske opreme ali povzročanje motenj.</a:t>
            </a:r>
            <a:endParaRPr lang="hr-HR" sz="18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97" y="0"/>
            <a:ext cx="2904703" cy="1524092"/>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90EF9558-E362-949A-5B20-228BBD3C634A}"/>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5E33723-FC7F-1F70-EE1E-0B817470FD2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91226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en-US" dirty="0"/>
              <a:t>Čas, ki ga heker potrebuje, da z grobo silo pridobi geslo v letu 2024</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err="1">
                <a:solidFill>
                  <a:schemeClr val="bg1">
                    <a:lumMod val="50000"/>
                  </a:schemeClr>
                </a:solidFill>
              </a:rPr>
              <a:t>Vir: https:</a:t>
            </a:r>
            <a:r>
              <a:rPr lang="hr-HR" sz="1400" dirty="0">
                <a:solidFill>
                  <a:schemeClr val="bg1">
                    <a:lumMod val="50000"/>
                  </a:schemeClr>
                </a:solidFill>
              </a:rPr>
              <a:t>//www.hivesystems.com/blog/are-your-passwords-in-the-green?utm_source=tabletext</a:t>
            </a:r>
          </a:p>
        </p:txBody>
      </p:sp>
      <p:pic>
        <p:nvPicPr>
          <p:cNvPr id="3" name="Slika 2">
            <a:extLst>
              <a:ext uri="{FF2B5EF4-FFF2-40B4-BE49-F238E27FC236}">
                <a16:creationId xmlns:a16="http://schemas.microsoft.com/office/drawing/2014/main" id="{7A1E47FC-97DA-4542-9864-CCAF4903A5A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060AED1-ED02-AD18-6941-1D9E3FE43F9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17081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err="1"/>
              <a:t>Priporočila za informacijsko varnost</a:t>
            </a:r>
            <a:endParaRPr lang="hr-HR" dirty="0"/>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en-US" sz="2000" dirty="0"/>
              <a:t>Uporabljajte </a:t>
            </a:r>
            <a:r>
              <a:rPr lang="en-US" sz="2000" b="1" dirty="0">
                <a:solidFill>
                  <a:srgbClr val="1065AB"/>
                </a:solidFill>
              </a:rPr>
              <a:t>močna gesla</a:t>
            </a:r>
            <a:endParaRPr lang="hr-HR" sz="2000" b="1" dirty="0">
              <a:solidFill>
                <a:srgbClr val="1065AB"/>
              </a:solidFill>
            </a:endParaRPr>
          </a:p>
          <a:p>
            <a:r>
              <a:rPr lang="en-US" sz="2000" dirty="0"/>
              <a:t>Če je mogoče, </a:t>
            </a:r>
            <a:r>
              <a:rPr lang="en-US" sz="2000" b="1" dirty="0">
                <a:solidFill>
                  <a:srgbClr val="1065AB"/>
                </a:solidFill>
              </a:rPr>
              <a:t>omogočite večfaktorsko preverjanje pristnosti (MFA).</a:t>
            </a:r>
            <a:endParaRPr lang="hr-HR" sz="2000" b="1" dirty="0">
              <a:solidFill>
                <a:srgbClr val="1065AB"/>
              </a:solidFill>
            </a:endParaRPr>
          </a:p>
          <a:p>
            <a:r>
              <a:rPr lang="hr-HR" sz="2000" b="1" dirty="0">
                <a:solidFill>
                  <a:srgbClr val="1065AB"/>
                </a:solidFill>
              </a:rPr>
              <a:t>Posodabljanje</a:t>
            </a:r>
            <a:r>
              <a:rPr lang="en-US" sz="2000" b="1" dirty="0">
                <a:solidFill>
                  <a:srgbClr val="1065AB"/>
                </a:solidFill>
              </a:rPr>
              <a:t> programske opreme</a:t>
            </a:r>
            <a:endParaRPr lang="en-US" sz="2000" dirty="0">
              <a:solidFill>
                <a:srgbClr val="1065AB"/>
              </a:solidFill>
            </a:endParaRPr>
          </a:p>
          <a:p>
            <a:r>
              <a:rPr lang="en-US" sz="2000" dirty="0"/>
              <a:t>Bodite pozorni na </a:t>
            </a:r>
            <a:r>
              <a:rPr lang="en-US" sz="2000" b="1" dirty="0">
                <a:solidFill>
                  <a:srgbClr val="1065AB"/>
                </a:solidFill>
              </a:rPr>
              <a:t>prevare z lažnimi sporočili</a:t>
            </a:r>
            <a:endParaRPr lang="hr-HR" sz="2000" b="1" dirty="0">
              <a:solidFill>
                <a:srgbClr val="1065AB"/>
              </a:solidFill>
            </a:endParaRPr>
          </a:p>
          <a:p>
            <a:r>
              <a:rPr lang="en-US" sz="2000" dirty="0"/>
              <a:t>Uporaba </a:t>
            </a:r>
            <a:r>
              <a:rPr lang="en-US" sz="2000" b="1" dirty="0">
                <a:solidFill>
                  <a:srgbClr val="1065AB"/>
                </a:solidFill>
              </a:rPr>
              <a:t>varnih povezav</a:t>
            </a:r>
            <a:endParaRPr lang="hr-HR" sz="2000" b="1" dirty="0">
              <a:solidFill>
                <a:srgbClr val="1065AB"/>
              </a:solidFill>
            </a:endParaRPr>
          </a:p>
          <a:p>
            <a:r>
              <a:rPr lang="en-US" sz="2000" dirty="0"/>
              <a:t>Redno </a:t>
            </a:r>
            <a:r>
              <a:rPr lang="en-US" sz="2000" b="1" dirty="0">
                <a:solidFill>
                  <a:srgbClr val="1065AB"/>
                </a:solidFill>
              </a:rPr>
              <a:t>varnostno kopiranje podatkov</a:t>
            </a:r>
          </a:p>
          <a:p>
            <a:r>
              <a:rPr lang="en-US" sz="2000" dirty="0"/>
              <a:t>Namestitev </a:t>
            </a:r>
            <a:r>
              <a:rPr lang="en-US" sz="2000" b="1" dirty="0">
                <a:solidFill>
                  <a:srgbClr val="1065AB"/>
                </a:solidFill>
              </a:rPr>
              <a:t>protivirusne programske opreme</a:t>
            </a:r>
            <a:endParaRPr lang="hr-HR" sz="2000" b="1" dirty="0">
              <a:solidFill>
                <a:srgbClr val="1065AB"/>
              </a:solidFill>
            </a:endParaRPr>
          </a:p>
          <a:p>
            <a:r>
              <a:rPr lang="en-US" sz="2000" dirty="0"/>
              <a:t>Redno </a:t>
            </a:r>
            <a:r>
              <a:rPr lang="en-US" sz="2000" b="1" dirty="0">
                <a:solidFill>
                  <a:srgbClr val="1065AB"/>
                </a:solidFill>
              </a:rPr>
              <a:t>spremljanje računov</a:t>
            </a:r>
            <a:endParaRPr lang="hr-HR" sz="2000" dirty="0"/>
          </a:p>
        </p:txBody>
      </p:sp>
      <p:pic>
        <p:nvPicPr>
          <p:cNvPr id="4" name="Slika 3">
            <a:extLst>
              <a:ext uri="{FF2B5EF4-FFF2-40B4-BE49-F238E27FC236}">
                <a16:creationId xmlns:a16="http://schemas.microsoft.com/office/drawing/2014/main" id="{6B08A398-E343-4EA5-5E90-1E3C868A16E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2D9B6B4-FB9E-E364-8935-49D0829C334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43915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2.xml><?xml version="1.0" encoding="utf-8"?>
<ds:datastoreItem xmlns:ds="http://schemas.openxmlformats.org/officeDocument/2006/customXml" ds:itemID="{FF6DC339-F957-432A-9EA5-305005BCF3FF}"/>
</file>

<file path=customXml/itemProps3.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3614</TotalTime>
  <Words>13774</Words>
  <Application>Microsoft Office PowerPoint</Application>
  <PresentationFormat>Širokozaslonsko</PresentationFormat>
  <Paragraphs>800</Paragraphs>
  <Slides>101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101</vt:i4>
      </vt:variant>
    </vt:vector>
  </HeadingPairs>
  <TitlesOfParts>
    <vt:vector size="108" baseType="lpstr">
      <vt:lpstr>Arial</vt:lpstr>
      <vt:lpstr>Calibri</vt:lpstr>
      <vt:lpstr>Symbol</vt:lpstr>
      <vt:lpstr>Tahoma</vt:lpstr>
      <vt:lpstr>Times New Roman</vt:lpstr>
      <vt:lpstr>Wingdings</vt:lpstr>
      <vt:lpstr>Motyw pakietu Office</vt:lpstr>
      <vt:lpstr>Poslovna inteligenca</vt:lpstr>
      <vt:lpstr>Agenda</vt:lpstr>
      <vt:lpstr>E-poslovanje</vt:lpstr>
      <vt:lpstr>E-poslovanje</vt:lpstr>
      <vt:lpstr>E-poslovanje</vt:lpstr>
      <vt:lpstr>E-poslovanje</vt:lpstr>
      <vt:lpstr>Opredelitev pojma e-logistika</vt:lpstr>
      <vt:lpstr>Opredelitev pojma e-logistika</vt:lpstr>
      <vt:lpstr>Opredelitev pojma e-logistika</vt:lpstr>
      <vt:lpstr>Opredelitev pojma e-logistika</vt:lpstr>
      <vt:lpstr>Razvoj e-logistike</vt:lpstr>
      <vt:lpstr>Sodobne tehnologije, ki podpirajo e-logistiko</vt:lpstr>
      <vt:lpstr>Sodobne tehnologije, ki podpirajo e-logistiko</vt:lpstr>
      <vt:lpstr>Sodobne tehnologije, ki podpirajo e-logistiko</vt:lpstr>
      <vt:lpstr>Sodobne tehnologije, ki podpirajo e-logistiko</vt:lpstr>
      <vt:lpstr>E-logistika v praksi</vt:lpstr>
      <vt:lpstr>E-logistika v praksi</vt:lpstr>
      <vt:lpstr>E-logistika v praksi</vt:lpstr>
      <vt:lpstr>Povzetek</vt:lpstr>
      <vt:lpstr>Povzetek</vt:lpstr>
      <vt:lpstr>Viri</vt:lpstr>
      <vt:lpstr>Hvala za vašo pozornost</vt:lpstr>
      <vt:lpstr>Poslovna inteligenca</vt:lpstr>
      <vt:lpstr>Agenda</vt:lpstr>
      <vt:lpstr>GIS</vt:lpstr>
      <vt:lpstr>GIS - opredelitev in zgodovina</vt:lpstr>
      <vt:lpstr>Sestavni deli GIS</vt:lpstr>
      <vt:lpstr>Sloji GIS</vt:lpstr>
      <vt:lpstr>Podatki GIS</vt:lpstr>
      <vt:lpstr>Podatki GIS</vt:lpstr>
      <vt:lpstr>GIS v logistiki</vt:lpstr>
      <vt:lpstr>GIS v logistiki</vt:lpstr>
      <vt:lpstr>GIS v logistiki</vt:lpstr>
      <vt:lpstr>GIS v logistiki</vt:lpstr>
      <vt:lpstr>GIS v logistiki</vt:lpstr>
      <vt:lpstr>Trendi GIS</vt:lpstr>
      <vt:lpstr>Trendi GIS - računalništvo v oblaku</vt:lpstr>
      <vt:lpstr>Trendi v GIS - umetna inteligenca in ML</vt:lpstr>
      <vt:lpstr>Trendi GIS - brezpilotna letala</vt:lpstr>
      <vt:lpstr>Trendi GIS - AR in VR</vt:lpstr>
      <vt:lpstr>Trendi GIS - Analiza podatkov v realnem času</vt:lpstr>
      <vt:lpstr>Povzetek</vt:lpstr>
      <vt:lpstr>Hvala za vašo pozornost</vt:lpstr>
      <vt:lpstr>Poslovna inteligenca</vt:lpstr>
      <vt:lpstr>Agenda</vt:lpstr>
      <vt:lpstr>Vizualizacija podatkov</vt:lpstr>
      <vt:lpstr>Razumevanje okoliščin</vt:lpstr>
      <vt:lpstr>Anscombov kvartet </vt:lpstr>
      <vt:lpstr>Anscombov kvartet </vt:lpstr>
      <vt:lpstr>Metode za pritegnitev pozornosti</vt:lpstr>
      <vt:lpstr>Načela gestalta</vt:lpstr>
      <vt:lpstr>Načela gestalta</vt:lpstr>
      <vt:lpstr>Načela gestalta</vt:lpstr>
      <vt:lpstr>Načela gestalta</vt:lpstr>
      <vt:lpstr>Načela gestalta</vt:lpstr>
      <vt:lpstr>Načela gestalta</vt:lpstr>
      <vt:lpstr>Spodbudne lastnosti</vt:lpstr>
      <vt:lpstr>Spodbudne lastnosti</vt:lpstr>
      <vt:lpstr>Spodbudne lastnosti</vt:lpstr>
      <vt:lpstr>Spodbudne lastnosti</vt:lpstr>
      <vt:lpstr>Izbira prave metode vizualizacije</vt:lpstr>
      <vt:lpstr>Preprosto besedilo</vt:lpstr>
      <vt:lpstr>Tabele</vt:lpstr>
      <vt:lpstr>Tabele za oblikovanje</vt:lpstr>
      <vt:lpstr>Stolpčni diagram</vt:lpstr>
      <vt:lpstr>Črtni diagram</vt:lpstr>
      <vt:lpstr>Diagram razpršitve</vt:lpstr>
      <vt:lpstr>Choropleth zemljevid</vt:lpstr>
      <vt:lpstr>Toplotni zemljevid</vt:lpstr>
      <vt:lpstr>Bullet graf</vt:lpstr>
      <vt:lpstr>Smernice za dobro oblikovanje vizualizacije</vt:lpstr>
      <vt:lpstr>Teorija barv</vt:lpstr>
      <vt:lpstr>Barvne sheme</vt:lpstr>
      <vt:lpstr>Povzetek</vt:lpstr>
      <vt:lpstr>Hvala za vašo pozornost</vt:lpstr>
      <vt:lpstr>Poslovna analitika</vt:lpstr>
      <vt:lpstr>Agenda</vt:lpstr>
      <vt:lpstr>Etika podatkov</vt:lpstr>
      <vt:lpstr>5C podatkovne etike</vt:lpstr>
      <vt:lpstr>Osnovna načela etike ravnanja s podatki</vt:lpstr>
      <vt:lpstr>Informacijska varnost</vt:lpstr>
      <vt:lpstr>Pomen informacijske varnosti</vt:lpstr>
      <vt:lpstr>Pomen informacijske varnosti</vt:lpstr>
      <vt:lpstr>Triada CIA</vt:lpstr>
      <vt:lpstr>Tveganje/tveganja/ranljivost</vt:lpstr>
      <vt:lpstr>Kršitve podatkov</vt:lpstr>
      <vt:lpstr>Kršitve podatkov</vt:lpstr>
      <vt:lpstr>Kršitve varnosti podatkov - primeri</vt:lpstr>
      <vt:lpstr>Kršitve varnosti podatkov - primeri</vt:lpstr>
      <vt:lpstr>Grožnje informacijske varnosti</vt:lpstr>
      <vt:lpstr>Phishing</vt:lpstr>
      <vt:lpstr>Vrste ribarjenja</vt:lpstr>
      <vt:lpstr>Phishing </vt:lpstr>
      <vt:lpstr>Izsiljevanje (phishing) - primeri</vt:lpstr>
      <vt:lpstr>Izsiljevanje (phishing) - primeri</vt:lpstr>
      <vt:lpstr>Druge vrste groženj</vt:lpstr>
      <vt:lpstr>Hekerji z belim klobukom proti hekerjem s črnim klobukom</vt:lpstr>
      <vt:lpstr>Čas, ki ga heker potrebuje, da z grobo silo pridobi geslo v letu 2024</vt:lpstr>
      <vt:lpstr>Priporočila za informacijsko varnost</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Kristijan Brglez</cp:lastModifiedBy>
  <cp:revision>24</cp:revision>
  <dcterms:created xsi:type="dcterms:W3CDTF">2023-07-06T12:09:08Z</dcterms:created>
  <dcterms:modified xsi:type="dcterms:W3CDTF">2025-05-05T14:18:38Z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