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70" r:id="rId10"/>
    <p:sldId id="261" r:id="rId11"/>
    <p:sldId id="272" r:id="rId12"/>
    <p:sldId id="281" r:id="rId13"/>
    <p:sldId id="273" r:id="rId14"/>
    <p:sldId id="282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83" r:id="rId23"/>
    <p:sldId id="266" r:id="rId24"/>
    <p:sldId id="263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B2754-E0AB-495A-8224-0A870ABA825D}" v="8" dt="2025-02-27T10:06:26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405B2754-E0AB-495A-8224-0A870ABA825D}"/>
    <pc:docChg chg="undo custSel addSld modSld">
      <pc:chgData name="Dario Šebalj" userId="a71eced3-786e-4eb6-80ca-f62c4fda7d06" providerId="ADAL" clId="{405B2754-E0AB-495A-8224-0A870ABA825D}" dt="2025-02-27T10:14:05.687" v="1761" actId="20577"/>
      <pc:docMkLst>
        <pc:docMk/>
      </pc:docMkLst>
      <pc:sldChg chg="modSp mod">
        <pc:chgData name="Dario Šebalj" userId="a71eced3-786e-4eb6-80ca-f62c4fda7d06" providerId="ADAL" clId="{405B2754-E0AB-495A-8224-0A870ABA825D}" dt="2025-02-27T09:31:25.014" v="396" actId="20577"/>
        <pc:sldMkLst>
          <pc:docMk/>
          <pc:sldMk cId="2920479427" sldId="256"/>
        </pc:sldMkLst>
        <pc:spChg chg="mod">
          <ac:chgData name="Dario Šebalj" userId="a71eced3-786e-4eb6-80ca-f62c4fda7d06" providerId="ADAL" clId="{405B2754-E0AB-495A-8224-0A870ABA825D}" dt="2025-02-27T09:31:08.414" v="333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405B2754-E0AB-495A-8224-0A870ABA825D}" dt="2025-02-27T09:31:25.014" v="396" actId="20577"/>
          <ac:spMkLst>
            <pc:docMk/>
            <pc:sldMk cId="2920479427" sldId="256"/>
            <ac:spMk id="7" creationId="{107C3CB1-E1E2-9C03-3E4A-5B5EE4BCCCCA}"/>
          </ac:spMkLst>
        </pc:spChg>
        <pc:spChg chg="mod">
          <ac:chgData name="Dario Šebalj" userId="a71eced3-786e-4eb6-80ca-f62c4fda7d06" providerId="ADAL" clId="{405B2754-E0AB-495A-8224-0A870ABA825D}" dt="2025-02-27T09:31:15.176" v="368" actId="27636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405B2754-E0AB-495A-8224-0A870ABA825D}" dt="2025-02-27T09:31:18.581" v="37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">
        <pc:chgData name="Dario Šebalj" userId="a71eced3-786e-4eb6-80ca-f62c4fda7d06" providerId="ADAL" clId="{405B2754-E0AB-495A-8224-0A870ABA825D}" dt="2025-02-27T09:47:43.926" v="743" actId="478"/>
        <pc:sldMkLst>
          <pc:docMk/>
          <pc:sldMk cId="2863694609" sldId="261"/>
        </pc:sldMkLst>
        <pc:spChg chg="mod">
          <ac:chgData name="Dario Šebalj" userId="a71eced3-786e-4eb6-80ca-f62c4fda7d06" providerId="ADAL" clId="{405B2754-E0AB-495A-8224-0A870ABA825D}" dt="2025-02-27T09:47:31.515" v="738" actId="20577"/>
          <ac:spMkLst>
            <pc:docMk/>
            <pc:sldMk cId="2863694609" sldId="261"/>
            <ac:spMk id="2" creationId="{AF697325-8BCA-B448-0837-308C16D93043}"/>
          </ac:spMkLst>
        </pc:spChg>
        <pc:spChg chg="del">
          <ac:chgData name="Dario Šebalj" userId="a71eced3-786e-4eb6-80ca-f62c4fda7d06" providerId="ADAL" clId="{405B2754-E0AB-495A-8224-0A870ABA825D}" dt="2025-02-27T09:47:43.926" v="743" actId="478"/>
          <ac:spMkLst>
            <pc:docMk/>
            <pc:sldMk cId="2863694609" sldId="261"/>
            <ac:spMk id="4" creationId="{DA80D9A8-F91F-498A-4D74-FA98B65087EC}"/>
          </ac:spMkLst>
        </pc:spChg>
        <pc:spChg chg="add mod">
          <ac:chgData name="Dario Šebalj" userId="a71eced3-786e-4eb6-80ca-f62c4fda7d06" providerId="ADAL" clId="{405B2754-E0AB-495A-8224-0A870ABA825D}" dt="2025-02-27T09:47:43.926" v="743" actId="478"/>
          <ac:spMkLst>
            <pc:docMk/>
            <pc:sldMk cId="2863694609" sldId="261"/>
            <ac:spMk id="7" creationId="{5BB4330F-5D64-3B32-BAC9-592E281C33F9}"/>
          </ac:spMkLst>
        </pc:spChg>
        <pc:picChg chg="add mod">
          <ac:chgData name="Dario Šebalj" userId="a71eced3-786e-4eb6-80ca-f62c4fda7d06" providerId="ADAL" clId="{405B2754-E0AB-495A-8224-0A870ABA825D}" dt="2025-02-27T09:47:41.494" v="742" actId="1076"/>
          <ac:picMkLst>
            <pc:docMk/>
            <pc:sldMk cId="2863694609" sldId="261"/>
            <ac:picMk id="3" creationId="{04041974-952D-56B0-29C2-28979E65F815}"/>
          </ac:picMkLst>
        </pc:picChg>
        <pc:picChg chg="del">
          <ac:chgData name="Dario Šebalj" userId="a71eced3-786e-4eb6-80ca-f62c4fda7d06" providerId="ADAL" clId="{405B2754-E0AB-495A-8224-0A870ABA825D}" dt="2025-02-27T09:47:36.478" v="739" actId="478"/>
          <ac:picMkLst>
            <pc:docMk/>
            <pc:sldMk cId="2863694609" sldId="261"/>
            <ac:picMk id="5" creationId="{DF96AF43-EBBA-2AE3-3E63-E1A81493589E}"/>
          </ac:picMkLst>
        </pc:picChg>
      </pc:sldChg>
      <pc:sldChg chg="modSp mod">
        <pc:chgData name="Dario Šebalj" userId="a71eced3-786e-4eb6-80ca-f62c4fda7d06" providerId="ADAL" clId="{405B2754-E0AB-495A-8224-0A870ABA825D}" dt="2025-02-27T09:33:14.404" v="465" actId="27636"/>
        <pc:sldMkLst>
          <pc:docMk/>
          <pc:sldMk cId="1952772968" sldId="262"/>
        </pc:sldMkLst>
        <pc:spChg chg="mod">
          <ac:chgData name="Dario Šebalj" userId="a71eced3-786e-4eb6-80ca-f62c4fda7d06" providerId="ADAL" clId="{405B2754-E0AB-495A-8224-0A870ABA825D}" dt="2025-02-27T09:32:12.015" v="446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33:14.404" v="465" actId="27636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5-02-27T10:14:05.687" v="1761" actId="20577"/>
        <pc:sldMkLst>
          <pc:docMk/>
          <pc:sldMk cId="4020019421" sldId="263"/>
        </pc:sldMkLst>
        <pc:spChg chg="mod">
          <ac:chgData name="Dario Šebalj" userId="a71eced3-786e-4eb6-80ca-f62c4fda7d06" providerId="ADAL" clId="{405B2754-E0AB-495A-8224-0A870ABA825D}" dt="2025-02-27T10:14:05.687" v="1761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405B2754-E0AB-495A-8224-0A870ABA825D}" dt="2025-02-27T09:32:03.946" v="417" actId="27636"/>
        <pc:sldMkLst>
          <pc:docMk/>
          <pc:sldMk cId="1254930911" sldId="264"/>
        </pc:sldMkLst>
        <pc:spChg chg="mod">
          <ac:chgData name="Dario Šebalj" userId="a71eced3-786e-4eb6-80ca-f62c4fda7d06" providerId="ADAL" clId="{405B2754-E0AB-495A-8224-0A870ABA825D}" dt="2025-02-27T09:31:29.774" v="403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405B2754-E0AB-495A-8224-0A870ABA825D}" dt="2025-02-27T09:32:03.946" v="417" actId="27636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405B2754-E0AB-495A-8224-0A870ABA825D}" dt="2025-02-27T10:13:56.248" v="1734" actId="20577"/>
        <pc:sldMkLst>
          <pc:docMk/>
          <pc:sldMk cId="3298298427" sldId="266"/>
        </pc:sldMkLst>
        <pc:spChg chg="mod">
          <ac:chgData name="Dario Šebalj" userId="a71eced3-786e-4eb6-80ca-f62c4fda7d06" providerId="ADAL" clId="{405B2754-E0AB-495A-8224-0A870ABA825D}" dt="2025-02-27T10:13:23.345" v="1730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405B2754-E0AB-495A-8224-0A870ABA825D}" dt="2025-02-27T10:13:56.248" v="1734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405B2754-E0AB-495A-8224-0A870ABA825D}" dt="2025-02-27T09:36:15.445" v="576" actId="255"/>
        <pc:sldMkLst>
          <pc:docMk/>
          <pc:sldMk cId="2749841692" sldId="267"/>
        </pc:sldMkLst>
        <pc:spChg chg="mod">
          <ac:chgData name="Dario Šebalj" userId="a71eced3-786e-4eb6-80ca-f62c4fda7d06" providerId="ADAL" clId="{405B2754-E0AB-495A-8224-0A870ABA825D}" dt="2025-02-27T09:33:39.301" v="483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36:15.445" v="576" actId="255"/>
          <ac:spMkLst>
            <pc:docMk/>
            <pc:sldMk cId="2749841692" sldId="267"/>
            <ac:spMk id="5" creationId="{08B1E3E4-9C4A-4CF8-DBD2-8A61BD597723}"/>
          </ac:spMkLst>
        </pc:spChg>
      </pc:sldChg>
      <pc:sldChg chg="addSp delSp modSp mod">
        <pc:chgData name="Dario Šebalj" userId="a71eced3-786e-4eb6-80ca-f62c4fda7d06" providerId="ADAL" clId="{405B2754-E0AB-495A-8224-0A870ABA825D}" dt="2025-02-27T09:33:33.741" v="482" actId="20577"/>
        <pc:sldMkLst>
          <pc:docMk/>
          <pc:sldMk cId="113690816" sldId="268"/>
        </pc:sldMkLst>
        <pc:spChg chg="mod">
          <ac:chgData name="Dario Šebalj" userId="a71eced3-786e-4eb6-80ca-f62c4fda7d06" providerId="ADAL" clId="{405B2754-E0AB-495A-8224-0A870ABA825D}" dt="2025-02-27T09:33:20.998" v="473" actId="20577"/>
          <ac:spMkLst>
            <pc:docMk/>
            <pc:sldMk cId="113690816" sldId="268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33:33.741" v="482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405B2754-E0AB-495A-8224-0A870ABA825D}" dt="2025-02-27T09:33:30.990" v="477" actId="1076"/>
          <ac:picMkLst>
            <pc:docMk/>
            <pc:sldMk cId="113690816" sldId="268"/>
            <ac:picMk id="2" creationId="{7040F9DD-E748-07E3-AEB0-42EF9F0C5285}"/>
          </ac:picMkLst>
        </pc:picChg>
        <pc:picChg chg="del">
          <ac:chgData name="Dario Šebalj" userId="a71eced3-786e-4eb6-80ca-f62c4fda7d06" providerId="ADAL" clId="{405B2754-E0AB-495A-8224-0A870ABA825D}" dt="2025-02-27T09:33:26.722" v="474" actId="478"/>
          <ac:picMkLst>
            <pc:docMk/>
            <pc:sldMk cId="113690816" sldId="268"/>
            <ac:picMk id="7" creationId="{98ECB439-F90E-B979-0C13-75CB6839D7A7}"/>
          </ac:picMkLst>
        </pc:picChg>
      </pc:sldChg>
      <pc:sldChg chg="delSp modSp mod">
        <pc:chgData name="Dario Šebalj" userId="a71eced3-786e-4eb6-80ca-f62c4fda7d06" providerId="ADAL" clId="{405B2754-E0AB-495A-8224-0A870ABA825D}" dt="2025-02-27T09:47:25.363" v="716" actId="478"/>
        <pc:sldMkLst>
          <pc:docMk/>
          <pc:sldMk cId="1088948264" sldId="270"/>
        </pc:sldMkLst>
        <pc:spChg chg="mod">
          <ac:chgData name="Dario Šebalj" userId="a71eced3-786e-4eb6-80ca-f62c4fda7d06" providerId="ADAL" clId="{405B2754-E0AB-495A-8224-0A870ABA825D}" dt="2025-02-27T09:45:49.433" v="580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47:23.214" v="715" actId="20577"/>
          <ac:spMkLst>
            <pc:docMk/>
            <pc:sldMk cId="1088948264" sldId="270"/>
            <ac:spMk id="5" creationId="{08B1E3E4-9C4A-4CF8-DBD2-8A61BD597723}"/>
          </ac:spMkLst>
        </pc:spChg>
        <pc:spChg chg="del">
          <ac:chgData name="Dario Šebalj" userId="a71eced3-786e-4eb6-80ca-f62c4fda7d06" providerId="ADAL" clId="{405B2754-E0AB-495A-8224-0A870ABA825D}" dt="2025-02-27T09:47:25.363" v="716" actId="478"/>
          <ac:spMkLst>
            <pc:docMk/>
            <pc:sldMk cId="1088948264" sldId="270"/>
            <ac:spMk id="6" creationId="{4D0B990B-A015-95E2-DF45-A832FF931C3B}"/>
          </ac:spMkLst>
        </pc:spChg>
      </pc:sldChg>
      <pc:sldChg chg="delSp modSp mod">
        <pc:chgData name="Dario Šebalj" userId="a71eced3-786e-4eb6-80ca-f62c4fda7d06" providerId="ADAL" clId="{405B2754-E0AB-495A-8224-0A870ABA825D}" dt="2025-02-27T09:49:41.041" v="879" actId="404"/>
        <pc:sldMkLst>
          <pc:docMk/>
          <pc:sldMk cId="353431143" sldId="272"/>
        </pc:sldMkLst>
        <pc:spChg chg="mod">
          <ac:chgData name="Dario Šebalj" userId="a71eced3-786e-4eb6-80ca-f62c4fda7d06" providerId="ADAL" clId="{405B2754-E0AB-495A-8224-0A870ABA825D}" dt="2025-02-27T09:47:48.903" v="759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49:41.041" v="879" actId="404"/>
          <ac:spMkLst>
            <pc:docMk/>
            <pc:sldMk cId="353431143" sldId="27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5-02-27T09:55:05.034" v="1016" actId="20577"/>
        <pc:sldMkLst>
          <pc:docMk/>
          <pc:sldMk cId="890883010" sldId="273"/>
        </pc:sldMkLst>
        <pc:spChg chg="mod">
          <ac:chgData name="Dario Šebalj" userId="a71eced3-786e-4eb6-80ca-f62c4fda7d06" providerId="ADAL" clId="{405B2754-E0AB-495A-8224-0A870ABA825D}" dt="2025-02-27T09:55:00.350" v="1011" actId="108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405B2754-E0AB-495A-8224-0A870ABA825D}" dt="2025-02-27T09:55:05.034" v="1016" actId="20577"/>
          <ac:spMkLst>
            <pc:docMk/>
            <pc:sldMk cId="890883010" sldId="273"/>
            <ac:spMk id="6" creationId="{4D0B990B-A015-95E2-DF45-A832FF931C3B}"/>
          </ac:spMkLst>
        </pc:spChg>
      </pc:sldChg>
      <pc:sldChg chg="addSp delSp modSp mod">
        <pc:chgData name="Dario Šebalj" userId="a71eced3-786e-4eb6-80ca-f62c4fda7d06" providerId="ADAL" clId="{405B2754-E0AB-495A-8224-0A870ABA825D}" dt="2025-02-27T09:59:14.679" v="1240" actId="20577"/>
        <pc:sldMkLst>
          <pc:docMk/>
          <pc:sldMk cId="603866943" sldId="274"/>
        </pc:sldMkLst>
        <pc:spChg chg="mod">
          <ac:chgData name="Dario Šebalj" userId="a71eced3-786e-4eb6-80ca-f62c4fda7d06" providerId="ADAL" clId="{405B2754-E0AB-495A-8224-0A870ABA825D}" dt="2025-02-27T09:56:40.519" v="1222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59:05.159" v="1231" actId="108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405B2754-E0AB-495A-8224-0A870ABA825D}" dt="2025-02-27T09:59:14.679" v="1240" actId="20577"/>
          <ac:spMkLst>
            <pc:docMk/>
            <pc:sldMk cId="603866943" sldId="274"/>
            <ac:spMk id="6" creationId="{4D0B990B-A015-95E2-DF45-A832FF931C3B}"/>
          </ac:spMkLst>
        </pc:spChg>
        <pc:picChg chg="del">
          <ac:chgData name="Dario Šebalj" userId="a71eced3-786e-4eb6-80ca-f62c4fda7d06" providerId="ADAL" clId="{405B2754-E0AB-495A-8224-0A870ABA825D}" dt="2025-02-27T09:59:08.384" v="1232" actId="478"/>
          <ac:picMkLst>
            <pc:docMk/>
            <pc:sldMk cId="603866943" sldId="274"/>
            <ac:picMk id="2" creationId="{753D4D77-F2E1-CE4C-B8F2-9F9381A79FAB}"/>
          </ac:picMkLst>
        </pc:picChg>
        <pc:picChg chg="add mod">
          <ac:chgData name="Dario Šebalj" userId="a71eced3-786e-4eb6-80ca-f62c4fda7d06" providerId="ADAL" clId="{405B2754-E0AB-495A-8224-0A870ABA825D}" dt="2025-02-27T09:59:12.079" v="1235" actId="1076"/>
          <ac:picMkLst>
            <pc:docMk/>
            <pc:sldMk cId="603866943" sldId="274"/>
            <ac:picMk id="3" creationId="{7F0427C7-4CA5-CDCE-D1B2-0D1C44A5AD7B}"/>
          </ac:picMkLst>
        </pc:picChg>
      </pc:sldChg>
      <pc:sldChg chg="modSp mod">
        <pc:chgData name="Dario Šebalj" userId="a71eced3-786e-4eb6-80ca-f62c4fda7d06" providerId="ADAL" clId="{405B2754-E0AB-495A-8224-0A870ABA825D}" dt="2025-02-27T10:01:18.731" v="1301" actId="20577"/>
        <pc:sldMkLst>
          <pc:docMk/>
          <pc:sldMk cId="3327966016" sldId="275"/>
        </pc:sldMkLst>
        <pc:spChg chg="mod">
          <ac:chgData name="Dario Šebalj" userId="a71eced3-786e-4eb6-80ca-f62c4fda7d06" providerId="ADAL" clId="{405B2754-E0AB-495A-8224-0A870ABA825D}" dt="2025-02-27T09:59:22.403" v="1241"/>
          <ac:spMkLst>
            <pc:docMk/>
            <pc:sldMk cId="3327966016" sldId="275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01:15.127" v="1296" actId="403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405B2754-E0AB-495A-8224-0A870ABA825D}" dt="2025-02-27T10:01:18.731" v="1301" actId="20577"/>
          <ac:spMkLst>
            <pc:docMk/>
            <pc:sldMk cId="3327966016" sldId="275"/>
            <ac:spMk id="6" creationId="{4D0B990B-A015-95E2-DF45-A832FF931C3B}"/>
          </ac:spMkLst>
        </pc:spChg>
      </pc:sldChg>
      <pc:sldChg chg="addSp delSp modSp mod">
        <pc:chgData name="Dario Šebalj" userId="a71eced3-786e-4eb6-80ca-f62c4fda7d06" providerId="ADAL" clId="{405B2754-E0AB-495A-8224-0A870ABA825D}" dt="2025-02-27T10:01:39.927" v="1324" actId="20577"/>
        <pc:sldMkLst>
          <pc:docMk/>
          <pc:sldMk cId="926587062" sldId="276"/>
        </pc:sldMkLst>
        <pc:spChg chg="mod">
          <ac:chgData name="Dario Šebalj" userId="a71eced3-786e-4eb6-80ca-f62c4fda7d06" providerId="ADAL" clId="{405B2754-E0AB-495A-8224-0A870ABA825D}" dt="2025-02-27T10:01:23.857" v="1311" actId="20577"/>
          <ac:spMkLst>
            <pc:docMk/>
            <pc:sldMk cId="926587062" sldId="276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01:39.927" v="1324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405B2754-E0AB-495A-8224-0A870ABA825D}" dt="2025-02-27T10:01:34.311" v="1316" actId="1076"/>
          <ac:picMkLst>
            <pc:docMk/>
            <pc:sldMk cId="926587062" sldId="276"/>
            <ac:picMk id="2" creationId="{2EE85563-944F-0DA5-C767-6970DD7E0376}"/>
          </ac:picMkLst>
        </pc:picChg>
        <pc:picChg chg="del">
          <ac:chgData name="Dario Šebalj" userId="a71eced3-786e-4eb6-80ca-f62c4fda7d06" providerId="ADAL" clId="{405B2754-E0AB-495A-8224-0A870ABA825D}" dt="2025-02-27T10:01:27.529" v="1312" actId="478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mod">
        <pc:chgData name="Dario Šebalj" userId="a71eced3-786e-4eb6-80ca-f62c4fda7d06" providerId="ADAL" clId="{405B2754-E0AB-495A-8224-0A870ABA825D}" dt="2025-02-27T10:06:28.823" v="1547" actId="1076"/>
        <pc:sldMkLst>
          <pc:docMk/>
          <pc:sldMk cId="844182128" sldId="277"/>
        </pc:sldMkLst>
        <pc:spChg chg="mod">
          <ac:chgData name="Dario Šebalj" userId="a71eced3-786e-4eb6-80ca-f62c4fda7d06" providerId="ADAL" clId="{405B2754-E0AB-495A-8224-0A870ABA825D}" dt="2025-02-27T10:06:19.904" v="1543" actId="20577"/>
          <ac:spMkLst>
            <pc:docMk/>
            <pc:sldMk cId="844182128" sldId="277"/>
            <ac:spMk id="4" creationId="{1B53A616-BC45-7003-D00A-64BD15781752}"/>
          </ac:spMkLst>
        </pc:spChg>
        <pc:picChg chg="add mod">
          <ac:chgData name="Dario Šebalj" userId="a71eced3-786e-4eb6-80ca-f62c4fda7d06" providerId="ADAL" clId="{405B2754-E0AB-495A-8224-0A870ABA825D}" dt="2025-02-27T10:06:28.823" v="1547" actId="1076"/>
          <ac:picMkLst>
            <pc:docMk/>
            <pc:sldMk cId="844182128" sldId="277"/>
            <ac:picMk id="2" creationId="{0E60CAD3-1C22-8D28-D2E5-B3AF7764D0F6}"/>
          </ac:picMkLst>
        </pc:picChg>
        <pc:picChg chg="del">
          <ac:chgData name="Dario Šebalj" userId="a71eced3-786e-4eb6-80ca-f62c4fda7d06" providerId="ADAL" clId="{405B2754-E0AB-495A-8224-0A870ABA825D}" dt="2025-02-27T10:06:25.376" v="1544" actId="478"/>
          <ac:picMkLst>
            <pc:docMk/>
            <pc:sldMk cId="844182128" sldId="277"/>
            <ac:picMk id="9" creationId="{EC9AFFFE-888B-9D3E-A30C-434E8CFF718B}"/>
          </ac:picMkLst>
        </pc:picChg>
      </pc:sldChg>
      <pc:sldChg chg="addSp delSp modSp mod">
        <pc:chgData name="Dario Šebalj" userId="a71eced3-786e-4eb6-80ca-f62c4fda7d06" providerId="ADAL" clId="{405B2754-E0AB-495A-8224-0A870ABA825D}" dt="2025-02-27T10:06:13.664" v="1535" actId="20577"/>
        <pc:sldMkLst>
          <pc:docMk/>
          <pc:sldMk cId="1935663326" sldId="278"/>
        </pc:sldMkLst>
        <pc:spChg chg="mod">
          <ac:chgData name="Dario Šebalj" userId="a71eced3-786e-4eb6-80ca-f62c4fda7d06" providerId="ADAL" clId="{405B2754-E0AB-495A-8224-0A870ABA825D}" dt="2025-02-27T10:01:45.188" v="1325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05:44.407" v="1527" actId="20577"/>
          <ac:spMkLst>
            <pc:docMk/>
            <pc:sldMk cId="1935663326" sldId="278"/>
            <ac:spMk id="5" creationId="{08B1E3E4-9C4A-4CF8-DBD2-8A61BD597723}"/>
          </ac:spMkLst>
        </pc:spChg>
        <pc:spChg chg="mod">
          <ac:chgData name="Dario Šebalj" userId="a71eced3-786e-4eb6-80ca-f62c4fda7d06" providerId="ADAL" clId="{405B2754-E0AB-495A-8224-0A870ABA825D}" dt="2025-02-27T10:06:13.664" v="1535" actId="20577"/>
          <ac:spMkLst>
            <pc:docMk/>
            <pc:sldMk cId="1935663326" sldId="278"/>
            <ac:spMk id="6" creationId="{4D0B990B-A015-95E2-DF45-A832FF931C3B}"/>
          </ac:spMkLst>
        </pc:spChg>
        <pc:picChg chg="del">
          <ac:chgData name="Dario Šebalj" userId="a71eced3-786e-4eb6-80ca-f62c4fda7d06" providerId="ADAL" clId="{405B2754-E0AB-495A-8224-0A870ABA825D}" dt="2025-02-27T10:05:51.806" v="1528" actId="478"/>
          <ac:picMkLst>
            <pc:docMk/>
            <pc:sldMk cId="1935663326" sldId="278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405B2754-E0AB-495A-8224-0A870ABA825D}" dt="2025-02-27T10:06:10.942" v="1530" actId="1076"/>
          <ac:picMkLst>
            <pc:docMk/>
            <pc:sldMk cId="1935663326" sldId="278"/>
            <ac:picMk id="7" creationId="{180EB07D-EF6B-FAAE-9F32-A3B51C858BA9}"/>
          </ac:picMkLst>
        </pc:picChg>
      </pc:sldChg>
      <pc:sldChg chg="delSp modSp mod">
        <pc:chgData name="Dario Šebalj" userId="a71eced3-786e-4eb6-80ca-f62c4fda7d06" providerId="ADAL" clId="{405B2754-E0AB-495A-8224-0A870ABA825D}" dt="2025-02-27T10:08:18.583" v="1637" actId="478"/>
        <pc:sldMkLst>
          <pc:docMk/>
          <pc:sldMk cId="2690682958" sldId="279"/>
        </pc:sldMkLst>
        <pc:spChg chg="mod">
          <ac:chgData name="Dario Šebalj" userId="a71eced3-786e-4eb6-80ca-f62c4fda7d06" providerId="ADAL" clId="{405B2754-E0AB-495A-8224-0A870ABA825D}" dt="2025-02-27T10:06:58.770" v="1553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08:16.927" v="1636" actId="20577"/>
          <ac:spMkLst>
            <pc:docMk/>
            <pc:sldMk cId="2690682958" sldId="279"/>
            <ac:spMk id="5" creationId="{08B1E3E4-9C4A-4CF8-DBD2-8A61BD597723}"/>
          </ac:spMkLst>
        </pc:spChg>
        <pc:spChg chg="del">
          <ac:chgData name="Dario Šebalj" userId="a71eced3-786e-4eb6-80ca-f62c4fda7d06" providerId="ADAL" clId="{405B2754-E0AB-495A-8224-0A870ABA825D}" dt="2025-02-27T10:08:18.583" v="1637" actId="478"/>
          <ac:spMkLst>
            <pc:docMk/>
            <pc:sldMk cId="2690682958" sldId="279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405B2754-E0AB-495A-8224-0A870ABA825D}" dt="2025-02-27T10:09:41.303" v="1690" actId="207"/>
        <pc:sldMkLst>
          <pc:docMk/>
          <pc:sldMk cId="821778306" sldId="280"/>
        </pc:sldMkLst>
        <pc:spChg chg="mod">
          <ac:chgData name="Dario Šebalj" userId="a71eced3-786e-4eb6-80ca-f62c4fda7d06" providerId="ADAL" clId="{405B2754-E0AB-495A-8224-0A870ABA825D}" dt="2025-02-27T10:08:27.920" v="1656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09:41.303" v="1690" actId="207"/>
          <ac:spMkLst>
            <pc:docMk/>
            <pc:sldMk cId="821778306" sldId="280"/>
            <ac:spMk id="5" creationId="{08B1E3E4-9C4A-4CF8-DBD2-8A61BD597723}"/>
          </ac:spMkLst>
        </pc:spChg>
      </pc:sldChg>
      <pc:sldChg chg="modSp add mod">
        <pc:chgData name="Dario Šebalj" userId="a71eced3-786e-4eb6-80ca-f62c4fda7d06" providerId="ADAL" clId="{405B2754-E0AB-495A-8224-0A870ABA825D}" dt="2025-02-27T09:51:21.273" v="976" actId="20577"/>
        <pc:sldMkLst>
          <pc:docMk/>
          <pc:sldMk cId="208271869" sldId="281"/>
        </pc:sldMkLst>
        <pc:spChg chg="mod">
          <ac:chgData name="Dario Šebalj" userId="a71eced3-786e-4eb6-80ca-f62c4fda7d06" providerId="ADAL" clId="{405B2754-E0AB-495A-8224-0A870ABA825D}" dt="2025-02-27T09:49:49.735" v="893" actId="20577"/>
          <ac:spMkLst>
            <pc:docMk/>
            <pc:sldMk cId="208271869" sldId="281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09:51:17.789" v="971" actId="255"/>
          <ac:spMkLst>
            <pc:docMk/>
            <pc:sldMk cId="208271869" sldId="281"/>
            <ac:spMk id="5" creationId="{08B1E3E4-9C4A-4CF8-DBD2-8A61BD597723}"/>
          </ac:spMkLst>
        </pc:spChg>
        <pc:spChg chg="mod">
          <ac:chgData name="Dario Šebalj" userId="a71eced3-786e-4eb6-80ca-f62c4fda7d06" providerId="ADAL" clId="{405B2754-E0AB-495A-8224-0A870ABA825D}" dt="2025-02-27T09:51:21.273" v="976" actId="20577"/>
          <ac:spMkLst>
            <pc:docMk/>
            <pc:sldMk cId="208271869" sldId="281"/>
            <ac:spMk id="6" creationId="{4D0B990B-A015-95E2-DF45-A832FF931C3B}"/>
          </ac:spMkLst>
        </pc:spChg>
      </pc:sldChg>
      <pc:sldChg chg="addSp delSp modSp new mod">
        <pc:chgData name="Dario Šebalj" userId="a71eced3-786e-4eb6-80ca-f62c4fda7d06" providerId="ADAL" clId="{405B2754-E0AB-495A-8224-0A870ABA825D}" dt="2025-02-27T09:56:29.464" v="1216"/>
        <pc:sldMkLst>
          <pc:docMk/>
          <pc:sldMk cId="152283269" sldId="282"/>
        </pc:sldMkLst>
        <pc:spChg chg="mod">
          <ac:chgData name="Dario Šebalj" userId="a71eced3-786e-4eb6-80ca-f62c4fda7d06" providerId="ADAL" clId="{405B2754-E0AB-495A-8224-0A870ABA825D}" dt="2025-02-27T09:55:14.505" v="1036" actId="20577"/>
          <ac:spMkLst>
            <pc:docMk/>
            <pc:sldMk cId="152283269" sldId="282"/>
            <ac:spMk id="2" creationId="{86E8F976-0606-F225-8F1A-43C0B3FE5775}"/>
          </ac:spMkLst>
        </pc:spChg>
        <pc:spChg chg="mod">
          <ac:chgData name="Dario Šebalj" userId="a71eced3-786e-4eb6-80ca-f62c4fda7d06" providerId="ADAL" clId="{405B2754-E0AB-495A-8224-0A870ABA825D}" dt="2025-02-27T09:56:29.464" v="1216"/>
          <ac:spMkLst>
            <pc:docMk/>
            <pc:sldMk cId="152283269" sldId="282"/>
            <ac:spMk id="3" creationId="{ED964F1F-A3F2-20CC-1F14-A914E294344C}"/>
          </ac:spMkLst>
        </pc:spChg>
        <pc:spChg chg="mod">
          <ac:chgData name="Dario Šebalj" userId="a71eced3-786e-4eb6-80ca-f62c4fda7d06" providerId="ADAL" clId="{405B2754-E0AB-495A-8224-0A870ABA825D}" dt="2025-02-27T09:56:20.099" v="1215" actId="20577"/>
          <ac:spMkLst>
            <pc:docMk/>
            <pc:sldMk cId="152283269" sldId="282"/>
            <ac:spMk id="7" creationId="{1FB1FE29-8CF4-7E78-1B5E-5169497FE1BF}"/>
          </ac:spMkLst>
        </pc:spChg>
        <pc:picChg chg="del">
          <ac:chgData name="Dario Šebalj" userId="a71eced3-786e-4eb6-80ca-f62c4fda7d06" providerId="ADAL" clId="{405B2754-E0AB-495A-8224-0A870ABA825D}" dt="2025-02-27T09:56:05.847" v="1182" actId="478"/>
          <ac:picMkLst>
            <pc:docMk/>
            <pc:sldMk cId="152283269" sldId="282"/>
            <ac:picMk id="4" creationId="{786AD08A-2E59-13D5-1725-C53C06067ABE}"/>
          </ac:picMkLst>
        </pc:picChg>
        <pc:picChg chg="add mod">
          <ac:chgData name="Dario Šebalj" userId="a71eced3-786e-4eb6-80ca-f62c4fda7d06" providerId="ADAL" clId="{405B2754-E0AB-495A-8224-0A870ABA825D}" dt="2025-02-27T09:56:10.224" v="1185" actId="1076"/>
          <ac:picMkLst>
            <pc:docMk/>
            <pc:sldMk cId="152283269" sldId="282"/>
            <ac:picMk id="5" creationId="{67EDA7CB-DCE3-702E-CD7F-B90696EFCEE0}"/>
          </ac:picMkLst>
        </pc:picChg>
      </pc:sldChg>
      <pc:sldChg chg="modSp add mod">
        <pc:chgData name="Dario Šebalj" userId="a71eced3-786e-4eb6-80ca-f62c4fda7d06" providerId="ADAL" clId="{405B2754-E0AB-495A-8224-0A870ABA825D}" dt="2025-02-27T10:13:18.815" v="1721" actId="108"/>
        <pc:sldMkLst>
          <pc:docMk/>
          <pc:sldMk cId="2700188177" sldId="283"/>
        </pc:sldMkLst>
        <pc:spChg chg="mod">
          <ac:chgData name="Dario Šebalj" userId="a71eced3-786e-4eb6-80ca-f62c4fda7d06" providerId="ADAL" clId="{405B2754-E0AB-495A-8224-0A870ABA825D}" dt="2025-02-27T10:11:55.132" v="1691"/>
          <ac:spMkLst>
            <pc:docMk/>
            <pc:sldMk cId="2700188177" sldId="283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5-02-27T10:13:18.815" v="1721" actId="108"/>
          <ac:spMkLst>
            <pc:docMk/>
            <pc:sldMk cId="2700188177" sldId="283"/>
            <ac:spMk id="5" creationId="{08B1E3E4-9C4A-4CF8-DBD2-8A61BD597723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dirty="0"/>
              <a:t>Poslovna inteligencija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Razumijevanje i tumačenje podataka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Big data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„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čija veličina, distribucija, raznolikost i/ili pravodobnost zahtijevaju upotrebu novih tehničkih arhitektura i analitike kako bi se došlo do rezultata koji stvaraju nove izvore poslovne vrijednosti</a:t>
            </a:r>
            <a:r>
              <a:rPr lang="hr-HR" sz="2000" dirty="0"/>
              <a:t>” (</a:t>
            </a:r>
            <a:r>
              <a:rPr lang="hr-HR" sz="2000" dirty="0" err="1"/>
              <a:t>McKinsey</a:t>
            </a:r>
            <a:r>
              <a:rPr lang="hr-HR" sz="2000" dirty="0"/>
              <a:t> Global Institute, 2011)</a:t>
            </a:r>
          </a:p>
          <a:p>
            <a:r>
              <a:rPr lang="hr-HR" sz="2000" dirty="0"/>
              <a:t>3V Big data: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Volumen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Volume)</a:t>
            </a:r>
            <a:r>
              <a:rPr lang="en-US" sz="1600" b="1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ogromne</a:t>
            </a:r>
            <a:r>
              <a:rPr lang="en-US" sz="1600" dirty="0"/>
              <a:t> </a:t>
            </a:r>
            <a:r>
              <a:rPr lang="en-US" sz="1600" dirty="0" err="1"/>
              <a:t>količine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Brzina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Velocity) </a:t>
            </a:r>
            <a:r>
              <a:rPr lang="en-US" sz="1600" dirty="0"/>
              <a:t>- </a:t>
            </a:r>
            <a:r>
              <a:rPr lang="en-US" sz="1600" dirty="0" err="1"/>
              <a:t>stvoreni</a:t>
            </a:r>
            <a:r>
              <a:rPr lang="en-US" sz="1600" dirty="0"/>
              <a:t> u </a:t>
            </a:r>
            <a:r>
              <a:rPr lang="en-US" sz="1600" dirty="0" err="1"/>
              <a:t>realnom</a:t>
            </a:r>
            <a:r>
              <a:rPr lang="en-US" sz="1600" dirty="0"/>
              <a:t> </a:t>
            </a:r>
            <a:r>
              <a:rPr lang="en-US" sz="1600" dirty="0" err="1"/>
              <a:t>vremenu</a:t>
            </a:r>
            <a:r>
              <a:rPr lang="en-US" sz="1600" dirty="0"/>
              <a:t>,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Raznolikost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Variety) </a:t>
            </a:r>
            <a:r>
              <a:rPr lang="en-US" sz="1600" dirty="0"/>
              <a:t>- </a:t>
            </a:r>
            <a:r>
              <a:rPr lang="en-US" sz="1600" dirty="0" err="1"/>
              <a:t>strukturirani</a:t>
            </a:r>
            <a:r>
              <a:rPr lang="en-US" sz="1600" dirty="0"/>
              <a:t>, </a:t>
            </a:r>
            <a:r>
              <a:rPr lang="en-US" sz="1600" dirty="0" err="1"/>
              <a:t>polustrukturirani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nestrukturirani</a:t>
            </a:r>
            <a:endParaRPr lang="en-US" sz="1600" b="1" dirty="0"/>
          </a:p>
          <a:p>
            <a:pPr lvl="1"/>
            <a:endParaRPr lang="en-US" sz="1600" dirty="0"/>
          </a:p>
          <a:p>
            <a:pPr lvl="1"/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Kitchen and McArdle (2016)</a:t>
            </a:r>
          </a:p>
        </p:txBody>
      </p:sp>
    </p:spTree>
    <p:extLst>
      <p:ext uri="{BB962C8B-B14F-4D97-AF65-F5344CB8AC3E}">
        <p14:creationId xmlns:p14="http://schemas.microsoft.com/office/powerpoint/2010/main" val="89088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F976-0606-F225-8F1A-43C0B3FE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Arhitektura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4F1F-A3F2-20CC-1F14-A914E2943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temelj za uspješnu poslovnu inteligenciju </a:t>
            </a:r>
          </a:p>
          <a:p>
            <a:r>
              <a:rPr lang="hr-HR" sz="2000" dirty="0"/>
              <a:t>Sastoji se od 6 važnih aspekata vezanih uz podatke</a:t>
            </a:r>
            <a:r>
              <a:rPr lang="en-US" sz="2000" dirty="0"/>
              <a:t>: </a:t>
            </a:r>
            <a:endParaRPr lang="hr-HR" sz="2000" dirty="0"/>
          </a:p>
          <a:p>
            <a:pPr lvl="1"/>
            <a:r>
              <a:rPr lang="hr-HR" sz="1600" dirty="0"/>
              <a:t>Širinu</a:t>
            </a:r>
          </a:p>
          <a:p>
            <a:pPr lvl="1"/>
            <a:r>
              <a:rPr lang="hr-HR" sz="1600" dirty="0"/>
              <a:t>Pravovremenost</a:t>
            </a:r>
          </a:p>
          <a:p>
            <a:pPr lvl="1"/>
            <a:r>
              <a:rPr lang="hr-HR" sz="1600" dirty="0"/>
              <a:t>Kvalitetu</a:t>
            </a:r>
          </a:p>
          <a:p>
            <a:pPr lvl="1"/>
            <a:r>
              <a:rPr lang="hr-HR" sz="1600" dirty="0"/>
              <a:t>Relevantnost</a:t>
            </a:r>
          </a:p>
          <a:p>
            <a:pPr lvl="1"/>
            <a:r>
              <a:rPr lang="hr-HR" sz="1600" dirty="0" err="1"/>
              <a:t>granularnost</a:t>
            </a:r>
            <a:endParaRPr lang="hr-HR" sz="1600" dirty="0"/>
          </a:p>
          <a:p>
            <a:endParaRPr lang="hr-HR" sz="2000" dirty="0"/>
          </a:p>
          <a:p>
            <a:r>
              <a:rPr lang="en-US" sz="2000" dirty="0" err="1"/>
              <a:t>Kvaliteta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središnji</a:t>
            </a:r>
            <a:r>
              <a:rPr lang="en-US" sz="2000" dirty="0"/>
              <a:t> je </a:t>
            </a:r>
            <a:r>
              <a:rPr lang="en-US" sz="2000" dirty="0" err="1"/>
              <a:t>stup</a:t>
            </a:r>
            <a:r>
              <a:rPr lang="en-US" sz="2000" dirty="0"/>
              <a:t> </a:t>
            </a:r>
            <a:r>
              <a:rPr lang="en-US" sz="2000" dirty="0" err="1"/>
              <a:t>jer</a:t>
            </a:r>
            <a:r>
              <a:rPr lang="en-US" sz="2000" dirty="0"/>
              <a:t> se </a:t>
            </a:r>
            <a:r>
              <a:rPr lang="en-US" sz="2000" dirty="0" err="1"/>
              <a:t>ogroman</a:t>
            </a:r>
            <a:r>
              <a:rPr lang="en-US" sz="2000" dirty="0"/>
              <a:t> </a:t>
            </a:r>
            <a:r>
              <a:rPr lang="en-US" sz="2000" dirty="0" err="1"/>
              <a:t>trud</a:t>
            </a:r>
            <a:r>
              <a:rPr lang="en-US" sz="2000" dirty="0"/>
              <a:t> </a:t>
            </a:r>
            <a:r>
              <a:rPr lang="en-US" sz="2000" dirty="0" err="1"/>
              <a:t>ulaže</a:t>
            </a:r>
            <a:r>
              <a:rPr lang="en-US" sz="2000" dirty="0"/>
              <a:t> u </a:t>
            </a:r>
            <a:r>
              <a:rPr lang="en-US" sz="2000" dirty="0" err="1"/>
              <a:t>osiguranje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en-US" sz="2000" dirty="0" err="1"/>
              <a:t>kvalitete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endParaRPr lang="hr-HR" sz="2000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1FB1FE29-8CF4-7E78-1B5E-5169497FE1BF}"/>
              </a:ext>
            </a:extLst>
          </p:cNvPr>
          <p:cNvSpPr txBox="1">
            <a:spLocks/>
          </p:cNvSpPr>
          <p:nvPr/>
        </p:nvSpPr>
        <p:spPr>
          <a:xfrm>
            <a:off x="8148462" y="4873822"/>
            <a:ext cx="3336608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</a:t>
            </a:r>
            <a:r>
              <a:rPr lang="en-US" sz="1200" dirty="0">
                <a:solidFill>
                  <a:srgbClr val="7F7F7F"/>
                </a:solidFill>
              </a:rPr>
              <a:t>Autor, </a:t>
            </a:r>
            <a:r>
              <a:rPr lang="hr-HR" sz="1200" dirty="0">
                <a:solidFill>
                  <a:srgbClr val="7F7F7F"/>
                </a:solidFill>
              </a:rPr>
              <a:t>prilagođeno prema </a:t>
            </a:r>
            <a:r>
              <a:rPr lang="en-US" sz="1200" dirty="0">
                <a:solidFill>
                  <a:srgbClr val="7F7F7F"/>
                </a:solidFill>
              </a:rPr>
              <a:t>Howson (2014)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5" name="Picture 4" descr="A yellow and orange building with black text&#10;&#10;Description automatically generated">
            <a:extLst>
              <a:ext uri="{FF2B5EF4-FFF2-40B4-BE49-F238E27FC236}">
                <a16:creationId xmlns:a16="http://schemas.microsoft.com/office/drawing/2014/main" id="{67EDA7CB-DCE3-702E-CD7F-B90696EF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472" y="1449619"/>
            <a:ext cx="4438588" cy="342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i oblikovanje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>
                <a:solidFill>
                  <a:srgbClr val="1065AB"/>
                </a:solidFill>
              </a:rPr>
              <a:t>Podatkovni</a:t>
            </a:r>
            <a:r>
              <a:rPr lang="en-US" sz="1800" b="1" dirty="0">
                <a:solidFill>
                  <a:srgbClr val="1065AB"/>
                </a:solidFill>
              </a:rPr>
              <a:t> model </a:t>
            </a:r>
            <a:r>
              <a:rPr lang="en-US" sz="1800" dirty="0"/>
              <a:t>je </a:t>
            </a:r>
            <a:r>
              <a:rPr lang="en-US" sz="1800" dirty="0" err="1"/>
              <a:t>formalni</a:t>
            </a:r>
            <a:r>
              <a:rPr lang="en-US" sz="1800" dirty="0"/>
              <a:t> </a:t>
            </a:r>
            <a:r>
              <a:rPr lang="en-US" sz="1800" dirty="0" err="1"/>
              <a:t>prikaz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poslovni</a:t>
            </a:r>
            <a:r>
              <a:rPr lang="en-US" sz="1800" dirty="0"/>
              <a:t> </a:t>
            </a:r>
            <a:r>
              <a:rPr lang="en-US" sz="1800" dirty="0" err="1"/>
              <a:t>sustav</a:t>
            </a:r>
            <a:r>
              <a:rPr lang="en-US" sz="1800" dirty="0"/>
              <a:t> </a:t>
            </a:r>
            <a:r>
              <a:rPr lang="en-US" sz="1800" dirty="0" err="1"/>
              <a:t>koristi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generira</a:t>
            </a:r>
            <a:r>
              <a:rPr lang="en-US" sz="1800" dirty="0"/>
              <a:t> </a:t>
            </a:r>
            <a:endParaRPr lang="hr-HR" sz="18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strukturirani podaci obično se pohranjuju u </a:t>
            </a:r>
            <a:r>
              <a:rPr lang="hr-HR" sz="1800" b="1" dirty="0">
                <a:solidFill>
                  <a:srgbClr val="1065AB"/>
                </a:solidFill>
              </a:rPr>
              <a:t>sustav za upravljanje relacijskim bazama podataka 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su organizirani u </a:t>
            </a:r>
            <a:r>
              <a:rPr lang="hr-HR" sz="1800" b="1" dirty="0">
                <a:solidFill>
                  <a:srgbClr val="1065AB"/>
                </a:solidFill>
              </a:rPr>
              <a:t>tablice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koje sadrže zbirku zapisa koji pohranjuju informacije o određenom entitetu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Dennis et al. (2018)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F0427C7-4CA5-CDCE-D1B2-0D1C44A5A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225" y="3429000"/>
            <a:ext cx="5741959" cy="26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6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i oblikovanje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1065AB"/>
                </a:solidFill>
              </a:rPr>
              <a:t>Atribut</a:t>
            </a:r>
            <a:r>
              <a:rPr lang="en-US" sz="2000" dirty="0"/>
              <a:t> </a:t>
            </a:r>
            <a:r>
              <a:rPr lang="hr-HR" sz="2000" dirty="0"/>
              <a:t>-</a:t>
            </a:r>
            <a:r>
              <a:rPr lang="en-US" sz="2000" dirty="0"/>
              <a:t>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posebna vrsta podatka o entitetu</a:t>
            </a:r>
            <a:endParaRPr lang="hr-HR" sz="2000" dirty="0"/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 kupca, ime, prezime, adresa, poštanski broj, grad, država, e-mail atributi su entiteta Kupac</a:t>
            </a:r>
          </a:p>
          <a:p>
            <a:r>
              <a:rPr lang="hr-HR" sz="2400" b="1" dirty="0">
                <a:solidFill>
                  <a:srgbClr val="1065AB"/>
                </a:solidFill>
              </a:rPr>
              <a:t>Zapis</a:t>
            </a:r>
            <a:r>
              <a:rPr lang="hr-HR" sz="2400" dirty="0"/>
              <a:t> -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u tablici ili skup povezanih polja koja opisuju jednu instancu entiteta (kao što je Kupac)</a:t>
            </a:r>
            <a:endParaRPr lang="hr-HR" sz="2400" dirty="0"/>
          </a:p>
          <a:p>
            <a:r>
              <a:rPr lang="hr-HR" sz="2000" b="1" dirty="0">
                <a:solidFill>
                  <a:srgbClr val="1065AB"/>
                </a:solidFill>
              </a:rPr>
              <a:t>Primarni ključ </a:t>
            </a:r>
            <a:r>
              <a:rPr lang="hr-HR" sz="2000" dirty="0"/>
              <a:t>-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polje (ili skup polja) koje svakom proizvodu u tablici daje jedinstvenu vrijednost</a:t>
            </a:r>
          </a:p>
          <a:p>
            <a:pPr lvl="1"/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znači da u tablici ne mogu postojati dva proizvoda s istim ID-om</a:t>
            </a:r>
            <a:endParaRPr lang="hr-HR" sz="1600" dirty="0"/>
          </a:p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Tablice u bazi podataka često su povezane s drugim tablicama, tj. između njih postoji </a:t>
            </a:r>
            <a:r>
              <a:rPr lang="hr-HR" sz="2000" b="1" dirty="0">
                <a:solidFill>
                  <a:srgbClr val="1065AB"/>
                </a:solidFill>
              </a:rPr>
              <a:t>veza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Tilley (2020)</a:t>
            </a:r>
          </a:p>
        </p:txBody>
      </p:sp>
    </p:spTree>
    <p:extLst>
      <p:ext uri="{BB962C8B-B14F-4D97-AF65-F5344CB8AC3E}">
        <p14:creationId xmlns:p14="http://schemas.microsoft.com/office/powerpoint/2010/main" val="332796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veza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autori</a:t>
            </a:r>
          </a:p>
        </p:txBody>
      </p:sp>
      <p:pic>
        <p:nvPicPr>
          <p:cNvPr id="2" name="Picture 1" descr="A diagram of a student&#10;&#10;Description automatically generated">
            <a:extLst>
              <a:ext uri="{FF2B5EF4-FFF2-40B4-BE49-F238E27FC236}">
                <a16:creationId xmlns:a16="http://schemas.microsoft.com/office/drawing/2014/main" id="{2EE85563-944F-0DA5-C767-6970DD7E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03" y="1834246"/>
            <a:ext cx="6227869" cy="33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 dijagram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Vizualna reprezentacija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logičke strukture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 podataka i veza između tablica</a:t>
            </a:r>
          </a:p>
          <a:p>
            <a:r>
              <a:rPr lang="pl-PL" sz="1800" dirty="0">
                <a:cs typeface="Times New Roman" panose="02020603050405020304" pitchFamily="18" charset="0"/>
              </a:rPr>
              <a:t>Chenova vs. Martinova (Crow’s foot) notacija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Entitet</a:t>
            </a:r>
            <a:r>
              <a:rPr lang="pl-PL" sz="1800" dirty="0">
                <a:cs typeface="Times New Roman" panose="02020603050405020304" pitchFamily="18" charset="0"/>
              </a:rPr>
              <a:t> – pravokutnik s navedenim atributima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Kardinalnost </a:t>
            </a:r>
            <a:r>
              <a:rPr lang="pl-PL" sz="1800" dirty="0">
                <a:cs typeface="Times New Roman" panose="02020603050405020304" pitchFamily="18" charset="0"/>
              </a:rPr>
              <a:t>–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pokazuje koliko je instanci </a:t>
            </a:r>
            <a:b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jednog entiteta povezano s instancom drugog </a:t>
            </a:r>
            <a:b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entiteta </a:t>
            </a:r>
            <a:endParaRPr lang="pl-PL" sz="1800" dirty="0">
              <a:cs typeface="Times New Roman" panose="02020603050405020304" pitchFamily="18" charset="0"/>
            </a:endParaRPr>
          </a:p>
          <a:p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Tilley (2020)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0EB07D-EF6B-FAAE-9F32-A3B51C858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86806"/>
            <a:ext cx="4752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6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 dijagram - primjer</a:t>
            </a:r>
          </a:p>
        </p:txBody>
      </p:sp>
      <p:pic>
        <p:nvPicPr>
          <p:cNvPr id="2" name="Picture 1" descr="A diagram of a data flow&#10;&#10;Description automatically generated">
            <a:extLst>
              <a:ext uri="{FF2B5EF4-FFF2-40B4-BE49-F238E27FC236}">
                <a16:creationId xmlns:a16="http://schemas.microsoft.com/office/drawing/2014/main" id="{0E60CAD3-1C22-8D28-D2E5-B3AF7764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154" y="1270572"/>
            <a:ext cx="7501240" cy="494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Odlučivanje na temelju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 je pristup koji se oslanja na analizu i tumačenje podataka s ciljem provedbe određenih radnji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donošenja strateških poslovnih odluka koje su u skladu s ciljevima i inicijativama organizacije korištenjem činjenica, metrika i podataka </a:t>
            </a:r>
            <a:r>
              <a:rPr lang="hr-HR" sz="1800" dirty="0"/>
              <a:t>(Nelson, 2022)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donošenja odluka koje se više oslanjaju na analizu podataka nego na intuiciju </a:t>
            </a:r>
            <a:r>
              <a:rPr lang="hr-HR" sz="1800" dirty="0"/>
              <a:t>(</a:t>
            </a:r>
            <a:r>
              <a:rPr lang="hr-HR" sz="1800" dirty="0" err="1"/>
              <a:t>Provost</a:t>
            </a:r>
            <a:r>
              <a:rPr lang="hr-HR" sz="1800" dirty="0"/>
              <a:t> &amp; </a:t>
            </a:r>
            <a:r>
              <a:rPr lang="hr-HR" sz="1800" dirty="0" err="1"/>
              <a:t>Fawcett</a:t>
            </a:r>
            <a:r>
              <a:rPr lang="hr-HR" sz="1800" dirty="0"/>
              <a:t>, 2013)</a:t>
            </a:r>
          </a:p>
          <a:p>
            <a:r>
              <a:rPr lang="hr-HR" sz="1800" dirty="0"/>
              <a:t>Koraci za donošenje odluka temeljenih na podacima: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Razumijevanje vizije tvrtke,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Pronalaženje izvora podataka,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Čišćenje i organizacija podataka,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podataka,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Izvođenje zaključaka.</a:t>
            </a:r>
          </a:p>
        </p:txBody>
      </p:sp>
    </p:spTree>
    <p:extLst>
      <p:ext uri="{BB962C8B-B14F-4D97-AF65-F5344CB8AC3E}">
        <p14:creationId xmlns:p14="http://schemas.microsoft.com/office/powerpoint/2010/main" val="269068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Kvaliteta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Stupanj točnosti, dosljednosti, pouzdanosti i prikladnosti za određenu svrhu </a:t>
            </a:r>
            <a:endParaRPr lang="hr-HR" sz="18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Važna je budući da zaključci i prosudbe donesene na temelju podataka uglavnom ovise o njihovoj </a:t>
            </a:r>
            <a:r>
              <a:rPr lang="hr-HR" sz="1800" b="1" dirty="0">
                <a:solidFill>
                  <a:srgbClr val="1065AB"/>
                </a:solidFill>
              </a:rPr>
              <a:t>točnosti i pouzdanosti</a:t>
            </a:r>
          </a:p>
          <a:p>
            <a:endParaRPr lang="hr-HR" sz="18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Kvaliteta podataka može se okarakterizirati pomoću šest najčešće korištenih dimenzija </a:t>
            </a:r>
            <a:r>
              <a:rPr lang="hr-HR" sz="1800" dirty="0"/>
              <a:t>(Foote, 2022):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Točnost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točne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</a:t>
            </a:r>
            <a:r>
              <a:rPr lang="en-US" sz="1600" dirty="0" err="1"/>
              <a:t>atributa</a:t>
            </a:r>
            <a:r>
              <a:rPr lang="en-US" sz="1600" dirty="0"/>
              <a:t> u </a:t>
            </a:r>
            <a:r>
              <a:rPr lang="en-US" sz="1600" dirty="0" err="1"/>
              <a:t>podacima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Potpunost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jesu</a:t>
            </a:r>
            <a:r>
              <a:rPr lang="en-US" sz="1600" dirty="0"/>
              <a:t> li </a:t>
            </a:r>
            <a:r>
              <a:rPr lang="en-US" sz="1600" dirty="0" err="1"/>
              <a:t>podaci</a:t>
            </a:r>
            <a:r>
              <a:rPr lang="en-US" sz="1600" dirty="0"/>
              <a:t> </a:t>
            </a:r>
            <a:r>
              <a:rPr lang="en-US" sz="1600" dirty="0" err="1"/>
              <a:t>potpuni</a:t>
            </a:r>
            <a:r>
              <a:rPr lang="en-US" sz="1600" dirty="0"/>
              <a:t>, bez </a:t>
            </a:r>
            <a:r>
              <a:rPr lang="en-US" sz="1600" dirty="0" err="1"/>
              <a:t>nedostajućih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Dosljednost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dosljedne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u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između</a:t>
            </a:r>
            <a:r>
              <a:rPr lang="en-US" sz="1600" dirty="0"/>
              <a:t> </a:t>
            </a:r>
            <a:r>
              <a:rPr lang="en-US" sz="1600" dirty="0" err="1"/>
              <a:t>baza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Pravodobnost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podaci</a:t>
            </a:r>
            <a:r>
              <a:rPr lang="en-US" sz="1600" dirty="0"/>
              <a:t> </a:t>
            </a:r>
            <a:r>
              <a:rPr lang="en-US" sz="1600" dirty="0" err="1"/>
              <a:t>pravovremeni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Valjanost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kako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podaci</a:t>
            </a:r>
            <a:r>
              <a:rPr lang="en-US" sz="1600" dirty="0"/>
              <a:t> u </a:t>
            </a:r>
            <a:r>
              <a:rPr lang="en-US" sz="1600" dirty="0" err="1"/>
              <a:t>skladu</a:t>
            </a:r>
            <a:r>
              <a:rPr lang="en-US" sz="1600" dirty="0"/>
              <a:t> s </a:t>
            </a:r>
            <a:r>
              <a:rPr lang="en-US" sz="1600" dirty="0" err="1"/>
              <a:t>unaprijed</a:t>
            </a:r>
            <a:r>
              <a:rPr lang="en-US" sz="1600" dirty="0"/>
              <a:t> </a:t>
            </a:r>
            <a:r>
              <a:rPr lang="en-US" sz="1600" dirty="0" err="1"/>
              <a:t>definiranim</a:t>
            </a:r>
            <a:r>
              <a:rPr lang="en-US" sz="1600" dirty="0"/>
              <a:t> </a:t>
            </a:r>
            <a:r>
              <a:rPr lang="en-US" sz="1600" dirty="0" err="1"/>
              <a:t>poslovnim</a:t>
            </a:r>
            <a:r>
              <a:rPr lang="en-US" sz="1600" dirty="0"/>
              <a:t> </a:t>
            </a:r>
            <a:r>
              <a:rPr lang="en-US" sz="1600" dirty="0" err="1"/>
              <a:t>pravilima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Jedinstvenost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/>
              <a:t>je li </a:t>
            </a:r>
            <a:r>
              <a:rPr lang="en-US" sz="1600" dirty="0" err="1"/>
              <a:t>svaki</a:t>
            </a:r>
            <a:r>
              <a:rPr lang="en-US" sz="1600" dirty="0"/>
              <a:t> </a:t>
            </a:r>
            <a:r>
              <a:rPr lang="en-US" sz="1600" dirty="0" err="1"/>
              <a:t>zapis</a:t>
            </a:r>
            <a:r>
              <a:rPr lang="en-US" sz="1600" dirty="0"/>
              <a:t> </a:t>
            </a:r>
            <a:r>
              <a:rPr lang="en-US" sz="1600" dirty="0" err="1"/>
              <a:t>jedinstveno</a:t>
            </a:r>
            <a:r>
              <a:rPr lang="en-US" sz="1600" dirty="0"/>
              <a:t> </a:t>
            </a:r>
            <a:r>
              <a:rPr lang="en-US" sz="1600" dirty="0" err="1"/>
              <a:t>identificiran</a:t>
            </a:r>
            <a:r>
              <a:rPr lang="en-US" sz="1600" dirty="0"/>
              <a:t>, bez </a:t>
            </a:r>
            <a:r>
              <a:rPr lang="en-US" sz="1600" dirty="0" err="1"/>
              <a:t>redundancija</a:t>
            </a:r>
            <a:r>
              <a:rPr lang="en-US" sz="1600" dirty="0"/>
              <a:t>?</a:t>
            </a:r>
          </a:p>
          <a:p>
            <a:pPr lvl="1"/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8217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Kvaliteta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err="1"/>
              <a:t>D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mogu smatrati visokokvalitetnim ako imaju sljedeće karakteristike (5C podataka):</a:t>
            </a:r>
            <a:endParaRPr lang="hr-HR" sz="18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Čisti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Clean) </a:t>
            </a:r>
            <a:r>
              <a:rPr lang="en-US" sz="1600" dirty="0"/>
              <a:t>– </a:t>
            </a:r>
            <a:r>
              <a:rPr lang="en-US" sz="1600" dirty="0" err="1"/>
              <a:t>odnosi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stavke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nedostaju</a:t>
            </a:r>
            <a:r>
              <a:rPr lang="en-US" sz="1600" dirty="0"/>
              <a:t>, </a:t>
            </a:r>
            <a:r>
              <a:rPr lang="en-US" sz="1600" dirty="0" err="1"/>
              <a:t>nevažeće</a:t>
            </a:r>
            <a:r>
              <a:rPr lang="en-US" sz="1600" dirty="0"/>
              <a:t> </a:t>
            </a:r>
            <a:r>
              <a:rPr lang="en-US" sz="1600" dirty="0" err="1"/>
              <a:t>unose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druge</a:t>
            </a:r>
            <a:r>
              <a:rPr lang="en-US" sz="1600" dirty="0"/>
              <a:t> </a:t>
            </a:r>
            <a:r>
              <a:rPr lang="en-US" sz="1600" dirty="0" err="1"/>
              <a:t>slične</a:t>
            </a:r>
            <a:r>
              <a:rPr lang="en-US" sz="1600" dirty="0"/>
              <a:t> </a:t>
            </a:r>
            <a:r>
              <a:rPr lang="en-US" sz="1600" dirty="0" err="1"/>
              <a:t>probleme</a:t>
            </a:r>
            <a:endParaRPr lang="en-US" sz="16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Dosljedni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Consistent) </a:t>
            </a:r>
            <a:r>
              <a:rPr lang="en-US" sz="1600" dirty="0"/>
              <a:t>- </a:t>
            </a:r>
            <a:r>
              <a:rPr lang="en-US" sz="1600" dirty="0" err="1"/>
              <a:t>jednoobraznost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koherentnost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u </a:t>
            </a:r>
            <a:r>
              <a:rPr lang="en-US" sz="1600" dirty="0" err="1"/>
              <a:t>različitim</a:t>
            </a:r>
            <a:r>
              <a:rPr lang="en-US" sz="1600" dirty="0"/>
              <a:t> </a:t>
            </a:r>
            <a:r>
              <a:rPr lang="en-US" sz="1600" dirty="0" err="1"/>
              <a:t>izvorima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unutar</a:t>
            </a:r>
            <a:r>
              <a:rPr lang="en-US" sz="1600" dirty="0"/>
              <a:t> </a:t>
            </a:r>
            <a:r>
              <a:rPr lang="en-US" sz="1600" dirty="0" err="1"/>
              <a:t>samog</a:t>
            </a:r>
            <a:r>
              <a:rPr lang="en-US" sz="1600" dirty="0"/>
              <a:t> </a:t>
            </a:r>
            <a:r>
              <a:rPr lang="en-US" sz="1600" dirty="0" err="1"/>
              <a:t>skupa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endParaRPr lang="en-US" sz="16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Sukladni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Conformed) </a:t>
            </a:r>
            <a:r>
              <a:rPr lang="en-US" sz="1600" dirty="0"/>
              <a:t>– </a:t>
            </a:r>
            <a:r>
              <a:rPr lang="en-US" sz="1600" dirty="0" err="1"/>
              <a:t>odnosi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koji se </a:t>
            </a:r>
            <a:r>
              <a:rPr lang="en-US" sz="1600" dirty="0" err="1"/>
              <a:t>pridržavaju</a:t>
            </a:r>
            <a:r>
              <a:rPr lang="en-US" sz="1600" dirty="0"/>
              <a:t> </a:t>
            </a:r>
            <a:r>
              <a:rPr lang="en-US" sz="1600" dirty="0" err="1"/>
              <a:t>unaprijed</a:t>
            </a:r>
            <a:r>
              <a:rPr lang="en-US" sz="1600" dirty="0"/>
              <a:t> </a:t>
            </a:r>
            <a:r>
              <a:rPr lang="en-US" sz="1600" dirty="0" err="1"/>
              <a:t>definiranih</a:t>
            </a:r>
            <a:r>
              <a:rPr lang="en-US" sz="1600" dirty="0"/>
              <a:t> </a:t>
            </a:r>
            <a:r>
              <a:rPr lang="en-US" sz="1600" dirty="0" err="1"/>
              <a:t>standarda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pravila</a:t>
            </a:r>
            <a:endParaRPr lang="en-US" sz="16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Aktualni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Current) </a:t>
            </a:r>
            <a:r>
              <a:rPr lang="en-US" sz="1600" dirty="0"/>
              <a:t>- </a:t>
            </a:r>
            <a:r>
              <a:rPr lang="en-US" sz="1600" dirty="0" err="1"/>
              <a:t>neophodno</a:t>
            </a:r>
            <a:r>
              <a:rPr lang="en-US" sz="1600" dirty="0"/>
              <a:t> je </a:t>
            </a:r>
            <a:r>
              <a:rPr lang="en-US" sz="1600" dirty="0" err="1"/>
              <a:t>koristiti</a:t>
            </a:r>
            <a:r>
              <a:rPr lang="en-US" sz="1600" dirty="0"/>
              <a:t> </a:t>
            </a:r>
            <a:r>
              <a:rPr lang="en-US" sz="1600" dirty="0" err="1"/>
              <a:t>najnovije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za </a:t>
            </a:r>
            <a:r>
              <a:rPr lang="en-US" sz="1600" dirty="0" err="1"/>
              <a:t>donošenje</a:t>
            </a:r>
            <a:r>
              <a:rPr lang="en-US" sz="1600" dirty="0"/>
              <a:t> </a:t>
            </a:r>
            <a:r>
              <a:rPr lang="en-US" sz="1600" dirty="0" err="1"/>
              <a:t>odluka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analizu</a:t>
            </a:r>
            <a:endParaRPr lang="en-US" sz="16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Sveobuhvatni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Comprehensive) </a:t>
            </a:r>
            <a:r>
              <a:rPr lang="en-US" sz="1600" dirty="0"/>
              <a:t>- </a:t>
            </a:r>
            <a:r>
              <a:rPr lang="en-US" sz="1600" dirty="0" err="1"/>
              <a:t>uključuje</a:t>
            </a:r>
            <a:r>
              <a:rPr lang="en-US" sz="1600" dirty="0"/>
              <a:t> </a:t>
            </a:r>
            <a:r>
              <a:rPr lang="en-US" sz="1600" dirty="0" err="1"/>
              <a:t>sve</a:t>
            </a:r>
            <a:r>
              <a:rPr lang="en-US" sz="1600" dirty="0"/>
              <a:t> </a:t>
            </a:r>
            <a:r>
              <a:rPr lang="en-US" sz="1600" dirty="0" err="1"/>
              <a:t>bitne</a:t>
            </a:r>
            <a:r>
              <a:rPr lang="en-US" sz="1600" dirty="0"/>
              <a:t> </a:t>
            </a:r>
            <a:r>
              <a:rPr lang="en-US" sz="1600" dirty="0" err="1"/>
              <a:t>podatkovne</a:t>
            </a:r>
            <a:r>
              <a:rPr lang="en-US" sz="1600" dirty="0"/>
              <a:t> </a:t>
            </a:r>
            <a:r>
              <a:rPr lang="en-US" sz="1600" dirty="0" err="1"/>
              <a:t>elemente</a:t>
            </a:r>
            <a:r>
              <a:rPr lang="en-US" sz="1600" dirty="0"/>
              <a:t> </a:t>
            </a:r>
            <a:r>
              <a:rPr lang="en-US" sz="1600" dirty="0" err="1"/>
              <a:t>potrebne</a:t>
            </a:r>
            <a:r>
              <a:rPr lang="en-US" sz="1600" dirty="0"/>
              <a:t> za </a:t>
            </a:r>
            <a:r>
              <a:rPr lang="en-US" sz="1600" dirty="0" err="1"/>
              <a:t>namjeravani</a:t>
            </a:r>
            <a:r>
              <a:rPr lang="en-US" sz="1600" dirty="0"/>
              <a:t> </a:t>
            </a:r>
            <a:r>
              <a:rPr lang="en-US" sz="1600" dirty="0" err="1"/>
              <a:t>proces</a:t>
            </a:r>
            <a:r>
              <a:rPr lang="en-US" sz="1600" dirty="0"/>
              <a:t> </a:t>
            </a:r>
            <a:r>
              <a:rPr lang="en-US" sz="1600" dirty="0" err="1"/>
              <a:t>donošenja</a:t>
            </a:r>
            <a:r>
              <a:rPr lang="en-US" sz="1600" dirty="0"/>
              <a:t> </a:t>
            </a:r>
            <a:r>
              <a:rPr lang="en-US" sz="1600" dirty="0" err="1"/>
              <a:t>odluka</a:t>
            </a:r>
            <a:r>
              <a:rPr lang="en-US" sz="1600" dirty="0"/>
              <a:t> bez </a:t>
            </a:r>
            <a:r>
              <a:rPr lang="en-US" sz="1600" dirty="0" err="1"/>
              <a:t>izostavljanja</a:t>
            </a:r>
            <a:r>
              <a:rPr lang="en-US" sz="1600" dirty="0"/>
              <a:t> </a:t>
            </a:r>
            <a:r>
              <a:rPr lang="en-US" sz="1600" dirty="0" err="1"/>
              <a:t>kritičnih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.</a:t>
            </a:r>
          </a:p>
          <a:p>
            <a:pPr lvl="1"/>
            <a:endParaRPr lang="hr-HR" sz="14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gotovo svi podaci moraju se </a:t>
            </a:r>
            <a:r>
              <a:rPr lang="hr-HR" sz="1800" b="1" dirty="0">
                <a:solidFill>
                  <a:srgbClr val="1065AB"/>
                </a:solidFill>
              </a:rPr>
              <a:t>očistiti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 nego što se mogu koristiti za daljnju analizu</a:t>
            </a:r>
          </a:p>
          <a:p>
            <a:r>
              <a:rPr lang="hr-HR" sz="1800" dirty="0" err="1"/>
              <a:t>T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određuje </a:t>
            </a:r>
            <a:r>
              <a:rPr lang="hr-HR" sz="1800" b="1" dirty="0">
                <a:solidFill>
                  <a:srgbClr val="1065AB"/>
                </a:solidFill>
              </a:rPr>
              <a:t>stupanj čistoće i strategiju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čišćenja podataka</a:t>
            </a:r>
            <a:r>
              <a:rPr lang="en-US" sz="1800" dirty="0"/>
              <a:t>. 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70018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Važnost analize podataka</a:t>
            </a:r>
          </a:p>
          <a:p>
            <a:r>
              <a:rPr lang="pl-PL" sz="2400" dirty="0"/>
              <a:t>Podaci, informacije, znanje, mudrost</a:t>
            </a:r>
          </a:p>
          <a:p>
            <a:r>
              <a:rPr lang="pl-PL" sz="2400" dirty="0"/>
              <a:t>Izvori podataka i tipovi podataka</a:t>
            </a:r>
          </a:p>
          <a:p>
            <a:r>
              <a:rPr lang="pl-PL" sz="2400" dirty="0"/>
              <a:t>Modeliranje i dizajn podataka</a:t>
            </a:r>
          </a:p>
          <a:p>
            <a:r>
              <a:rPr lang="pl-PL" sz="2400" dirty="0"/>
              <a:t>Odlučivanje temeljeno na podacima</a:t>
            </a:r>
          </a:p>
          <a:p>
            <a:r>
              <a:rPr lang="pl-PL" sz="2400" dirty="0"/>
              <a:t>Kvaliteta podataka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Razumijevanje međudjelovanja podataka, informacija, znanja i mudrosti čini temeljnu osnovu za iskorištavanje potencijala poslovne inteligencije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Glavne vrste podataka uključuju kvantitativne (numeričke) i kvalitativne podatke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Temeljno razumijevanje modeliranja i dizajna podataka, kao što pokazuju ER dijagrami i RDBMS, bitno je za učinkovito korištenje podatakaIntegriranjem podataka u proces donošenja odluka, organizacije postaju prilagodljivije, osjetljivije i otpornije na promjene, potičući tako inovacije i održivi rast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Kvaliteta podataka važna je u kontekstu poslovne inteligencije i analize podataka budući da zaključci i prosudbe donesene na temelju podataka uglavnom ovise o njihovoj točnosti i pouzdanosti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Koristi od analize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Izvlačenje </a:t>
            </a:r>
            <a:r>
              <a:rPr lang="pl-PL" sz="2100" b="1" dirty="0">
                <a:solidFill>
                  <a:srgbClr val="1065AB"/>
                </a:solidFill>
              </a:rPr>
              <a:t>vrijednih uvida </a:t>
            </a:r>
            <a:r>
              <a:rPr lang="pl-PL" sz="2000" dirty="0"/>
              <a:t>iz ogromnog oceana dostupnih informacija</a:t>
            </a:r>
          </a:p>
          <a:p>
            <a:r>
              <a:rPr lang="pl-PL" sz="2000" dirty="0"/>
              <a:t>Organizacijama omogućuje donošenje odluka koje su </a:t>
            </a:r>
            <a:r>
              <a:rPr lang="pl-PL" sz="2100" b="1" dirty="0">
                <a:solidFill>
                  <a:srgbClr val="1065AB"/>
                </a:solidFill>
              </a:rPr>
              <a:t>objektivnije</a:t>
            </a:r>
            <a:r>
              <a:rPr lang="pl-PL" sz="2000" dirty="0"/>
              <a:t> i utemeljenije na </a:t>
            </a:r>
            <a:r>
              <a:rPr lang="pl-PL" sz="2100" b="1" dirty="0">
                <a:solidFill>
                  <a:srgbClr val="1065AB"/>
                </a:solidFill>
              </a:rPr>
              <a:t>činjenicama</a:t>
            </a:r>
            <a:r>
              <a:rPr lang="pl-PL" sz="2000" dirty="0"/>
              <a:t> omogućujući im da idu dalje od pretpostavki i intuicije</a:t>
            </a:r>
          </a:p>
          <a:p>
            <a:r>
              <a:rPr lang="pl-PL" sz="2000" dirty="0"/>
              <a:t>Pronalaženje organizacijskih </a:t>
            </a:r>
            <a:r>
              <a:rPr lang="pl-PL" sz="2100" b="1" dirty="0">
                <a:solidFill>
                  <a:srgbClr val="1065AB"/>
                </a:solidFill>
              </a:rPr>
              <a:t>neučinkovitosti</a:t>
            </a:r>
            <a:r>
              <a:rPr lang="pl-PL" sz="2000" dirty="0"/>
              <a:t> i područja za poboljšanje</a:t>
            </a:r>
          </a:p>
          <a:p>
            <a:r>
              <a:rPr lang="pl-PL" sz="2000" dirty="0"/>
              <a:t>Organizacije mogu pronaći uska grla, poboljšati tijekove rada i poboljšati opću učinkovitost poslovnih procesa</a:t>
            </a:r>
          </a:p>
          <a:p>
            <a:endParaRPr lang="pl-PL" sz="2000" dirty="0"/>
          </a:p>
          <a:p>
            <a:r>
              <a:rPr lang="pl-PL" sz="2000" dirty="0"/>
              <a:t>Ali prvo – objašnjenje temeljnih koncepata </a:t>
            </a:r>
            <a:r>
              <a:rPr lang="pl-PL" sz="2100" b="1" dirty="0">
                <a:solidFill>
                  <a:srgbClr val="1065AB"/>
                </a:solidFill>
              </a:rPr>
              <a:t>razumijevanja i tumačenja podataka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DIKW piramida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341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Rowley (2007)</a:t>
            </a:r>
          </a:p>
        </p:txBody>
      </p:sp>
      <p:pic>
        <p:nvPicPr>
          <p:cNvPr id="2" name="Picture 1" descr="A pyramid of information&#10;&#10;Description automatically generated with medium confidence">
            <a:extLst>
              <a:ext uri="{FF2B5EF4-FFF2-40B4-BE49-F238E27FC236}">
                <a16:creationId xmlns:a16="http://schemas.microsoft.com/office/drawing/2014/main" id="{7040F9DD-E748-07E3-AEB0-42EF9F0C5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708" y="1481668"/>
            <a:ext cx="6064558" cy="40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DIKW piramida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b="1" dirty="0">
                <a:solidFill>
                  <a:srgbClr val="1065AB"/>
                </a:solidFill>
              </a:rPr>
              <a:t>Podatak</a:t>
            </a:r>
            <a:r>
              <a:rPr lang="hr-HR" sz="1800" dirty="0"/>
              <a:t> –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sirovina bez ikakvog značenja.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mogu biti u obliku brojeva, teksta, slika itd. Bez tumačenja, podaci ostaju besmisleni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Primjer podataka: skup podataka koji sadrži očitanja temperature prikupljena s meteoroloških stanica. </a:t>
            </a:r>
          </a:p>
          <a:p>
            <a:r>
              <a:rPr lang="hr-HR" sz="1800" b="1" dirty="0">
                <a:solidFill>
                  <a:srgbClr val="1065AB"/>
                </a:solidFill>
              </a:rPr>
              <a:t>Informacija</a:t>
            </a:r>
            <a:r>
              <a:rPr lang="hr-HR" sz="1800" dirty="0"/>
              <a:t> -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 podataka u kontekstu koji je relevantan za jednu ili više osoba u određenom trenutku ili određeno vrijeme</a:t>
            </a:r>
            <a:r>
              <a:rPr lang="pl-PL" sz="1800" dirty="0">
                <a:cs typeface="Times New Roman" panose="02020603050405020304" pitchFamily="18" charset="0"/>
              </a:rPr>
              <a:t>.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 obrađeni, organizirani, strukturirani i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kontekstualizirani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podaci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hr-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Primjer informacije: analizom temperaturnih podataka vidljivo je kako je prosječna temperatura u proteklom mjesecu viša nego u istom razdoblju prošle godine.</a:t>
            </a:r>
          </a:p>
          <a:p>
            <a:r>
              <a:rPr lang="hr-HR" sz="1800" b="1" dirty="0">
                <a:solidFill>
                  <a:srgbClr val="1065AB"/>
                </a:solidFill>
              </a:rPr>
              <a:t>Znanje</a:t>
            </a:r>
            <a:r>
              <a:rPr lang="hr-HR" sz="1800" dirty="0"/>
              <a:t> - re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zultat analize i tumačenja informacija, a koje otkriva obrasce, trendove i veze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Primjer znanja: pomoću znanja stečenog analizom povijesnih podataka o temperaturi, meteorolog može predvidjeti vremenske uvjete za nadolazeći tjedan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600" b="1" dirty="0">
                <a:solidFill>
                  <a:srgbClr val="1065AB"/>
                </a:solidFill>
              </a:rPr>
              <a:t>Mudrost</a:t>
            </a:r>
            <a:r>
              <a:rPr lang="hr-HR" sz="1600" dirty="0"/>
              <a:t> 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Sposobnost razumijevanja temeljnih činjenica i donošenje informiranih odluka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učinkovitih radnji 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Primjer mudrosti: koristeći vremenske prognoze i razumijevajući lokalne klimatske uvjete, poljoprivrednik može donijeti odluku o sadnji određene vrste usjeva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Izvori i vrste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Podaci – „</a:t>
            </a:r>
            <a:r>
              <a:rPr lang="hr-HR" sz="2000" b="1" dirty="0">
                <a:solidFill>
                  <a:srgbClr val="1065AB"/>
                </a:solidFill>
              </a:rPr>
              <a:t>nova nafta</a:t>
            </a:r>
            <a:r>
              <a:rPr lang="hr-HR" sz="2000" dirty="0"/>
              <a:t>”</a:t>
            </a:r>
          </a:p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svijetu postoji </a:t>
            </a:r>
            <a:r>
              <a:rPr lang="hr-HR" sz="2000" b="1" dirty="0">
                <a:solidFill>
                  <a:srgbClr val="1065AB"/>
                </a:solidFill>
              </a:rPr>
              <a:t>97 </a:t>
            </a:r>
            <a:r>
              <a:rPr lang="hr-HR" sz="2000" b="1" dirty="0" err="1">
                <a:solidFill>
                  <a:srgbClr val="1065AB"/>
                </a:solidFill>
              </a:rPr>
              <a:t>zetabajta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 </a:t>
            </a:r>
          </a:p>
          <a:p>
            <a:r>
              <a:rPr lang="hr-HR" sz="2000" dirty="0"/>
              <a:t>90% svih podataka kreirano je u </a:t>
            </a:r>
            <a:r>
              <a:rPr lang="hr-HR" sz="2000" b="1" dirty="0">
                <a:solidFill>
                  <a:srgbClr val="1065AB"/>
                </a:solidFill>
              </a:rPr>
              <a:t>zadnje dvije godine</a:t>
            </a:r>
          </a:p>
          <a:p>
            <a:endParaRPr lang="hr-HR" sz="2000" dirty="0"/>
          </a:p>
          <a:p>
            <a:r>
              <a:rPr lang="hr-HR" sz="2000" dirty="0"/>
              <a:t>Izvori podataka:</a:t>
            </a:r>
          </a:p>
          <a:p>
            <a:pPr lvl="1"/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ankete, laboratorijski testovi, terenski eksperimenti, računalni </a:t>
            </a:r>
            <a:r>
              <a:rPr lang="hr-HR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eksperimenati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simulacije, web pretraživanja, mobilne snimke, senzori… 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podataka</a:t>
            </a:r>
          </a:p>
        </p:txBody>
      </p:sp>
      <p:pic>
        <p:nvPicPr>
          <p:cNvPr id="3" name="Picture 2" descr="A diagram of a company&#10;&#10;Description automatically generated">
            <a:extLst>
              <a:ext uri="{FF2B5EF4-FFF2-40B4-BE49-F238E27FC236}">
                <a16:creationId xmlns:a16="http://schemas.microsoft.com/office/drawing/2014/main" id="{04041974-952D-56B0-29C2-28979E65F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81" y="1744345"/>
            <a:ext cx="8315637" cy="336931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B4330F-5D64-3B32-BAC9-592E281C3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35983"/>
          </a:xfrm>
        </p:spPr>
        <p:txBody>
          <a:bodyPr>
            <a:normAutofit lnSpcReduction="10000"/>
          </a:bodyPr>
          <a:lstStyle/>
          <a:p>
            <a:r>
              <a:rPr lang="hr-HR" sz="2400" b="1" dirty="0">
                <a:solidFill>
                  <a:srgbClr val="1065AB"/>
                </a:solidFill>
              </a:rPr>
              <a:t>Kvantitativni (numerički) podaci </a:t>
            </a:r>
          </a:p>
          <a:p>
            <a:pPr lvl="1"/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izraženi brojevima </a:t>
            </a:r>
          </a:p>
          <a:p>
            <a:pPr lvl="1"/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 se podijeliti na diskretne i kontinuirane podatke </a:t>
            </a:r>
          </a:p>
          <a:p>
            <a:pPr lvl="2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diskretni podaci mogu imati samo određenu vrijednost (npr. broj zaposlenih) </a:t>
            </a:r>
          </a:p>
          <a:p>
            <a:pPr lvl="2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kontinuirani podaci mogu imati beskonačan broj mogućih vrijednosti (npr. cijena proizvoda)</a:t>
            </a:r>
          </a:p>
          <a:p>
            <a:pPr lvl="1"/>
            <a:endParaRPr lang="hr-HR" sz="1600" dirty="0"/>
          </a:p>
          <a:p>
            <a:r>
              <a:rPr lang="hr-HR" sz="2400" b="1" dirty="0">
                <a:solidFill>
                  <a:srgbClr val="1065AB"/>
                </a:solidFill>
              </a:rPr>
              <a:t>Kvalitativni podaci</a:t>
            </a:r>
          </a:p>
          <a:p>
            <a:pPr lvl="1"/>
            <a:r>
              <a:rPr lang="hr-HR" sz="1800" dirty="0"/>
              <a:t>Mogu se podijeliti u kategoričke i </a:t>
            </a:r>
            <a:r>
              <a:rPr lang="hr-HR" sz="1800" dirty="0" err="1"/>
              <a:t>ordinalne</a:t>
            </a:r>
            <a:r>
              <a:rPr lang="hr-HR" sz="1800" dirty="0"/>
              <a:t> podatke</a:t>
            </a:r>
          </a:p>
          <a:p>
            <a:pPr lvl="2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Kategorički podaci predstavljaju tekstualne podatke koji se mogu grupirati u različite kategorije (npr. mjesto rođenja, regija, kategorija </a:t>
            </a:r>
            <a:r>
              <a:rPr lang="hr-H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proiozvoda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 lvl="2"/>
            <a:r>
              <a:rPr lang="hr-H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Ordinalni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podaci mogu se rangirati ili poredati (npr. zadovoljstvo zaposlenika – vrlo nezadovoljan, nezadovoljan, neutralan, zadovoljan, vrlo zadovoljan; razina obrazovanja – osnovna škola, srednja škola, prvostupnik, magisterij, doktorat).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5343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1065AB"/>
                </a:solidFill>
              </a:rPr>
              <a:t>Strukturirani podaci 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 se pohranjivati, obrađivati i njima manipulirati u tradicionalnom relacijskom sustavu upravljanja bazama podataka. Ovi podaci dolaze iz raznih izvora, uključujući web obrasce, POS transakcije, senzore i sl. Mogu ih generirati ljudi ili strojevi. </a:t>
            </a:r>
          </a:p>
          <a:p>
            <a:r>
              <a:rPr lang="hr-HR" sz="2400" b="1" dirty="0" err="1">
                <a:solidFill>
                  <a:srgbClr val="1065AB"/>
                </a:solidFill>
              </a:rPr>
              <a:t>Polustrukturirani</a:t>
            </a:r>
            <a:r>
              <a:rPr lang="hr-HR" sz="2400" b="1" dirty="0">
                <a:solidFill>
                  <a:srgbClr val="1065AB"/>
                </a:solidFill>
              </a:rPr>
              <a:t> podaci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organizirani su pomoću oznaka (tagova) koji podacima daju hijerarhiju i poredak, čak i ako se ne uklapaju u sustav strukturirane baze podataka</a:t>
            </a:r>
            <a:r>
              <a:rPr lang="hr-HR" sz="1600" dirty="0"/>
              <a:t>. 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Logovi, HTML tekst, XML datoteke i JSON podatkovne datoteke</a:t>
            </a:r>
            <a:r>
              <a:rPr lang="hr-HR" sz="1600" dirty="0"/>
              <a:t>…</a:t>
            </a:r>
          </a:p>
          <a:p>
            <a:r>
              <a:rPr lang="hr-HR" sz="2000" b="1" dirty="0">
                <a:solidFill>
                  <a:srgbClr val="1065AB"/>
                </a:solidFill>
              </a:rPr>
              <a:t>Nestrukturirani podaci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obično ih generira ljudska aktivnost i ne uklapaju se u format strukturirane baze podataka</a:t>
            </a:r>
            <a:r>
              <a:rPr lang="hr-HR" sz="1600" dirty="0"/>
              <a:t>.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tekstualni dokumenti, PDF datoteke, zapisi na blogovima, e-mailovi, slike i video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EMC Education Services (2015); Person &amp; Porway (2015); McKinsey Global Institute (2011)</a:t>
            </a:r>
          </a:p>
        </p:txBody>
      </p:sp>
    </p:spTree>
    <p:extLst>
      <p:ext uri="{BB962C8B-B14F-4D97-AF65-F5344CB8AC3E}">
        <p14:creationId xmlns:p14="http://schemas.microsoft.com/office/powerpoint/2010/main" val="208271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4" ma:contentTypeDescription="Utwórz nowy dokument." ma:contentTypeScope="" ma:versionID="ba864aba8d1d9e57428d0c2f03bad87e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29864f8967cc06ef82d222c4eac64728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457C50-9ABB-446C-A946-E412DC9D8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1404</Words>
  <Application>Microsoft Office PowerPoint</Application>
  <PresentationFormat>Widescreen</PresentationFormat>
  <Paragraphs>138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Motyw pakietu Office</vt:lpstr>
      <vt:lpstr>Poslovna inteligencija</vt:lpstr>
      <vt:lpstr>Sadržaj</vt:lpstr>
      <vt:lpstr>Koristi od analize podataka</vt:lpstr>
      <vt:lpstr>DIKW piramida</vt:lpstr>
      <vt:lpstr>DIKW piramida</vt:lpstr>
      <vt:lpstr>Izvori i vrste podataka</vt:lpstr>
      <vt:lpstr>Vrste podataka</vt:lpstr>
      <vt:lpstr>Vrste podataka</vt:lpstr>
      <vt:lpstr>Vrste podataka</vt:lpstr>
      <vt:lpstr>Big data</vt:lpstr>
      <vt:lpstr>Arhitektura podataka</vt:lpstr>
      <vt:lpstr>Modeliranje i oblikovanje podataka</vt:lpstr>
      <vt:lpstr>Modeliranje i oblikovanje podataka</vt:lpstr>
      <vt:lpstr>Vrste veza</vt:lpstr>
      <vt:lpstr>ER dijagram</vt:lpstr>
      <vt:lpstr>ER dijagram - primjer</vt:lpstr>
      <vt:lpstr>Odlučivanje na temelju podataka</vt:lpstr>
      <vt:lpstr>Kvaliteta podataka</vt:lpstr>
      <vt:lpstr>Kvaliteta podataka</vt:lpstr>
      <vt:lpstr>Zaključak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11</cp:revision>
  <dcterms:created xsi:type="dcterms:W3CDTF">2023-07-06T12:09:08Z</dcterms:created>
  <dcterms:modified xsi:type="dcterms:W3CDTF">2025-02-27T10:14:10Z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