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3" r:id="rId24"/>
    <p:sldId id="330" r:id="rId25"/>
    <p:sldId id="331" r:id="rId26"/>
    <p:sldId id="329" r:id="rId27"/>
    <p:sldId id="332" r:id="rId28"/>
    <p:sldId id="266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 err="1"/>
              <a:t>Poslovna</a:t>
            </a:r>
            <a:r>
              <a:rPr lang="pl-PL" dirty="0"/>
              <a:t> </a:t>
            </a:r>
            <a:r>
              <a:rPr lang="pl-PL" dirty="0" err="1"/>
              <a:t>inteligencija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Etika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bezbednost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Rizik/pretnje/ranjivost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U </a:t>
            </a:r>
            <a:r>
              <a:rPr lang="en-US" sz="2000" dirty="0" err="1"/>
              <a:t>informacionoj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, </a:t>
            </a:r>
            <a:r>
              <a:rPr lang="en-US" sz="2000" dirty="0" err="1"/>
              <a:t>koncepti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, </a:t>
            </a:r>
            <a:r>
              <a:rPr lang="en-US" sz="2000" dirty="0" err="1"/>
              <a:t>pretnje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za </a:t>
            </a:r>
            <a:r>
              <a:rPr lang="en-US" sz="2000" dirty="0" err="1"/>
              <a:t>razumevanje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bezbednošću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it-IT" sz="2000" b="1" dirty="0">
                <a:solidFill>
                  <a:srgbClr val="1065AB"/>
                </a:solidFill>
              </a:rPr>
              <a:t>Rizik </a:t>
            </a:r>
            <a:r>
              <a:rPr lang="it-IT" sz="2000" dirty="0"/>
              <a:t>je verovatnoća da će se nešto loše desiti imovini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600" dirty="0"/>
              <a:t>U </a:t>
            </a:r>
            <a:r>
              <a:rPr lang="en-US" sz="1600" dirty="0" err="1"/>
              <a:t>informacionoj</a:t>
            </a:r>
            <a:r>
              <a:rPr lang="en-US" sz="1600" dirty="0"/>
              <a:t> </a:t>
            </a:r>
            <a:r>
              <a:rPr lang="en-US" sz="1600" dirty="0" err="1"/>
              <a:t>bezbednosti</a:t>
            </a:r>
            <a:r>
              <a:rPr lang="en-US" sz="1600" dirty="0"/>
              <a:t>, </a:t>
            </a:r>
            <a:r>
              <a:rPr lang="en-US" sz="1600" dirty="0" err="1"/>
              <a:t>rizik</a:t>
            </a:r>
            <a:r>
              <a:rPr lang="en-US" sz="1600" dirty="0"/>
              <a:t> je </a:t>
            </a:r>
            <a:r>
              <a:rPr lang="en-US" sz="1600" dirty="0" err="1"/>
              <a:t>verovatnoća</a:t>
            </a:r>
            <a:r>
              <a:rPr lang="en-US" sz="1600" dirty="0"/>
              <a:t> </a:t>
            </a:r>
            <a:r>
              <a:rPr lang="en-US" sz="1600" dirty="0" err="1"/>
              <a:t>štetnog</a:t>
            </a:r>
            <a:r>
              <a:rPr lang="en-US" sz="1600" dirty="0"/>
              <a:t> </a:t>
            </a:r>
            <a:r>
              <a:rPr lang="en-US" sz="1600" dirty="0" err="1"/>
              <a:t>događaja</a:t>
            </a:r>
            <a:r>
              <a:rPr lang="en-US" sz="1600" dirty="0"/>
              <a:t> koji </a:t>
            </a:r>
            <a:r>
              <a:rPr lang="en-US" sz="1600" dirty="0" err="1"/>
              <a:t>utiče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poverljivost</a:t>
            </a:r>
            <a:r>
              <a:rPr lang="en-US" sz="1600" dirty="0"/>
              <a:t>, </a:t>
            </a:r>
            <a:r>
              <a:rPr lang="en-US" sz="1600" dirty="0" err="1"/>
              <a:t>integritet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dostupnost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Na primer, </a:t>
            </a:r>
            <a:r>
              <a:rPr lang="en-US" sz="1600" dirty="0" err="1"/>
              <a:t>kompanija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proceniti</a:t>
            </a:r>
            <a:r>
              <a:rPr lang="en-US" sz="1600" dirty="0"/>
              <a:t> </a:t>
            </a:r>
            <a:r>
              <a:rPr lang="en-US" sz="1600" dirty="0" err="1"/>
              <a:t>rizik</a:t>
            </a:r>
            <a:r>
              <a:rPr lang="en-US" sz="1600" dirty="0"/>
              <a:t> od </a:t>
            </a:r>
            <a:r>
              <a:rPr lang="en-US" sz="1600" dirty="0" err="1"/>
              <a:t>sajber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svoju</a:t>
            </a:r>
            <a:r>
              <a:rPr lang="en-US" sz="1600" dirty="0"/>
              <a:t> </a:t>
            </a:r>
            <a:r>
              <a:rPr lang="en-US" sz="1600" dirty="0" err="1"/>
              <a:t>mrežu</a:t>
            </a:r>
            <a:r>
              <a:rPr lang="en-US" sz="1600" dirty="0"/>
              <a:t> </a:t>
            </a:r>
            <a:r>
              <a:rPr lang="en-US" sz="1600" dirty="0" err="1"/>
              <a:t>uzimajući</a:t>
            </a:r>
            <a:r>
              <a:rPr lang="en-US" sz="1600" dirty="0"/>
              <a:t> u </a:t>
            </a:r>
            <a:r>
              <a:rPr lang="en-US" sz="1600" dirty="0" err="1"/>
              <a:t>obzir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verovatnoću</a:t>
            </a:r>
            <a:r>
              <a:rPr lang="en-US" sz="1600" dirty="0"/>
              <a:t> </a:t>
            </a:r>
            <a:r>
              <a:rPr lang="en-US" sz="1600" dirty="0" err="1"/>
              <a:t>takvog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potencijalnu</a:t>
            </a:r>
            <a:r>
              <a:rPr lang="en-US" sz="1600" dirty="0"/>
              <a:t> </a:t>
            </a:r>
            <a:r>
              <a:rPr lang="en-US" sz="1600" dirty="0" err="1"/>
              <a:t>štetu</a:t>
            </a:r>
            <a:r>
              <a:rPr lang="en-US" sz="1600" dirty="0"/>
              <a:t> </a:t>
            </a:r>
            <a:r>
              <a:rPr lang="en-US" sz="1600" dirty="0" err="1"/>
              <a:t>koju</a:t>
            </a:r>
            <a:r>
              <a:rPr lang="en-US" sz="1600" dirty="0"/>
              <a:t> bi </a:t>
            </a:r>
            <a:r>
              <a:rPr lang="en-US" sz="1600" dirty="0" err="1"/>
              <a:t>mogao</a:t>
            </a:r>
            <a:r>
              <a:rPr lang="en-US" sz="1600" dirty="0"/>
              <a:t> da </a:t>
            </a:r>
            <a:r>
              <a:rPr lang="en-US" sz="1600" dirty="0" err="1"/>
              <a:t>prouzrokuje</a:t>
            </a:r>
            <a:r>
              <a:rPr lang="en-US" sz="1600" dirty="0"/>
              <a:t>. </a:t>
            </a:r>
            <a:endParaRPr lang="hr-HR" sz="1600" dirty="0"/>
          </a:p>
          <a:p>
            <a:pPr algn="just"/>
            <a:r>
              <a:rPr lang="hr-HR" sz="2000" b="1" dirty="0">
                <a:solidFill>
                  <a:srgbClr val="1065AB"/>
                </a:solidFill>
              </a:rPr>
              <a:t>Pretnja </a:t>
            </a:r>
            <a:r>
              <a:rPr lang="en-US" sz="2000" dirty="0"/>
              <a:t>je </a:t>
            </a:r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radnja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potencijal</a:t>
            </a:r>
            <a:r>
              <a:rPr lang="en-US" sz="2000" dirty="0"/>
              <a:t> da </a:t>
            </a:r>
            <a:r>
              <a:rPr lang="en-US" sz="2000" dirty="0" err="1"/>
              <a:t>prouzrokuje</a:t>
            </a:r>
            <a:r>
              <a:rPr lang="en-US" sz="2000" dirty="0"/>
              <a:t> </a:t>
            </a:r>
            <a:r>
              <a:rPr lang="en-US" sz="2000" dirty="0" err="1"/>
              <a:t>štetu</a:t>
            </a:r>
            <a:r>
              <a:rPr lang="en-US" sz="2000" dirty="0"/>
              <a:t> </a:t>
            </a:r>
            <a:r>
              <a:rPr lang="en-US" sz="2000" dirty="0" err="1"/>
              <a:t>informacionim</a:t>
            </a:r>
            <a:r>
              <a:rPr lang="en-US" sz="2000" dirty="0"/>
              <a:t> </a:t>
            </a:r>
            <a:r>
              <a:rPr lang="en-US" sz="2000" dirty="0" err="1"/>
              <a:t>sistemima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</a:t>
            </a:r>
            <a:endParaRPr lang="hr-HR" sz="2000" dirty="0"/>
          </a:p>
          <a:p>
            <a:pPr lvl="1" algn="just"/>
            <a:r>
              <a:rPr lang="en-US" sz="1600" dirty="0" err="1"/>
              <a:t>Pretnje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namerne</a:t>
            </a:r>
            <a:r>
              <a:rPr lang="en-US" sz="1600" dirty="0"/>
              <a:t>, </a:t>
            </a:r>
            <a:r>
              <a:rPr lang="en-US" sz="1600" dirty="0" err="1"/>
              <a:t>poput</a:t>
            </a:r>
            <a:r>
              <a:rPr lang="en-US" sz="1600" dirty="0"/>
              <a:t> </a:t>
            </a:r>
            <a:r>
              <a:rPr lang="en-US" sz="1600" dirty="0" err="1"/>
              <a:t>sajber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 </a:t>
            </a:r>
            <a:r>
              <a:rPr lang="en-US" sz="1600" dirty="0" err="1"/>
              <a:t>hakera</a:t>
            </a:r>
            <a:r>
              <a:rPr lang="en-US" sz="1600" dirty="0"/>
              <a:t>,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nenamerne</a:t>
            </a:r>
            <a:r>
              <a:rPr lang="en-US" sz="1600" dirty="0"/>
              <a:t>, </a:t>
            </a:r>
            <a:r>
              <a:rPr lang="en-US" sz="1600" dirty="0" err="1"/>
              <a:t>poput</a:t>
            </a:r>
            <a:r>
              <a:rPr lang="en-US" sz="1600" dirty="0"/>
              <a:t> </a:t>
            </a:r>
            <a:r>
              <a:rPr lang="en-US" sz="1600" dirty="0" err="1"/>
              <a:t>prirodnih</a:t>
            </a:r>
            <a:r>
              <a:rPr lang="en-US" sz="1600" dirty="0"/>
              <a:t> </a:t>
            </a:r>
            <a:r>
              <a:rPr lang="en-US" sz="1600" dirty="0" err="1"/>
              <a:t>katastrofa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ljudskih</a:t>
            </a:r>
            <a:r>
              <a:rPr lang="en-US" sz="1600" dirty="0"/>
              <a:t> </a:t>
            </a:r>
            <a:r>
              <a:rPr lang="en-US" sz="1600" dirty="0" err="1"/>
              <a:t>grešaka</a:t>
            </a:r>
            <a:r>
              <a:rPr lang="en-US" sz="1600" dirty="0"/>
              <a:t>. </a:t>
            </a:r>
            <a:endParaRPr lang="hr-HR" sz="16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Ranjivost</a:t>
            </a:r>
            <a:r>
              <a:rPr lang="en-US" sz="2000" dirty="0"/>
              <a:t> se </a:t>
            </a:r>
            <a:r>
              <a:rPr lang="en-US" sz="2000" dirty="0" err="1"/>
              <a:t>odnosi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slabosti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praznine</a:t>
            </a:r>
            <a:r>
              <a:rPr lang="en-US" sz="2000" dirty="0"/>
              <a:t> u </a:t>
            </a:r>
            <a:r>
              <a:rPr lang="en-US" sz="2000" dirty="0" err="1"/>
              <a:t>odbrani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pretnje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iskoristiti</a:t>
            </a:r>
            <a:r>
              <a:rPr lang="en-US" sz="2000" dirty="0"/>
              <a:t> da </a:t>
            </a:r>
            <a:r>
              <a:rPr lang="en-US" sz="2000" dirty="0" err="1"/>
              <a:t>nanesu</a:t>
            </a:r>
            <a:r>
              <a:rPr lang="en-US" sz="2000" dirty="0"/>
              <a:t> </a:t>
            </a:r>
            <a:r>
              <a:rPr lang="en-US" sz="2000" dirty="0" err="1"/>
              <a:t>štetu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600" dirty="0"/>
              <a:t>To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nedostaci</a:t>
            </a:r>
            <a:r>
              <a:rPr lang="en-US" sz="1600" dirty="0"/>
              <a:t> u </a:t>
            </a:r>
            <a:r>
              <a:rPr lang="en-US" sz="1600" dirty="0" err="1"/>
              <a:t>softveru</a:t>
            </a:r>
            <a:r>
              <a:rPr lang="en-US" sz="1600" dirty="0"/>
              <a:t>, </a:t>
            </a:r>
            <a:r>
              <a:rPr lang="en-US" sz="1600" dirty="0" err="1"/>
              <a:t>hardveru</a:t>
            </a:r>
            <a:r>
              <a:rPr lang="en-US" sz="1600" dirty="0"/>
              <a:t>, </a:t>
            </a:r>
            <a:r>
              <a:rPr lang="en-US" sz="1600" dirty="0" err="1"/>
              <a:t>organizacionim</a:t>
            </a:r>
            <a:r>
              <a:rPr lang="en-US" sz="1600" dirty="0"/>
              <a:t> </a:t>
            </a:r>
            <a:r>
              <a:rPr lang="en-US" sz="1600" dirty="0" err="1"/>
              <a:t>procesima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ljudskom</a:t>
            </a:r>
            <a:r>
              <a:rPr lang="en-US" sz="1600" dirty="0"/>
              <a:t> </a:t>
            </a:r>
            <a:r>
              <a:rPr lang="en-US" sz="1600" dirty="0" err="1"/>
              <a:t>ponašanju</a:t>
            </a:r>
            <a:r>
              <a:rPr lang="pl-PL" sz="1600" dirty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4365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1A16-0A1D-6712-274A-96D58B91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Kršenje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1900-C66E-9A94-B37A-311911B3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Prema </a:t>
            </a:r>
            <a:r>
              <a:rPr lang="en-US" sz="2000" dirty="0" err="1"/>
              <a:t>Fortinetu</a:t>
            </a:r>
            <a:r>
              <a:rPr lang="en-US" sz="2000" dirty="0"/>
              <a:t> (n.d.), </a:t>
            </a:r>
            <a:r>
              <a:rPr lang="en-US" sz="2000" b="1" dirty="0" err="1">
                <a:solidFill>
                  <a:srgbClr val="1065AB"/>
                </a:solidFill>
              </a:rPr>
              <a:t>kršenje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bezbednosti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podataka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pl-PL" sz="2000" dirty="0"/>
              <a:t>„</a:t>
            </a:r>
            <a:r>
              <a:rPr lang="en-US" sz="2000" dirty="0"/>
              <a:t>je </a:t>
            </a:r>
            <a:r>
              <a:rPr lang="en-US" sz="2000" dirty="0" err="1"/>
              <a:t>događaj</a:t>
            </a:r>
            <a:r>
              <a:rPr lang="en-US" sz="2000" dirty="0"/>
              <a:t> koji </a:t>
            </a:r>
            <a:r>
              <a:rPr lang="en-US" sz="2000" dirty="0" err="1"/>
              <a:t>dovodi</a:t>
            </a:r>
            <a:r>
              <a:rPr lang="en-US" sz="2000" dirty="0"/>
              <a:t> do toga da </a:t>
            </a:r>
            <a:r>
              <a:rPr lang="en-US" sz="2000" dirty="0" err="1"/>
              <a:t>poverljive</a:t>
            </a:r>
            <a:r>
              <a:rPr lang="en-US" sz="2000" dirty="0"/>
              <a:t>, </a:t>
            </a:r>
            <a:r>
              <a:rPr lang="en-US" sz="2000" dirty="0" err="1"/>
              <a:t>privatne</a:t>
            </a:r>
            <a:r>
              <a:rPr lang="en-US" sz="2000" dirty="0"/>
              <a:t>, </a:t>
            </a:r>
            <a:r>
              <a:rPr lang="en-US" sz="2000" dirty="0" err="1"/>
              <a:t>zaštićene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osetljive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budu</a:t>
            </a:r>
            <a:r>
              <a:rPr lang="en-US" sz="2000" dirty="0"/>
              <a:t> </a:t>
            </a:r>
            <a:r>
              <a:rPr lang="en-US" sz="2000" dirty="0" err="1"/>
              <a:t>izložene</a:t>
            </a:r>
            <a:r>
              <a:rPr lang="en-US" sz="2000" dirty="0"/>
              <a:t> </a:t>
            </a:r>
            <a:r>
              <a:rPr lang="en-US" sz="2000" dirty="0" err="1"/>
              <a:t>osobi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ovlašćena</a:t>
            </a:r>
            <a:r>
              <a:rPr lang="en-US" sz="2000" dirty="0"/>
              <a:t> da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pristupi</a:t>
            </a:r>
            <a:r>
              <a:rPr lang="pl-PL" sz="2000" dirty="0"/>
              <a:t>”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Do </a:t>
            </a:r>
            <a:r>
              <a:rPr lang="en-US" sz="2000" dirty="0" err="1"/>
              <a:t>ovih</a:t>
            </a:r>
            <a:r>
              <a:rPr lang="en-US" sz="2000" dirty="0"/>
              <a:t> </a:t>
            </a:r>
            <a:r>
              <a:rPr lang="en-US" sz="2000" dirty="0" err="1"/>
              <a:t>propusta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doći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načine</a:t>
            </a:r>
            <a:r>
              <a:rPr lang="en-US" sz="2000" dirty="0"/>
              <a:t> (Kaspersky, </a:t>
            </a:r>
            <a:r>
              <a:rPr lang="en-US" sz="2000" dirty="0" err="1"/>
              <a:t>n.d.a</a:t>
            </a:r>
            <a:r>
              <a:rPr lang="en-US" sz="2000" dirty="0"/>
              <a:t>):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Slučajni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insajder</a:t>
            </a:r>
            <a:r>
              <a:rPr lang="en-US" sz="1600" dirty="0"/>
              <a:t>: </a:t>
            </a:r>
            <a:r>
              <a:rPr lang="en-US" sz="1600" dirty="0" err="1"/>
              <a:t>Zaposleni</a:t>
            </a:r>
            <a:r>
              <a:rPr lang="en-US" sz="1600" dirty="0"/>
              <a:t> </a:t>
            </a:r>
            <a:r>
              <a:rPr lang="en-US" sz="1600" dirty="0" err="1"/>
              <a:t>nenamerno</a:t>
            </a:r>
            <a:r>
              <a:rPr lang="en-US" sz="1600" dirty="0"/>
              <a:t> </a:t>
            </a:r>
            <a:r>
              <a:rPr lang="en-US" sz="1600" dirty="0" err="1"/>
              <a:t>pristupa</a:t>
            </a:r>
            <a:r>
              <a:rPr lang="en-US" sz="1600" dirty="0"/>
              <a:t>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bez </a:t>
            </a:r>
            <a:r>
              <a:rPr lang="en-US" sz="1600" dirty="0" err="1"/>
              <a:t>odgovarajućeg</a:t>
            </a:r>
            <a:r>
              <a:rPr lang="en-US" sz="1600" dirty="0"/>
              <a:t> </a:t>
            </a:r>
            <a:r>
              <a:rPr lang="en-US" sz="1600" dirty="0" err="1"/>
              <a:t>ovlašćenja</a:t>
            </a:r>
            <a:r>
              <a:rPr lang="en-US" sz="1600" dirty="0"/>
              <a:t>. Na primer, </a:t>
            </a:r>
            <a:r>
              <a:rPr lang="en-US" sz="1600" dirty="0" err="1"/>
              <a:t>korišćenje</a:t>
            </a:r>
            <a:r>
              <a:rPr lang="en-US" sz="1600" dirty="0"/>
              <a:t> </a:t>
            </a:r>
            <a:r>
              <a:rPr lang="en-US" sz="1600" dirty="0" err="1"/>
              <a:t>računara</a:t>
            </a:r>
            <a:r>
              <a:rPr lang="en-US" sz="1600" dirty="0"/>
              <a:t> </a:t>
            </a:r>
            <a:r>
              <a:rPr lang="en-US" sz="1600" dirty="0" err="1"/>
              <a:t>kolege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pregled</a:t>
            </a:r>
            <a:r>
              <a:rPr lang="en-US" sz="1600" dirty="0"/>
              <a:t> </a:t>
            </a:r>
            <a:r>
              <a:rPr lang="en-US" sz="1600" dirty="0" err="1"/>
              <a:t>poverljivih</a:t>
            </a:r>
            <a:r>
              <a:rPr lang="en-US" sz="1600" dirty="0"/>
              <a:t> </a:t>
            </a:r>
            <a:r>
              <a:rPr lang="en-US" sz="1600" dirty="0" err="1"/>
              <a:t>datoteka</a:t>
            </a:r>
            <a:r>
              <a:rPr lang="en-US" sz="1600" dirty="0"/>
              <a:t>.</a:t>
            </a:r>
            <a:endParaRPr lang="hr-HR" sz="16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insajder</a:t>
            </a:r>
            <a:r>
              <a:rPr lang="en-US" sz="1600" dirty="0"/>
              <a:t>: Osoba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ovlašćenim</a:t>
            </a:r>
            <a:r>
              <a:rPr lang="en-US" sz="1600" dirty="0"/>
              <a:t> </a:t>
            </a:r>
            <a:r>
              <a:rPr lang="en-US" sz="1600" dirty="0" err="1"/>
              <a:t>pristupom</a:t>
            </a:r>
            <a:r>
              <a:rPr lang="en-US" sz="1600" dirty="0"/>
              <a:t> </a:t>
            </a:r>
            <a:r>
              <a:rPr lang="en-US" sz="1600" dirty="0" err="1"/>
              <a:t>namerno</a:t>
            </a:r>
            <a:r>
              <a:rPr lang="en-US" sz="1600" dirty="0"/>
              <a:t> </a:t>
            </a:r>
            <a:r>
              <a:rPr lang="en-US" sz="1600" dirty="0" err="1"/>
              <a:t>zloupotrebljava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u </a:t>
            </a:r>
            <a:r>
              <a:rPr lang="en-US" sz="1600" dirty="0" err="1"/>
              <a:t>štetne</a:t>
            </a:r>
            <a:r>
              <a:rPr lang="en-US" sz="1600" dirty="0"/>
              <a:t> </a:t>
            </a:r>
            <a:r>
              <a:rPr lang="en-US" sz="1600" dirty="0" err="1"/>
              <a:t>svrhe</a:t>
            </a:r>
            <a:r>
              <a:rPr lang="en-US" sz="1600" dirty="0"/>
              <a:t>. To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uključivati</a:t>
            </a:r>
            <a:r>
              <a:rPr lang="en-US" sz="1600" dirty="0"/>
              <a:t> </a:t>
            </a:r>
            <a:r>
              <a:rPr lang="en-US" sz="1600" dirty="0" err="1"/>
              <a:t>krađu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curenje</a:t>
            </a:r>
            <a:r>
              <a:rPr lang="en-US" sz="1600" dirty="0"/>
              <a:t> </a:t>
            </a:r>
            <a:r>
              <a:rPr lang="en-US" sz="1600" dirty="0" err="1"/>
              <a:t>osetljivih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</a:t>
            </a:r>
            <a:endParaRPr lang="hr-HR" sz="16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Izgubljeni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ili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ukradeni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uređaji</a:t>
            </a:r>
            <a:r>
              <a:rPr lang="en-US" sz="1600" dirty="0"/>
              <a:t>: </a:t>
            </a:r>
            <a:r>
              <a:rPr lang="en-US" sz="1600" dirty="0" err="1"/>
              <a:t>Nešifrovani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neobezbeđeni</a:t>
            </a:r>
            <a:r>
              <a:rPr lang="en-US" sz="1600" dirty="0"/>
              <a:t> </a:t>
            </a:r>
            <a:r>
              <a:rPr lang="en-US" sz="1600" dirty="0" err="1"/>
              <a:t>uređaji</a:t>
            </a:r>
            <a:r>
              <a:rPr lang="en-US" sz="1600" dirty="0"/>
              <a:t> </a:t>
            </a:r>
            <a:r>
              <a:rPr lang="en-US" sz="1600" dirty="0" err="1"/>
              <a:t>poput</a:t>
            </a:r>
            <a:r>
              <a:rPr lang="en-US" sz="1600" dirty="0"/>
              <a:t> </a:t>
            </a:r>
            <a:r>
              <a:rPr lang="en-US" sz="1600" dirty="0" err="1"/>
              <a:t>laptopova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eksternih</a:t>
            </a:r>
            <a:r>
              <a:rPr lang="en-US" sz="1600" dirty="0"/>
              <a:t> </a:t>
            </a:r>
            <a:r>
              <a:rPr lang="en-US" sz="1600" dirty="0" err="1"/>
              <a:t>diskova</a:t>
            </a:r>
            <a:r>
              <a:rPr lang="en-US" sz="1600" dirty="0"/>
              <a:t> koji </a:t>
            </a:r>
            <a:r>
              <a:rPr lang="en-US" sz="1600" dirty="0" err="1"/>
              <a:t>sadrže</a:t>
            </a:r>
            <a:r>
              <a:rPr lang="en-US" sz="1600" dirty="0"/>
              <a:t> </a:t>
            </a:r>
            <a:r>
              <a:rPr lang="en-US" sz="1600" dirty="0" err="1"/>
              <a:t>osetljive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izgubljeni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ukradeni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</a:t>
            </a:r>
            <a:r>
              <a:rPr lang="en-US" sz="1600" dirty="0" err="1"/>
              <a:t>čini</a:t>
            </a:r>
            <a:r>
              <a:rPr lang="en-US" sz="1600" dirty="0"/>
              <a:t> </a:t>
            </a:r>
            <a:r>
              <a:rPr lang="en-US" sz="1600" dirty="0" err="1"/>
              <a:t>ranjivim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neovlašćeni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.</a:t>
            </a:r>
            <a:endParaRPr lang="hr-HR" sz="16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spoljni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kriminalci</a:t>
            </a:r>
            <a:r>
              <a:rPr lang="en-US" sz="1600" dirty="0"/>
              <a:t>: </a:t>
            </a:r>
            <a:r>
              <a:rPr lang="en-US" sz="1600" dirty="0" err="1"/>
              <a:t>Hakeri</a:t>
            </a:r>
            <a:r>
              <a:rPr lang="en-US" sz="1600" dirty="0"/>
              <a:t> </a:t>
            </a:r>
            <a:r>
              <a:rPr lang="en-US" sz="1600" dirty="0" err="1"/>
              <a:t>koriste</a:t>
            </a:r>
            <a:r>
              <a:rPr lang="en-US" sz="1600" dirty="0"/>
              <a:t> </a:t>
            </a:r>
            <a:r>
              <a:rPr lang="en-US" sz="1600" dirty="0" err="1"/>
              <a:t>razne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za </a:t>
            </a:r>
            <a:r>
              <a:rPr lang="en-US" sz="1600" dirty="0" err="1"/>
              <a:t>provalu</a:t>
            </a:r>
            <a:r>
              <a:rPr lang="en-US" sz="1600" dirty="0"/>
              <a:t> u </a:t>
            </a:r>
            <a:r>
              <a:rPr lang="en-US" sz="1600" dirty="0" err="1"/>
              <a:t>sisteme</a:t>
            </a:r>
            <a:r>
              <a:rPr lang="en-US" sz="1600" dirty="0"/>
              <a:t>, </a:t>
            </a:r>
            <a:r>
              <a:rPr lang="en-US" sz="1600" dirty="0" err="1"/>
              <a:t>uključujući</a:t>
            </a:r>
            <a:r>
              <a:rPr lang="en-US" sz="1600" dirty="0"/>
              <a:t> </a:t>
            </a:r>
            <a:r>
              <a:rPr lang="en-US" sz="1600" dirty="0" err="1"/>
              <a:t>fišing</a:t>
            </a:r>
            <a:r>
              <a:rPr lang="en-US" sz="1600" dirty="0"/>
              <a:t> </a:t>
            </a:r>
            <a:r>
              <a:rPr lang="en-US" sz="1600" dirty="0" err="1"/>
              <a:t>napade</a:t>
            </a:r>
            <a:r>
              <a:rPr lang="en-US" sz="1600" dirty="0"/>
              <a:t>, </a:t>
            </a:r>
            <a:r>
              <a:rPr lang="en-US" sz="1600" dirty="0" err="1"/>
              <a:t>napade</a:t>
            </a:r>
            <a:r>
              <a:rPr lang="en-US" sz="1600" dirty="0"/>
              <a:t> </a:t>
            </a:r>
            <a:r>
              <a:rPr lang="en-US" sz="1600" dirty="0" err="1"/>
              <a:t>grubom</a:t>
            </a:r>
            <a:r>
              <a:rPr lang="en-US" sz="1600" dirty="0"/>
              <a:t> </a:t>
            </a:r>
            <a:r>
              <a:rPr lang="en-US" sz="1600" dirty="0" err="1"/>
              <a:t>silom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zlonamerni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. Ovi </a:t>
            </a:r>
            <a:r>
              <a:rPr lang="en-US" sz="1600" dirty="0" err="1"/>
              <a:t>sajber</a:t>
            </a:r>
            <a:r>
              <a:rPr lang="en-US" sz="1600" dirty="0"/>
              <a:t> </a:t>
            </a:r>
            <a:r>
              <a:rPr lang="en-US" sz="1600" dirty="0" err="1"/>
              <a:t>kriminalci</a:t>
            </a:r>
            <a:r>
              <a:rPr lang="en-US" sz="1600" dirty="0"/>
              <a:t> </a:t>
            </a:r>
            <a:r>
              <a:rPr lang="en-US" sz="1600" dirty="0" err="1"/>
              <a:t>iskorišćavaju</a:t>
            </a:r>
            <a:r>
              <a:rPr lang="en-US" sz="1600" dirty="0"/>
              <a:t> </a:t>
            </a:r>
            <a:r>
              <a:rPr lang="en-US" sz="1600" dirty="0" err="1"/>
              <a:t>ranjivosti</a:t>
            </a:r>
            <a:r>
              <a:rPr lang="en-US" sz="1600" dirty="0"/>
              <a:t> u </a:t>
            </a:r>
            <a:r>
              <a:rPr lang="en-US" sz="1600" dirty="0" err="1"/>
              <a:t>softveru</a:t>
            </a:r>
            <a:r>
              <a:rPr lang="en-US" sz="1600" dirty="0"/>
              <a:t>, </a:t>
            </a:r>
            <a:r>
              <a:rPr lang="en-US" sz="1600" dirty="0" err="1"/>
              <a:t>mrežama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ponašanju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bi </a:t>
            </a:r>
            <a:r>
              <a:rPr lang="en-US" sz="1600" dirty="0" err="1"/>
              <a:t>dobili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podacima</a:t>
            </a:r>
            <a:r>
              <a:rPr lang="en-US" sz="16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4619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3426-124A-64B2-586E-43BFCDF7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Kršenje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3703-1FD9-8A87-E7A2-232C3D4A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Prema </a:t>
            </a:r>
            <a:r>
              <a:rPr lang="en-US" sz="2000" dirty="0" err="1"/>
              <a:t>kompaniji</a:t>
            </a:r>
            <a:r>
              <a:rPr lang="en-US" sz="2000" dirty="0"/>
              <a:t> Kasperski (</a:t>
            </a:r>
            <a:r>
              <a:rPr lang="en-US" sz="2000" dirty="0" err="1"/>
              <a:t>n.d.a</a:t>
            </a:r>
            <a:r>
              <a:rPr lang="en-US" sz="2000" dirty="0"/>
              <a:t>), </a:t>
            </a:r>
            <a:r>
              <a:rPr lang="en-US" sz="2000" dirty="0" err="1"/>
              <a:t>uobičajene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koriste</a:t>
            </a:r>
            <a:r>
              <a:rPr lang="en-US" sz="2000" dirty="0"/>
              <a:t> u </a:t>
            </a:r>
            <a:r>
              <a:rPr lang="en-US" sz="2000" dirty="0" err="1"/>
              <a:t>kršenju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dirty="0"/>
              <a:t>, </a:t>
            </a:r>
            <a:r>
              <a:rPr lang="en-US" sz="2000" dirty="0" err="1"/>
              <a:t>gde</a:t>
            </a:r>
            <a:r>
              <a:rPr lang="en-US" sz="2000" dirty="0"/>
              <a:t> se </a:t>
            </a:r>
            <a:r>
              <a:rPr lang="en-US" sz="2000" dirty="0" err="1"/>
              <a:t>sajber</a:t>
            </a:r>
            <a:r>
              <a:rPr lang="en-US" sz="2000" dirty="0"/>
              <a:t> </a:t>
            </a:r>
            <a:r>
              <a:rPr lang="en-US" sz="2000" dirty="0" err="1"/>
              <a:t>kriminalci</a:t>
            </a:r>
            <a:r>
              <a:rPr lang="en-US" sz="2000" dirty="0"/>
              <a:t> </a:t>
            </a:r>
            <a:r>
              <a:rPr lang="en-US" sz="2000" dirty="0" err="1"/>
              <a:t>predstavljaju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pouzdani</a:t>
            </a:r>
            <a:r>
              <a:rPr lang="en-US" sz="2000" dirty="0"/>
              <a:t> </a:t>
            </a:r>
            <a:r>
              <a:rPr lang="en-US" sz="2000" dirty="0" err="1"/>
              <a:t>entiteti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prevarili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da </a:t>
            </a:r>
            <a:r>
              <a:rPr lang="en-US" sz="2000" dirty="0" err="1"/>
              <a:t>otkriju</a:t>
            </a:r>
            <a:r>
              <a:rPr lang="en-US" sz="2000" dirty="0"/>
              <a:t> </a:t>
            </a:r>
            <a:r>
              <a:rPr lang="en-US" sz="2000" dirty="0" err="1"/>
              <a:t>osetljive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Druga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napadi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grubom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silom</a:t>
            </a:r>
            <a:r>
              <a:rPr lang="en-US" sz="2000" dirty="0"/>
              <a:t>, </a:t>
            </a:r>
            <a:r>
              <a:rPr lang="en-US" sz="2000" dirty="0" err="1"/>
              <a:t>gde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za </a:t>
            </a:r>
            <a:r>
              <a:rPr lang="en-US" sz="2000" dirty="0" err="1"/>
              <a:t>višestruko</a:t>
            </a:r>
            <a:r>
              <a:rPr lang="en-US" sz="2000" dirty="0"/>
              <a:t> </a:t>
            </a:r>
            <a:r>
              <a:rPr lang="en-US" sz="2000" dirty="0" err="1"/>
              <a:t>pogađanje</a:t>
            </a:r>
            <a:r>
              <a:rPr lang="en-US" sz="2000" dirty="0"/>
              <a:t> </a:t>
            </a:r>
            <a:r>
              <a:rPr lang="en-US" sz="2000" dirty="0" err="1"/>
              <a:t>lozinki</a:t>
            </a:r>
            <a:r>
              <a:rPr lang="en-US" sz="2000" dirty="0"/>
              <a:t>, </a:t>
            </a:r>
            <a:r>
              <a:rPr lang="en-US" sz="2000" dirty="0" err="1"/>
              <a:t>iskorišćavajući</a:t>
            </a:r>
            <a:r>
              <a:rPr lang="en-US" sz="2000" dirty="0"/>
              <a:t> </a:t>
            </a:r>
            <a:r>
              <a:rPr lang="en-US" sz="2000" dirty="0" err="1"/>
              <a:t>slabe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ponovo</a:t>
            </a:r>
            <a:r>
              <a:rPr lang="en-US" sz="2000" dirty="0"/>
              <a:t> </a:t>
            </a:r>
            <a:r>
              <a:rPr lang="en-US" sz="2000" dirty="0" err="1"/>
              <a:t>korišćene</a:t>
            </a:r>
            <a:r>
              <a:rPr lang="en-US" sz="2000" dirty="0"/>
              <a:t> </a:t>
            </a:r>
            <a:r>
              <a:rPr lang="en-US" sz="2000" dirty="0" err="1"/>
              <a:t>akreditive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dobili</a:t>
            </a:r>
            <a:r>
              <a:rPr lang="en-US" sz="2000" dirty="0"/>
              <a:t> </a:t>
            </a:r>
            <a:r>
              <a:rPr lang="en-US" sz="2000" dirty="0" err="1"/>
              <a:t>neovlašćeni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nalozima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Pored toga, </a:t>
            </a:r>
            <a:r>
              <a:rPr lang="en-US" sz="2000" b="1" dirty="0" err="1">
                <a:solidFill>
                  <a:srgbClr val="1065AB"/>
                </a:solidFill>
              </a:rPr>
              <a:t>zlonamerni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špijunski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, </a:t>
            </a:r>
            <a:r>
              <a:rPr lang="en-US" sz="2000" dirty="0" err="1"/>
              <a:t>koristi</a:t>
            </a:r>
            <a:r>
              <a:rPr lang="en-US" sz="2000" dirty="0"/>
              <a:t> se za </a:t>
            </a:r>
            <a:r>
              <a:rPr lang="en-US" sz="2000" dirty="0" err="1"/>
              <a:t>infiltriranje</a:t>
            </a:r>
            <a:r>
              <a:rPr lang="en-US" sz="2000" dirty="0"/>
              <a:t> u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bez </a:t>
            </a:r>
            <a:r>
              <a:rPr lang="en-US" sz="2000" dirty="0" err="1"/>
              <a:t>otkrivanja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endParaRPr lang="hr-HR" sz="2000" b="1" dirty="0">
              <a:solidFill>
                <a:srgbClr val="1065AB"/>
              </a:solidFill>
            </a:endParaRP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Ljudska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greška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je </a:t>
            </a:r>
            <a:r>
              <a:rPr lang="en-US" sz="2000" dirty="0" err="1"/>
              <a:t>uzrok</a:t>
            </a:r>
            <a:r>
              <a:rPr lang="en-US" sz="2000" dirty="0"/>
              <a:t> 95%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(</a:t>
            </a:r>
            <a:r>
              <a:rPr lang="en-US" sz="2000" dirty="0" err="1"/>
              <a:t>Cybernews</a:t>
            </a:r>
            <a:r>
              <a:rPr lang="en-US" sz="2000" dirty="0"/>
              <a:t>, 2022).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879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Povrede podataka - primeri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1065AB"/>
                </a:solidFill>
              </a:rPr>
              <a:t>Jahu (2013-2014): </a:t>
            </a:r>
            <a:r>
              <a:rPr lang="en-US" sz="2000" dirty="0" err="1"/>
              <a:t>jedno</a:t>
            </a:r>
            <a:r>
              <a:rPr lang="en-US" sz="2000" dirty="0"/>
              <a:t> od </a:t>
            </a:r>
            <a:r>
              <a:rPr lang="en-US" sz="2000" dirty="0" err="1"/>
              <a:t>najvećih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u </a:t>
            </a:r>
            <a:r>
              <a:rPr lang="en-US" sz="2000" dirty="0" err="1"/>
              <a:t>istoriji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tri </a:t>
            </a:r>
            <a:r>
              <a:rPr lang="en-US" sz="2000" b="1" dirty="0" err="1">
                <a:solidFill>
                  <a:srgbClr val="1065AB"/>
                </a:solidFill>
              </a:rPr>
              <a:t>milijarde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naloga</a:t>
            </a:r>
            <a:r>
              <a:rPr lang="en-US" sz="2000" dirty="0"/>
              <a:t> </a:t>
            </a:r>
            <a:r>
              <a:rPr lang="en-US" sz="2000" dirty="0" err="1"/>
              <a:t>ugroženih</a:t>
            </a:r>
            <a:r>
              <a:rPr lang="en-US" sz="2000" dirty="0"/>
              <a:t> 2013. </a:t>
            </a:r>
            <a:r>
              <a:rPr lang="en-US" sz="2000" dirty="0" err="1"/>
              <a:t>godine</a:t>
            </a:r>
            <a:r>
              <a:rPr lang="en-US" sz="2000" dirty="0"/>
              <a:t>. Ovo </a:t>
            </a:r>
            <a:r>
              <a:rPr lang="en-US" sz="2000" dirty="0" err="1"/>
              <a:t>kršenje</a:t>
            </a:r>
            <a:r>
              <a:rPr lang="en-US" sz="2000" dirty="0"/>
              <a:t> je </a:t>
            </a:r>
            <a:r>
              <a:rPr lang="en-US" sz="2000" dirty="0" err="1"/>
              <a:t>otkrilo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bezbednosna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odgovore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Marriott International (2018): </a:t>
            </a:r>
            <a:r>
              <a:rPr lang="en-US" sz="2000" dirty="0"/>
              <a:t>Marriott je </a:t>
            </a:r>
            <a:r>
              <a:rPr lang="en-US" sz="2000" dirty="0" err="1"/>
              <a:t>objavio</a:t>
            </a:r>
            <a:r>
              <a:rPr lang="en-US" sz="2000" dirty="0"/>
              <a:t> da je </a:t>
            </a:r>
            <a:r>
              <a:rPr lang="en-US" sz="2000" dirty="0" err="1"/>
              <a:t>došlo</a:t>
            </a:r>
            <a:r>
              <a:rPr lang="en-US" sz="2000" dirty="0"/>
              <a:t> do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pogodilo</a:t>
            </a:r>
            <a:r>
              <a:rPr lang="en-US" sz="2000" dirty="0"/>
              <a:t> </a:t>
            </a:r>
            <a:r>
              <a:rPr lang="en-US" sz="2000" dirty="0" err="1"/>
              <a:t>približno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500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gostiju</a:t>
            </a:r>
            <a:r>
              <a:rPr lang="en-US" sz="2000" dirty="0"/>
              <a:t>.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imali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bazi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o </a:t>
            </a:r>
            <a:r>
              <a:rPr lang="en-US" sz="2000" dirty="0" err="1"/>
              <a:t>rezervacijama</a:t>
            </a:r>
            <a:r>
              <a:rPr lang="en-US" sz="2000" dirty="0"/>
              <a:t> </a:t>
            </a:r>
            <a:r>
              <a:rPr lang="en-US" sz="2000" dirty="0" err="1"/>
              <a:t>gostiju</a:t>
            </a:r>
            <a:r>
              <a:rPr lang="en-US" sz="2000" dirty="0"/>
              <a:t> Starwood-a, </a:t>
            </a:r>
            <a:r>
              <a:rPr lang="en-US" sz="2000" dirty="0" err="1"/>
              <a:t>otkrivajući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brojevi</a:t>
            </a:r>
            <a:r>
              <a:rPr lang="en-US" sz="2000" dirty="0"/>
              <a:t> </a:t>
            </a:r>
            <a:r>
              <a:rPr lang="en-US" sz="2000" dirty="0" err="1"/>
              <a:t>telefona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brojevi</a:t>
            </a:r>
            <a:r>
              <a:rPr lang="en-US" sz="2000" dirty="0"/>
              <a:t> </a:t>
            </a:r>
            <a:r>
              <a:rPr lang="en-US" sz="2000" dirty="0" err="1"/>
              <a:t>pasoša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pl-PL" sz="2000" b="1" dirty="0" err="1">
                <a:solidFill>
                  <a:srgbClr val="1065AB"/>
                </a:solidFill>
              </a:rPr>
              <a:t>Pronalazač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b="1" dirty="0" err="1">
                <a:solidFill>
                  <a:srgbClr val="1065AB"/>
                </a:solidFill>
              </a:rPr>
              <a:t>prijatelja</a:t>
            </a:r>
            <a:r>
              <a:rPr lang="pl-PL" sz="2000" b="1" dirty="0">
                <a:solidFill>
                  <a:srgbClr val="1065AB"/>
                </a:solidFill>
              </a:rPr>
              <a:t> za </a:t>
            </a:r>
            <a:r>
              <a:rPr lang="pl-PL" sz="2000" b="1" dirty="0" err="1">
                <a:solidFill>
                  <a:srgbClr val="1065AB"/>
                </a:solidFill>
              </a:rPr>
              <a:t>odrasle</a:t>
            </a:r>
            <a:r>
              <a:rPr lang="pl-PL" sz="2000" b="1" dirty="0">
                <a:solidFill>
                  <a:srgbClr val="1065AB"/>
                </a:solidFill>
              </a:rPr>
              <a:t> (2016</a:t>
            </a:r>
            <a:r>
              <a:rPr lang="en-US" sz="2000" b="1" dirty="0">
                <a:solidFill>
                  <a:srgbClr val="1065AB"/>
                </a:solidFill>
              </a:rPr>
              <a:t>): </a:t>
            </a:r>
            <a:r>
              <a:rPr lang="en-US" sz="2000" dirty="0" err="1"/>
              <a:t>Proboj</a:t>
            </a:r>
            <a:r>
              <a:rPr lang="en-US" sz="2000" dirty="0"/>
              <a:t> u Adult Friend Finder </a:t>
            </a:r>
            <a:r>
              <a:rPr lang="en-US" sz="2000" dirty="0" err="1"/>
              <a:t>otkrio</a:t>
            </a:r>
            <a:r>
              <a:rPr lang="en-US" sz="2000" dirty="0"/>
              <a:t> je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412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naloga</a:t>
            </a:r>
            <a:r>
              <a:rPr lang="en-US" sz="2000" dirty="0"/>
              <a:t>, </a:t>
            </a:r>
            <a:r>
              <a:rPr lang="en-US" sz="2000" dirty="0" err="1"/>
              <a:t>uključujući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, od </a:t>
            </a:r>
            <a:r>
              <a:rPr lang="en-US" sz="2000" dirty="0" err="1"/>
              <a:t>kojih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mnogi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loše</a:t>
            </a:r>
            <a:r>
              <a:rPr lang="en-US" sz="2000" dirty="0"/>
              <a:t> </a:t>
            </a:r>
            <a:r>
              <a:rPr lang="en-US" sz="2000" dirty="0" err="1"/>
              <a:t>šifrovani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Majspejs</a:t>
            </a:r>
            <a:r>
              <a:rPr lang="en-US" sz="2000" b="1" dirty="0">
                <a:solidFill>
                  <a:srgbClr val="1065AB"/>
                </a:solidFill>
              </a:rPr>
              <a:t> (2013): </a:t>
            </a:r>
            <a:r>
              <a:rPr lang="en-US" sz="2000" dirty="0" err="1"/>
              <a:t>Proboj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Majspejsu</a:t>
            </a:r>
            <a:r>
              <a:rPr lang="en-US" sz="2000" dirty="0"/>
              <a:t>, koji se </a:t>
            </a:r>
            <a:r>
              <a:rPr lang="en-US" sz="2000" dirty="0" err="1"/>
              <a:t>dogodio</a:t>
            </a:r>
            <a:r>
              <a:rPr lang="en-US" sz="2000" dirty="0"/>
              <a:t> 2013. </a:t>
            </a:r>
            <a:r>
              <a:rPr lang="en-US" sz="2000" dirty="0" err="1"/>
              <a:t>godine</a:t>
            </a:r>
            <a:r>
              <a:rPr lang="en-US" sz="2000" dirty="0"/>
              <a:t>, </a:t>
            </a:r>
            <a:r>
              <a:rPr lang="en-US" sz="2000" dirty="0" err="1"/>
              <a:t>rezultirao</a:t>
            </a:r>
            <a:r>
              <a:rPr lang="en-US" sz="2000" dirty="0"/>
              <a:t> je </a:t>
            </a:r>
            <a:r>
              <a:rPr lang="en-US" sz="2000" dirty="0" err="1"/>
              <a:t>otkrivanjem</a:t>
            </a:r>
            <a:r>
              <a:rPr lang="en-US" sz="2000" dirty="0"/>
              <a:t> </a:t>
            </a:r>
            <a:r>
              <a:rPr lang="en-US" sz="2000" dirty="0" err="1"/>
              <a:t>preko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360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dirty="0"/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naloga</a:t>
            </a:r>
            <a:r>
              <a:rPr lang="en-US" sz="2000" dirty="0"/>
              <a:t>.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486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Povrede podataka - primeri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1065AB"/>
                </a:solidFill>
              </a:rPr>
              <a:t>LinkedIn (2021): </a:t>
            </a:r>
            <a:r>
              <a:rPr lang="en-US" sz="2000" dirty="0"/>
              <a:t>U 2021. </a:t>
            </a:r>
            <a:r>
              <a:rPr lang="en-US" sz="2000" dirty="0" err="1"/>
              <a:t>godini</a:t>
            </a:r>
            <a:r>
              <a:rPr lang="en-US" sz="2000" dirty="0"/>
              <a:t>, </a:t>
            </a:r>
            <a:r>
              <a:rPr lang="en-US" sz="2000" dirty="0" err="1"/>
              <a:t>lični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700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korisnika</a:t>
            </a:r>
            <a:r>
              <a:rPr lang="en-US" sz="2000" dirty="0"/>
              <a:t> LinkedIn-a </a:t>
            </a:r>
            <a:r>
              <a:rPr lang="en-US" sz="2000" dirty="0" err="1"/>
              <a:t>objavljeni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forumu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mračnom</a:t>
            </a:r>
            <a:r>
              <a:rPr lang="en-US" sz="2000" dirty="0"/>
              <a:t> </a:t>
            </a:r>
            <a:r>
              <a:rPr lang="en-US" sz="2000" dirty="0" err="1"/>
              <a:t>vebu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Ekvifaks</a:t>
            </a:r>
            <a:r>
              <a:rPr lang="en-US" sz="2000" b="1" dirty="0">
                <a:solidFill>
                  <a:srgbClr val="1065AB"/>
                </a:solidFill>
              </a:rPr>
              <a:t> (2017): </a:t>
            </a:r>
            <a:r>
              <a:rPr lang="en-US" sz="2000" dirty="0" err="1"/>
              <a:t>Ovaj</a:t>
            </a:r>
            <a:r>
              <a:rPr lang="en-US" sz="2000" dirty="0"/>
              <a:t> </a:t>
            </a:r>
            <a:r>
              <a:rPr lang="en-US" sz="2000" dirty="0" err="1"/>
              <a:t>prodor</a:t>
            </a:r>
            <a:r>
              <a:rPr lang="en-US" sz="2000" dirty="0"/>
              <a:t> je </a:t>
            </a:r>
            <a:r>
              <a:rPr lang="en-US" sz="2000" dirty="0" err="1"/>
              <a:t>otkrio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skoro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148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Amerikanaca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1065AB"/>
                </a:solidFill>
              </a:rPr>
              <a:t>15,2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Britanaca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19.000</a:t>
            </a:r>
            <a:r>
              <a:rPr lang="en-US" sz="2000" dirty="0"/>
              <a:t> </a:t>
            </a:r>
            <a:r>
              <a:rPr lang="en-US" sz="2000" dirty="0" err="1"/>
              <a:t>Kanađana</a:t>
            </a:r>
            <a:r>
              <a:rPr lang="en-US" sz="2000" dirty="0"/>
              <a:t>. </a:t>
            </a:r>
            <a:r>
              <a:rPr lang="en-US" sz="2000" dirty="0" err="1"/>
              <a:t>Ukradeni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brojeve</a:t>
            </a:r>
            <a:r>
              <a:rPr lang="en-US" sz="2000" dirty="0"/>
              <a:t> </a:t>
            </a:r>
            <a:r>
              <a:rPr lang="en-US" sz="2000" dirty="0" err="1"/>
              <a:t>socijalnog</a:t>
            </a:r>
            <a:r>
              <a:rPr lang="en-US" sz="2000" dirty="0"/>
              <a:t> </a:t>
            </a:r>
            <a:r>
              <a:rPr lang="en-US" sz="2000" dirty="0" err="1"/>
              <a:t>osiguranja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procenjenih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od 1,7 </a:t>
            </a:r>
            <a:r>
              <a:rPr lang="en-US" sz="2000" dirty="0" err="1"/>
              <a:t>milijardi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za Equifax.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eBa</a:t>
            </a:r>
            <a:r>
              <a:rPr lang="pl-PL" sz="2000" b="1" dirty="0">
                <a:solidFill>
                  <a:srgbClr val="1065AB"/>
                </a:solidFill>
              </a:rPr>
              <a:t>y</a:t>
            </a:r>
            <a:r>
              <a:rPr lang="en-US" sz="2000" b="1" dirty="0">
                <a:solidFill>
                  <a:srgbClr val="1065AB"/>
                </a:solidFill>
              </a:rPr>
              <a:t> (2014): </a:t>
            </a:r>
            <a:r>
              <a:rPr lang="en-US" sz="2000" dirty="0"/>
              <a:t>eBay je </a:t>
            </a:r>
            <a:r>
              <a:rPr lang="en-US" sz="2000" dirty="0" err="1"/>
              <a:t>otkrio</a:t>
            </a:r>
            <a:r>
              <a:rPr lang="en-US" sz="2000" dirty="0"/>
              <a:t>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pogodilo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145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korisnika</a:t>
            </a:r>
            <a:r>
              <a:rPr lang="en-US" sz="2000" dirty="0"/>
              <a:t>. </a:t>
            </a:r>
            <a:r>
              <a:rPr lang="en-US" sz="2000" dirty="0" err="1"/>
              <a:t>Napad</a:t>
            </a:r>
            <a:r>
              <a:rPr lang="en-US" sz="2000" dirty="0"/>
              <a:t> je </a:t>
            </a:r>
            <a:r>
              <a:rPr lang="en-US" sz="2000" dirty="0" err="1"/>
              <a:t>potekao</a:t>
            </a:r>
            <a:r>
              <a:rPr lang="en-US" sz="2000" dirty="0"/>
              <a:t> od </a:t>
            </a:r>
            <a:r>
              <a:rPr lang="en-US" sz="2000" dirty="0" err="1"/>
              <a:t>ugroženih</a:t>
            </a:r>
            <a:r>
              <a:rPr lang="en-US" sz="2000" dirty="0"/>
              <a:t> </a:t>
            </a:r>
            <a:r>
              <a:rPr lang="en-US" sz="2000" dirty="0" err="1"/>
              <a:t>pristupnih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zaposlenih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otkrivanja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imejl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fizičkih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brojeva</a:t>
            </a:r>
            <a:r>
              <a:rPr lang="en-US" sz="2000" dirty="0"/>
              <a:t> </a:t>
            </a:r>
            <a:r>
              <a:rPr lang="en-US" sz="2000" dirty="0" err="1"/>
              <a:t>telefona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šifrovanih</a:t>
            </a:r>
            <a:r>
              <a:rPr lang="en-US" sz="2000" dirty="0"/>
              <a:t> </a:t>
            </a:r>
            <a:r>
              <a:rPr lang="en-US" sz="2000" dirty="0" err="1"/>
              <a:t>lozinki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Cilj</a:t>
            </a:r>
            <a:r>
              <a:rPr lang="en-US" sz="2000" b="1" dirty="0">
                <a:solidFill>
                  <a:srgbClr val="1065AB"/>
                </a:solidFill>
              </a:rPr>
              <a:t> (2013):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pogodilo</a:t>
            </a:r>
            <a:r>
              <a:rPr lang="en-US" sz="2000" dirty="0"/>
              <a:t> </a:t>
            </a:r>
            <a:r>
              <a:rPr lang="en-US" sz="2000" dirty="0" err="1"/>
              <a:t>preko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41 </a:t>
            </a:r>
            <a:r>
              <a:rPr lang="en-US" sz="2000" b="1" dirty="0" err="1">
                <a:solidFill>
                  <a:srgbClr val="1065AB"/>
                </a:solidFill>
              </a:rPr>
              <a:t>milion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platnih</a:t>
            </a:r>
            <a:r>
              <a:rPr lang="en-US" sz="2000" dirty="0"/>
              <a:t> </a:t>
            </a:r>
            <a:r>
              <a:rPr lang="en-US" sz="2000" dirty="0" err="1"/>
              <a:t>kartica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kontakt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</a:t>
            </a:r>
            <a:r>
              <a:rPr lang="en-US" sz="2000" b="1" dirty="0">
                <a:solidFill>
                  <a:srgbClr val="1065AB"/>
                </a:solidFill>
              </a:rPr>
              <a:t>60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kupaca</a:t>
            </a:r>
            <a:r>
              <a:rPr lang="en-US" sz="2000" dirty="0"/>
              <a:t>. Target se </a:t>
            </a:r>
            <a:r>
              <a:rPr lang="en-US" sz="2000" dirty="0" err="1"/>
              <a:t>suočio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značajnim</a:t>
            </a:r>
            <a:r>
              <a:rPr lang="en-US" sz="2000" dirty="0"/>
              <a:t> </a:t>
            </a:r>
            <a:r>
              <a:rPr lang="en-US" sz="2000" dirty="0" err="1"/>
              <a:t>sudskim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poravnanja</a:t>
            </a:r>
            <a:r>
              <a:rPr lang="en-US" sz="2000" dirty="0"/>
              <a:t>, </a:t>
            </a:r>
            <a:r>
              <a:rPr lang="en-US" sz="2000" dirty="0" err="1"/>
              <a:t>uključujući</a:t>
            </a:r>
            <a:r>
              <a:rPr lang="en-US" sz="2000" dirty="0"/>
              <a:t> </a:t>
            </a:r>
            <a:r>
              <a:rPr lang="en-US" sz="2000" dirty="0" err="1"/>
              <a:t>kolektivnu</a:t>
            </a:r>
            <a:r>
              <a:rPr lang="en-US" sz="2000" dirty="0"/>
              <a:t> </a:t>
            </a:r>
            <a:r>
              <a:rPr lang="en-US" sz="2000" dirty="0" err="1"/>
              <a:t>tužbu</a:t>
            </a:r>
            <a:r>
              <a:rPr lang="en-US" sz="2000" dirty="0"/>
              <a:t> od 10 </a:t>
            </a:r>
            <a:r>
              <a:rPr lang="en-US" sz="2000" dirty="0" err="1"/>
              <a:t>miliona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višedržavno</a:t>
            </a:r>
            <a:r>
              <a:rPr lang="en-US" sz="2000" dirty="0"/>
              <a:t> </a:t>
            </a:r>
            <a:r>
              <a:rPr lang="en-US" sz="2000" dirty="0" err="1"/>
              <a:t>poravnanje</a:t>
            </a:r>
            <a:r>
              <a:rPr lang="en-US" sz="2000" dirty="0"/>
              <a:t> od 18,5 </a:t>
            </a:r>
            <a:r>
              <a:rPr lang="en-US" sz="2000" dirty="0" err="1"/>
              <a:t>miliona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29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EC1B-007A-58B1-2C58-2EBB998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Pretnje informacionoj bezbednosti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1240-C667-ABDC-825A-0500058D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Bezbednosna</a:t>
            </a:r>
            <a:r>
              <a:rPr lang="en-US" sz="2000" dirty="0"/>
              <a:t> </a:t>
            </a:r>
            <a:r>
              <a:rPr lang="en-US" sz="2000" dirty="0" err="1"/>
              <a:t>pretnja</a:t>
            </a:r>
            <a:r>
              <a:rPr lang="en-US" sz="2000" dirty="0"/>
              <a:t> je </a:t>
            </a:r>
            <a:r>
              <a:rPr lang="en-US" sz="2000" b="1" dirty="0" err="1">
                <a:solidFill>
                  <a:srgbClr val="1065AB"/>
                </a:solidFill>
              </a:rPr>
              <a:t>zlonamerni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čin</a:t>
            </a:r>
            <a:r>
              <a:rPr lang="en-US" sz="2000" b="1" dirty="0">
                <a:solidFill>
                  <a:srgbClr val="1065AB"/>
                </a:solidFill>
              </a:rPr>
              <a:t> koji </a:t>
            </a:r>
            <a:r>
              <a:rPr lang="en-US" sz="2000" dirty="0" err="1"/>
              <a:t>pokušava</a:t>
            </a:r>
            <a:r>
              <a:rPr lang="en-US" sz="2000" dirty="0"/>
              <a:t> da </a:t>
            </a:r>
            <a:r>
              <a:rPr lang="en-US" sz="2000" dirty="0" err="1"/>
              <a:t>ošteti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ukrade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ugrozi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ugrozi</a:t>
            </a:r>
            <a:r>
              <a:rPr lang="en-US" sz="2000" dirty="0"/>
              <a:t> </a:t>
            </a:r>
            <a:r>
              <a:rPr lang="en-US" sz="2000" dirty="0" err="1"/>
              <a:t>kompaniju</a:t>
            </a:r>
            <a:r>
              <a:rPr lang="en-US" sz="2000" dirty="0"/>
              <a:t> u </a:t>
            </a:r>
            <a:r>
              <a:rPr lang="en-US" sz="2000" dirty="0" err="1"/>
              <a:t>celini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hr-HR" sz="2000" b="1" dirty="0">
                <a:solidFill>
                  <a:srgbClr val="1065AB"/>
                </a:solidFill>
              </a:rPr>
              <a:t>Zlonamerni softver</a:t>
            </a:r>
            <a:r>
              <a:rPr lang="hr-HR" sz="2000" dirty="0"/>
              <a:t> (zlonamerni softver) - dizajniran da infiltrira, ošteti ili onesposobi računare i mreže</a:t>
            </a:r>
            <a:r>
              <a:rPr lang="pl-PL" sz="2000" dirty="0"/>
              <a:t>.</a:t>
            </a:r>
            <a:endParaRPr lang="hr-HR" sz="20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Virus</a:t>
            </a:r>
            <a:r>
              <a:rPr lang="hr-HR" sz="1600" dirty="0"/>
              <a:t>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se </a:t>
            </a:r>
            <a:r>
              <a:rPr lang="en-US" sz="1600" dirty="0" err="1"/>
              <a:t>prikači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program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datoteku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programe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datoteke</a:t>
            </a:r>
            <a:r>
              <a:rPr lang="en-US" sz="1600" dirty="0"/>
              <a:t> </a:t>
            </a:r>
            <a:r>
              <a:rPr lang="en-US" sz="1600" dirty="0" err="1"/>
              <a:t>kada</a:t>
            </a:r>
            <a:r>
              <a:rPr lang="en-US" sz="1600" dirty="0"/>
              <a:t> se </a:t>
            </a:r>
            <a:r>
              <a:rPr lang="en-US" sz="1600" dirty="0" err="1"/>
              <a:t>zaraženi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pokrene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Crvi</a:t>
            </a:r>
            <a:r>
              <a:rPr lang="hr-HR" sz="1600" dirty="0"/>
              <a:t> - </a:t>
            </a:r>
            <a:r>
              <a:rPr lang="en-US" sz="1600" dirty="0" err="1"/>
              <a:t>samostalni</a:t>
            </a:r>
            <a:r>
              <a:rPr lang="en-US" sz="1600" dirty="0"/>
              <a:t> </a:t>
            </a:r>
            <a:r>
              <a:rPr lang="en-US" sz="1600" dirty="0" err="1"/>
              <a:t>zlonamerni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koji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samoreplicirati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širiti</a:t>
            </a:r>
            <a:r>
              <a:rPr lang="en-US" sz="1600" dirty="0"/>
              <a:t> </a:t>
            </a:r>
            <a:r>
              <a:rPr lang="en-US" sz="1600" dirty="0" err="1"/>
              <a:t>nezavisno</a:t>
            </a:r>
            <a:r>
              <a:rPr lang="en-US" sz="1600" dirty="0"/>
              <a:t> </a:t>
            </a:r>
            <a:r>
              <a:rPr lang="en-US" sz="1600" dirty="0" err="1"/>
              <a:t>preko</a:t>
            </a:r>
            <a:r>
              <a:rPr lang="en-US" sz="1600" dirty="0"/>
              <a:t> </a:t>
            </a:r>
            <a:r>
              <a:rPr lang="en-US" sz="1600" dirty="0" err="1"/>
              <a:t>mreža</a:t>
            </a:r>
            <a:r>
              <a:rPr lang="en-US" sz="1600" dirty="0"/>
              <a:t> bez </a:t>
            </a:r>
            <a:r>
              <a:rPr lang="en-US" sz="1600" dirty="0" err="1"/>
              <a:t>potrebe</a:t>
            </a:r>
            <a:r>
              <a:rPr lang="en-US" sz="1600" dirty="0"/>
              <a:t> za </a:t>
            </a:r>
            <a:r>
              <a:rPr lang="en-US" sz="1600" dirty="0" err="1"/>
              <a:t>povezivanjem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glavnim</a:t>
            </a:r>
            <a:r>
              <a:rPr lang="en-US" sz="1600" dirty="0"/>
              <a:t> </a:t>
            </a:r>
            <a:r>
              <a:rPr lang="en-US" sz="1600" dirty="0" err="1"/>
              <a:t>programom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Trojanac</a:t>
            </a:r>
            <a:r>
              <a:rPr lang="hr-HR" sz="1600" dirty="0"/>
              <a:t> - </a:t>
            </a:r>
            <a:r>
              <a:rPr lang="nb-NO" sz="1600" dirty="0"/>
              <a:t>zlonamerni softver prikriven kao legitiman softver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Ransomver</a:t>
            </a:r>
            <a:r>
              <a:rPr lang="hr-HR" sz="1600" dirty="0"/>
              <a:t>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</a:t>
            </a:r>
            <a:r>
              <a:rPr lang="en-US" sz="1600" dirty="0" err="1"/>
              <a:t>šifruje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žrtve</a:t>
            </a:r>
            <a:r>
              <a:rPr lang="en-US" sz="1600" dirty="0"/>
              <a:t>, </a:t>
            </a:r>
            <a:r>
              <a:rPr lang="en-US" sz="1600" dirty="0" err="1"/>
              <a:t>čineći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nedostupnim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se </a:t>
            </a:r>
            <a:r>
              <a:rPr lang="en-US" sz="1600" dirty="0" err="1"/>
              <a:t>napadaču</a:t>
            </a:r>
            <a:r>
              <a:rPr lang="en-US" sz="1600" dirty="0"/>
              <a:t> ne </a:t>
            </a:r>
            <a:r>
              <a:rPr lang="en-US" sz="1600" dirty="0" err="1"/>
              <a:t>plati</a:t>
            </a:r>
            <a:r>
              <a:rPr lang="en-US" sz="1600" dirty="0"/>
              <a:t> </a:t>
            </a:r>
            <a:r>
              <a:rPr lang="en-US" sz="1600" dirty="0" err="1"/>
              <a:t>otkupnina</a:t>
            </a:r>
            <a:r>
              <a:rPr lang="pl-PL" sz="1600" dirty="0"/>
              <a:t>,</a:t>
            </a:r>
            <a:endParaRPr lang="hr-HR" sz="1600" dirty="0"/>
          </a:p>
          <a:p>
            <a:pPr lvl="1" algn="just"/>
            <a:r>
              <a:rPr lang="hr-HR" sz="1600" b="1" dirty="0">
                <a:solidFill>
                  <a:srgbClr val="1065AB"/>
                </a:solidFill>
              </a:rPr>
              <a:t>Špijunski softver</a:t>
            </a:r>
            <a:r>
              <a:rPr lang="hr-HR" sz="1600" dirty="0"/>
              <a:t> - </a:t>
            </a:r>
            <a:r>
              <a:rPr lang="en-US" sz="1600" dirty="0" err="1"/>
              <a:t>zlonamerni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dizajniran</a:t>
            </a:r>
            <a:r>
              <a:rPr lang="en-US" sz="1600" dirty="0"/>
              <a:t> da </a:t>
            </a:r>
            <a:r>
              <a:rPr lang="en-US" sz="1600" dirty="0" err="1"/>
              <a:t>prikuplja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o </a:t>
            </a:r>
            <a:r>
              <a:rPr lang="en-US" sz="1600" dirty="0" err="1"/>
              <a:t>osobi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organizaciji</a:t>
            </a:r>
            <a:r>
              <a:rPr lang="en-US" sz="1600" dirty="0"/>
              <a:t> bez </a:t>
            </a:r>
            <a:r>
              <a:rPr lang="en-US" sz="1600" dirty="0" err="1"/>
              <a:t>njihovog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r>
              <a:rPr lang="pl-PL" sz="1600" dirty="0"/>
              <a:t>.</a:t>
            </a:r>
            <a:endParaRPr lang="hr-HR" sz="1600" dirty="0"/>
          </a:p>
          <a:p>
            <a:pPr marL="457200" lvl="1" indent="0">
              <a:buNone/>
            </a:pPr>
            <a:endParaRPr lang="hr-HR" sz="1600" dirty="0"/>
          </a:p>
        </p:txBody>
      </p:sp>
      <p:pic>
        <p:nvPicPr>
          <p:cNvPr id="4" name="Picture 2" descr="Malware Detection in the Cloud Computing Era - Aquasec">
            <a:extLst>
              <a:ext uri="{FF2B5EF4-FFF2-40B4-BE49-F238E27FC236}">
                <a16:creationId xmlns:a16="http://schemas.microsoft.com/office/drawing/2014/main" id="{1875556E-F931-3969-A675-0EFA4F7C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15" y="0"/>
            <a:ext cx="2925985" cy="17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6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C774-790D-BA33-71AC-599D7555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2728-7BAA-218E-809F-08264048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Fišing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lažne</a:t>
            </a:r>
            <a:r>
              <a:rPr lang="en-US" sz="2000" dirty="0"/>
              <a:t> </a:t>
            </a:r>
            <a:r>
              <a:rPr lang="en-US" sz="2000" dirty="0" err="1"/>
              <a:t>imejlove</a:t>
            </a:r>
            <a:r>
              <a:rPr lang="en-US" sz="2000" dirty="0"/>
              <a:t>, SMS </a:t>
            </a:r>
            <a:r>
              <a:rPr lang="en-US" sz="2000" dirty="0" err="1"/>
              <a:t>poruke</a:t>
            </a:r>
            <a:r>
              <a:rPr lang="en-US" sz="2000" dirty="0"/>
              <a:t>, </a:t>
            </a:r>
            <a:r>
              <a:rPr lang="en-US" sz="2000" dirty="0" err="1"/>
              <a:t>pozive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veb</a:t>
            </a:r>
            <a:r>
              <a:rPr lang="en-US" sz="2000" dirty="0"/>
              <a:t> </a:t>
            </a:r>
            <a:r>
              <a:rPr lang="en-US" sz="2000" dirty="0" err="1"/>
              <a:t>stranice</a:t>
            </a:r>
            <a:r>
              <a:rPr lang="en-US" sz="2000" dirty="0"/>
              <a:t> </a:t>
            </a:r>
            <a:r>
              <a:rPr lang="en-US" sz="2000" dirty="0" err="1"/>
              <a:t>osmišljene</a:t>
            </a:r>
            <a:r>
              <a:rPr lang="en-US" sz="2000" dirty="0"/>
              <a:t> da </a:t>
            </a:r>
            <a:r>
              <a:rPr lang="en-US" sz="2000" b="1" dirty="0" err="1">
                <a:solidFill>
                  <a:srgbClr val="1065AB"/>
                </a:solidFill>
              </a:rPr>
              <a:t>prevare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pojedince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da </a:t>
            </a:r>
            <a:r>
              <a:rPr lang="en-US" sz="2000" dirty="0" err="1"/>
              <a:t>otkriju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preuzmu</a:t>
            </a:r>
            <a:r>
              <a:rPr lang="en-US" sz="2000" dirty="0"/>
              <a:t> </a:t>
            </a:r>
            <a:r>
              <a:rPr lang="en-US" sz="2000" dirty="0" err="1"/>
              <a:t>zlonamerni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en-US" sz="2000" dirty="0"/>
              <a:t>Da bi se </a:t>
            </a:r>
            <a:r>
              <a:rPr lang="en-US" sz="2000" dirty="0" err="1"/>
              <a:t>borile</a:t>
            </a:r>
            <a:r>
              <a:rPr lang="en-US" sz="2000" dirty="0"/>
              <a:t> </a:t>
            </a:r>
            <a:r>
              <a:rPr lang="en-US" sz="2000" dirty="0" err="1"/>
              <a:t>protiv</a:t>
            </a:r>
            <a:r>
              <a:rPr lang="en-US" sz="2000" dirty="0"/>
              <a:t> </a:t>
            </a:r>
            <a:r>
              <a:rPr lang="en-US" sz="2000" dirty="0" err="1"/>
              <a:t>fišinga</a:t>
            </a:r>
            <a:r>
              <a:rPr lang="en-US" sz="2000" dirty="0"/>
              <a:t>,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da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napredne</a:t>
            </a:r>
            <a:r>
              <a:rPr lang="en-US" sz="2000" b="1" dirty="0">
                <a:solidFill>
                  <a:srgbClr val="1065AB"/>
                </a:solidFill>
              </a:rPr>
              <a:t> alate za </a:t>
            </a:r>
            <a:r>
              <a:rPr lang="en-US" sz="2000" b="1" dirty="0" err="1">
                <a:solidFill>
                  <a:srgbClr val="1065AB"/>
                </a:solidFill>
              </a:rPr>
              <a:t>otkrivanje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pretnji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</a:t>
            </a:r>
            <a:r>
              <a:rPr lang="en-US" sz="2000" dirty="0" err="1"/>
              <a:t>obezbede</a:t>
            </a:r>
            <a:r>
              <a:rPr lang="en-US" sz="2000" dirty="0"/>
              <a:t> </a:t>
            </a:r>
            <a:r>
              <a:rPr lang="en-US" sz="2000" dirty="0" err="1"/>
              <a:t>snažnu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zaposlenih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efikasno</a:t>
            </a:r>
            <a:r>
              <a:rPr lang="en-US" sz="2000" dirty="0"/>
              <a:t> </a:t>
            </a:r>
            <a:r>
              <a:rPr lang="en-US" sz="2000" dirty="0" err="1"/>
              <a:t>prepoznali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reagovali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prevare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en-US" sz="2000" dirty="0" err="1"/>
              <a:t>Fišing</a:t>
            </a:r>
            <a:r>
              <a:rPr lang="en-US" sz="2000" dirty="0"/>
              <a:t> je </a:t>
            </a:r>
            <a:r>
              <a:rPr lang="en-US" sz="2000" dirty="0" err="1"/>
              <a:t>vodeći</a:t>
            </a:r>
            <a:r>
              <a:rPr lang="en-US" sz="2000" dirty="0"/>
              <a:t> </a:t>
            </a:r>
            <a:r>
              <a:rPr lang="en-US" sz="2000" dirty="0" err="1"/>
              <a:t>uzrok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čini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16%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košta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proseku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4,76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dolara</a:t>
            </a:r>
            <a:r>
              <a:rPr lang="en-US" sz="2000" b="1" dirty="0">
                <a:solidFill>
                  <a:srgbClr val="1065AB"/>
                </a:solidFill>
              </a:rPr>
              <a:t> po </a:t>
            </a:r>
            <a:r>
              <a:rPr lang="en-US" sz="2000" b="1" dirty="0" err="1">
                <a:solidFill>
                  <a:srgbClr val="1065AB"/>
                </a:solidFill>
              </a:rPr>
              <a:t>kršenju</a:t>
            </a:r>
            <a:r>
              <a:rPr lang="pl-PL" sz="2000" dirty="0"/>
              <a:t> </a:t>
            </a:r>
            <a:r>
              <a:rPr lang="hr-HR" sz="2000" dirty="0"/>
              <a:t>(Kosinski, 2024).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43234D9-71B5-A05D-044F-3CEBB108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435" y="4048125"/>
            <a:ext cx="38004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4095-1468-9B54-962D-629980AE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fišinga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B0CA-355F-B51A-F599-BE95DBE4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putem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imejla</a:t>
            </a:r>
            <a:r>
              <a:rPr lang="en-US" sz="2000" dirty="0"/>
              <a:t>: </a:t>
            </a:r>
            <a:r>
              <a:rPr lang="en-US" sz="2000" dirty="0" err="1"/>
              <a:t>korišćenje</a:t>
            </a:r>
            <a:r>
              <a:rPr lang="en-US" sz="2000" dirty="0"/>
              <a:t> </a:t>
            </a:r>
            <a:r>
              <a:rPr lang="en-US" sz="2000" dirty="0" err="1"/>
              <a:t>imejla</a:t>
            </a:r>
            <a:r>
              <a:rPr lang="en-US" sz="2000" dirty="0"/>
              <a:t> za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osetljivih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ciljati</a:t>
            </a:r>
            <a:r>
              <a:rPr lang="en-US" sz="2000" dirty="0"/>
              <a:t> </a:t>
            </a:r>
            <a:r>
              <a:rPr lang="en-US" sz="2000" dirty="0" err="1"/>
              <a:t>veliku</a:t>
            </a:r>
            <a:r>
              <a:rPr lang="en-US" sz="2000" dirty="0"/>
              <a:t> </a:t>
            </a:r>
            <a:r>
              <a:rPr lang="en-US" sz="2000" dirty="0" err="1"/>
              <a:t>publiku</a:t>
            </a:r>
            <a:r>
              <a:rPr lang="en-US" sz="2000" dirty="0"/>
              <a:t> </a:t>
            </a:r>
            <a:r>
              <a:rPr lang="en-US" sz="2000" dirty="0" err="1"/>
              <a:t>preuzimajući</a:t>
            </a:r>
            <a:r>
              <a:rPr lang="en-US" sz="2000" dirty="0"/>
              <a:t> </a:t>
            </a:r>
            <a:r>
              <a:rPr lang="en-US" sz="2000" dirty="0" err="1"/>
              <a:t>identitet</a:t>
            </a:r>
            <a:r>
              <a:rPr lang="en-US" sz="2000" dirty="0"/>
              <a:t> </a:t>
            </a:r>
            <a:r>
              <a:rPr lang="en-US" sz="2000" dirty="0" err="1"/>
              <a:t>renomiranih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putem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koplja</a:t>
            </a:r>
            <a:r>
              <a:rPr lang="en-US" sz="2000" dirty="0"/>
              <a:t>: </a:t>
            </a:r>
            <a:r>
              <a:rPr lang="en-US" sz="2000" dirty="0" err="1"/>
              <a:t>slanje</a:t>
            </a:r>
            <a:r>
              <a:rPr lang="en-US" sz="2000" dirty="0"/>
              <a:t> </a:t>
            </a:r>
            <a:r>
              <a:rPr lang="en-US" sz="2000" dirty="0" err="1"/>
              <a:t>personalizovanih</a:t>
            </a:r>
            <a:r>
              <a:rPr lang="en-US" sz="2000" dirty="0"/>
              <a:t> </a:t>
            </a:r>
            <a:r>
              <a:rPr lang="en-US" sz="2000" dirty="0" err="1"/>
              <a:t>imejlova</a:t>
            </a:r>
            <a:r>
              <a:rPr lang="en-US" sz="2000" dirty="0"/>
              <a:t>, </a:t>
            </a:r>
            <a:r>
              <a:rPr lang="en-US" sz="2000" dirty="0" err="1"/>
              <a:t>poruka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poziva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namerom</a:t>
            </a:r>
            <a:r>
              <a:rPr lang="en-US" sz="2000" dirty="0"/>
              <a:t> da se </a:t>
            </a:r>
            <a:r>
              <a:rPr lang="en-US" sz="2000" dirty="0" err="1"/>
              <a:t>dobije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računarskim</a:t>
            </a:r>
            <a:r>
              <a:rPr lang="en-US" sz="2000" dirty="0"/>
              <a:t> </a:t>
            </a:r>
            <a:r>
              <a:rPr lang="en-US" sz="2000" dirty="0" err="1"/>
              <a:t>sistemima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osetljivim</a:t>
            </a:r>
            <a:r>
              <a:rPr lang="en-US" sz="2000" dirty="0"/>
              <a:t> </a:t>
            </a:r>
            <a:r>
              <a:rPr lang="en-US" sz="2000" dirty="0" err="1"/>
              <a:t>informacijama</a:t>
            </a:r>
            <a:r>
              <a:rPr lang="en-US" sz="2000" dirty="0"/>
              <a:t>. Kada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ovu</a:t>
            </a:r>
            <a:r>
              <a:rPr lang="en-US" sz="2000" dirty="0"/>
              <a:t> </a:t>
            </a:r>
            <a:r>
              <a:rPr lang="en-US" sz="2000" dirty="0" err="1"/>
              <a:t>tehniku</a:t>
            </a:r>
            <a:r>
              <a:rPr lang="en-US" sz="2000" dirty="0"/>
              <a:t>,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obično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otvorenih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prošlih</a:t>
            </a:r>
            <a:r>
              <a:rPr lang="en-US" sz="2000" dirty="0"/>
              <a:t> </a:t>
            </a:r>
            <a:r>
              <a:rPr lang="en-US" sz="2000" dirty="0" err="1"/>
              <a:t>provala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ojačali</a:t>
            </a:r>
            <a:r>
              <a:rPr lang="en-US" sz="2000" dirty="0"/>
              <a:t> </a:t>
            </a:r>
            <a:r>
              <a:rPr lang="en-US" sz="2000" dirty="0" err="1"/>
              <a:t>svoj</a:t>
            </a:r>
            <a:r>
              <a:rPr lang="en-US" sz="2000" dirty="0"/>
              <a:t> </a:t>
            </a:r>
            <a:r>
              <a:rPr lang="en-US" sz="2000" dirty="0" err="1"/>
              <a:t>legitimitet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Kitolov</a:t>
            </a:r>
            <a:r>
              <a:rPr lang="en-US" sz="2000" dirty="0"/>
              <a:t>: </a:t>
            </a:r>
            <a:r>
              <a:rPr lang="en-US" sz="2000" dirty="0" err="1"/>
              <a:t>Fokusira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visokorangirane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viši</a:t>
            </a:r>
            <a:r>
              <a:rPr lang="en-US" sz="2000" dirty="0"/>
              <a:t> </a:t>
            </a:r>
            <a:r>
              <a:rPr lang="en-US" sz="2000" dirty="0" err="1"/>
              <a:t>službenike</a:t>
            </a:r>
            <a:r>
              <a:rPr lang="en-US" sz="2000" dirty="0"/>
              <a:t>, </a:t>
            </a:r>
            <a:r>
              <a:rPr lang="en-US" sz="2000" dirty="0" err="1"/>
              <a:t>uključujući</a:t>
            </a:r>
            <a:r>
              <a:rPr lang="en-US" sz="2000" dirty="0"/>
              <a:t> </a:t>
            </a:r>
            <a:r>
              <a:rPr lang="en-US" sz="2000" dirty="0" err="1"/>
              <a:t>finansijske</a:t>
            </a:r>
            <a:r>
              <a:rPr lang="en-US" sz="2000" dirty="0"/>
              <a:t> </a:t>
            </a:r>
            <a:r>
              <a:rPr lang="en-US" sz="2000" dirty="0" err="1"/>
              <a:t>službenike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izvršne</a:t>
            </a:r>
            <a:r>
              <a:rPr lang="en-US" sz="2000" dirty="0"/>
              <a:t> </a:t>
            </a:r>
            <a:r>
              <a:rPr lang="en-US" sz="2000" dirty="0" err="1"/>
              <a:t>direktore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kreiraju</a:t>
            </a:r>
            <a:r>
              <a:rPr lang="en-US" sz="2000" dirty="0"/>
              <a:t> </a:t>
            </a:r>
            <a:r>
              <a:rPr lang="en-US" sz="2000" dirty="0" err="1"/>
              <a:t>veoma</a:t>
            </a:r>
            <a:r>
              <a:rPr lang="en-US" sz="2000" dirty="0"/>
              <a:t> </a:t>
            </a:r>
            <a:r>
              <a:rPr lang="en-US" sz="2000" dirty="0" err="1"/>
              <a:t>ubedljive</a:t>
            </a:r>
            <a:r>
              <a:rPr lang="en-US" sz="2000" dirty="0"/>
              <a:t>, </a:t>
            </a:r>
            <a:r>
              <a:rPr lang="en-US" sz="2000" dirty="0" err="1"/>
              <a:t>visoko</a:t>
            </a:r>
            <a:r>
              <a:rPr lang="en-US" sz="2000" dirty="0"/>
              <a:t> </a:t>
            </a:r>
            <a:r>
              <a:rPr lang="en-US" sz="2000" dirty="0" err="1"/>
              <a:t>prilagođene</a:t>
            </a:r>
            <a:r>
              <a:rPr lang="en-US" sz="2000" dirty="0"/>
              <a:t> </a:t>
            </a:r>
            <a:r>
              <a:rPr lang="en-US" sz="2000" dirty="0" err="1"/>
              <a:t>komunikacije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dobili</a:t>
            </a:r>
            <a:r>
              <a:rPr lang="en-US" sz="2000" dirty="0"/>
              <a:t> </a:t>
            </a:r>
            <a:r>
              <a:rPr lang="en-US" sz="2000" dirty="0" err="1"/>
              <a:t>osetljive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od </a:t>
            </a:r>
            <a:r>
              <a:rPr lang="en-US" sz="2000" dirty="0" err="1"/>
              <a:t>preduzeća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Višing</a:t>
            </a:r>
            <a:r>
              <a:rPr lang="en-US" sz="2000" dirty="0"/>
              <a:t>: </a:t>
            </a:r>
            <a:r>
              <a:rPr lang="en-US" sz="2000" dirty="0" err="1"/>
              <a:t>telefoniranje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ostavljanje</a:t>
            </a:r>
            <a:r>
              <a:rPr lang="en-US" sz="2000" dirty="0"/>
              <a:t> </a:t>
            </a:r>
            <a:r>
              <a:rPr lang="en-US" sz="2000" dirty="0" err="1"/>
              <a:t>glasovnih</a:t>
            </a:r>
            <a:r>
              <a:rPr lang="en-US" sz="2000" dirty="0"/>
              <a:t> </a:t>
            </a:r>
            <a:r>
              <a:rPr lang="en-US" sz="2000" dirty="0" err="1"/>
              <a:t>poruka</a:t>
            </a:r>
            <a:r>
              <a:rPr lang="en-US" sz="2000" dirty="0"/>
              <a:t> pod </a:t>
            </a:r>
            <a:r>
              <a:rPr lang="en-US" sz="2000" dirty="0" err="1"/>
              <a:t>maskom</a:t>
            </a:r>
            <a:r>
              <a:rPr lang="en-US" sz="2000" dirty="0"/>
              <a:t> </a:t>
            </a:r>
            <a:r>
              <a:rPr lang="en-US" sz="2000" dirty="0" err="1"/>
              <a:t>pouzdanog</a:t>
            </a:r>
            <a:r>
              <a:rPr lang="en-US" sz="2000" dirty="0"/>
              <a:t> </a:t>
            </a:r>
            <a:r>
              <a:rPr lang="en-US" sz="2000" dirty="0" err="1"/>
              <a:t>izvora</a:t>
            </a:r>
            <a:r>
              <a:rPr lang="en-US" sz="2000" dirty="0"/>
              <a:t>. </a:t>
            </a:r>
            <a:r>
              <a:rPr lang="en-US" sz="2000" dirty="0" err="1"/>
              <a:t>Cilj</a:t>
            </a:r>
            <a:r>
              <a:rPr lang="en-US" sz="2000" dirty="0"/>
              <a:t> je da se </a:t>
            </a:r>
            <a:r>
              <a:rPr lang="en-US" sz="2000" dirty="0" err="1"/>
              <a:t>dođe</a:t>
            </a:r>
            <a:r>
              <a:rPr lang="en-US" sz="2000" dirty="0"/>
              <a:t> do </a:t>
            </a:r>
            <a:r>
              <a:rPr lang="en-US" sz="2000" dirty="0" err="1"/>
              <a:t>bankovnih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, </a:t>
            </a:r>
            <a:r>
              <a:rPr lang="en-US" sz="2000" dirty="0" err="1"/>
              <a:t>iskoristi</a:t>
            </a:r>
            <a:r>
              <a:rPr lang="en-US" sz="2000" dirty="0"/>
              <a:t> </a:t>
            </a:r>
            <a:r>
              <a:rPr lang="en-US" sz="2000" dirty="0" err="1"/>
              <a:t>lični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ukrade</a:t>
            </a:r>
            <a:r>
              <a:rPr lang="en-US" sz="2000" dirty="0"/>
              <a:t> </a:t>
            </a:r>
            <a:r>
              <a:rPr lang="en-US" sz="2000" dirty="0" err="1"/>
              <a:t>novac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3612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C615-1D4F-C4E0-1E03-BD2AFEB8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4EC6-91EA-A58A-5628-D366E551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1065AB"/>
                </a:solidFill>
              </a:rPr>
              <a:t>96% </a:t>
            </a:r>
            <a:r>
              <a:rPr lang="en-US" sz="2000" dirty="0" err="1"/>
              <a:t>fišing</a:t>
            </a:r>
            <a:r>
              <a:rPr lang="en-US" sz="2000" dirty="0"/>
              <a:t> </a:t>
            </a:r>
            <a:r>
              <a:rPr lang="en-US" sz="2000" dirty="0" err="1"/>
              <a:t>napada</a:t>
            </a:r>
            <a:r>
              <a:rPr lang="en-US" sz="2000" dirty="0"/>
              <a:t> se </a:t>
            </a:r>
            <a:r>
              <a:rPr lang="en-US" sz="2000" dirty="0" err="1"/>
              <a:t>vrši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putem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imejla</a:t>
            </a:r>
            <a:r>
              <a:rPr lang="pl-PL" sz="2000" dirty="0"/>
              <a:t>,</a:t>
            </a:r>
            <a:endParaRPr lang="hr-HR" sz="2000" b="1" dirty="0">
              <a:solidFill>
                <a:srgbClr val="1065AB"/>
              </a:solidFill>
            </a:endParaRPr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90% </a:t>
            </a:r>
            <a:r>
              <a:rPr lang="en-US" sz="2000" b="1" dirty="0" err="1">
                <a:solidFill>
                  <a:srgbClr val="1065AB"/>
                </a:solidFill>
              </a:rPr>
              <a:t>curenja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podataka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je </a:t>
            </a:r>
            <a:r>
              <a:rPr lang="en-US" sz="2000" dirty="0" err="1"/>
              <a:t>rezultat</a:t>
            </a:r>
            <a:r>
              <a:rPr lang="en-US" sz="2000" dirty="0"/>
              <a:t> </a:t>
            </a:r>
            <a:r>
              <a:rPr lang="en-US" sz="2000" dirty="0" err="1"/>
              <a:t>fišing</a:t>
            </a:r>
            <a:r>
              <a:rPr lang="en-US" sz="2000" dirty="0"/>
              <a:t> </a:t>
            </a:r>
            <a:r>
              <a:rPr lang="en-US" sz="2000" dirty="0" err="1"/>
              <a:t>napada</a:t>
            </a:r>
            <a:r>
              <a:rPr lang="pl-PL" sz="2000" dirty="0"/>
              <a:t>,</a:t>
            </a:r>
            <a:endParaRPr lang="hr-HR" sz="2000" dirty="0"/>
          </a:p>
          <a:p>
            <a:pPr algn="just"/>
            <a:r>
              <a:rPr lang="pl-PL" sz="2000" dirty="0" err="1"/>
              <a:t>Starosna</a:t>
            </a:r>
            <a:r>
              <a:rPr lang="pl-PL" sz="2000" dirty="0"/>
              <a:t> grupa koja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najčešće</a:t>
            </a:r>
            <a:r>
              <a:rPr lang="pl-PL" sz="2000" dirty="0"/>
              <a:t> „</a:t>
            </a:r>
            <a:r>
              <a:rPr lang="pl-PL" sz="2000" dirty="0" err="1"/>
              <a:t>hvata</a:t>
            </a:r>
            <a:r>
              <a:rPr lang="pl-PL" sz="2000" dirty="0"/>
              <a:t>“ je od </a:t>
            </a:r>
            <a:r>
              <a:rPr lang="pl-PL" sz="2000" b="1" dirty="0">
                <a:solidFill>
                  <a:srgbClr val="1065AB"/>
                </a:solidFill>
              </a:rPr>
              <a:t>18 do 24 </a:t>
            </a:r>
            <a:r>
              <a:rPr lang="pl-PL" sz="2000" b="1" dirty="0" err="1">
                <a:solidFill>
                  <a:srgbClr val="1065AB"/>
                </a:solidFill>
              </a:rPr>
              <a:t>godine</a:t>
            </a:r>
            <a:r>
              <a:rPr lang="pl-PL" sz="2000" b="1" dirty="0">
                <a:solidFill>
                  <a:srgbClr val="1065AB"/>
                </a:solidFill>
              </a:rPr>
              <a:t>,</a:t>
            </a:r>
            <a:endParaRPr lang="hr-HR" sz="2000" b="1" dirty="0">
              <a:solidFill>
                <a:srgbClr val="1065AB"/>
              </a:solidFill>
            </a:endParaRP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Najkorišćenije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metode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fišinga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:</a:t>
            </a:r>
            <a:endParaRPr lang="hr-HR" sz="20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jednostavan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zahtev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 err="1"/>
              <a:t>korisniku</a:t>
            </a:r>
            <a:r>
              <a:rPr lang="en-US" sz="1600" dirty="0"/>
              <a:t> da (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odgovor</a:t>
            </a:r>
            <a:r>
              <a:rPr lang="en-US" sz="1600" dirty="0"/>
              <a:t>) </a:t>
            </a:r>
            <a:r>
              <a:rPr lang="en-US" sz="1600" dirty="0" err="1"/>
              <a:t>pošalje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osetljive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e-</a:t>
            </a:r>
            <a:r>
              <a:rPr lang="en-US" sz="1600" dirty="0" err="1"/>
              <a:t>pošte</a:t>
            </a:r>
            <a:r>
              <a:rPr lang="en-US" sz="1600" dirty="0"/>
              <a:t>, </a:t>
            </a:r>
            <a:r>
              <a:rPr lang="en-US" sz="1600" dirty="0" err="1"/>
              <a:t>pošiljalac</a:t>
            </a:r>
            <a:r>
              <a:rPr lang="en-US" sz="1600" dirty="0"/>
              <a:t> se </a:t>
            </a:r>
            <a:r>
              <a:rPr lang="en-US" sz="1600" dirty="0" err="1"/>
              <a:t>lažno</a:t>
            </a:r>
            <a:r>
              <a:rPr lang="en-US" sz="1600" dirty="0"/>
              <a:t>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, </a:t>
            </a:r>
            <a:r>
              <a:rPr lang="en-US" sz="1600" dirty="0" err="1"/>
              <a:t>na</a:t>
            </a:r>
            <a:r>
              <a:rPr lang="en-US" sz="1600" dirty="0"/>
              <a:t> primer, administrator </a:t>
            </a:r>
            <a:r>
              <a:rPr lang="en-US" sz="1600" dirty="0" err="1"/>
              <a:t>veb</a:t>
            </a:r>
            <a:r>
              <a:rPr lang="en-US" sz="1600" dirty="0"/>
              <a:t> </a:t>
            </a:r>
            <a:r>
              <a:rPr lang="en-US" sz="1600" dirty="0" err="1"/>
              <a:t>servisa</a:t>
            </a:r>
            <a:r>
              <a:rPr lang="en-US" sz="1600" dirty="0"/>
              <a:t> </a:t>
            </a:r>
            <a:r>
              <a:rPr lang="en-US" sz="1600" dirty="0" err="1"/>
              <a:t>kome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ovi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potrebni</a:t>
            </a:r>
            <a:r>
              <a:rPr lang="en-US" sz="1600" dirty="0"/>
              <a:t> za </a:t>
            </a:r>
            <a:r>
              <a:rPr lang="en-US" sz="1600" dirty="0" err="1"/>
              <a:t>verifikaciju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nadogradnju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itd</a:t>
            </a:r>
            <a:r>
              <a:rPr lang="en-US" sz="1600" dirty="0"/>
              <a:t>.</a:t>
            </a:r>
            <a:endParaRPr lang="hr-HR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linkovi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dobijeni</a:t>
            </a:r>
            <a:r>
              <a:rPr lang="en-US" sz="1600" dirty="0"/>
              <a:t> u </a:t>
            </a:r>
            <a:r>
              <a:rPr lang="en-US" sz="1600" dirty="0" err="1"/>
              <a:t>imejl</a:t>
            </a:r>
            <a:r>
              <a:rPr lang="en-US" sz="1600" dirty="0"/>
              <a:t> </a:t>
            </a:r>
            <a:r>
              <a:rPr lang="en-US" sz="1600" dirty="0" err="1"/>
              <a:t>poruci</a:t>
            </a:r>
            <a:r>
              <a:rPr lang="en-US" sz="1600" dirty="0"/>
              <a:t>, koji </a:t>
            </a:r>
            <a:r>
              <a:rPr lang="en-US" sz="1600" dirty="0" err="1"/>
              <a:t>vode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do </a:t>
            </a:r>
            <a:r>
              <a:rPr lang="en-US" sz="1600" dirty="0" err="1"/>
              <a:t>zlonamerne</a:t>
            </a:r>
            <a:r>
              <a:rPr lang="en-US" sz="1600" dirty="0"/>
              <a:t> </a:t>
            </a:r>
            <a:r>
              <a:rPr lang="en-US" sz="1600" dirty="0" err="1"/>
              <a:t>veb</a:t>
            </a:r>
            <a:r>
              <a:rPr lang="en-US" sz="1600" dirty="0"/>
              <a:t> </a:t>
            </a:r>
            <a:r>
              <a:rPr lang="en-US" sz="1600" dirty="0" err="1"/>
              <a:t>stranice</a:t>
            </a:r>
            <a:r>
              <a:rPr lang="en-US" sz="1600" dirty="0"/>
              <a:t>. </a:t>
            </a:r>
            <a:r>
              <a:rPr lang="en-US" sz="1600" dirty="0" err="1"/>
              <a:t>Zlonamerni</a:t>
            </a:r>
            <a:r>
              <a:rPr lang="en-US" sz="1600" dirty="0"/>
              <a:t> link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razlikovati</a:t>
            </a:r>
            <a:r>
              <a:rPr lang="en-US" sz="1600" dirty="0"/>
              <a:t> od </a:t>
            </a:r>
            <a:r>
              <a:rPr lang="en-US" sz="1600" dirty="0" err="1"/>
              <a:t>legitimnog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po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slovu</a:t>
            </a:r>
            <a:r>
              <a:rPr lang="en-US" sz="1600" dirty="0"/>
              <a:t>. (</a:t>
            </a:r>
            <a:r>
              <a:rPr lang="en-US" sz="1600" dirty="0" err="1"/>
              <a:t>npr</a:t>
            </a:r>
            <a:r>
              <a:rPr lang="en-US" sz="1600" dirty="0"/>
              <a:t>. cert[.]</a:t>
            </a:r>
            <a:r>
              <a:rPr lang="en-US" sz="1600" dirty="0" err="1"/>
              <a:t>hr</a:t>
            </a:r>
            <a:r>
              <a:rPr lang="en-US" sz="1600" dirty="0"/>
              <a:t> ≠ </a:t>
            </a:r>
            <a:r>
              <a:rPr lang="en-US" sz="1600" dirty="0" err="1"/>
              <a:t>certt</a:t>
            </a:r>
            <a:r>
              <a:rPr lang="en-US" sz="1600" dirty="0"/>
              <a:t>[.]</a:t>
            </a:r>
            <a:r>
              <a:rPr lang="en-US" sz="1600" dirty="0" err="1"/>
              <a:t>hr</a:t>
            </a:r>
            <a:r>
              <a:rPr lang="en-US" sz="1600" dirty="0"/>
              <a:t>)</a:t>
            </a:r>
            <a:r>
              <a:rPr lang="pl-PL" sz="1600" dirty="0"/>
              <a:t>.</a:t>
            </a:r>
            <a:endParaRPr lang="hr-HR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zlonamerna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veb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stranica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izgledati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legitimna</a:t>
            </a:r>
            <a:r>
              <a:rPr lang="en-US" sz="1600" dirty="0"/>
              <a:t> </a:t>
            </a:r>
            <a:r>
              <a:rPr lang="en-US" sz="1600" dirty="0" err="1"/>
              <a:t>veb</a:t>
            </a:r>
            <a:r>
              <a:rPr lang="en-US" sz="1600" dirty="0"/>
              <a:t> </a:t>
            </a:r>
            <a:r>
              <a:rPr lang="en-US" sz="1600" dirty="0" err="1"/>
              <a:t>stranica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banke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onlajn</a:t>
            </a:r>
            <a:r>
              <a:rPr lang="en-US" sz="1600" dirty="0"/>
              <a:t> </a:t>
            </a:r>
            <a:r>
              <a:rPr lang="en-US" sz="1600" dirty="0" err="1"/>
              <a:t>prodavnice</a:t>
            </a:r>
            <a:r>
              <a:rPr lang="en-US" sz="1600" dirty="0"/>
              <a:t>),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služi</a:t>
            </a:r>
            <a:r>
              <a:rPr lang="en-US" sz="1600" dirty="0"/>
              <a:t> za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ličnih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sticanje</a:t>
            </a:r>
            <a:r>
              <a:rPr lang="en-US" sz="1600" dirty="0"/>
              <a:t> </a:t>
            </a:r>
            <a:r>
              <a:rPr lang="en-US" sz="1600" dirty="0" err="1"/>
              <a:t>finansijske</a:t>
            </a:r>
            <a:r>
              <a:rPr lang="en-US" sz="1600" dirty="0"/>
              <a:t> </a:t>
            </a:r>
            <a:r>
              <a:rPr lang="en-US" sz="1600" dirty="0" err="1"/>
              <a:t>koristi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neku</a:t>
            </a:r>
            <a:r>
              <a:rPr lang="en-US" sz="1600" dirty="0"/>
              <a:t> </a:t>
            </a:r>
            <a:r>
              <a:rPr lang="en-US" sz="1600" dirty="0" err="1"/>
              <a:t>drugu</a:t>
            </a:r>
            <a:r>
              <a:rPr lang="en-US" sz="1600" dirty="0"/>
              <a:t> </a:t>
            </a:r>
            <a:r>
              <a:rPr lang="en-US" sz="1600" dirty="0" err="1"/>
              <a:t>zlonamernu</a:t>
            </a:r>
            <a:r>
              <a:rPr lang="en-US" sz="1600" dirty="0"/>
              <a:t> </a:t>
            </a:r>
            <a:r>
              <a:rPr lang="en-US" sz="1600" dirty="0" err="1"/>
              <a:t>radnju</a:t>
            </a:r>
            <a:r>
              <a:rPr lang="pl-PL" sz="1600" dirty="0"/>
              <a:t>.</a:t>
            </a:r>
            <a:endParaRPr lang="hr-HR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zlonamerni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iskačući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prozor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legitimnim</a:t>
            </a:r>
            <a:r>
              <a:rPr lang="en-US" sz="1600" dirty="0"/>
              <a:t> </a:t>
            </a:r>
            <a:r>
              <a:rPr lang="en-US" sz="1600" dirty="0" err="1"/>
              <a:t>veb-sajtovima</a:t>
            </a:r>
            <a:r>
              <a:rPr lang="en-US" sz="1600" dirty="0"/>
              <a:t> („</a:t>
            </a:r>
            <a:r>
              <a:rPr lang="en-US" sz="1600" dirty="0" err="1"/>
              <a:t>iskačući</a:t>
            </a:r>
            <a:r>
              <a:rPr lang="en-US" sz="1600" dirty="0"/>
              <a:t> </a:t>
            </a:r>
            <a:r>
              <a:rPr lang="en-US" sz="1600" dirty="0" err="1"/>
              <a:t>prozor</a:t>
            </a:r>
            <a:r>
              <a:rPr lang="en-US" sz="1600" dirty="0"/>
              <a:t>“ </a:t>
            </a:r>
            <a:r>
              <a:rPr lang="en-US" sz="1600" dirty="0" err="1"/>
              <a:t>zlonamernog</a:t>
            </a:r>
            <a:r>
              <a:rPr lang="en-US" sz="1600" dirty="0"/>
              <a:t> </a:t>
            </a:r>
            <a:r>
              <a:rPr lang="en-US" sz="1600" dirty="0" err="1"/>
              <a:t>iskačućeg</a:t>
            </a:r>
            <a:r>
              <a:rPr lang="en-US" sz="1600" dirty="0"/>
              <a:t> </a:t>
            </a:r>
            <a:r>
              <a:rPr lang="en-US" sz="1600" dirty="0" err="1"/>
              <a:t>prozora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poljima</a:t>
            </a:r>
            <a:r>
              <a:rPr lang="en-US" sz="1600" dirty="0"/>
              <a:t> za </a:t>
            </a:r>
            <a:r>
              <a:rPr lang="en-US" sz="1600" dirty="0" err="1"/>
              <a:t>unos</a:t>
            </a:r>
            <a:r>
              <a:rPr lang="en-US" sz="1600" dirty="0"/>
              <a:t> </a:t>
            </a:r>
            <a:r>
              <a:rPr lang="en-US" sz="1600" dirty="0" err="1"/>
              <a:t>poverljivih</a:t>
            </a:r>
            <a:r>
              <a:rPr lang="en-US" sz="1600" dirty="0"/>
              <a:t> </a:t>
            </a:r>
            <a:r>
              <a:rPr lang="en-US" sz="1600" dirty="0" err="1"/>
              <a:t>podataka.zlonamerni</a:t>
            </a:r>
            <a:r>
              <a:rPr lang="en-US" sz="1600" dirty="0"/>
              <a:t> </a:t>
            </a:r>
            <a:r>
              <a:rPr lang="en-US" sz="1600" dirty="0" err="1"/>
              <a:t>iskačući</a:t>
            </a:r>
            <a:r>
              <a:rPr lang="en-US" sz="1600" dirty="0"/>
              <a:t> </a:t>
            </a:r>
            <a:r>
              <a:rPr lang="en-US" sz="1600" dirty="0" err="1"/>
              <a:t>prozor</a:t>
            </a:r>
            <a:r>
              <a:rPr lang="en-US" sz="1600" dirty="0"/>
              <a:t>).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94858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8F10-A33D-03D4-2580-6E2AC485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 - primeri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C1D34E-7E30-CBC9-F53E-57CA0F48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56" y="1710026"/>
            <a:ext cx="9210488" cy="35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Dnevni</a:t>
            </a:r>
            <a:r>
              <a:rPr lang="pl-PL" dirty="0"/>
              <a:t>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000" dirty="0"/>
              <a:t>Značaj etike podataka</a:t>
            </a:r>
          </a:p>
          <a:p>
            <a:r>
              <a:rPr lang="hr-HR" sz="2000" dirty="0"/>
              <a:t>Osnove informacione bezbednosti,</a:t>
            </a:r>
          </a:p>
          <a:p>
            <a:r>
              <a:rPr lang="hr-HR" sz="2000" dirty="0"/>
              <a:t>Kršenje podataka,</a:t>
            </a:r>
          </a:p>
          <a:p>
            <a:r>
              <a:rPr lang="hr-HR" sz="2000" dirty="0"/>
              <a:t>Pretnje informacionoj bezbednosti,</a:t>
            </a:r>
          </a:p>
          <a:p>
            <a:r>
              <a:rPr lang="hr-HR" sz="2000" dirty="0"/>
              <a:t>Preporuke za bezbednost informacija.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FB4E7-7EAC-8E1D-1AB5-390CB5931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EEA8-67FB-1FD8-9F22-A09A129E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Fišing - primeri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482500-08E0-C336-34D9-29C792183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91" y="1315915"/>
            <a:ext cx="4203843" cy="54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D146-8B9F-0052-E712-3EAF2481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Druge vrste pretnji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FF13-9EBF-B69E-A415-885937AF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Insajderske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pretnje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bezbednosni</a:t>
            </a:r>
            <a:r>
              <a:rPr lang="en-US" sz="2000" dirty="0"/>
              <a:t> </a:t>
            </a:r>
            <a:r>
              <a:rPr lang="en-US" sz="2000" dirty="0" err="1"/>
              <a:t>rizici</a:t>
            </a:r>
            <a:r>
              <a:rPr lang="en-US" sz="2000" dirty="0"/>
              <a:t> koji </a:t>
            </a:r>
            <a:r>
              <a:rPr lang="en-US" sz="2000" dirty="0" err="1"/>
              <a:t>potiču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same </a:t>
            </a:r>
            <a:r>
              <a:rPr lang="en-US" sz="2000" dirty="0" err="1"/>
              <a:t>organizacije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600" dirty="0"/>
              <a:t>To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zaposleni</a:t>
            </a:r>
            <a:r>
              <a:rPr lang="en-US" sz="1600" dirty="0"/>
              <a:t>, </a:t>
            </a:r>
            <a:r>
              <a:rPr lang="en-US" sz="1600" dirty="0" err="1"/>
              <a:t>izvođači</a:t>
            </a:r>
            <a:r>
              <a:rPr lang="en-US" sz="1600" dirty="0"/>
              <a:t> </a:t>
            </a:r>
            <a:r>
              <a:rPr lang="en-US" sz="1600" dirty="0" err="1"/>
              <a:t>radova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poslovni</a:t>
            </a:r>
            <a:r>
              <a:rPr lang="en-US" sz="1600" dirty="0"/>
              <a:t> </a:t>
            </a:r>
            <a:r>
              <a:rPr lang="en-US" sz="1600" dirty="0" err="1"/>
              <a:t>partneri</a:t>
            </a:r>
            <a:r>
              <a:rPr lang="en-US" sz="1600" dirty="0"/>
              <a:t> koji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sistemima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podacima</a:t>
            </a:r>
            <a:r>
              <a:rPr lang="en-US" sz="1600" dirty="0"/>
              <a:t> </a:t>
            </a:r>
            <a:r>
              <a:rPr lang="en-US" sz="1600" dirty="0" err="1"/>
              <a:t>organizacije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Ove </a:t>
            </a:r>
            <a:r>
              <a:rPr lang="en-US" sz="1600" dirty="0" err="1"/>
              <a:t>pretnje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posebno</a:t>
            </a:r>
            <a:r>
              <a:rPr lang="en-US" sz="1600" dirty="0"/>
              <a:t> </a:t>
            </a:r>
            <a:r>
              <a:rPr lang="en-US" sz="1600" dirty="0" err="1"/>
              <a:t>opasne</a:t>
            </a:r>
            <a:r>
              <a:rPr lang="en-US" sz="1600" dirty="0"/>
              <a:t> </a:t>
            </a:r>
            <a:r>
              <a:rPr lang="en-US" sz="1600" dirty="0" err="1"/>
              <a:t>jer</a:t>
            </a:r>
            <a:r>
              <a:rPr lang="en-US" sz="1600" dirty="0"/>
              <a:t> </a:t>
            </a:r>
            <a:r>
              <a:rPr lang="en-US" sz="1600" dirty="0" err="1"/>
              <a:t>insajderi</a:t>
            </a:r>
            <a:r>
              <a:rPr lang="en-US" sz="1600" dirty="0"/>
              <a:t>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sistemima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otežava</a:t>
            </a:r>
            <a:r>
              <a:rPr lang="en-US" sz="1600" dirty="0"/>
              <a:t> </a:t>
            </a:r>
            <a:r>
              <a:rPr lang="en-US" sz="1600" dirty="0" err="1"/>
              <a:t>otkrivanje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zlonamernih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r>
              <a:rPr lang="pl-PL" sz="1600" dirty="0"/>
              <a:t>.</a:t>
            </a:r>
            <a:r>
              <a:rPr lang="en-US" sz="1600" dirty="0"/>
              <a:t> </a:t>
            </a:r>
            <a:endParaRPr lang="hr-HR" sz="16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Distribuirani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napadi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uskraćivanja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usluge</a:t>
            </a:r>
            <a:r>
              <a:rPr lang="en-US" sz="2000" b="1" dirty="0">
                <a:solidFill>
                  <a:srgbClr val="1065AB"/>
                </a:solidFill>
              </a:rPr>
              <a:t> (DDoS)</a:t>
            </a:r>
            <a:r>
              <a:rPr lang="pl-PL" sz="2000" b="1" dirty="0">
                <a:solidFill>
                  <a:srgbClr val="1065AB"/>
                </a:solidFill>
              </a:rPr>
              <a:t>,</a:t>
            </a:r>
            <a:endParaRPr lang="hr-HR" sz="2000" dirty="0"/>
          </a:p>
          <a:p>
            <a:pPr lvl="1" algn="just"/>
            <a:r>
              <a:rPr lang="en-US" sz="1600" dirty="0" err="1"/>
              <a:t>Cilj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je da </a:t>
            </a:r>
            <a:r>
              <a:rPr lang="en-US" sz="1600" dirty="0" err="1"/>
              <a:t>poremete</a:t>
            </a:r>
            <a:r>
              <a:rPr lang="en-US" sz="1600" dirty="0"/>
              <a:t> </a:t>
            </a:r>
            <a:r>
              <a:rPr lang="en-US" sz="1600" dirty="0" err="1"/>
              <a:t>normalan</a:t>
            </a:r>
            <a:r>
              <a:rPr lang="en-US" sz="1600" dirty="0"/>
              <a:t> </a:t>
            </a:r>
            <a:r>
              <a:rPr lang="en-US" sz="1600" dirty="0" err="1"/>
              <a:t>saobraćaj</a:t>
            </a:r>
            <a:r>
              <a:rPr lang="en-US" sz="1600" dirty="0"/>
              <a:t> </a:t>
            </a:r>
            <a:r>
              <a:rPr lang="en-US" sz="1600" dirty="0" err="1"/>
              <a:t>ciljanog</a:t>
            </a:r>
            <a:r>
              <a:rPr lang="en-US" sz="1600" dirty="0"/>
              <a:t> </a:t>
            </a:r>
            <a:r>
              <a:rPr lang="en-US" sz="1600" dirty="0" err="1"/>
              <a:t>servera</a:t>
            </a:r>
            <a:r>
              <a:rPr lang="en-US" sz="1600" dirty="0"/>
              <a:t>,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će</a:t>
            </a:r>
            <a:r>
              <a:rPr lang="en-US" sz="1600" dirty="0"/>
              <a:t> ga </a:t>
            </a:r>
            <a:r>
              <a:rPr lang="en-US" sz="1600" dirty="0" err="1"/>
              <a:t>preplaviti</a:t>
            </a:r>
            <a:r>
              <a:rPr lang="en-US" sz="1600" dirty="0"/>
              <a:t> </a:t>
            </a:r>
            <a:r>
              <a:rPr lang="en-US" sz="1600" dirty="0" err="1"/>
              <a:t>poplavom</a:t>
            </a:r>
            <a:r>
              <a:rPr lang="en-US" sz="1600" dirty="0"/>
              <a:t> internet </a:t>
            </a:r>
            <a:r>
              <a:rPr lang="en-US" sz="1600" dirty="0" err="1"/>
              <a:t>saobraćaja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Ovo se </a:t>
            </a:r>
            <a:r>
              <a:rPr lang="en-US" sz="1600" dirty="0" err="1"/>
              <a:t>postiže</a:t>
            </a:r>
            <a:r>
              <a:rPr lang="en-US" sz="1600" dirty="0"/>
              <a:t> </a:t>
            </a:r>
            <a:r>
              <a:rPr lang="en-US" sz="1600" dirty="0" err="1"/>
              <a:t>korišćenjem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kompromitovanih</a:t>
            </a:r>
            <a:r>
              <a:rPr lang="en-US" sz="1600" dirty="0"/>
              <a:t> </a:t>
            </a:r>
            <a:r>
              <a:rPr lang="en-US" sz="1600" dirty="0" err="1"/>
              <a:t>računarskih</a:t>
            </a:r>
            <a:r>
              <a:rPr lang="en-US" sz="1600" dirty="0"/>
              <a:t> </a:t>
            </a:r>
            <a:r>
              <a:rPr lang="en-US" sz="1600" dirty="0" err="1"/>
              <a:t>sistema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izvora</a:t>
            </a:r>
            <a:r>
              <a:rPr lang="en-US" sz="1600" dirty="0"/>
              <a:t> </a:t>
            </a:r>
            <a:r>
              <a:rPr lang="en-US" sz="1600" dirty="0" err="1"/>
              <a:t>napadačkog</a:t>
            </a:r>
            <a:r>
              <a:rPr lang="en-US" sz="1600" dirty="0"/>
              <a:t> </a:t>
            </a:r>
            <a:r>
              <a:rPr lang="en-US" sz="1600" dirty="0" err="1"/>
              <a:t>saobraćaja</a:t>
            </a:r>
            <a:r>
              <a:rPr lang="en-US" sz="1600" dirty="0"/>
              <a:t>. </a:t>
            </a:r>
            <a:endParaRPr lang="hr-HR" sz="1600" dirty="0"/>
          </a:p>
          <a:p>
            <a:pPr lvl="1" algn="just"/>
            <a:r>
              <a:rPr lang="en-US" sz="1600" dirty="0"/>
              <a:t>Kada </a:t>
            </a:r>
            <a:r>
              <a:rPr lang="en-US" sz="1600" dirty="0" err="1"/>
              <a:t>ovi</a:t>
            </a:r>
            <a:r>
              <a:rPr lang="en-US" sz="1600" dirty="0"/>
              <a:t> </a:t>
            </a:r>
            <a:r>
              <a:rPr lang="en-US" sz="1600" dirty="0" err="1"/>
              <a:t>uređaji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distribuirani</a:t>
            </a:r>
            <a:r>
              <a:rPr lang="en-US" sz="1600" dirty="0"/>
              <a:t> </a:t>
            </a:r>
            <a:r>
              <a:rPr lang="en-US" sz="1600" dirty="0" err="1"/>
              <a:t>globalno</a:t>
            </a:r>
            <a:r>
              <a:rPr lang="en-US" sz="1600" dirty="0"/>
              <a:t>, </a:t>
            </a:r>
            <a:r>
              <a:rPr lang="en-US" sz="1600" dirty="0" err="1"/>
              <a:t>istovremeno</a:t>
            </a:r>
            <a:r>
              <a:rPr lang="en-US" sz="1600" dirty="0"/>
              <a:t> </a:t>
            </a:r>
            <a:r>
              <a:rPr lang="en-US" sz="1600" dirty="0" err="1"/>
              <a:t>šalju</a:t>
            </a:r>
            <a:r>
              <a:rPr lang="en-US" sz="1600" dirty="0"/>
              <a:t> </a:t>
            </a:r>
            <a:r>
              <a:rPr lang="en-US" sz="1600" dirty="0" err="1"/>
              <a:t>brojne</a:t>
            </a:r>
            <a:r>
              <a:rPr lang="en-US" sz="1600" dirty="0"/>
              <a:t> </a:t>
            </a:r>
            <a:r>
              <a:rPr lang="en-US" sz="1600" dirty="0" err="1"/>
              <a:t>zahteve</a:t>
            </a:r>
            <a:r>
              <a:rPr lang="en-US" sz="1600" dirty="0"/>
              <a:t> </a:t>
            </a:r>
            <a:r>
              <a:rPr lang="en-US" sz="1600" dirty="0" err="1"/>
              <a:t>cilju</a:t>
            </a:r>
            <a:r>
              <a:rPr lang="en-US" sz="1600" dirty="0"/>
              <a:t>, oni </a:t>
            </a:r>
            <a:r>
              <a:rPr lang="en-US" sz="1600" dirty="0" err="1"/>
              <a:t>troše</a:t>
            </a:r>
            <a:r>
              <a:rPr lang="en-US" sz="1600" dirty="0"/>
              <a:t> </a:t>
            </a:r>
            <a:r>
              <a:rPr lang="en-US" sz="1600" dirty="0" err="1"/>
              <a:t>njegov</a:t>
            </a:r>
            <a:r>
              <a:rPr lang="en-US" sz="1600" dirty="0"/>
              <a:t> </a:t>
            </a:r>
            <a:r>
              <a:rPr lang="en-US" sz="1600" dirty="0" err="1"/>
              <a:t>raspoloživi</a:t>
            </a:r>
            <a:r>
              <a:rPr lang="en-US" sz="1600" dirty="0"/>
              <a:t> </a:t>
            </a:r>
            <a:r>
              <a:rPr lang="en-US" sz="1600" dirty="0" err="1"/>
              <a:t>propusni</a:t>
            </a:r>
            <a:r>
              <a:rPr lang="en-US" sz="1600" dirty="0"/>
              <a:t> </a:t>
            </a:r>
            <a:r>
              <a:rPr lang="en-US" sz="1600" dirty="0" err="1"/>
              <a:t>opseg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resurse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dovodi</a:t>
            </a:r>
            <a:r>
              <a:rPr lang="en-US" sz="1600" dirty="0"/>
              <a:t> do </a:t>
            </a:r>
            <a:r>
              <a:rPr lang="en-US" sz="1600" dirty="0" err="1"/>
              <a:t>prekida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sprečava</a:t>
            </a:r>
            <a:r>
              <a:rPr lang="en-US" sz="1600" dirty="0"/>
              <a:t> </a:t>
            </a:r>
            <a:r>
              <a:rPr lang="en-US" sz="1600" dirty="0" err="1"/>
              <a:t>legitimne</a:t>
            </a:r>
            <a:r>
              <a:rPr lang="en-US" sz="1600" dirty="0"/>
              <a:t> </a:t>
            </a:r>
            <a:r>
              <a:rPr lang="en-US" sz="1600" dirty="0" err="1"/>
              <a:t>korisnike</a:t>
            </a:r>
            <a:r>
              <a:rPr lang="en-US" sz="1600" dirty="0"/>
              <a:t> da </a:t>
            </a:r>
            <a:r>
              <a:rPr lang="en-US" sz="1600" dirty="0" err="1"/>
              <a:t>pristupe</a:t>
            </a:r>
            <a:r>
              <a:rPr lang="en-US" sz="1600" dirty="0"/>
              <a:t> </a:t>
            </a:r>
            <a:r>
              <a:rPr lang="en-US" sz="1600" dirty="0" err="1"/>
              <a:t>usluzi</a:t>
            </a:r>
            <a:r>
              <a:rPr lang="pl-PL" sz="1600" dirty="0"/>
              <a:t>.</a:t>
            </a:r>
            <a:endParaRPr lang="hr-HR" sz="16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0099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D38E-C6F9-281C-E40A-2A62F1C7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Beli hakeri naspram crnih hakera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E3A2-EC15-2D6E-895C-0C796E63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Bezbednosne</a:t>
            </a:r>
            <a:r>
              <a:rPr lang="en-US" sz="2000" dirty="0"/>
              <a:t> </a:t>
            </a:r>
            <a:r>
              <a:rPr lang="en-US" sz="2000" dirty="0" err="1"/>
              <a:t>pretnje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internetu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usko</a:t>
            </a:r>
            <a:r>
              <a:rPr lang="en-US" sz="2000" dirty="0"/>
              <a:t> </a:t>
            </a:r>
            <a:r>
              <a:rPr lang="en-US" sz="2000" dirty="0" err="1"/>
              <a:t>povezane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delovanjem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hakera</a:t>
            </a:r>
            <a:r>
              <a:rPr lang="en-US" sz="2000" dirty="0"/>
              <a:t>, koji </a:t>
            </a:r>
            <a:r>
              <a:rPr lang="en-US" sz="2000" dirty="0" err="1"/>
              <a:t>iskorišćavaju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u </a:t>
            </a:r>
            <a:r>
              <a:rPr lang="en-US" sz="2000" dirty="0" err="1"/>
              <a:t>sistemima</a:t>
            </a:r>
            <a:r>
              <a:rPr lang="en-US" sz="2000" dirty="0"/>
              <a:t> za </a:t>
            </a:r>
            <a:r>
              <a:rPr lang="en-US" sz="2000" dirty="0" err="1"/>
              <a:t>razne</a:t>
            </a:r>
            <a:r>
              <a:rPr lang="en-US" sz="2000" dirty="0"/>
              <a:t> </a:t>
            </a:r>
            <a:r>
              <a:rPr lang="en-US" sz="2000" dirty="0" err="1"/>
              <a:t>zlonamerne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Dve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osnovne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white hat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”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hakeri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black hat</a:t>
            </a:r>
            <a:r>
              <a:rPr lang="pl-PL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”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hakeri</a:t>
            </a:r>
            <a:r>
              <a:rPr lang="pl-PL" sz="2000" dirty="0"/>
              <a:t>.</a:t>
            </a:r>
            <a:endParaRPr lang="hr-HR" sz="20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Beli </a:t>
            </a:r>
            <a:r>
              <a:rPr lang="en-US" sz="2000" b="1" dirty="0" err="1">
                <a:solidFill>
                  <a:srgbClr val="1065AB"/>
                </a:solidFill>
              </a:rPr>
              <a:t>hakeri</a:t>
            </a:r>
            <a:r>
              <a:rPr lang="en-US" sz="2000" dirty="0"/>
              <a:t>, </a:t>
            </a:r>
            <a:r>
              <a:rPr lang="en-US" sz="2000" dirty="0" err="1"/>
              <a:t>poznati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etički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veštine</a:t>
            </a:r>
            <a:r>
              <a:rPr lang="en-US" sz="2000" dirty="0"/>
              <a:t> u </a:t>
            </a:r>
            <a:r>
              <a:rPr lang="en-US" sz="2000" dirty="0" err="1"/>
              <a:t>odbrambene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800" dirty="0"/>
              <a:t>Oni </a:t>
            </a:r>
            <a:r>
              <a:rPr lang="en-US" sz="1800" dirty="0" err="1"/>
              <a:t>rade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zaštiti</a:t>
            </a:r>
            <a:r>
              <a:rPr lang="en-US" sz="1800" dirty="0"/>
              <a:t> </a:t>
            </a:r>
            <a:r>
              <a:rPr lang="en-US" sz="1800" dirty="0" err="1"/>
              <a:t>organizacija</a:t>
            </a:r>
            <a:r>
              <a:rPr lang="en-US" sz="1800" dirty="0"/>
              <a:t> od </a:t>
            </a:r>
            <a:r>
              <a:rPr lang="en-US" sz="1800" dirty="0" err="1"/>
              <a:t>sajber</a:t>
            </a:r>
            <a:r>
              <a:rPr lang="en-US" sz="1800" dirty="0"/>
              <a:t> </a:t>
            </a:r>
            <a:r>
              <a:rPr lang="en-US" sz="1800" dirty="0" err="1"/>
              <a:t>pretnji</a:t>
            </a:r>
            <a:r>
              <a:rPr lang="en-US" sz="1800" dirty="0"/>
              <a:t> </a:t>
            </a:r>
            <a:r>
              <a:rPr lang="en-US" sz="1800" dirty="0" err="1"/>
              <a:t>identifikovanjem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otklanjanjem</a:t>
            </a:r>
            <a:r>
              <a:rPr lang="en-US" sz="1800" dirty="0"/>
              <a:t> </a:t>
            </a:r>
            <a:r>
              <a:rPr lang="en-US" sz="1800" dirty="0" err="1"/>
              <a:t>bezbednosnih</a:t>
            </a:r>
            <a:r>
              <a:rPr lang="en-US" sz="1800" dirty="0"/>
              <a:t> </a:t>
            </a:r>
            <a:r>
              <a:rPr lang="en-US" sz="1800" dirty="0" err="1"/>
              <a:t>ranjivosti</a:t>
            </a:r>
            <a:r>
              <a:rPr lang="en-US" sz="1800" dirty="0"/>
              <a:t> pre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ih</a:t>
            </a:r>
            <a:r>
              <a:rPr lang="en-US" sz="1800" dirty="0"/>
              <a:t> </a:t>
            </a:r>
            <a:r>
              <a:rPr lang="en-US" sz="1800" dirty="0" err="1"/>
              <a:t>zlonamerni</a:t>
            </a:r>
            <a:r>
              <a:rPr lang="en-US" sz="1800" dirty="0"/>
              <a:t> </a:t>
            </a:r>
            <a:r>
              <a:rPr lang="en-US" sz="1800" dirty="0" err="1"/>
              <a:t>hakeri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iskoristiti</a:t>
            </a:r>
            <a:r>
              <a:rPr lang="en-US" sz="1800" dirty="0"/>
              <a:t>. </a:t>
            </a:r>
            <a:endParaRPr lang="hr-HR" sz="1800" dirty="0"/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Crni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hakeri</a:t>
            </a:r>
            <a:r>
              <a:rPr lang="en-US" sz="2000" dirty="0"/>
              <a:t>, </a:t>
            </a:r>
            <a:r>
              <a:rPr lang="en-US" sz="2000" dirty="0" err="1"/>
              <a:t>nasuprot</a:t>
            </a:r>
            <a:r>
              <a:rPr lang="en-US" sz="2000" dirty="0"/>
              <a:t> tome, </a:t>
            </a:r>
            <a:r>
              <a:rPr lang="en-US" sz="2000" dirty="0" err="1"/>
              <a:t>bave</a:t>
            </a:r>
            <a:r>
              <a:rPr lang="en-US" sz="2000" dirty="0"/>
              <a:t> se </a:t>
            </a:r>
            <a:r>
              <a:rPr lang="en-US" sz="2000" dirty="0" err="1"/>
              <a:t>ilegalnim</a:t>
            </a:r>
            <a:r>
              <a:rPr lang="en-US" sz="2000" dirty="0"/>
              <a:t> </a:t>
            </a:r>
            <a:r>
              <a:rPr lang="en-US" sz="2000" dirty="0" err="1"/>
              <a:t>aktivnostima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zlonamernom</a:t>
            </a:r>
            <a:r>
              <a:rPr lang="en-US" sz="2000" dirty="0"/>
              <a:t> </a:t>
            </a:r>
            <a:r>
              <a:rPr lang="en-US" sz="2000" dirty="0" err="1"/>
              <a:t>namerom</a:t>
            </a:r>
            <a:r>
              <a:rPr lang="en-US" sz="2000" dirty="0"/>
              <a:t>. </a:t>
            </a:r>
            <a:endParaRPr lang="hr-HR" sz="2000" dirty="0"/>
          </a:p>
          <a:p>
            <a:pPr lvl="1" algn="just"/>
            <a:r>
              <a:rPr lang="en-US" sz="1800" dirty="0"/>
              <a:t>Oni </a:t>
            </a:r>
            <a:r>
              <a:rPr lang="en-US" sz="1800" dirty="0" err="1"/>
              <a:t>iskorišćavaju</a:t>
            </a:r>
            <a:r>
              <a:rPr lang="en-US" sz="1800" dirty="0"/>
              <a:t> </a:t>
            </a:r>
            <a:r>
              <a:rPr lang="en-US" sz="1800" dirty="0" err="1"/>
              <a:t>bezbednosne</a:t>
            </a:r>
            <a:r>
              <a:rPr lang="en-US" sz="1800" dirty="0"/>
              <a:t> </a:t>
            </a:r>
            <a:r>
              <a:rPr lang="en-US" sz="1800" dirty="0" err="1"/>
              <a:t>ranjivosti</a:t>
            </a:r>
            <a:r>
              <a:rPr lang="en-US" sz="1800" dirty="0"/>
              <a:t> za </a:t>
            </a:r>
            <a:r>
              <a:rPr lang="en-US" sz="1800" dirty="0" err="1"/>
              <a:t>ličnu</a:t>
            </a:r>
            <a:r>
              <a:rPr lang="en-US" sz="1800" dirty="0"/>
              <a:t> </a:t>
            </a:r>
            <a:r>
              <a:rPr lang="en-US" sz="1800" dirty="0" err="1"/>
              <a:t>korist</a:t>
            </a:r>
            <a:r>
              <a:rPr lang="en-US" sz="1800" dirty="0"/>
              <a:t>,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uključivati</a:t>
            </a:r>
            <a:r>
              <a:rPr lang="en-US" sz="1800" dirty="0"/>
              <a:t> </a:t>
            </a:r>
            <a:r>
              <a:rPr lang="en-US" sz="1800" dirty="0" err="1"/>
              <a:t>krađu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, </a:t>
            </a:r>
            <a:r>
              <a:rPr lang="en-US" sz="1800" dirty="0" err="1"/>
              <a:t>širenje</a:t>
            </a:r>
            <a:r>
              <a:rPr lang="en-US" sz="1800" dirty="0"/>
              <a:t> </a:t>
            </a:r>
            <a:r>
              <a:rPr lang="en-US" sz="1800" dirty="0" err="1"/>
              <a:t>zlonamernog</a:t>
            </a:r>
            <a:r>
              <a:rPr lang="en-US" sz="1800" dirty="0"/>
              <a:t> </a:t>
            </a:r>
            <a:r>
              <a:rPr lang="en-US" sz="1800" dirty="0" err="1"/>
              <a:t>softvera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izazivanje</a:t>
            </a:r>
            <a:r>
              <a:rPr lang="en-US" sz="1800" dirty="0"/>
              <a:t> </a:t>
            </a:r>
            <a:r>
              <a:rPr lang="en-US" sz="1800" dirty="0" err="1"/>
              <a:t>prekida</a:t>
            </a:r>
            <a:r>
              <a:rPr lang="en-US" sz="1800" dirty="0"/>
              <a:t> u </a:t>
            </a:r>
            <a:r>
              <a:rPr lang="en-US" sz="1800" dirty="0" err="1"/>
              <a:t>radu</a:t>
            </a:r>
            <a:r>
              <a:rPr lang="en-US" sz="1800" dirty="0"/>
              <a:t>.</a:t>
            </a:r>
            <a:endParaRPr lang="hr-HR" sz="1800" dirty="0"/>
          </a:p>
        </p:txBody>
      </p:sp>
      <p:pic>
        <p:nvPicPr>
          <p:cNvPr id="1026" name="Picture 2" descr="White Hat, Black Hat. The word hack (the root of the word… | by Guy  Perelmuter | Medium">
            <a:extLst>
              <a:ext uri="{FF2B5EF4-FFF2-40B4-BE49-F238E27FC236}">
                <a16:creationId xmlns:a16="http://schemas.microsoft.com/office/drawing/2014/main" id="{9F95D3FC-1EC1-9A0C-B877-9A6C59E9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97" y="0"/>
            <a:ext cx="2904703" cy="15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2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BE32-4BA2-D3A8-2CA4-CA6BFD1B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Vreme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hakeru</a:t>
            </a:r>
            <a:r>
              <a:rPr lang="en-US" dirty="0"/>
              <a:t> da </a:t>
            </a:r>
            <a:r>
              <a:rPr lang="en-US" dirty="0" err="1"/>
              <a:t>grubom</a:t>
            </a:r>
            <a:r>
              <a:rPr lang="en-US" dirty="0"/>
              <a:t> </a:t>
            </a:r>
            <a:r>
              <a:rPr lang="en-US" dirty="0" err="1"/>
              <a:t>silom</a:t>
            </a:r>
            <a:r>
              <a:rPr lang="en-US" dirty="0"/>
              <a:t> </a:t>
            </a:r>
            <a:r>
              <a:rPr lang="en-US" dirty="0" err="1"/>
              <a:t>probije</a:t>
            </a:r>
            <a:r>
              <a:rPr lang="en-US" dirty="0"/>
              <a:t> </a:t>
            </a:r>
            <a:r>
              <a:rPr lang="en-US" dirty="0" err="1"/>
              <a:t>lozinku</a:t>
            </a:r>
            <a:r>
              <a:rPr lang="en-US" dirty="0"/>
              <a:t> u 2024. </a:t>
            </a:r>
            <a:r>
              <a:rPr lang="en-US" dirty="0" err="1"/>
              <a:t>godini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F541B-AD3E-7518-3A89-ECC5097F31D0}"/>
              </a:ext>
            </a:extLst>
          </p:cNvPr>
          <p:cNvSpPr txBox="1"/>
          <p:nvPr/>
        </p:nvSpPr>
        <p:spPr>
          <a:xfrm>
            <a:off x="719091" y="6168972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Izvor: https://www.hivesystems.com/blog/are-your-passwords-in-the-green?utm_source=tabletext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84415DD-8E31-012C-7AC5-5D7E9F9A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45" y="1638300"/>
            <a:ext cx="8739541" cy="38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0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5EC8-C11E-E668-BDD4-F1D70082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Preporuke za bezbednost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064FD-5D6E-5146-7209-6DE17274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Koristite</a:t>
            </a:r>
            <a:r>
              <a:rPr lang="en-US" sz="2000" b="1" dirty="0">
                <a:solidFill>
                  <a:srgbClr val="1065AB"/>
                </a:solidFill>
              </a:rPr>
              <a:t> jake </a:t>
            </a:r>
            <a:r>
              <a:rPr lang="en-US" sz="2000" b="1" dirty="0" err="1">
                <a:solidFill>
                  <a:srgbClr val="1065AB"/>
                </a:solidFill>
              </a:rPr>
              <a:t>lozinke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/>
              <a:t>Ako je </a:t>
            </a:r>
            <a:r>
              <a:rPr lang="en-US" sz="2000" dirty="0" err="1"/>
              <a:t>moguće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omogućite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višefaktorsku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autentifikaciju</a:t>
            </a:r>
            <a:r>
              <a:rPr lang="en-US" sz="2000" b="1" dirty="0">
                <a:solidFill>
                  <a:srgbClr val="1065AB"/>
                </a:solidFill>
              </a:rPr>
              <a:t> (MFA)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Održavajte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ažuriranim</a:t>
            </a:r>
            <a:endParaRPr lang="pl-PL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Budite</a:t>
            </a:r>
            <a:r>
              <a:rPr lang="en-US" sz="2000" dirty="0"/>
              <a:t> </a:t>
            </a:r>
            <a:r>
              <a:rPr lang="en-US" sz="2000" dirty="0" err="1"/>
              <a:t>svesni</a:t>
            </a:r>
            <a:r>
              <a:rPr lang="pl-PL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fišing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prevara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Koristite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bezbedne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veze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Redovno</a:t>
            </a:r>
            <a:r>
              <a:rPr lang="en-US" sz="2000" dirty="0"/>
              <a:t> </a:t>
            </a:r>
            <a:r>
              <a:rPr lang="en-US" sz="2000" dirty="0" err="1"/>
              <a:t>pravite</a:t>
            </a:r>
            <a:r>
              <a:rPr lang="pl-PL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rezervne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kopije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podataka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</a:p>
          <a:p>
            <a:r>
              <a:rPr lang="en-US" sz="2000" dirty="0" err="1"/>
              <a:t>Instalirajte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antivirusni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endParaRPr lang="hr-HR" sz="2000" b="1" dirty="0">
              <a:solidFill>
                <a:srgbClr val="1065AB"/>
              </a:solidFill>
            </a:endParaRPr>
          </a:p>
          <a:p>
            <a:r>
              <a:rPr lang="en-US" sz="2000" dirty="0" err="1"/>
              <a:t>Redovno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pratite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naloge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9439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Rezime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transformacije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etičko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postali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problemi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pojedince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Pošto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ogromne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količine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ličnih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osetljivih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prikupljaju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obrađuju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svakodnevno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osigurati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ovim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odgovorno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Etički izazovi u praksi rada sa podacima nisu jednostavni i često nemaju jasna rešenja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neophodna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kredibilitet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integritet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digitalnom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Dvadeset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vek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bio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svedok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najozbiljnijih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kršenja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ističe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ranjivosti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digitalnim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sistemima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kritičnu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potrebu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robusnim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bezbednosnim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merama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Bezbednosna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pretnja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zlonamerni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pokušava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ošteti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ukrade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ugrozi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ugrozi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kompaniju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celini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Razumevanjem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etičkih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implikacija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prepoznavanjem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postojećih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bezbednosnih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pretnji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pojedinci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razviti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osetljivih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</a:t>
            </a:r>
            <a:r>
              <a:rPr lang="pl-PL" dirty="0"/>
              <a:t> </a:t>
            </a:r>
            <a:r>
              <a:rPr lang="pl-PL" dirty="0" err="1"/>
              <a:t>vam</a:t>
            </a:r>
            <a:r>
              <a:rPr lang="pl-PL" dirty="0"/>
              <a:t> na </a:t>
            </a:r>
            <a:r>
              <a:rPr lang="pl-PL" dirty="0" err="1"/>
              <a:t>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Etika</a:t>
            </a:r>
            <a:r>
              <a:rPr lang="pl-PL" dirty="0"/>
              <a:t> </a:t>
            </a:r>
            <a:r>
              <a:rPr lang="pl-PL" dirty="0" err="1"/>
              <a:t>podataka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/>
              <a:t>U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digitalne</a:t>
            </a:r>
            <a:r>
              <a:rPr lang="en-US" sz="1800" dirty="0"/>
              <a:t> </a:t>
            </a:r>
            <a:r>
              <a:rPr lang="en-US" sz="1800" dirty="0" err="1"/>
              <a:t>transformacije</a:t>
            </a:r>
            <a:r>
              <a:rPr lang="en-US" sz="1800" dirty="0"/>
              <a:t>, </a:t>
            </a:r>
            <a:r>
              <a:rPr lang="en-US" sz="1800" dirty="0" err="1"/>
              <a:t>etičko</a:t>
            </a:r>
            <a:r>
              <a:rPr lang="en-US" sz="1800" dirty="0"/>
              <a:t> </a:t>
            </a:r>
            <a:r>
              <a:rPr lang="en-US" sz="1800" dirty="0" err="1"/>
              <a:t>rukovanje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bezbednost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postali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glavni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problemi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/>
              <a:t>za </a:t>
            </a:r>
            <a:r>
              <a:rPr lang="en-US" sz="1800" dirty="0" err="1"/>
              <a:t>pojedince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r>
              <a:rPr lang="pl-PL" sz="1800" dirty="0"/>
              <a:t>.</a:t>
            </a:r>
            <a:endParaRPr lang="hr-HR" sz="1800" dirty="0"/>
          </a:p>
          <a:p>
            <a:pPr algn="just"/>
            <a:r>
              <a:rPr lang="en-US" sz="1800" dirty="0" err="1"/>
              <a:t>Pošto</a:t>
            </a:r>
            <a:r>
              <a:rPr lang="en-US" sz="1800" dirty="0"/>
              <a:t> se </a:t>
            </a:r>
            <a:r>
              <a:rPr lang="en-US" sz="1800" dirty="0" err="1"/>
              <a:t>ogromne</a:t>
            </a:r>
            <a:r>
              <a:rPr lang="en-US" sz="1800" dirty="0"/>
              <a:t> </a:t>
            </a:r>
            <a:r>
              <a:rPr lang="en-US" sz="1800" dirty="0" err="1"/>
              <a:t>količine</a:t>
            </a:r>
            <a:r>
              <a:rPr lang="en-US" sz="1800" dirty="0"/>
              <a:t> </a:t>
            </a:r>
            <a:r>
              <a:rPr lang="en-US" sz="1800" dirty="0" err="1"/>
              <a:t>ličnih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osetljivih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obrađuju</a:t>
            </a:r>
            <a:r>
              <a:rPr lang="en-US" sz="1800" dirty="0"/>
              <a:t> </a:t>
            </a:r>
            <a:r>
              <a:rPr lang="en-US" sz="1800" dirty="0" err="1"/>
              <a:t>svakodnevno</a:t>
            </a:r>
            <a:r>
              <a:rPr lang="en-US" sz="1800" dirty="0"/>
              <a:t>, </a:t>
            </a:r>
            <a:r>
              <a:rPr lang="en-US" sz="1800" dirty="0" err="1"/>
              <a:t>veoma</a:t>
            </a:r>
            <a:r>
              <a:rPr lang="en-US" sz="1800" dirty="0"/>
              <a:t> je </a:t>
            </a:r>
            <a:r>
              <a:rPr lang="en-US" sz="1800" dirty="0" err="1"/>
              <a:t>važno</a:t>
            </a:r>
            <a:r>
              <a:rPr lang="en-US" sz="1800" dirty="0"/>
              <a:t> </a:t>
            </a:r>
            <a:r>
              <a:rPr lang="en-US" sz="1800" dirty="0" err="1"/>
              <a:t>osigurati</a:t>
            </a:r>
            <a:r>
              <a:rPr lang="en-US" sz="1800" dirty="0"/>
              <a:t> da se </a:t>
            </a:r>
            <a:r>
              <a:rPr lang="en-US" sz="1800" dirty="0" err="1"/>
              <a:t>ovim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</a:t>
            </a:r>
            <a:r>
              <a:rPr lang="en-US" sz="1800" dirty="0" err="1"/>
              <a:t>upravlja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odgovorno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bezbedno</a:t>
            </a:r>
            <a:r>
              <a:rPr lang="pl-PL" sz="1800" b="1" dirty="0">
                <a:solidFill>
                  <a:srgbClr val="1065AB"/>
                </a:solidFill>
              </a:rPr>
              <a:t>.</a:t>
            </a:r>
            <a:endParaRPr lang="hr-HR" sz="1800" dirty="0"/>
          </a:p>
          <a:p>
            <a:pPr algn="just"/>
            <a:r>
              <a:rPr lang="en-US" sz="1800" b="1" dirty="0">
                <a:solidFill>
                  <a:srgbClr val="1065AB"/>
                </a:solidFill>
              </a:rPr>
              <a:t>Etika </a:t>
            </a:r>
            <a:r>
              <a:rPr lang="en-US" sz="1800" b="1" dirty="0" err="1">
                <a:solidFill>
                  <a:srgbClr val="1065AB"/>
                </a:solidFill>
              </a:rPr>
              <a:t>podataka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 err="1"/>
              <a:t>odnosi</a:t>
            </a:r>
            <a:r>
              <a:rPr lang="en-US" sz="1800" dirty="0"/>
              <a:t>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moralne</a:t>
            </a:r>
            <a:r>
              <a:rPr lang="en-US" sz="1800" dirty="0"/>
              <a:t> </a:t>
            </a:r>
            <a:r>
              <a:rPr lang="en-US" sz="1800" dirty="0" err="1"/>
              <a:t>principe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vode</a:t>
            </a:r>
            <a:r>
              <a:rPr lang="en-US" sz="1800" dirty="0"/>
              <a:t> </a:t>
            </a:r>
            <a:r>
              <a:rPr lang="en-US" sz="1800" dirty="0" err="1"/>
              <a:t>prikupljanje</a:t>
            </a:r>
            <a:r>
              <a:rPr lang="en-US" sz="1800" dirty="0"/>
              <a:t>, </a:t>
            </a:r>
            <a:r>
              <a:rPr lang="en-US" sz="1800" dirty="0" err="1"/>
              <a:t>obradu</a:t>
            </a:r>
            <a:r>
              <a:rPr lang="en-US" sz="1800" dirty="0"/>
              <a:t>, </a:t>
            </a:r>
            <a:r>
              <a:rPr lang="en-US" sz="1800" dirty="0" err="1"/>
              <a:t>deljenje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korišćenje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osiguralo</a:t>
            </a:r>
            <a:r>
              <a:rPr lang="en-US" sz="1800" dirty="0"/>
              <a:t> </a:t>
            </a:r>
            <a:r>
              <a:rPr lang="en-US" sz="1800" dirty="0" err="1"/>
              <a:t>poštovanje</a:t>
            </a:r>
            <a:r>
              <a:rPr lang="en-US" sz="1800" dirty="0"/>
              <a:t> </a:t>
            </a:r>
            <a:r>
              <a:rPr lang="en-US" sz="1800" dirty="0" err="1"/>
              <a:t>prava</a:t>
            </a:r>
            <a:r>
              <a:rPr lang="en-US" sz="1800" dirty="0"/>
              <a:t> </a:t>
            </a:r>
            <a:r>
              <a:rPr lang="en-US" sz="1800" dirty="0" err="1"/>
              <a:t>pojedinaca</a:t>
            </a:r>
            <a:r>
              <a:rPr lang="en-US" sz="1800" dirty="0"/>
              <a:t>, </a:t>
            </a:r>
            <a:r>
              <a:rPr lang="en-US" sz="1800" dirty="0" err="1"/>
              <a:t>društvena</a:t>
            </a:r>
            <a:r>
              <a:rPr lang="en-US" sz="1800" dirty="0"/>
              <a:t> </a:t>
            </a:r>
            <a:r>
              <a:rPr lang="en-US" sz="1800" dirty="0" err="1"/>
              <a:t>dobrobit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poverenje</a:t>
            </a:r>
            <a:r>
              <a:rPr lang="en-US" sz="1800" dirty="0"/>
              <a:t>. </a:t>
            </a:r>
            <a:endParaRPr lang="hr-HR" sz="1800" dirty="0"/>
          </a:p>
          <a:p>
            <a:pPr algn="just"/>
            <a:r>
              <a:rPr lang="en-US" sz="1800" dirty="0" err="1"/>
              <a:t>Obuhvata</a:t>
            </a:r>
            <a:r>
              <a:rPr lang="en-US" sz="1800" dirty="0"/>
              <a:t> </a:t>
            </a:r>
            <a:r>
              <a:rPr lang="en-US" sz="1800" dirty="0" err="1"/>
              <a:t>transparentnost</a:t>
            </a:r>
            <a:r>
              <a:rPr lang="en-US" sz="1800" dirty="0"/>
              <a:t>, </a:t>
            </a:r>
            <a:r>
              <a:rPr lang="en-US" sz="1800" dirty="0" err="1"/>
              <a:t>odgovornost</a:t>
            </a:r>
            <a:r>
              <a:rPr lang="en-US" sz="1800" dirty="0"/>
              <a:t>, </a:t>
            </a:r>
            <a:r>
              <a:rPr lang="en-US" sz="1800" dirty="0" err="1"/>
              <a:t>pravičnost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privatnost</a:t>
            </a:r>
            <a:r>
              <a:rPr lang="en-US" sz="1800" dirty="0"/>
              <a:t>, </a:t>
            </a:r>
            <a:r>
              <a:rPr lang="en-US" sz="1800" dirty="0" err="1"/>
              <a:t>osiguravajući</a:t>
            </a:r>
            <a:r>
              <a:rPr lang="en-US" sz="1800" dirty="0"/>
              <a:t> da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obrade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usklađene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etičkim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standardima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pravnim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okvirima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sprečila</a:t>
            </a:r>
            <a:r>
              <a:rPr lang="en-US" sz="1800" dirty="0"/>
              <a:t> </a:t>
            </a:r>
            <a:r>
              <a:rPr lang="en-US" sz="1800" dirty="0" err="1"/>
              <a:t>šteta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promovisale</a:t>
            </a:r>
            <a:r>
              <a:rPr lang="en-US" sz="1800" dirty="0"/>
              <a:t> </a:t>
            </a:r>
            <a:r>
              <a:rPr lang="en-US" sz="1800" dirty="0" err="1"/>
              <a:t>odgovorne</a:t>
            </a:r>
            <a:r>
              <a:rPr lang="en-US" sz="1800" dirty="0"/>
              <a:t> </a:t>
            </a:r>
            <a:r>
              <a:rPr lang="en-US" sz="1800" dirty="0" err="1"/>
              <a:t>inovacije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5C etike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7819" cy="4351338"/>
          </a:xfrm>
        </p:spPr>
        <p:txBody>
          <a:bodyPr>
            <a:normAutofit/>
          </a:bodyPr>
          <a:lstStyle/>
          <a:p>
            <a:r>
              <a:rPr lang="hr-HR" sz="2000" dirty="0"/>
              <a:t>Principi etičkog rukovanja podacima : 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Saglasnost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en-US" sz="1600" dirty="0" err="1"/>
              <a:t>Pribavite</a:t>
            </a:r>
            <a:r>
              <a:rPr lang="en-US" sz="1600" dirty="0"/>
              <a:t> </a:t>
            </a:r>
            <a:r>
              <a:rPr lang="en-US" sz="1600" dirty="0" err="1"/>
              <a:t>informisani</a:t>
            </a:r>
            <a:r>
              <a:rPr lang="en-US" sz="1600" dirty="0"/>
              <a:t>, </a:t>
            </a:r>
            <a:r>
              <a:rPr lang="en-US" sz="1600" dirty="0" err="1"/>
              <a:t>dobrovoljni</a:t>
            </a:r>
            <a:r>
              <a:rPr lang="en-US" sz="1600" dirty="0"/>
              <a:t> </a:t>
            </a:r>
            <a:r>
              <a:rPr lang="en-US" sz="1600" dirty="0" err="1"/>
              <a:t>pristanak</a:t>
            </a:r>
            <a:r>
              <a:rPr lang="en-US" sz="1600" dirty="0"/>
              <a:t> </a:t>
            </a:r>
            <a:r>
              <a:rPr lang="en-US" sz="1600" dirty="0" err="1"/>
              <a:t>pojedinaca</a:t>
            </a:r>
            <a:r>
              <a:rPr lang="en-US" sz="1600" dirty="0"/>
              <a:t> pre </a:t>
            </a:r>
            <a:r>
              <a:rPr lang="en-US" sz="1600" dirty="0" err="1"/>
              <a:t>prikupljanja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osiguravajući</a:t>
            </a:r>
            <a:r>
              <a:rPr lang="en-US" sz="1600" dirty="0"/>
              <a:t> </a:t>
            </a:r>
            <a:r>
              <a:rPr lang="en-US" sz="1600" dirty="0" err="1"/>
              <a:t>transparentnost</a:t>
            </a:r>
            <a:r>
              <a:rPr lang="en-US" sz="1600" dirty="0"/>
              <a:t> u </a:t>
            </a:r>
            <a:r>
              <a:rPr lang="en-US" sz="1600" dirty="0" err="1"/>
              <a:t>korišćenju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Kolekcija</a:t>
            </a:r>
            <a:r>
              <a:rPr lang="en-US" sz="1600" dirty="0"/>
              <a:t>: </a:t>
            </a:r>
            <a:r>
              <a:rPr lang="en-US" sz="1600" dirty="0" err="1"/>
              <a:t>Prikupljajte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neophodni</a:t>
            </a:r>
            <a:r>
              <a:rPr lang="en-US" sz="1600" dirty="0"/>
              <a:t> za </a:t>
            </a:r>
            <a:r>
              <a:rPr lang="en-US" sz="1600" dirty="0" err="1"/>
              <a:t>određene</a:t>
            </a:r>
            <a:r>
              <a:rPr lang="en-US" sz="1600" dirty="0"/>
              <a:t> </a:t>
            </a:r>
            <a:r>
              <a:rPr lang="en-US" sz="1600" dirty="0" err="1"/>
              <a:t>svrhe</a:t>
            </a:r>
            <a:r>
              <a:rPr lang="en-US" sz="1600" dirty="0"/>
              <a:t>, </a:t>
            </a:r>
            <a:r>
              <a:rPr lang="en-US" sz="1600" dirty="0" err="1"/>
              <a:t>izbegavajući</a:t>
            </a:r>
            <a:r>
              <a:rPr lang="en-US" sz="1600" dirty="0"/>
              <a:t> </a:t>
            </a:r>
            <a:r>
              <a:rPr lang="en-US" sz="1600" dirty="0" err="1"/>
              <a:t>prekomerno</a:t>
            </a:r>
            <a:r>
              <a:rPr lang="en-US" sz="1600" dirty="0"/>
              <a:t>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Kontrola</a:t>
            </a:r>
            <a:r>
              <a:rPr lang="en-US" sz="1600" dirty="0"/>
              <a:t>: Omogućite </a:t>
            </a:r>
            <a:r>
              <a:rPr lang="en-US" sz="1600" dirty="0" err="1"/>
              <a:t>pojedincima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, </a:t>
            </a:r>
            <a:r>
              <a:rPr lang="en-US" sz="1600" dirty="0" err="1"/>
              <a:t>pregled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ažuriranje</a:t>
            </a:r>
            <a:r>
              <a:rPr lang="en-US" sz="1600" dirty="0"/>
              <a:t> </a:t>
            </a:r>
            <a:r>
              <a:rPr lang="en-US" sz="1600" dirty="0" err="1"/>
              <a:t>svojih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osiguravajući</a:t>
            </a:r>
            <a:r>
              <a:rPr lang="en-US" sz="1600" dirty="0"/>
              <a:t> da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kontrolu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njihovom</a:t>
            </a:r>
            <a:r>
              <a:rPr lang="en-US" sz="1600" dirty="0"/>
              <a:t> </a:t>
            </a:r>
            <a:r>
              <a:rPr lang="en-US" sz="1600" dirty="0" err="1"/>
              <a:t>upotrebom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Poverljivost</a:t>
            </a:r>
            <a:r>
              <a:rPr lang="en-US" sz="1600" dirty="0"/>
              <a:t>: </a:t>
            </a:r>
            <a:r>
              <a:rPr lang="en-US" sz="1600" dirty="0" err="1"/>
              <a:t>Zaštitite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od </a:t>
            </a:r>
            <a:r>
              <a:rPr lang="en-US" sz="1600" dirty="0" err="1"/>
              <a:t>neovlašćenog</a:t>
            </a:r>
            <a:r>
              <a:rPr lang="en-US" sz="1600" dirty="0"/>
              <a:t> </a:t>
            </a:r>
            <a:r>
              <a:rPr lang="en-US" sz="1600" dirty="0" err="1"/>
              <a:t>pristupa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provala</a:t>
            </a:r>
            <a:r>
              <a:rPr lang="en-US" sz="1600" dirty="0"/>
              <a:t> </a:t>
            </a:r>
            <a:r>
              <a:rPr lang="en-US" sz="1600" dirty="0" err="1"/>
              <a:t>robusnim</a:t>
            </a:r>
            <a:r>
              <a:rPr lang="en-US" sz="1600" dirty="0"/>
              <a:t> </a:t>
            </a:r>
            <a:r>
              <a:rPr lang="en-US" sz="1600" dirty="0" err="1"/>
              <a:t>bezbednosnim</a:t>
            </a:r>
            <a:r>
              <a:rPr lang="en-US" sz="1600" dirty="0"/>
              <a:t> </a:t>
            </a:r>
            <a:r>
              <a:rPr lang="en-US" sz="1600" dirty="0" err="1"/>
              <a:t>merama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Usklađenost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sa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b="1" dirty="0" err="1">
                <a:solidFill>
                  <a:srgbClr val="1065AB"/>
                </a:solidFill>
              </a:rPr>
              <a:t>propisima</a:t>
            </a:r>
            <a:r>
              <a:rPr lang="en-US" sz="1600" dirty="0"/>
              <a:t>: </a:t>
            </a:r>
            <a:r>
              <a:rPr lang="en-US" sz="1600" dirty="0" err="1"/>
              <a:t>Pridržavajte</a:t>
            </a:r>
            <a:r>
              <a:rPr lang="en-US" sz="1600" dirty="0"/>
              <a:t> se </a:t>
            </a:r>
            <a:r>
              <a:rPr lang="en-US" sz="1600" dirty="0" err="1"/>
              <a:t>zakonskih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regulatornih</a:t>
            </a:r>
            <a:r>
              <a:rPr lang="en-US" sz="1600" dirty="0"/>
              <a:t> </a:t>
            </a:r>
            <a:r>
              <a:rPr lang="en-US" sz="1600" dirty="0" err="1"/>
              <a:t>zahteva</a:t>
            </a:r>
            <a:r>
              <a:rPr lang="en-US" sz="1600" dirty="0"/>
              <a:t>, </a:t>
            </a:r>
            <a:r>
              <a:rPr lang="en-US" sz="1600" dirty="0" err="1"/>
              <a:t>sprovodeći</a:t>
            </a:r>
            <a:r>
              <a:rPr lang="en-US" sz="1600" dirty="0"/>
              <a:t> </a:t>
            </a:r>
            <a:r>
              <a:rPr lang="en-US" sz="1600" dirty="0" err="1"/>
              <a:t>redovne</a:t>
            </a:r>
            <a:r>
              <a:rPr lang="en-US" sz="1600" dirty="0"/>
              <a:t> </a:t>
            </a:r>
            <a:r>
              <a:rPr lang="en-US" sz="1600" dirty="0" err="1"/>
              <a:t>revizije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biste</a:t>
            </a:r>
            <a:r>
              <a:rPr lang="en-US" sz="1600" dirty="0"/>
              <a:t> </a:t>
            </a:r>
            <a:r>
              <a:rPr lang="en-US" sz="1600" dirty="0" err="1"/>
              <a:t>osigurali</a:t>
            </a:r>
            <a:r>
              <a:rPr lang="en-US" sz="1600" dirty="0"/>
              <a:t> </a:t>
            </a:r>
            <a:r>
              <a:rPr lang="en-US" sz="1600" dirty="0" err="1"/>
              <a:t>kontinuiranu</a:t>
            </a:r>
            <a:r>
              <a:rPr lang="en-US" sz="1600" dirty="0"/>
              <a:t> </a:t>
            </a:r>
            <a:r>
              <a:rPr lang="en-US" sz="1600" dirty="0" err="1"/>
              <a:t>usklađenost</a:t>
            </a:r>
            <a:r>
              <a:rPr lang="en-US" sz="1600" dirty="0"/>
              <a:t>.</a:t>
            </a:r>
          </a:p>
          <a:p>
            <a:pPr lvl="1"/>
            <a:endParaRPr lang="hr-HR" sz="1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825E74C-6E7C-F228-8D72-96235022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942" y="1618191"/>
            <a:ext cx="4344158" cy="36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Osnovni principi etike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Vlasništvo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naglašava</a:t>
            </a:r>
            <a:r>
              <a:rPr lang="en-US" sz="2000" dirty="0"/>
              <a:t> da </a:t>
            </a:r>
            <a:r>
              <a:rPr lang="en-US" sz="2000" dirty="0" err="1"/>
              <a:t>pojedinci</a:t>
            </a:r>
            <a:r>
              <a:rPr lang="en-US" sz="2000" dirty="0"/>
              <a:t> </a:t>
            </a:r>
            <a:r>
              <a:rPr lang="en-US" sz="2000" dirty="0" err="1"/>
              <a:t>zadržavaju</a:t>
            </a:r>
            <a:r>
              <a:rPr lang="en-US" sz="2000" dirty="0"/>
              <a:t> </a:t>
            </a:r>
            <a:r>
              <a:rPr lang="en-US" sz="2000" dirty="0" err="1"/>
              <a:t>vlasništvo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ličnim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Nezakonito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neetično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bez </a:t>
            </a:r>
            <a:r>
              <a:rPr lang="en-US" sz="2000" dirty="0" err="1"/>
              <a:t>izričite</a:t>
            </a:r>
            <a:r>
              <a:rPr lang="en-US" sz="2000" dirty="0"/>
              <a:t> </a:t>
            </a:r>
            <a:r>
              <a:rPr lang="en-US" sz="2000" dirty="0" err="1"/>
              <a:t>saglasnosti</a:t>
            </a:r>
            <a:r>
              <a:rPr lang="en-US" sz="2000" dirty="0"/>
              <a:t>. </a:t>
            </a:r>
            <a:r>
              <a:rPr lang="en-US" sz="2000" dirty="0" err="1"/>
              <a:t>Kompanije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dobiti</a:t>
            </a:r>
            <a:r>
              <a:rPr lang="en-US" sz="2000" dirty="0"/>
              <a:t> </a:t>
            </a:r>
            <a:r>
              <a:rPr lang="en-US" sz="2000" dirty="0" err="1"/>
              <a:t>saglasnost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jasnih</a:t>
            </a:r>
            <a:r>
              <a:rPr lang="en-US" sz="2000" dirty="0"/>
              <a:t> </a:t>
            </a:r>
            <a:r>
              <a:rPr lang="en-US" sz="2000" dirty="0" err="1"/>
              <a:t>sporazuma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digitalne</a:t>
            </a:r>
            <a:r>
              <a:rPr lang="en-US" sz="2000" dirty="0"/>
              <a:t> </a:t>
            </a:r>
            <a:r>
              <a:rPr lang="en-US" sz="2000" dirty="0" err="1"/>
              <a:t>privatnosti</a:t>
            </a:r>
            <a:r>
              <a:rPr lang="en-US" sz="2000" dirty="0"/>
              <a:t>, </a:t>
            </a:r>
            <a:r>
              <a:rPr lang="en-US" sz="2000" dirty="0" err="1"/>
              <a:t>osiguravajući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upoznati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se </a:t>
            </a:r>
            <a:r>
              <a:rPr lang="en-US" sz="2000" dirty="0" err="1"/>
              <a:t>slažu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praksama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Transparentnost</a:t>
            </a:r>
            <a:r>
              <a:rPr lang="en-US" sz="2000" dirty="0"/>
              <a:t> </a:t>
            </a:r>
            <a:r>
              <a:rPr lang="en-US" sz="2000" dirty="0" err="1"/>
              <a:t>podrazumeva</a:t>
            </a:r>
            <a:r>
              <a:rPr lang="en-US" sz="2000" dirty="0"/>
              <a:t> </a:t>
            </a:r>
            <a:r>
              <a:rPr lang="en-US" sz="2000" dirty="0" err="1"/>
              <a:t>jasnu</a:t>
            </a:r>
            <a:r>
              <a:rPr lang="en-US" sz="2000" dirty="0"/>
              <a:t> </a:t>
            </a:r>
            <a:r>
              <a:rPr lang="en-US" sz="2000" dirty="0" err="1"/>
              <a:t>komunikaciju</a:t>
            </a:r>
            <a:r>
              <a:rPr lang="en-US" sz="2000" dirty="0"/>
              <a:t> o tome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će</a:t>
            </a:r>
            <a:r>
              <a:rPr lang="en-US" sz="2000" dirty="0"/>
              <a:t> se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, </a:t>
            </a:r>
            <a:r>
              <a:rPr lang="en-US" sz="2000" dirty="0" err="1"/>
              <a:t>čuvati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. </a:t>
            </a:r>
            <a:r>
              <a:rPr lang="en-US" sz="2000" dirty="0" err="1"/>
              <a:t>Preduzeća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obavestiti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o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svrhama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Ova </a:t>
            </a:r>
            <a:r>
              <a:rPr lang="en-US" sz="2000" dirty="0" err="1"/>
              <a:t>transparentnost</a:t>
            </a:r>
            <a:r>
              <a:rPr lang="en-US" sz="2000" dirty="0"/>
              <a:t> </a:t>
            </a:r>
            <a:r>
              <a:rPr lang="en-US" sz="2000" dirty="0" err="1"/>
              <a:t>gradi</a:t>
            </a:r>
            <a:r>
              <a:rPr lang="en-US" sz="2000" dirty="0"/>
              <a:t> </a:t>
            </a:r>
            <a:r>
              <a:rPr lang="en-US" sz="2000" dirty="0" err="1"/>
              <a:t>poverenje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omogućava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donose</a:t>
            </a:r>
            <a:r>
              <a:rPr lang="en-US" sz="2000" dirty="0"/>
              <a:t> </a:t>
            </a:r>
            <a:r>
              <a:rPr lang="en-US" sz="2000" dirty="0" err="1"/>
              <a:t>informisane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 o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Obmanjujuće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uskraćivanje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o </a:t>
            </a:r>
            <a:r>
              <a:rPr lang="en-US" sz="2000" dirty="0" err="1"/>
              <a:t>korišćenju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nezakonite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Privatnost</a:t>
            </a:r>
            <a:r>
              <a:rPr lang="en-US" sz="2000" dirty="0"/>
              <a:t> se </a:t>
            </a:r>
            <a:r>
              <a:rPr lang="en-US" sz="2000" dirty="0" err="1"/>
              <a:t>fokusira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odgovornost</a:t>
            </a:r>
            <a:r>
              <a:rPr lang="en-US" sz="2000" dirty="0"/>
              <a:t> </a:t>
            </a:r>
            <a:r>
              <a:rPr lang="en-US" sz="2000" dirty="0" err="1"/>
              <a:t>preduzeća</a:t>
            </a:r>
            <a:r>
              <a:rPr lang="en-US" sz="2000" dirty="0"/>
              <a:t> da </a:t>
            </a:r>
            <a:r>
              <a:rPr lang="en-US" sz="2000" dirty="0" err="1"/>
              <a:t>zaštite</a:t>
            </a:r>
            <a:r>
              <a:rPr lang="en-US" sz="2000" dirty="0"/>
              <a:t> </a:t>
            </a:r>
            <a:r>
              <a:rPr lang="en-US" sz="2000" dirty="0" err="1"/>
              <a:t>privatnost</a:t>
            </a:r>
            <a:r>
              <a:rPr lang="en-US" sz="2000" dirty="0"/>
              <a:t> </a:t>
            </a:r>
            <a:r>
              <a:rPr lang="en-US" sz="2000" dirty="0" err="1"/>
              <a:t>ličnih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saglasnost</a:t>
            </a:r>
            <a:r>
              <a:rPr lang="en-US" sz="2000" dirty="0"/>
              <a:t>, </a:t>
            </a:r>
            <a:r>
              <a:rPr lang="en-US" sz="2000" dirty="0" err="1"/>
              <a:t>lični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ne bi </a:t>
            </a:r>
            <a:r>
              <a:rPr lang="en-US" sz="2000" dirty="0" err="1"/>
              <a:t>trebalo</a:t>
            </a:r>
            <a:r>
              <a:rPr lang="en-US" sz="2000" dirty="0"/>
              <a:t> da </a:t>
            </a:r>
            <a:r>
              <a:rPr lang="en-US" sz="2000" dirty="0" err="1"/>
              <a:t>budu</a:t>
            </a:r>
            <a:r>
              <a:rPr lang="en-US" sz="2000" dirty="0"/>
              <a:t> </a:t>
            </a:r>
            <a:r>
              <a:rPr lang="en-US" sz="2000" dirty="0" err="1"/>
              <a:t>javno</a:t>
            </a:r>
            <a:r>
              <a:rPr lang="en-US" sz="2000" dirty="0"/>
              <a:t> </a:t>
            </a:r>
            <a:r>
              <a:rPr lang="en-US" sz="2000" dirty="0" err="1"/>
              <a:t>dostupni</a:t>
            </a:r>
            <a:r>
              <a:rPr lang="en-US" sz="2000" dirty="0"/>
              <a:t> bez </a:t>
            </a:r>
            <a:r>
              <a:rPr lang="en-US" sz="2000" dirty="0" err="1"/>
              <a:t>izričite</a:t>
            </a:r>
            <a:r>
              <a:rPr lang="en-US" sz="2000" dirty="0"/>
              <a:t> </a:t>
            </a:r>
            <a:r>
              <a:rPr lang="en-US" sz="2000" dirty="0" err="1"/>
              <a:t>dozvole</a:t>
            </a:r>
            <a:r>
              <a:rPr lang="en-US" sz="2000" dirty="0"/>
              <a:t> </a:t>
            </a:r>
            <a:r>
              <a:rPr lang="en-US" sz="2000" dirty="0" err="1"/>
              <a:t>pojedinca</a:t>
            </a:r>
            <a:r>
              <a:rPr lang="en-US" sz="2000" dirty="0"/>
              <a:t>. </a:t>
            </a:r>
            <a:r>
              <a:rPr lang="en-US" sz="2000" dirty="0" err="1"/>
              <a:t>Kompanije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da </a:t>
            </a:r>
            <a:r>
              <a:rPr lang="en-US" sz="2000" dirty="0" err="1"/>
              <a:t>primene</a:t>
            </a:r>
            <a:r>
              <a:rPr lang="en-US" sz="2000" dirty="0"/>
              <a:t> </a:t>
            </a:r>
            <a:r>
              <a:rPr lang="en-US" sz="2000" dirty="0" err="1"/>
              <a:t>robusne</a:t>
            </a:r>
            <a:r>
              <a:rPr lang="en-US" sz="2000" dirty="0"/>
              <a:t> </a:t>
            </a:r>
            <a:r>
              <a:rPr lang="en-US" sz="2000" dirty="0" err="1"/>
              <a:t>bezbednosne</a:t>
            </a:r>
            <a:r>
              <a:rPr lang="en-US" sz="2000" dirty="0"/>
              <a:t> mere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zaštitile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od </a:t>
            </a:r>
            <a:r>
              <a:rPr lang="en-US" sz="2000" dirty="0" err="1"/>
              <a:t>neovlašćenog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Namera</a:t>
            </a:r>
            <a:r>
              <a:rPr lang="en-US" sz="2000" dirty="0"/>
              <a:t> se </a:t>
            </a:r>
            <a:r>
              <a:rPr lang="en-US" sz="2000" dirty="0" err="1"/>
              <a:t>odnosi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etičke</a:t>
            </a:r>
            <a:r>
              <a:rPr lang="en-US" sz="2000" dirty="0"/>
              <a:t> </a:t>
            </a:r>
            <a:r>
              <a:rPr lang="en-US" sz="2000" dirty="0" err="1"/>
              <a:t>motivacije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stoje</a:t>
            </a:r>
            <a:r>
              <a:rPr lang="en-US" sz="2000" dirty="0"/>
              <a:t> </a:t>
            </a:r>
            <a:r>
              <a:rPr lang="en-US" sz="2000" dirty="0" err="1"/>
              <a:t>iza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korišćenja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se </a:t>
            </a:r>
            <a:r>
              <a:rPr lang="en-US" sz="2000" dirty="0" err="1"/>
              <a:t>prikupljaju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u </a:t>
            </a:r>
            <a:r>
              <a:rPr lang="en-US" sz="2000" dirty="0" err="1"/>
              <a:t>svrhe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, a ne </a:t>
            </a:r>
            <a:r>
              <a:rPr lang="en-US" sz="2000" dirty="0" err="1"/>
              <a:t>štetne</a:t>
            </a:r>
            <a:r>
              <a:rPr lang="en-US" sz="2000" dirty="0"/>
              <a:t> za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Etičke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u </a:t>
            </a:r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podrazumevaju</a:t>
            </a:r>
            <a:r>
              <a:rPr lang="en-US" sz="2000" dirty="0"/>
              <a:t> </a:t>
            </a:r>
            <a:r>
              <a:rPr lang="en-US" sz="2000" dirty="0" err="1"/>
              <a:t>korišćenje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za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korisničkog</a:t>
            </a:r>
            <a:r>
              <a:rPr lang="en-US" sz="2000" dirty="0"/>
              <a:t> </a:t>
            </a:r>
            <a:r>
              <a:rPr lang="en-US" sz="2000" dirty="0" err="1"/>
              <a:t>iskustva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unapređenje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 bez </a:t>
            </a:r>
            <a:r>
              <a:rPr lang="en-US" sz="2000" dirty="0" err="1"/>
              <a:t>iskorišćavanja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nanošenja</a:t>
            </a:r>
            <a:r>
              <a:rPr lang="en-US" sz="2000" dirty="0"/>
              <a:t> </a:t>
            </a:r>
            <a:r>
              <a:rPr lang="en-US" sz="2000" dirty="0" err="1"/>
              <a:t>štete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>
                <a:solidFill>
                  <a:srgbClr val="1065AB"/>
                </a:solidFill>
              </a:rPr>
              <a:t>Ishod</a:t>
            </a:r>
            <a:r>
              <a:rPr lang="en-US" sz="2000" dirty="0"/>
              <a:t> </a:t>
            </a:r>
            <a:r>
              <a:rPr lang="en-US" sz="2000" dirty="0" err="1"/>
              <a:t>razmatra</a:t>
            </a:r>
            <a:r>
              <a:rPr lang="en-US" sz="2000" dirty="0"/>
              <a:t> </a:t>
            </a:r>
            <a:r>
              <a:rPr lang="en-US" sz="2000" dirty="0" err="1"/>
              <a:t>šire</a:t>
            </a:r>
            <a:r>
              <a:rPr lang="en-US" sz="2000" dirty="0"/>
              <a:t> </a:t>
            </a:r>
            <a:r>
              <a:rPr lang="en-US" sz="2000" dirty="0" err="1"/>
              <a:t>uticaje</a:t>
            </a:r>
            <a:r>
              <a:rPr lang="en-US" sz="2000" dirty="0"/>
              <a:t> </a:t>
            </a:r>
            <a:r>
              <a:rPr lang="en-US" sz="2000" dirty="0" err="1"/>
              <a:t>korišćenja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Preduzeća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da </a:t>
            </a:r>
            <a:r>
              <a:rPr lang="en-US" sz="2000" dirty="0" err="1"/>
              <a:t>procene</a:t>
            </a:r>
            <a:r>
              <a:rPr lang="en-US" sz="2000" dirty="0"/>
              <a:t> </a:t>
            </a:r>
            <a:r>
              <a:rPr lang="en-US" sz="2000" dirty="0" err="1"/>
              <a:t>potencijalne</a:t>
            </a:r>
            <a:r>
              <a:rPr lang="en-US" sz="2000" dirty="0"/>
              <a:t> </a:t>
            </a:r>
            <a:r>
              <a:rPr lang="en-US" sz="2000" dirty="0" err="1"/>
              <a:t>posledice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se </a:t>
            </a:r>
            <a:r>
              <a:rPr lang="en-US" sz="2000" dirty="0" err="1"/>
              <a:t>trude</a:t>
            </a:r>
            <a:r>
              <a:rPr lang="en-US" sz="2000" dirty="0"/>
              <a:t> da </a:t>
            </a:r>
            <a:r>
              <a:rPr lang="en-US" sz="2000" dirty="0" err="1"/>
              <a:t>izbegnu</a:t>
            </a:r>
            <a:r>
              <a:rPr lang="en-US" sz="2000" dirty="0"/>
              <a:t> </a:t>
            </a:r>
            <a:r>
              <a:rPr lang="en-US" sz="2000" dirty="0" err="1"/>
              <a:t>negativne</a:t>
            </a:r>
            <a:r>
              <a:rPr lang="en-US" sz="2000" dirty="0"/>
              <a:t> </a:t>
            </a:r>
            <a:r>
              <a:rPr lang="en-US" sz="2000" dirty="0" err="1"/>
              <a:t>ishode</a:t>
            </a:r>
            <a:r>
              <a:rPr lang="en-US" sz="2000" dirty="0"/>
              <a:t>. </a:t>
            </a:r>
            <a:r>
              <a:rPr lang="en-US" sz="2000" dirty="0" err="1"/>
              <a:t>Ovaj</a:t>
            </a:r>
            <a:r>
              <a:rPr lang="en-US" sz="2000" dirty="0"/>
              <a:t> </a:t>
            </a:r>
            <a:r>
              <a:rPr lang="en-US" sz="2000" dirty="0" err="1"/>
              <a:t>princip</a:t>
            </a:r>
            <a:r>
              <a:rPr lang="en-US" sz="2000" dirty="0"/>
              <a:t> </a:t>
            </a:r>
            <a:r>
              <a:rPr lang="en-US" sz="2000" dirty="0" err="1"/>
              <a:t>naglašava</a:t>
            </a:r>
            <a:r>
              <a:rPr lang="en-US" sz="2000" dirty="0"/>
              <a:t> </a:t>
            </a:r>
            <a:r>
              <a:rPr lang="en-US" sz="2000" dirty="0" err="1"/>
              <a:t>potrebu</a:t>
            </a:r>
            <a:r>
              <a:rPr lang="en-US" sz="2000" dirty="0"/>
              <a:t> za </a:t>
            </a:r>
            <a:r>
              <a:rPr lang="en-US" sz="2000" dirty="0" err="1"/>
              <a:t>etičkim</a:t>
            </a:r>
            <a:r>
              <a:rPr lang="en-US" sz="2000" dirty="0"/>
              <a:t> </a:t>
            </a:r>
            <a:r>
              <a:rPr lang="en-US" sz="2000" dirty="0" err="1"/>
              <a:t>predviđanjem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odgovornošću</a:t>
            </a:r>
            <a:r>
              <a:rPr lang="en-US" sz="2000" dirty="0"/>
              <a:t> u </a:t>
            </a:r>
            <a:r>
              <a:rPr lang="en-US" sz="2000" dirty="0" err="1"/>
              <a:t>donošenju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</a:t>
            </a:r>
            <a:r>
              <a:rPr lang="en-US" sz="2000" dirty="0" err="1"/>
              <a:t>zasnovanih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49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2F5D-49C6-D1FF-8780-86ECC938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Bezbednost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B850-05B7-D684-0DA7-7833FE3A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err="1">
                <a:solidFill>
                  <a:srgbClr val="1065AB"/>
                </a:solidFill>
              </a:rPr>
              <a:t>Bezbednost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informacija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odnosi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sveobuhvatan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principa</a:t>
            </a:r>
            <a:r>
              <a:rPr lang="en-US" sz="2000" dirty="0"/>
              <a:t> </a:t>
            </a:r>
            <a:r>
              <a:rPr lang="en-US" sz="2000" dirty="0" err="1"/>
              <a:t>usmerenih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zaštitu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informacionih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r>
              <a:rPr lang="en-US" sz="2000" dirty="0"/>
              <a:t> od </a:t>
            </a:r>
            <a:r>
              <a:rPr lang="en-US" sz="2000" dirty="0" err="1"/>
              <a:t>neovlašćenog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upotrebe</a:t>
            </a:r>
            <a:r>
              <a:rPr lang="en-US" sz="2000" dirty="0"/>
              <a:t>, </a:t>
            </a:r>
            <a:r>
              <a:rPr lang="en-US" sz="2000" dirty="0" err="1"/>
              <a:t>otkrivanja</a:t>
            </a:r>
            <a:r>
              <a:rPr lang="en-US" sz="2000" dirty="0"/>
              <a:t>, </a:t>
            </a:r>
            <a:r>
              <a:rPr lang="en-US" sz="2000" dirty="0" err="1"/>
              <a:t>ometanja</a:t>
            </a:r>
            <a:r>
              <a:rPr lang="en-US" sz="2000" dirty="0"/>
              <a:t>, </a:t>
            </a:r>
            <a:r>
              <a:rPr lang="en-US" sz="2000" dirty="0" err="1"/>
              <a:t>modifikacije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uništenja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 err="1"/>
              <a:t>Obezbeđuje</a:t>
            </a:r>
            <a:r>
              <a:rPr lang="en-US" sz="2000" dirty="0"/>
              <a:t> </a:t>
            </a:r>
            <a:r>
              <a:rPr lang="en-US" sz="2000" dirty="0" err="1"/>
              <a:t>poverljivost</a:t>
            </a:r>
            <a:r>
              <a:rPr lang="en-US" sz="2000" dirty="0"/>
              <a:t>, </a:t>
            </a:r>
            <a:r>
              <a:rPr lang="en-US" sz="2000" dirty="0" err="1"/>
              <a:t>integritet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dostupnost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primenu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zaštitnih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mera</a:t>
            </a:r>
            <a:r>
              <a:rPr lang="en-US" sz="2000" dirty="0"/>
              <a:t>,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tehnologija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Ove mere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šifrovanje</a:t>
            </a:r>
            <a:r>
              <a:rPr lang="en-US" sz="2000" dirty="0"/>
              <a:t>, </a:t>
            </a:r>
            <a:r>
              <a:rPr lang="en-US" sz="2000" dirty="0" err="1"/>
              <a:t>oporavak</a:t>
            </a:r>
            <a:r>
              <a:rPr lang="en-US" sz="2000" dirty="0"/>
              <a:t> od </a:t>
            </a:r>
            <a:r>
              <a:rPr lang="en-US" sz="2000" dirty="0" err="1"/>
              <a:t>katastrofe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usklađenost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zakonskim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regulatornim</a:t>
            </a:r>
            <a:r>
              <a:rPr lang="en-US" sz="2000" dirty="0"/>
              <a:t> </a:t>
            </a:r>
            <a:r>
              <a:rPr lang="en-US" sz="2000" dirty="0" err="1"/>
              <a:t>standardima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b="1" dirty="0" err="1">
                <a:solidFill>
                  <a:srgbClr val="1065AB"/>
                </a:solidFill>
              </a:rPr>
              <a:t>ublažili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rizici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zaštitili</a:t>
            </a:r>
            <a:r>
              <a:rPr lang="en-US" sz="2000" dirty="0"/>
              <a:t> od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pretnji</a:t>
            </a:r>
            <a:r>
              <a:rPr lang="pl-PL" sz="2000" dirty="0"/>
              <a:t>.</a:t>
            </a:r>
            <a:r>
              <a:rPr lang="en-US" sz="2000" dirty="0"/>
              <a:t> </a:t>
            </a:r>
            <a:endParaRPr lang="pl-PL" sz="2000" dirty="0"/>
          </a:p>
          <a:p>
            <a:pPr algn="just"/>
            <a:r>
              <a:rPr lang="en-US" sz="2000" dirty="0" err="1"/>
              <a:t>Bezbednost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je </a:t>
            </a:r>
            <a:r>
              <a:rPr lang="en-US" sz="2000" dirty="0" err="1"/>
              <a:t>sada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neophodna</a:t>
            </a:r>
            <a:r>
              <a:rPr lang="en-US" sz="2000" dirty="0"/>
              <a:t> za </a:t>
            </a:r>
            <a:r>
              <a:rPr lang="en-US" sz="2000" dirty="0" err="1"/>
              <a:t>kredibilitet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integritet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digitalnom</a:t>
            </a:r>
            <a:r>
              <a:rPr lang="en-US" sz="2000" dirty="0"/>
              <a:t> </a:t>
            </a:r>
            <a:r>
              <a:rPr lang="en-US" sz="2000" dirty="0" err="1"/>
              <a:t>dobu</a:t>
            </a:r>
            <a:r>
              <a:rPr lang="pl-PL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08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Značaj bezbednosti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000" dirty="0"/>
              <a:t>Bezbednost informacija </a:t>
            </a:r>
            <a:r>
              <a:rPr lang="hr-HR" sz="2000" b="1" dirty="0">
                <a:solidFill>
                  <a:srgbClr val="1065AB"/>
                </a:solidFill>
              </a:rPr>
              <a:t>štiti osetljive podatke </a:t>
            </a:r>
            <a:r>
              <a:rPr lang="hr-HR" sz="2000" dirty="0"/>
              <a:t>od neovlašćenog pristupa, provala i krađe</a:t>
            </a:r>
            <a:r>
              <a:rPr lang="pl-PL" sz="2000" dirty="0"/>
              <a:t>.</a:t>
            </a:r>
            <a:endParaRPr lang="hr-HR" sz="2000" dirty="0"/>
          </a:p>
          <a:p>
            <a:pPr algn="just"/>
            <a:r>
              <a:rPr lang="en-US" sz="2000" dirty="0"/>
              <a:t>Ovo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finansijske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intelektualnu</a:t>
            </a:r>
            <a:r>
              <a:rPr lang="en-US" sz="2000" dirty="0"/>
              <a:t> </a:t>
            </a:r>
            <a:r>
              <a:rPr lang="en-US" sz="2000" dirty="0" err="1"/>
              <a:t>svojinu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poverljivu</a:t>
            </a:r>
            <a:r>
              <a:rPr lang="en-US" sz="2000" dirty="0"/>
              <a:t> </a:t>
            </a:r>
            <a:r>
              <a:rPr lang="en-US" sz="2000" dirty="0" err="1"/>
              <a:t>poslovnu</a:t>
            </a:r>
            <a:r>
              <a:rPr lang="en-US" sz="2000" dirty="0"/>
              <a:t> </a:t>
            </a:r>
            <a:r>
              <a:rPr lang="en-US" sz="2000" dirty="0" err="1"/>
              <a:t>komunikaciju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Kako </a:t>
            </a:r>
            <a:r>
              <a:rPr lang="en-US" sz="2000" dirty="0" err="1"/>
              <a:t>sajber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postaju</a:t>
            </a:r>
            <a:r>
              <a:rPr lang="en-US" sz="2000" dirty="0"/>
              <a:t> </a:t>
            </a:r>
            <a:r>
              <a:rPr lang="en-US" sz="2000" dirty="0" err="1"/>
              <a:t>sofisticiraniji</a:t>
            </a:r>
            <a:r>
              <a:rPr lang="en-US" sz="2000" dirty="0"/>
              <a:t>, </a:t>
            </a:r>
            <a:r>
              <a:rPr lang="en-US" sz="2000" dirty="0" err="1"/>
              <a:t>rizik</a:t>
            </a:r>
            <a:r>
              <a:rPr lang="en-US" sz="2000" dirty="0"/>
              <a:t> od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eskalira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potencijalno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do </a:t>
            </a:r>
            <a:r>
              <a:rPr lang="en-US" sz="2000" dirty="0" err="1"/>
              <a:t>ozbiljnih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finansijskih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gubitaka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štete</a:t>
            </a:r>
            <a:r>
              <a:rPr lang="en-US" sz="2000" b="1" dirty="0">
                <a:solidFill>
                  <a:srgbClr val="1065AB"/>
                </a:solidFill>
              </a:rPr>
              <a:t> po </a:t>
            </a:r>
            <a:r>
              <a:rPr lang="en-US" sz="2000" b="1" dirty="0" err="1">
                <a:solidFill>
                  <a:srgbClr val="1065AB"/>
                </a:solidFill>
              </a:rPr>
              <a:t>reputaciju</a:t>
            </a:r>
            <a:r>
              <a:rPr lang="en-US" sz="2000" dirty="0"/>
              <a:t>. </a:t>
            </a:r>
            <a:endParaRPr lang="hr-HR" sz="2000" dirty="0"/>
          </a:p>
          <a:p>
            <a:pPr algn="just"/>
            <a:r>
              <a:rPr lang="en-US" sz="2000" dirty="0"/>
              <a:t>Na primer,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Equifax-a 2017.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otkrilo</a:t>
            </a:r>
            <a:r>
              <a:rPr lang="en-US" sz="2000" dirty="0"/>
              <a:t> je </a:t>
            </a:r>
            <a:r>
              <a:rPr lang="en-US" sz="2000" dirty="0" err="1"/>
              <a:t>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147 </a:t>
            </a:r>
            <a:r>
              <a:rPr lang="en-US" sz="2000" b="1" dirty="0" err="1">
                <a:solidFill>
                  <a:srgbClr val="1065AB"/>
                </a:solidFill>
              </a:rPr>
              <a:t>miliona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ljudi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rezultiralo</a:t>
            </a:r>
            <a:r>
              <a:rPr lang="en-US" sz="2000" dirty="0"/>
              <a:t> </a:t>
            </a:r>
            <a:r>
              <a:rPr lang="en-US" sz="2000" dirty="0" err="1"/>
              <a:t>nagodbom</a:t>
            </a:r>
            <a:r>
              <a:rPr lang="en-US" sz="2000" dirty="0"/>
              <a:t> do 425 </a:t>
            </a:r>
            <a:r>
              <a:rPr lang="en-US" sz="2000" dirty="0" err="1"/>
              <a:t>miliona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(</a:t>
            </a:r>
            <a:r>
              <a:rPr lang="en-US" sz="2000" dirty="0" err="1"/>
              <a:t>Federalna</a:t>
            </a:r>
            <a:r>
              <a:rPr lang="en-US" sz="2000" dirty="0"/>
              <a:t> </a:t>
            </a:r>
            <a:r>
              <a:rPr lang="en-US" sz="2000" dirty="0" err="1"/>
              <a:t>trgovinska</a:t>
            </a:r>
            <a:r>
              <a:rPr lang="en-US" sz="2000" dirty="0"/>
              <a:t> </a:t>
            </a:r>
            <a:r>
              <a:rPr lang="en-US" sz="2000" dirty="0" err="1"/>
              <a:t>komisija</a:t>
            </a:r>
            <a:r>
              <a:rPr lang="en-US" sz="2000" dirty="0"/>
              <a:t>, 2022).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3332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Značaj bezbednosti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Bezbednost informacija je ključna za </a:t>
            </a:r>
            <a:r>
              <a:rPr lang="hr-HR" sz="2000" b="1" dirty="0">
                <a:solidFill>
                  <a:srgbClr val="1065AB"/>
                </a:solidFill>
              </a:rPr>
              <a:t>očuvanje poverenja potrošača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en-US" sz="2000" dirty="0"/>
              <a:t>U </a:t>
            </a:r>
            <a:r>
              <a:rPr lang="en-US" sz="2000" dirty="0" err="1"/>
              <a:t>doba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je </a:t>
            </a:r>
            <a:r>
              <a:rPr lang="en-US" sz="2000" dirty="0" err="1"/>
              <a:t>privatnost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ključna</a:t>
            </a:r>
            <a:r>
              <a:rPr lang="en-US" sz="2000" dirty="0"/>
              <a:t>, </a:t>
            </a:r>
            <a:r>
              <a:rPr lang="en-US" sz="2000" dirty="0" err="1"/>
              <a:t>kupci</a:t>
            </a:r>
            <a:r>
              <a:rPr lang="en-US" sz="2000" dirty="0"/>
              <a:t> </a:t>
            </a:r>
            <a:r>
              <a:rPr lang="en-US" sz="2000" dirty="0" err="1"/>
              <a:t>postaju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zabrinuti</a:t>
            </a:r>
            <a:r>
              <a:rPr lang="en-US" sz="2000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toga </a:t>
            </a:r>
            <a:r>
              <a:rPr lang="en-US" sz="2000" dirty="0" err="1"/>
              <a:t>kako</a:t>
            </a:r>
            <a:r>
              <a:rPr lang="en-US" sz="2000" dirty="0"/>
              <a:t> se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rukuju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en-US" sz="2000" dirty="0"/>
              <a:t>Jaka </a:t>
            </a:r>
            <a:r>
              <a:rPr lang="en-US" sz="2000" dirty="0" err="1"/>
              <a:t>arhitektura</a:t>
            </a:r>
            <a:r>
              <a:rPr lang="en-US" sz="2000" dirty="0"/>
              <a:t> </a:t>
            </a:r>
            <a:r>
              <a:rPr lang="en-US" sz="2000" dirty="0" err="1"/>
              <a:t>informacione</a:t>
            </a:r>
            <a:r>
              <a:rPr lang="en-US" sz="2000" dirty="0"/>
              <a:t> </a:t>
            </a:r>
            <a:r>
              <a:rPr lang="en-US" sz="2000" dirty="0" err="1"/>
              <a:t>bezbednosti</a:t>
            </a:r>
            <a:r>
              <a:rPr lang="en-US" sz="2000" dirty="0"/>
              <a:t>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bezbednost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potrošača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podstiče</a:t>
            </a:r>
            <a:r>
              <a:rPr lang="en-US" sz="2000" dirty="0"/>
              <a:t> </a:t>
            </a:r>
            <a:r>
              <a:rPr lang="en-US" sz="2000" dirty="0" err="1"/>
              <a:t>lojalnost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poverenje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en-US" sz="2000" dirty="0"/>
              <a:t>Prema </a:t>
            </a:r>
            <a:r>
              <a:rPr lang="en-US" sz="2000" dirty="0" err="1"/>
              <a:t>istraživanju</a:t>
            </a:r>
            <a:r>
              <a:rPr lang="en-US" sz="2000" dirty="0"/>
              <a:t> </a:t>
            </a:r>
            <a:r>
              <a:rPr lang="en-US" sz="2000" dirty="0" err="1"/>
              <a:t>kompanije</a:t>
            </a:r>
            <a:r>
              <a:rPr lang="en-US" sz="2000" dirty="0"/>
              <a:t> IBM, </a:t>
            </a:r>
            <a:r>
              <a:rPr lang="en-US" sz="2000" b="1" dirty="0">
                <a:solidFill>
                  <a:srgbClr val="1065AB"/>
                </a:solidFill>
              </a:rPr>
              <a:t>75% </a:t>
            </a:r>
            <a:r>
              <a:rPr lang="en-US" sz="2000" dirty="0" err="1"/>
              <a:t>kupaca</a:t>
            </a:r>
            <a:r>
              <a:rPr lang="en-US" sz="2000" dirty="0"/>
              <a:t> ne bi </a:t>
            </a:r>
            <a:r>
              <a:rPr lang="en-US" sz="2000" dirty="0" err="1"/>
              <a:t>kupilo</a:t>
            </a:r>
            <a:r>
              <a:rPr lang="en-US" sz="2000" dirty="0"/>
              <a:t> od </a:t>
            </a:r>
            <a:r>
              <a:rPr lang="en-US" sz="2000" dirty="0" err="1"/>
              <a:t>firme</a:t>
            </a:r>
            <a:r>
              <a:rPr lang="en-US" sz="2000" dirty="0"/>
              <a:t> </a:t>
            </a:r>
            <a:r>
              <a:rPr lang="en-US" sz="2000" dirty="0" err="1"/>
              <a:t>kojoj</a:t>
            </a:r>
            <a:r>
              <a:rPr lang="en-US" sz="2000" dirty="0"/>
              <a:t> ne </a:t>
            </a:r>
            <a:r>
              <a:rPr lang="en-US" sz="2000" dirty="0" err="1"/>
              <a:t>veruju</a:t>
            </a:r>
            <a:r>
              <a:rPr lang="en-US" sz="2000" dirty="0"/>
              <a:t> da </a:t>
            </a:r>
            <a:r>
              <a:rPr lang="en-US" sz="2000" dirty="0" err="1"/>
              <a:t>će</a:t>
            </a:r>
            <a:r>
              <a:rPr lang="en-US" sz="2000" dirty="0"/>
              <a:t> </a:t>
            </a:r>
            <a:r>
              <a:rPr lang="en-US" sz="2000" dirty="0" err="1"/>
              <a:t>sačuvati</a:t>
            </a:r>
            <a:r>
              <a:rPr lang="en-US" sz="2000" dirty="0"/>
              <a:t>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(PR Newswire, 2018). </a:t>
            </a:r>
            <a:endParaRPr lang="hr-HR" sz="2000" dirty="0"/>
          </a:p>
          <a:p>
            <a:r>
              <a:rPr lang="en-US" sz="2000" dirty="0" err="1"/>
              <a:t>Stoga</a:t>
            </a:r>
            <a:r>
              <a:rPr lang="en-US" sz="2000" dirty="0"/>
              <a:t> je </a:t>
            </a:r>
            <a:r>
              <a:rPr lang="en-US" sz="2000" dirty="0" err="1"/>
              <a:t>bezbednost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tehnološka</a:t>
            </a:r>
            <a:r>
              <a:rPr lang="en-US" sz="2000" dirty="0"/>
              <a:t> </a:t>
            </a:r>
            <a:r>
              <a:rPr lang="en-US" sz="2000" dirty="0" err="1"/>
              <a:t>potreba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strateški</a:t>
            </a:r>
            <a:r>
              <a:rPr lang="en-US" sz="2000" dirty="0"/>
              <a:t> </a:t>
            </a:r>
            <a:r>
              <a:rPr lang="en-US" sz="2000" dirty="0" err="1"/>
              <a:t>poslovni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imperativ</a:t>
            </a:r>
            <a:r>
              <a:rPr lang="pl-PL" sz="2000" dirty="0"/>
              <a:t>.</a:t>
            </a:r>
            <a:endParaRPr lang="hr-HR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1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CIA trijada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Informacije se smatraju bezbednim ako ispunjavaju tri glavna principa </a:t>
            </a:r>
            <a:r>
              <a:rPr lang="en-US" sz="2000" dirty="0"/>
              <a:t>:</a:t>
            </a:r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Poverljivost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en-US" sz="1600" dirty="0" err="1"/>
              <a:t>osetljivim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</a:t>
            </a:r>
            <a:r>
              <a:rPr lang="en-US" sz="1600" dirty="0" err="1"/>
              <a:t>pristupaju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ovlašćene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pl-PL" sz="1600" dirty="0"/>
              <a:t>,</a:t>
            </a:r>
            <a:endParaRPr lang="en-US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Integritet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pl-PL" sz="1600" dirty="0" err="1"/>
              <a:t>informacije</a:t>
            </a:r>
            <a:r>
              <a:rPr lang="pl-PL" sz="1600" dirty="0"/>
              <a:t> </a:t>
            </a:r>
            <a:r>
              <a:rPr lang="pl-PL" sz="1600" dirty="0" err="1"/>
              <a:t>mogu</a:t>
            </a:r>
            <a:r>
              <a:rPr lang="pl-PL" sz="1600" dirty="0"/>
              <a:t> </a:t>
            </a:r>
            <a:r>
              <a:rPr lang="pl-PL" sz="1600" dirty="0" err="1"/>
              <a:t>menjati</a:t>
            </a:r>
            <a:r>
              <a:rPr lang="pl-PL" sz="1600" dirty="0"/>
              <a:t> samo oni </a:t>
            </a:r>
            <a:r>
              <a:rPr lang="pl-PL" sz="1600" dirty="0" err="1"/>
              <a:t>koji</a:t>
            </a:r>
            <a:r>
              <a:rPr lang="pl-PL" sz="1600" dirty="0"/>
              <a:t> </a:t>
            </a:r>
            <a:r>
              <a:rPr lang="pl-PL" sz="1600" dirty="0" err="1"/>
              <a:t>imaju</a:t>
            </a:r>
            <a:r>
              <a:rPr lang="pl-PL" sz="1600" dirty="0"/>
              <a:t> </a:t>
            </a:r>
            <a:r>
              <a:rPr lang="pl-PL" sz="1600" dirty="0" err="1"/>
              <a:t>dozvolu</a:t>
            </a:r>
            <a:r>
              <a:rPr lang="pl-PL" sz="1600" dirty="0"/>
              <a:t>,</a:t>
            </a:r>
            <a:endParaRPr lang="en-US" sz="1600" dirty="0"/>
          </a:p>
          <a:p>
            <a:pPr lvl="1" algn="just"/>
            <a:r>
              <a:rPr lang="en-US" sz="1600" b="1" dirty="0" err="1">
                <a:solidFill>
                  <a:srgbClr val="1065AB"/>
                </a:solidFill>
              </a:rPr>
              <a:t>Dostupnost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: </a:t>
            </a:r>
            <a:r>
              <a:rPr lang="en-US" sz="1600" dirty="0" err="1"/>
              <a:t>informacije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resursi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dostupni</a:t>
            </a:r>
            <a:r>
              <a:rPr lang="en-US" sz="1600" dirty="0"/>
              <a:t> </a:t>
            </a:r>
            <a:r>
              <a:rPr lang="en-US" sz="1600" dirty="0" err="1"/>
              <a:t>ovlašćenim</a:t>
            </a:r>
            <a:r>
              <a:rPr lang="en-US" sz="1600" dirty="0"/>
              <a:t> </a:t>
            </a:r>
            <a:r>
              <a:rPr lang="en-US" sz="1600" dirty="0" err="1"/>
              <a:t>korisnicima</a:t>
            </a:r>
            <a:r>
              <a:rPr lang="en-US" sz="1600" dirty="0"/>
              <a:t> </a:t>
            </a:r>
            <a:r>
              <a:rPr lang="en-US" sz="1600" dirty="0" err="1"/>
              <a:t>kad</a:t>
            </a:r>
            <a:r>
              <a:rPr lang="en-US" sz="1600" dirty="0"/>
              <a:t> god je to </a:t>
            </a:r>
            <a:r>
              <a:rPr lang="en-US" sz="1600" dirty="0" err="1"/>
              <a:t>potrebno</a:t>
            </a:r>
            <a:r>
              <a:rPr lang="pl-PL" sz="1600" dirty="0"/>
              <a:t>.</a:t>
            </a:r>
            <a:endParaRPr lang="hr-HR" sz="1600" dirty="0"/>
          </a:p>
          <a:p>
            <a:pPr algn="just"/>
            <a:endParaRPr lang="hr-HR" sz="2000" dirty="0"/>
          </a:p>
          <a:p>
            <a:pPr algn="just"/>
            <a:r>
              <a:rPr lang="en-US" sz="2000" dirty="0"/>
              <a:t>Ti </a:t>
            </a:r>
            <a:r>
              <a:rPr lang="en-US" sz="2000" dirty="0" err="1"/>
              <a:t>principi</a:t>
            </a:r>
            <a:r>
              <a:rPr lang="en-US" sz="2000" dirty="0"/>
              <a:t> se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nazivaju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1065AB"/>
                </a:solidFill>
              </a:rPr>
              <a:t>CIA </a:t>
            </a:r>
            <a:r>
              <a:rPr lang="en-US" sz="2000" b="1" dirty="0" err="1">
                <a:solidFill>
                  <a:srgbClr val="1065AB"/>
                </a:solidFill>
              </a:rPr>
              <a:t>trijadom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prikazano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slici</a:t>
            </a:r>
            <a:r>
              <a:rPr lang="pl-PL" sz="2000" dirty="0"/>
              <a:t>.</a:t>
            </a:r>
            <a:endParaRPr lang="hr-HR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3EC9B6E-8B7C-FD8F-9B26-CED56564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926" y="3989358"/>
            <a:ext cx="3814907" cy="2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4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7FF41-39EE-49F8-9817-F85A45249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purl.org/dc/elements/1.1/"/>
    <ds:schemaRef ds:uri="d9bddfac-6dc9-4958-8f35-4d0da3af229b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a92fe6ce-cc5e-4661-b3e6-d9d5535f70b5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2625</Words>
  <Application>Microsoft Office PowerPoint</Application>
  <PresentationFormat>Panoramiczny</PresentationFormat>
  <Paragraphs>149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Motyw pakietu Office</vt:lpstr>
      <vt:lpstr>Poslovna inteligencija</vt:lpstr>
      <vt:lpstr>Dnevni red</vt:lpstr>
      <vt:lpstr>Etika podataka</vt:lpstr>
      <vt:lpstr>5C etike podataka</vt:lpstr>
      <vt:lpstr>Osnovni principi etike podataka</vt:lpstr>
      <vt:lpstr>Bezbednost informacija</vt:lpstr>
      <vt:lpstr>Značaj bezbednosti informacija</vt:lpstr>
      <vt:lpstr>Značaj bezbednosti informacija</vt:lpstr>
      <vt:lpstr>CIA trijada</vt:lpstr>
      <vt:lpstr>Rizik/pretnje/ranjivost</vt:lpstr>
      <vt:lpstr>Kršenje podataka</vt:lpstr>
      <vt:lpstr>Kršenje podataka</vt:lpstr>
      <vt:lpstr>Povrede podataka - primeri</vt:lpstr>
      <vt:lpstr>Povrede podataka - primeri</vt:lpstr>
      <vt:lpstr>Pretnje informacionoj bezbednosti</vt:lpstr>
      <vt:lpstr>Fišing</vt:lpstr>
      <vt:lpstr>Vrste fišinga</vt:lpstr>
      <vt:lpstr>Fišing </vt:lpstr>
      <vt:lpstr>Fišing - primeri</vt:lpstr>
      <vt:lpstr>Fišing - primeri</vt:lpstr>
      <vt:lpstr>Druge vrste pretnji</vt:lpstr>
      <vt:lpstr>Beli hakeri naspram crnih hakera</vt:lpstr>
      <vt:lpstr>Vreme potrebno hakeru da grubom silom probije lozinku u 2024. godini</vt:lpstr>
      <vt:lpstr>Preporuke za bezbednost informacija</vt:lpstr>
      <vt:lpstr>Rezime</vt:lpstr>
      <vt:lpstr>Hvala vam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39</cp:revision>
  <dcterms:created xsi:type="dcterms:W3CDTF">2023-07-06T12:09:08Z</dcterms:created>
  <dcterms:modified xsi:type="dcterms:W3CDTF">2025-06-18T21:51:09Z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