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267" r:id="rId25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AB386563-B2EE-7A61-FC54-58346D68CDF0}"/>
  </pc:docChgLst>
  <pc:docChgLst>
    <pc:chgData name="Roman Gumzej" userId="S::roman.gumzej@um.si::39b5f2aa-645e-44ce-a9a1-d6838aa53dea" providerId="AD" clId="Web-{CB9B4F94-3EEB-46D6-14FC-15FBAAFAA736}"/>
  </pc:docChgLst>
  <pc:docChgLst>
    <pc:chgData name="Roman Gumzej" userId="S::roman.gumzej@um.si::39b5f2aa-645e-44ce-a9a1-d6838aa53dea" providerId="AD" clId="Web-{CE65F49C-3606-51EB-E7DD-77D0B7DC7BE6}"/>
  </pc:docChgLst>
  <pc:docChgLst>
    <pc:chgData name="Roman Gumzej" userId="S::roman.gumzej@um.si::39b5f2aa-645e-44ce-a9a1-d6838aa53dea" providerId="AD" clId="Web-{4596B94A-8EE3-1C05-AD90-4BC71F30D5A0}"/>
  </pc:docChgLst>
  <pc:docChgLst>
    <pc:chgData name="Roman Gumzej" userId="S::roman.gumzej@um.si::39b5f2aa-645e-44ce-a9a1-d6838aa53dea" providerId="AD" clId="Web-{E96CE58D-64E7-5BC6-F1B7-5F0C9C8D66AE}"/>
  </pc:docChgLst>
  <pc:docChgLst>
    <pc:chgData name="Roman Gumzej" userId="S::roman.gumzej@um.si::39b5f2aa-645e-44ce-a9a1-d6838aa53dea" providerId="AD" clId="Web-{93C17E71-E3E3-B712-77AD-AF6BE7F29589}"/>
  </pc:docChgLst>
  <pc:docChgLst>
    <pc:chgData name="Roman Gumzej" userId="39b5f2aa-645e-44ce-a9a1-d6838aa53dea" providerId="ADAL" clId="{25C80A87-96A6-4311-833C-28B20BAE908C}"/>
  </pc:docChgLst>
  <pc:docChgLst>
    <pc:chgData name="Roman Gumzej" userId="39b5f2aa-645e-44ce-a9a1-d6838aa53dea" providerId="ADAL" clId="{3CFAB180-F81B-4B17-B9F0-A460C57C0EFF}"/>
  </pc:docChgLst>
  <pc:docChgLst>
    <pc:chgData name="Roman Gumzej" userId="39b5f2aa-645e-44ce-a9a1-d6838aa53dea" providerId="ADAL" clId="{0B50F2A7-8D8E-49B6-A5A3-FEB40D1634E2}"/>
  </pc:docChgLst>
  <pc:docChgLst>
    <pc:chgData name="jelena franjković" userId="db421b58-4577-4f18-b93d-16e533ccff6a" providerId="ADAL" clId="{39108D13-812B-483A-BCDB-87DA935EA357}"/>
    <pc:docChg chg="undo custSel modSld">
      <pc:chgData name="jelena franjković" userId="db421b58-4577-4f18-b93d-16e533ccff6a" providerId="ADAL" clId="{39108D13-812B-483A-BCDB-87DA935EA357}" dt="2025-05-04T17:47:30.776" v="447" actId="20577"/>
      <pc:docMkLst>
        <pc:docMk/>
      </pc:docMkLst>
      <pc:sldChg chg="modSp">
        <pc:chgData name="jelena franjković" userId="db421b58-4577-4f18-b93d-16e533ccff6a" providerId="ADAL" clId="{39108D13-812B-483A-BCDB-87DA935EA357}" dt="2025-05-04T17:14:20.188" v="10" actId="20577"/>
        <pc:sldMkLst>
          <pc:docMk/>
          <pc:sldMk cId="0" sldId="256"/>
        </pc:sldMkLst>
        <pc:spChg chg="mod">
          <ac:chgData name="jelena franjković" userId="db421b58-4577-4f18-b93d-16e533ccff6a" providerId="ADAL" clId="{39108D13-812B-483A-BCDB-87DA935EA357}" dt="2025-05-04T17:14:11.793" v="0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lena franjković" userId="db421b58-4577-4f18-b93d-16e533ccff6a" providerId="ADAL" clId="{39108D13-812B-483A-BCDB-87DA935EA357}" dt="2025-05-04T17:14:20.188" v="10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47:30.776" v="447" actId="20577"/>
        <pc:sldMkLst>
          <pc:docMk/>
          <pc:sldMk cId="0" sldId="257"/>
        </pc:sldMkLst>
        <pc:spChg chg="mod">
          <ac:chgData name="jelena franjković" userId="db421b58-4577-4f18-b93d-16e533ccff6a" providerId="ADAL" clId="{39108D13-812B-483A-BCDB-87DA935EA357}" dt="2025-05-04T17:16:55.818" v="20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jelena franjković" userId="db421b58-4577-4f18-b93d-16e533ccff6a" providerId="ADAL" clId="{39108D13-812B-483A-BCDB-87DA935EA357}" dt="2025-05-04T17:47:30.776" v="447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20:16.938" v="93" actId="113"/>
        <pc:sldMkLst>
          <pc:docMk/>
          <pc:sldMk cId="0" sldId="258"/>
        </pc:sldMkLst>
        <pc:spChg chg="mod">
          <ac:chgData name="jelena franjković" userId="db421b58-4577-4f18-b93d-16e533ccff6a" providerId="ADAL" clId="{39108D13-812B-483A-BCDB-87DA935EA357}" dt="2025-05-04T17:20:16.938" v="93" actId="113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26:55.119" v="171" actId="1076"/>
        <pc:sldMkLst>
          <pc:docMk/>
          <pc:sldMk cId="0" sldId="259"/>
        </pc:sldMkLst>
        <pc:spChg chg="mod">
          <ac:chgData name="jelena franjković" userId="db421b58-4577-4f18-b93d-16e533ccff6a" providerId="ADAL" clId="{39108D13-812B-483A-BCDB-87DA935EA357}" dt="2025-05-04T17:26:04.016" v="155"/>
          <ac:spMkLst>
            <pc:docMk/>
            <pc:sldMk cId="0" sldId="259"/>
            <ac:spMk id="3" creationId="{30E46912-AE7E-2050-B6E1-0EDE76E6EC39}"/>
          </ac:spMkLst>
        </pc:spChg>
        <pc:spChg chg="mod">
          <ac:chgData name="jelena franjković" userId="db421b58-4577-4f18-b93d-16e533ccff6a" providerId="ADAL" clId="{39108D13-812B-483A-BCDB-87DA935EA357}" dt="2025-05-04T17:26:55.119" v="171" actId="1076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27:34.914" v="191" actId="1076"/>
        <pc:sldMkLst>
          <pc:docMk/>
          <pc:sldMk cId="0" sldId="260"/>
        </pc:sldMkLst>
        <pc:spChg chg="mod">
          <ac:chgData name="jelena franjković" userId="db421b58-4577-4f18-b93d-16e533ccff6a" providerId="ADAL" clId="{39108D13-812B-483A-BCDB-87DA935EA357}" dt="2025-05-04T17:27:08.158" v="172" actId="1076"/>
          <ac:spMkLst>
            <pc:docMk/>
            <pc:sldMk cId="0" sldId="260"/>
            <ac:spMk id="16" creationId="{04D8AA92-1258-F7DC-4E8B-21C657747BF0}"/>
          </ac:spMkLst>
        </pc:spChg>
        <pc:spChg chg="mod">
          <ac:chgData name="jelena franjković" userId="db421b58-4577-4f18-b93d-16e533ccff6a" providerId="ADAL" clId="{39108D13-812B-483A-BCDB-87DA935EA357}" dt="2025-05-04T17:27:15.196" v="173" actId="1076"/>
          <ac:spMkLst>
            <pc:docMk/>
            <pc:sldMk cId="0" sldId="260"/>
            <ac:spMk id="17" creationId="{BA4BE790-55D8-E0B8-6984-912801025A01}"/>
          </ac:spMkLst>
        </pc:spChg>
        <pc:spChg chg="mod">
          <ac:chgData name="jelena franjković" userId="db421b58-4577-4f18-b93d-16e533ccff6a" providerId="ADAL" clId="{39108D13-812B-483A-BCDB-87DA935EA357}" dt="2025-05-04T17:27:34.914" v="191" actId="1076"/>
          <ac:spMkLst>
            <pc:docMk/>
            <pc:sldMk cId="0" sldId="260"/>
            <ac:spMk id="18" creationId="{0E4867E1-E769-2CF7-1174-8A763E3B19B6}"/>
          </ac:spMkLst>
        </pc:spChg>
      </pc:sldChg>
      <pc:sldChg chg="modSp">
        <pc:chgData name="jelena franjković" userId="db421b58-4577-4f18-b93d-16e533ccff6a" providerId="ADAL" clId="{39108D13-812B-483A-BCDB-87DA935EA357}" dt="2025-05-04T17:32:09.849" v="243" actId="790"/>
        <pc:sldMkLst>
          <pc:docMk/>
          <pc:sldMk cId="0" sldId="261"/>
        </pc:sldMkLst>
        <pc:spChg chg="mod">
          <ac:chgData name="jelena franjković" userId="db421b58-4577-4f18-b93d-16e533ccff6a" providerId="ADAL" clId="{39108D13-812B-483A-BCDB-87DA935EA357}" dt="2025-05-04T17:29:41.339" v="210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jelena franjković" userId="db421b58-4577-4f18-b93d-16e533ccff6a" providerId="ADAL" clId="{39108D13-812B-483A-BCDB-87DA935EA357}" dt="2025-05-04T17:32:09.849" v="243" actId="790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">
        <pc:chgData name="jelena franjković" userId="db421b58-4577-4f18-b93d-16e533ccff6a" providerId="ADAL" clId="{39108D13-812B-483A-BCDB-87DA935EA357}" dt="2025-05-04T17:37:12.685" v="296"/>
        <pc:sldMkLst>
          <pc:docMk/>
          <pc:sldMk cId="0" sldId="262"/>
        </pc:sldMkLst>
        <pc:spChg chg="add del mod">
          <ac:chgData name="jelena franjković" userId="db421b58-4577-4f18-b93d-16e533ccff6a" providerId="ADAL" clId="{39108D13-812B-483A-BCDB-87DA935EA357}" dt="2025-05-04T17:37:12.685" v="296"/>
          <ac:spMkLst>
            <pc:docMk/>
            <pc:sldMk cId="0" sldId="262"/>
            <ac:spMk id="3" creationId="{984FFE4D-5DE3-164B-3058-3EF5F5079209}"/>
          </ac:spMkLst>
        </pc:spChg>
        <pc:spChg chg="mod">
          <ac:chgData name="jelena franjković" userId="db421b58-4577-4f18-b93d-16e533ccff6a" providerId="ADAL" clId="{39108D13-812B-483A-BCDB-87DA935EA357}" dt="2025-05-04T17:36:52.729" v="293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41:07.042" v="350" actId="20577"/>
        <pc:sldMkLst>
          <pc:docMk/>
          <pc:sldMk cId="0" sldId="263"/>
        </pc:sldMkLst>
        <pc:spChg chg="mod">
          <ac:chgData name="jelena franjković" userId="db421b58-4577-4f18-b93d-16e533ccff6a" providerId="ADAL" clId="{39108D13-812B-483A-BCDB-87DA935EA357}" dt="2025-05-04T17:41:07.042" v="350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43:29.253" v="366" actId="20577"/>
        <pc:sldMkLst>
          <pc:docMk/>
          <pc:sldMk cId="0" sldId="264"/>
        </pc:sldMkLst>
        <pc:spChg chg="mod">
          <ac:chgData name="jelena franjković" userId="db421b58-4577-4f18-b93d-16e533ccff6a" providerId="ADAL" clId="{39108D13-812B-483A-BCDB-87DA935EA357}" dt="2025-05-04T17:43:29.253" v="366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44:55.428" v="384" actId="20577"/>
        <pc:sldMkLst>
          <pc:docMk/>
          <pc:sldMk cId="0" sldId="265"/>
        </pc:sldMkLst>
        <pc:spChg chg="mod">
          <ac:chgData name="jelena franjković" userId="db421b58-4577-4f18-b93d-16e533ccff6a" providerId="ADAL" clId="{39108D13-812B-483A-BCDB-87DA935EA357}" dt="2025-05-04T17:44:55.428" v="384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jelena franjković" userId="db421b58-4577-4f18-b93d-16e533ccff6a" providerId="ADAL" clId="{39108D13-812B-483A-BCDB-87DA935EA357}" dt="2025-05-04T17:44:34.689" v="372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46:30.438" v="396" actId="113"/>
        <pc:sldMkLst>
          <pc:docMk/>
          <pc:sldMk cId="0" sldId="266"/>
        </pc:sldMkLst>
        <pc:spChg chg="mod">
          <ac:chgData name="jelena franjković" userId="db421b58-4577-4f18-b93d-16e533ccff6a" providerId="ADAL" clId="{39108D13-812B-483A-BCDB-87DA935EA357}" dt="2025-05-04T17:46:30.438" v="396" actId="113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14:43.131" v="14" actId="20577"/>
        <pc:sldMkLst>
          <pc:docMk/>
          <pc:sldMk cId="0" sldId="267"/>
        </pc:sldMkLst>
        <pc:spChg chg="mod">
          <ac:chgData name="jelena franjković" userId="db421b58-4577-4f18-b93d-16e533ccff6a" providerId="ADAL" clId="{39108D13-812B-483A-BCDB-87DA935EA357}" dt="2025-05-04T17:14:43.131" v="14" actId="20577"/>
          <ac:spMkLst>
            <pc:docMk/>
            <pc:sldMk cId="0" sldId="267"/>
            <ac:spMk id="127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38:29.544" v="300" actId="1076"/>
        <pc:sldMkLst>
          <pc:docMk/>
          <pc:sldMk cId="3377812436" sldId="268"/>
        </pc:sldMkLst>
        <pc:spChg chg="mod">
          <ac:chgData name="jelena franjković" userId="db421b58-4577-4f18-b93d-16e533ccff6a" providerId="ADAL" clId="{39108D13-812B-483A-BCDB-87DA935EA357}" dt="2025-05-04T17:38:29.544" v="300" actId="1076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jelena franjković" userId="db421b58-4577-4f18-b93d-16e533ccff6a" providerId="ADAL" clId="{39108D13-812B-483A-BCDB-87DA935EA357}" dt="2025-05-04T17:41:59.186" v="353" actId="1076"/>
        <pc:sldMkLst>
          <pc:docMk/>
          <pc:sldMk cId="1658091149" sldId="269"/>
        </pc:sldMkLst>
        <pc:spChg chg="mod">
          <ac:chgData name="jelena franjković" userId="db421b58-4577-4f18-b93d-16e533ccff6a" providerId="ADAL" clId="{39108D13-812B-483A-BCDB-87DA935EA357}" dt="2025-05-04T17:41:53.771" v="352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jelena franjković" userId="db421b58-4577-4f18-b93d-16e533ccff6a" providerId="ADAL" clId="{39108D13-812B-483A-BCDB-87DA935EA357}" dt="2025-05-04T17:41:59.186" v="353" actId="1076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jelena franjković" userId="db421b58-4577-4f18-b93d-16e533ccff6a" providerId="ADAL" clId="{39108D13-812B-483A-BCDB-87DA935EA357}" dt="2025-05-04T17:41:46.965" v="351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jelena franjković" userId="db421b58-4577-4f18-b93d-16e533ccff6a" providerId="ADAL" clId="{39108D13-812B-483A-BCDB-87DA935EA357}" dt="2025-05-04T17:43:39.200" v="367" actId="1076"/>
        <pc:sldMkLst>
          <pc:docMk/>
          <pc:sldMk cId="1548489696" sldId="270"/>
        </pc:sldMkLst>
        <pc:spChg chg="mod">
          <ac:chgData name="jelena franjković" userId="db421b58-4577-4f18-b93d-16e533ccff6a" providerId="ADAL" clId="{39108D13-812B-483A-BCDB-87DA935EA357}" dt="2025-05-04T17:43:39.200" v="367" actId="1076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jelena franjković" userId="db421b58-4577-4f18-b93d-16e533ccff6a" providerId="ADAL" clId="{39108D13-812B-483A-BCDB-87DA935EA357}" dt="2025-05-04T17:46:57.481" v="419"/>
        <pc:sldMkLst>
          <pc:docMk/>
          <pc:sldMk cId="1537020485" sldId="272"/>
        </pc:sldMkLst>
        <pc:spChg chg="mod">
          <ac:chgData name="jelena franjković" userId="db421b58-4577-4f18-b93d-16e533ccff6a" providerId="ADAL" clId="{39108D13-812B-483A-BCDB-87DA935EA357}" dt="2025-05-04T17:46:43.983" v="418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jelena franjković" userId="db421b58-4577-4f18-b93d-16e533ccff6a" providerId="ADAL" clId="{39108D13-812B-483A-BCDB-87DA935EA357}" dt="2025-05-04T17:46:57.481" v="419"/>
          <ac:spMkLst>
            <pc:docMk/>
            <pc:sldMk cId="1537020485" sldId="272"/>
            <ac:spMk id="126" creationId="{00000000-0000-0000-0000-000000000000}"/>
          </ac:spMkLst>
        </pc:spChg>
      </pc:sldChg>
      <pc:sldChg chg="addSp delSp modSp">
        <pc:chgData name="jelena franjković" userId="db421b58-4577-4f18-b93d-16e533ccff6a" providerId="ADAL" clId="{39108D13-812B-483A-BCDB-87DA935EA357}" dt="2025-05-04T17:29:02.804" v="205" actId="1076"/>
        <pc:sldMkLst>
          <pc:docMk/>
          <pc:sldMk cId="2595319414" sldId="273"/>
        </pc:sldMkLst>
        <pc:spChg chg="mod">
          <ac:chgData name="jelena franjković" userId="db421b58-4577-4f18-b93d-16e533ccff6a" providerId="ADAL" clId="{39108D13-812B-483A-BCDB-87DA935EA357}" dt="2025-05-04T17:27:58.697" v="192" actId="1076"/>
          <ac:spMkLst>
            <pc:docMk/>
            <pc:sldMk cId="2595319414" sldId="273"/>
            <ac:spMk id="3" creationId="{D3E7C94B-C99C-C874-315C-14A1F6491201}"/>
          </ac:spMkLst>
        </pc:spChg>
        <pc:graphicFrameChg chg="add del">
          <ac:chgData name="jelena franjković" userId="db421b58-4577-4f18-b93d-16e533ccff6a" providerId="ADAL" clId="{39108D13-812B-483A-BCDB-87DA935EA357}" dt="2025-05-04T17:28:15.227" v="195"/>
          <ac:graphicFrameMkLst>
            <pc:docMk/>
            <pc:sldMk cId="2595319414" sldId="273"/>
            <ac:graphicFrameMk id="2" creationId="{3869887C-C140-409E-AE53-413A14E9FC28}"/>
          </ac:graphicFrameMkLst>
        </pc:graphicFrameChg>
        <pc:graphicFrameChg chg="add mod modGraphic">
          <ac:chgData name="jelena franjković" userId="db421b58-4577-4f18-b93d-16e533ccff6a" providerId="ADAL" clId="{39108D13-812B-483A-BCDB-87DA935EA357}" dt="2025-05-04T17:29:02.804" v="205" actId="1076"/>
          <ac:graphicFrameMkLst>
            <pc:docMk/>
            <pc:sldMk cId="2595319414" sldId="273"/>
            <ac:graphicFrameMk id="4" creationId="{EA71335A-0678-4B1B-91C8-C6471D44E958}"/>
          </ac:graphicFrameMkLst>
        </pc:graphicFrameChg>
        <pc:graphicFrameChg chg="del">
          <ac:chgData name="jelena franjković" userId="db421b58-4577-4f18-b93d-16e533ccff6a" providerId="ADAL" clId="{39108D13-812B-483A-BCDB-87DA935EA357}" dt="2025-05-04T17:28:08.981" v="193" actId="478"/>
          <ac:graphicFrameMkLst>
            <pc:docMk/>
            <pc:sldMk cId="2595319414" sldId="273"/>
            <ac:graphicFrameMk id="109" creationId="{00000000-0000-0000-0000-000000000000}"/>
          </ac:graphicFrameMkLst>
        </pc:graphicFrameChg>
      </pc:sldChg>
      <pc:sldChg chg="addSp delSp modSp">
        <pc:chgData name="jelena franjković" userId="db421b58-4577-4f18-b93d-16e533ccff6a" providerId="ADAL" clId="{39108D13-812B-483A-BCDB-87DA935EA357}" dt="2025-05-04T17:37:55.470" v="299" actId="478"/>
        <pc:sldMkLst>
          <pc:docMk/>
          <pc:sldMk cId="1868591321" sldId="274"/>
        </pc:sldMkLst>
        <pc:spChg chg="del">
          <ac:chgData name="jelena franjković" userId="db421b58-4577-4f18-b93d-16e533ccff6a" providerId="ADAL" clId="{39108D13-812B-483A-BCDB-87DA935EA357}" dt="2025-05-04T17:37:55.470" v="299" actId="478"/>
          <ac:spMkLst>
            <pc:docMk/>
            <pc:sldMk cId="1868591321" sldId="274"/>
            <ac:spMk id="7" creationId="{7BB6BF71-5E60-4864-8295-F6F50E2E68BE}"/>
          </ac:spMkLst>
        </pc:spChg>
        <pc:spChg chg="add mod">
          <ac:chgData name="jelena franjković" userId="db421b58-4577-4f18-b93d-16e533ccff6a" providerId="ADAL" clId="{39108D13-812B-483A-BCDB-87DA935EA357}" dt="2025-05-04T17:37:52.883" v="298" actId="1076"/>
          <ac:spMkLst>
            <pc:docMk/>
            <pc:sldMk cId="1868591321" sldId="274"/>
            <ac:spMk id="8" creationId="{BFC2E083-826C-4A65-9BB0-EFFC9E43AE01}"/>
          </ac:spMkLst>
        </pc:spChg>
      </pc:sldChg>
      <pc:sldChg chg="modSp">
        <pc:chgData name="jelena franjković" userId="db421b58-4577-4f18-b93d-16e533ccff6a" providerId="ADAL" clId="{39108D13-812B-483A-BCDB-87DA935EA357}" dt="2025-05-04T17:22:05.488" v="134" actId="20577"/>
        <pc:sldMkLst>
          <pc:docMk/>
          <pc:sldMk cId="2029963007" sldId="275"/>
        </pc:sldMkLst>
        <pc:spChg chg="mod">
          <ac:chgData name="jelena franjković" userId="db421b58-4577-4f18-b93d-16e533ccff6a" providerId="ADAL" clId="{39108D13-812B-483A-BCDB-87DA935EA357}" dt="2025-05-04T17:21:45.263" v="101" actId="20577"/>
          <ac:spMkLst>
            <pc:docMk/>
            <pc:sldMk cId="2029963007" sldId="275"/>
            <ac:spMk id="2" creationId="{CD89A4DF-943F-4591-E1A4-9090A8C01177}"/>
          </ac:spMkLst>
        </pc:spChg>
        <pc:spChg chg="mod">
          <ac:chgData name="jelena franjković" userId="db421b58-4577-4f18-b93d-16e533ccff6a" providerId="ADAL" clId="{39108D13-812B-483A-BCDB-87DA935EA357}" dt="2025-05-04T17:22:05.488" v="134" actId="20577"/>
          <ac:spMkLst>
            <pc:docMk/>
            <pc:sldMk cId="2029963007" sldId="275"/>
            <ac:spMk id="3" creationId="{B0743C09-A847-C9FF-33C0-D54E14B46533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-HR" sz="2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redavanje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Sirovi podaci o transakcijama (CSV)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deskriptor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" err="1">
                <a:ea typeface="+mn-lt"/>
                <a:cs typeface="+mn-lt"/>
              </a:rPr>
              <a:t>Datum, ID prodavatelja, ID kupca, ID transakcije, ID proizvoda, Cijena proizvoda</a:t>
            </a:r>
            <a:endParaRPr lang="sl-SI" err="1"/>
          </a:p>
          <a:p>
            <a:r>
              <a:rPr lang="hr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2.10.24, 3, 15, 4, 105, 85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hr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BFC2E083-826C-4A65-9BB0-EFFC9E43AE01}"/>
              </a:ext>
            </a:extLst>
          </p:cNvPr>
          <p:cNvSpPr/>
          <p:nvPr/>
        </p:nvSpPr>
        <p:spPr>
          <a:xfrm>
            <a:off x="791344" y="6153248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CSV u podatke proračunske tablice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stupac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red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ćelija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674584" y="6010771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LibreOfficea proračunska tablica 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Podaci iz proračunske tablice u bazu podataka + SQL 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baze podataka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Izgradnja RDB-a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Općenito, postoje dva pristupa konstruiranju RDB-a: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sintetički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Analitički pristup konstrukciji RDB-a sastoji se od sljedeća četiri koraka: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stvarnog svijeta - globalni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đ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ivanje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entitet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dnosa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– konceptualni model (npr. E-R dijagram)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đ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ivanje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logičk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– relacijsk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shem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Izgradnja baze podataka (DBMS) – fizički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Sintetički pristup RDB-u sastoji se od sljedeća tri koraka: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podataka – popis svih relevantnih atributa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Određivanje logičkog modela normalizacijom – relacijska shema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Fizički model 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Codd, 1970.), (Kent, 1983.)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E-R dijagram (RDB konceptualni model)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odnos</a:t>
            </a:r>
            <a:r>
              <a:rPr lang="en-GB" dirty="0">
                <a:ea typeface="Calibri"/>
                <a:cs typeface="Calibri"/>
              </a:rPr>
              <a:t>i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entitet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ključevi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6020618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baze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podataka MyStore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RDB upiti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Jezici upita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 uglavnom dvije vrste: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jezik upita (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Structured Query Language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i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Upit po primjeru (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Query by Example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QBE)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Dok se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prethodnom slajdu)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smatra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programskim jezikom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API-jem DBMS-a,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sljedećem slajdu) se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koristi izravno s DBMS-om za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bazama podataka i skladištenje podataka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Upiti proizvode tablice rezultata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 se mogu koristiti za izgradnju skladišta podataka ili ponovno koristiti u daljnjim upitima.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(W3 škole, 2023.)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Upit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​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primjerom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660517" y="6057112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baze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podataka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Priprema 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odataka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Kako bi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spriječili pogrešni ili nepotpuni podaci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koji bi mogli utjecati na njihovu obradu i tumačenje, treba primijeniti dodatne mjere opreza: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Filtriranje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praznih redaka i stupaca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Primjena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snažnog tipiziranja podataka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kako bi se spriječile računalne pogreške;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Definiranje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maski za unos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kako bi se spriječio unos pogrešnih podataka;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Pristranost podataka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kako bi se spriječili pogrešni rezultat 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Sažetak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U ovom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poglavlju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obrađeni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različiti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aspekti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upravljanja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podacima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u logistici</a:t>
            </a:r>
            <a:r>
              <a:rPr lang="hr-HR" sz="2000" b="1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standarda za prikaz podataka i pohranu podataka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predstavljeni su i različiti mehanizmi organizacije i dohvaćanja podataka.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Konačno, obrađene su neke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uobičajene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pogreške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u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automatiziranoj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obradi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podatak</a:t>
            </a:r>
            <a:r>
              <a:rPr lang="hr-HR" sz="2000" spc="-1" dirty="0">
                <a:solidFill>
                  <a:schemeClr val="dk1"/>
                </a:solidFill>
                <a:latin typeface="Tahoma"/>
                <a:ea typeface="Tahoma"/>
              </a:rPr>
              <a:t>a.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Codd E.F. (1970). A relational model of data for large shared data banks. Communications. ACM 13, 6, pp. 377–387.</a:t>
            </a:r>
            <a:endParaRPr lang="en-US" sz="2100" spc="-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https://www.gs1.org/standards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October 27th,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Kent, W. (1983). A Simple Guide to Five Normal Forms in Relational Database Theory, Communications of the ACM, vol. 26, pp. 120-125.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https://www.w3schools.com/xml/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November 3rd,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https://www.w3schools.com/js/js_json_intro.asp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November 3rd,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https://www.w3schools.in/DBMS/database-normalization/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December 7th,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Informacije - Podaci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Informacije u logistici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Standardi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ogističkih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podataka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Organizacija i upravljanje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odacima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Prikupljanje podataka, filtriranje i prikaz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Informacije-Podaci-Znanje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računalnim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informacijskim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sustavima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prikaz informacija​ varira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ovisno 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njihovoj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namjeni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upotrebi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Može biti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alfanumerički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binarni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obzirom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to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predstavlja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li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tekst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sliku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zvuk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izvršni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program. </a:t>
            </a:r>
            <a:endParaRPr lang="hr-HR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Proces </a:t>
            </a:r>
            <a:r>
              <a:rPr lang="pl-PL" sz="1800" b="1" spc="-1" dirty="0">
                <a:solidFill>
                  <a:schemeClr val="dk1"/>
                </a:solidFill>
                <a:latin typeface="Tahoma"/>
              </a:rPr>
              <a:t>pretvaranja (transformacije) podataka 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iz izvornog analognog u digitalni oblik popularno se naziva </a:t>
            </a:r>
            <a:r>
              <a:rPr lang="pl-PL" sz="1800" b="1" spc="-1" dirty="0">
                <a:solidFill>
                  <a:schemeClr val="dk1"/>
                </a:solidFill>
                <a:latin typeface="Tahoma"/>
              </a:rPr>
              <a:t>digitalizacija. </a:t>
            </a:r>
            <a:endParaRPr lang="pl-PL" sz="1800" b="1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Kada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prikupljeni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podaci raznih vrste mogu se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spojit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i organizirati 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tablice podataka, baze podataka, skladišta podataka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(kronološkim redom) ili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</a:t>
            </a:r>
            <a:r>
              <a:rPr lang="hr-HR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nanja</a:t>
            </a:r>
            <a:r>
              <a:rPr lang="hr-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(konceptualni poredak).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Viš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razine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organizacije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​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omoguć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ju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automatizirano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​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razvrstavanje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zaključivanje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predstavljanje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time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akumuliranog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znanja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analitičke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svrhe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Informacije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313980"/>
            <a:ext cx="7467600" cy="2205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hr" altLang="sl-SI" b="1" dirty="0">
                <a:solidFill>
                  <a:schemeClr val="bg1"/>
                </a:solidFill>
              </a:rPr>
              <a:t>„ </a:t>
            </a:r>
            <a:r>
              <a:rPr lang="hr" altLang="sl-SI" b="1" dirty="0">
                <a:solidFill>
                  <a:schemeClr val="accent4"/>
                </a:solidFill>
              </a:rPr>
              <a:t>Logistika“</a:t>
            </a:r>
            <a:r>
              <a:rPr lang="hr" altLang="sl-SI" b="1" dirty="0">
                <a:solidFill>
                  <a:schemeClr val="bg1"/>
                </a:solidFill>
              </a:rPr>
              <a:t> – </a:t>
            </a:r>
            <a:r>
              <a:rPr lang="hr" dirty="0">
                <a:solidFill>
                  <a:schemeClr val="bg1"/>
                </a:solidFill>
              </a:rPr>
              <a:t>onaj </a:t>
            </a:r>
            <a:r>
              <a:rPr lang="hr" b="1" dirty="0">
                <a:solidFill>
                  <a:schemeClr val="bg1"/>
                </a:solidFill>
              </a:rPr>
              <a:t>dio </a:t>
            </a:r>
            <a:r>
              <a:rPr lang="hr" dirty="0">
                <a:solidFill>
                  <a:schemeClr val="bg1"/>
                </a:solidFill>
              </a:rPr>
              <a:t>procesa opskrbnog lanca koji planira, provodi i kontrolira učinkovit, djelotvoran </a:t>
            </a:r>
            <a:r>
              <a:rPr lang="hr" b="1" dirty="0">
                <a:solidFill>
                  <a:schemeClr val="bg1"/>
                </a:solidFill>
              </a:rPr>
              <a:t>tok naprijed i natrag te skladištenje </a:t>
            </a:r>
            <a:r>
              <a:rPr lang="hr" dirty="0">
                <a:solidFill>
                  <a:schemeClr val="bg1"/>
                </a:solidFill>
              </a:rPr>
              <a:t>robe, uslug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hr" dirty="0">
                <a:solidFill>
                  <a:schemeClr val="bg1"/>
                </a:solidFill>
              </a:rPr>
              <a:t> i srodn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hr" dirty="0">
                <a:solidFill>
                  <a:schemeClr val="bg1"/>
                </a:solidFill>
              </a:rPr>
              <a:t> </a:t>
            </a:r>
            <a:r>
              <a:rPr lang="hr" b="1" dirty="0">
                <a:solidFill>
                  <a:schemeClr val="accent4"/>
                </a:solidFill>
              </a:rPr>
              <a:t>informacij</a:t>
            </a:r>
            <a:r>
              <a:rPr lang="en-GB" b="1" dirty="0">
                <a:solidFill>
                  <a:schemeClr val="accent4"/>
                </a:solidFill>
              </a:rPr>
              <a:t>e</a:t>
            </a:r>
            <a:r>
              <a:rPr lang="hr" b="1" dirty="0">
                <a:solidFill>
                  <a:schemeClr val="accent4"/>
                </a:solidFill>
              </a:rPr>
              <a:t> </a:t>
            </a:r>
            <a:r>
              <a:rPr lang="hr" dirty="0">
                <a:solidFill>
                  <a:schemeClr val="bg1"/>
                </a:solidFill>
              </a:rPr>
              <a:t>između </a:t>
            </a:r>
            <a:r>
              <a:rPr lang="hr" b="1" dirty="0">
                <a:solidFill>
                  <a:schemeClr val="bg1"/>
                </a:solidFill>
              </a:rPr>
              <a:t>mjesta podrijetla </a:t>
            </a:r>
            <a:r>
              <a:rPr lang="hr" dirty="0">
                <a:solidFill>
                  <a:schemeClr val="bg1"/>
                </a:solidFill>
              </a:rPr>
              <a:t>i </a:t>
            </a:r>
            <a:r>
              <a:rPr lang="hr" b="1" dirty="0">
                <a:solidFill>
                  <a:schemeClr val="bg1"/>
                </a:solidFill>
              </a:rPr>
              <a:t>mjesta potrošnje </a:t>
            </a:r>
            <a:r>
              <a:rPr lang="hr" dirty="0">
                <a:solidFill>
                  <a:schemeClr val="bg1"/>
                </a:solidFill>
              </a:rPr>
              <a:t>kako bi se </a:t>
            </a:r>
            <a:r>
              <a:rPr lang="hr" altLang="sl-SI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zadovoljili </a:t>
            </a:r>
            <a:r>
              <a:rPr lang="hr" b="1" dirty="0">
                <a:solidFill>
                  <a:schemeClr val="bg1"/>
                </a:solidFill>
              </a:rPr>
              <a:t>zahtjevi kupaca</a:t>
            </a:r>
            <a:r>
              <a:rPr lang="h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500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" b="1" dirty="0"/>
              <a:t>CSCMP Definicija logistike (upravljanj</a:t>
            </a:r>
            <a:r>
              <a:rPr lang="en-GB" b="1" dirty="0"/>
              <a:t>a</a:t>
            </a:r>
            <a:r>
              <a:rPr lang="hr-HR" b="1" dirty="0"/>
              <a:t> logistikom</a:t>
            </a:r>
            <a:r>
              <a:rPr lang="hr" b="1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Logistički podaci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380" y="1990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U logistici se </a:t>
            </a:r>
            <a:r>
              <a:rPr lang="hr-HR" sz="1800" spc="-1" dirty="0" err="1">
                <a:solidFill>
                  <a:schemeClr val="dk1"/>
                </a:solidFill>
                <a:latin typeface="Tahoma"/>
                <a:ea typeface="Tahoma"/>
              </a:rPr>
              <a:t>el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ektronička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razmjena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prijenos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transakcijskih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poslovnih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partnera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hr-HR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Budući da mogu koristiti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različite jezike i aplikacije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, potrebna je njihova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konverzija u zajednički format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XML, JSON) kako bi ih mogli interpretirati različiti informacijski sustavi partnera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Za brzu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identifikaciju i manipulaciju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osmišljeni su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bar kodovi i RFID oznake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(GS1, 2023), (W3 Schools, 2023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Transakcije...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225" y="3573409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 dirty="0">
                <a:latin typeface="Calibri" panose="020F0502020204030204" pitchFamily="34" charset="0"/>
              </a:rPr>
              <a:t>SKLADIŠTENJE/DISTRIBUCIJA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642" y="4647288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 dirty="0">
                <a:ea typeface="ＭＳ Ｐゴシック" panose="020B0600070205080204" pitchFamily="34" charset="-128"/>
              </a:rPr>
              <a:t>RAČUNALNI CENTAR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600" y="4544463"/>
            <a:ext cx="2338117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hr" altLang="sl-SI" sz="1600" b="1" dirty="0">
                <a:latin typeface="Calibri" panose="020F0502020204030204" pitchFamily="34" charset="0"/>
              </a:rPr>
              <a:t>PLANIRANJE </a:t>
            </a:r>
            <a:r>
              <a:rPr lang="en-GB" altLang="sl-SI" sz="1600" b="1" dirty="0">
                <a:latin typeface="Calibri" panose="020F0502020204030204" pitchFamily="34" charset="0"/>
              </a:rPr>
              <a:t>M</a:t>
            </a:r>
            <a:r>
              <a:rPr lang="hr-HR" altLang="sl-SI" sz="1600" b="1" dirty="0">
                <a:latin typeface="Calibri" panose="020F0502020204030204" pitchFamily="34" charset="0"/>
              </a:rPr>
              <a:t>ATERIJALA</a:t>
            </a:r>
            <a:endParaRPr lang="hr" altLang="sl-SI" sz="1600" b="1" dirty="0">
              <a:latin typeface="Calibri" panose="020F0502020204030204" pitchFamily="34" charset="0"/>
            </a:endParaRP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>
                <a:latin typeface="Calibri" panose="020F0502020204030204" pitchFamily="34" charset="0"/>
              </a:rPr>
              <a:t>UPRAVLJANJE ZALIHAMA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>
                <a:latin typeface="Calibri" panose="020F0502020204030204" pitchFamily="34" charset="0"/>
              </a:rPr>
              <a:t>INFORMACIJSKI KANAL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Tehnologije označavanja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147548" y="6492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2024.)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A71335A-0678-4B1B-91C8-C6471D44E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21909"/>
              </p:ext>
            </p:extLst>
          </p:nvPr>
        </p:nvGraphicFramePr>
        <p:xfrm>
          <a:off x="1608840" y="1665871"/>
          <a:ext cx="8980716" cy="4184400"/>
        </p:xfrm>
        <a:graphic>
          <a:graphicData uri="http://schemas.openxmlformats.org/drawingml/2006/table">
            <a:tbl>
              <a:tblPr firstRow="1" firstCol="1" bandRow="1"/>
              <a:tblGrid>
                <a:gridCol w="3792673">
                  <a:extLst>
                    <a:ext uri="{9D8B030D-6E8A-4147-A177-3AD203B41FA5}">
                      <a16:colId xmlns:a16="http://schemas.microsoft.com/office/drawing/2014/main" val="1248676397"/>
                    </a:ext>
                  </a:extLst>
                </a:gridCol>
                <a:gridCol w="5188043">
                  <a:extLst>
                    <a:ext uri="{9D8B030D-6E8A-4147-A177-3AD203B41FA5}">
                      <a16:colId xmlns:a16="http://schemas.microsoft.com/office/drawing/2014/main" val="3048602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b="1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Tehnologija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b="1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Primjena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12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 kod 1D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Maloprodajni artikli i komponente proizvoda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245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 kod 2D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 (npr. UPS, zrakoplovne karte), veleprodajni artikli koji zahtijevaju praćenje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649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1 (pasivno, R-oznake)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Predmeti koji zahtijevaju masovnu identifikaciju, kontrolu pristupa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7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2 (pasivno, RW-tagovi)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Stavke koje zahtijevaju praćenje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1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3 (poluaktivan, RW-tagovi)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Kontrola pristupa s dodanim informacijama za praćenje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35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4 (aktivan, RW-tagovi)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Trasiranje i praćenje zatvorenog prostora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26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5 (aktivne oznake/ispitivači)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Praćenje otvorenog prostora, blizina usluge s omogućenim uređajima, usluge temeljene na lokaciji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Buduć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trendovi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 označavanju i praćenju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Budući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trendovi u označavanju, praćenju i 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sljedivosti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slijede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dva glavna smjera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hr-HR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hr-HR" sz="14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minijaturizacija</a:t>
            </a:r>
            <a:r>
              <a:rPr lang="hr-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-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endParaRPr lang="hr-HR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hr-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raznolikost</a:t>
            </a:r>
            <a:r>
              <a:rPr lang="hr-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​</a:t>
            </a:r>
            <a:endParaRPr lang="hr-HR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Bar kodovi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(1D) također moraju omogućiti označavanje minijaturnih predmeta (npr. medicinskih kapsula).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Novi kodovi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podatkovne matrice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(2D) ne samo da će omogućiti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ispravljanje pogrešaka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tijekom skeniranja, već i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šifriranje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podataka.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se nastavlja širiti na druga područja upotrebe kao što je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identifikacija od strane pružatelja usluga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željeznička kartica, prijava na posao, itd.), 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beskontaktna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plaćanja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bežični prijenos novca, plaćanja na automatima) 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pametna rješenja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upravljanje pametnim domom, daljinski upravljani pametni uređaji itd.) kao i e-valute.</a:t>
            </a:r>
            <a:endParaRPr lang="hr-HR" sz="180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Organizacija podataka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što imaju određeni format, podaci mogu biti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različite načine kako bi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olakšalo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obrada i prezentacija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Iako su podaci na svom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ulazu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njihovom pohranom, prijenosom i obradom povećava se njihova organiziranost.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Uobičajeni oblici organizacije podataka s povećanjem složenosti predstavljaju polustrukturirane (npr. CSV) i strukturirane (npr. proračunske tablice, baze podataka itd.) formate podataka: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su dvodimenzionalni nizovi polja, koji se nazivaju i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tablice ili proračunske tablice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baza podataka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 relacijski model (RDB) je najčešći. 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RDB model temelji se na konceptu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entiteta i odnosa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Budući da obično ne postoje fiksni putovi pretraživanja datoteka baze podataka, osmišljeni su razni 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upitni </a:t>
            </a:r>
            <a:r>
              <a:rPr lang="en-GB" sz="1400" b="1" spc="-1" dirty="0" err="1">
                <a:solidFill>
                  <a:schemeClr val="dk1"/>
                </a:solidFill>
                <a:latin typeface="Tahoma"/>
                <a:ea typeface="Tahoma"/>
              </a:rPr>
              <a:t>jezici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(npr. SQL)</a:t>
            </a: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 z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dohvaćanje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manipulaciju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podacima</a:t>
            </a: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0F2F1-1E37-4894-BB19-A068B4FB9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EEE9E-4DB2-47E1-B9CE-0D59A5F41FBC}">
  <ds:schemaRefs>
    <ds:schemaRef ds:uri="http://purl.org/dc/terms/"/>
    <ds:schemaRef ds:uri="a92fe6ce-cc5e-4661-b3e6-d9d5535f70b5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9bddfac-6dc9-4958-8f35-4d0da3af229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1325</Words>
  <Application>Microsoft Office PowerPoint</Application>
  <PresentationFormat>Široki zaslon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Informacije-Podaci-Znanje</vt:lpstr>
      <vt:lpstr>Informacije u logistici</vt:lpstr>
      <vt:lpstr>Logistički podaci</vt:lpstr>
      <vt:lpstr>Transakcije...</vt:lpstr>
      <vt:lpstr>Tehnologije označavanja</vt:lpstr>
      <vt:lpstr>BudućI trendovi u označavanju i praćenju</vt:lpstr>
      <vt:lpstr>Organizacija podataka</vt:lpstr>
      <vt:lpstr>Sirovi podaci o transakcijama (CSV)</vt:lpstr>
      <vt:lpstr>CSV u podatke proračunske tablice</vt:lpstr>
      <vt:lpstr>Podaci iz proračunske tablice u bazu podataka + SQL upit</vt:lpstr>
      <vt:lpstr>Izgradnja RDB-a</vt:lpstr>
      <vt:lpstr>E-R dijagram (RDB konceptualni model)</vt:lpstr>
      <vt:lpstr>RDB upiti</vt:lpstr>
      <vt:lpstr>Upit​ primjerom (QBE)</vt:lpstr>
      <vt:lpstr>Priprema podataka</vt:lpstr>
      <vt:lpstr>Sažetak</vt:lpstr>
      <vt:lpstr>Literatura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jelena franjković</cp:lastModifiedBy>
  <cp:revision>271</cp:revision>
  <dcterms:created xsi:type="dcterms:W3CDTF">2023-07-06T12:09:08Z</dcterms:created>
  <dcterms:modified xsi:type="dcterms:W3CDTF">2025-05-04T17:47:38Z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