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9" r:id="rId7"/>
    <p:sldId id="268" r:id="rId8"/>
    <p:sldId id="271" r:id="rId9"/>
    <p:sldId id="272" r:id="rId10"/>
    <p:sldId id="273" r:id="rId11"/>
    <p:sldId id="262" r:id="rId12"/>
    <p:sldId id="266" r:id="rId13"/>
    <p:sldId id="274" r:id="rId14"/>
    <p:sldId id="275" r:id="rId15"/>
    <p:sldId id="276" r:id="rId16"/>
    <p:sldId id="278" r:id="rId17"/>
    <p:sldId id="279" r:id="rId18"/>
    <p:sldId id="280" r:id="rId19"/>
    <p:sldId id="277" r:id="rId20"/>
    <p:sldId id="281" r:id="rId21"/>
    <p:sldId id="286" r:id="rId22"/>
    <p:sldId id="285" r:id="rId23"/>
    <p:sldId id="263" r:id="rId24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franjković" userId="db421b58-4577-4f18-b93d-16e533ccff6a" providerId="ADAL" clId="{A9ADF98A-3D96-44E1-971B-58E4D2E8BF78}"/>
    <pc:docChg chg="undo redo custSel delSld modSld">
      <pc:chgData name="jelena franjković" userId="db421b58-4577-4f18-b93d-16e533ccff6a" providerId="ADAL" clId="{A9ADF98A-3D96-44E1-971B-58E4D2E8BF78}" dt="2025-05-04T19:10:12.750" v="418" actId="27636"/>
      <pc:docMkLst>
        <pc:docMk/>
      </pc:docMkLst>
      <pc:sldChg chg="modSp">
        <pc:chgData name="jelena franjković" userId="db421b58-4577-4f18-b93d-16e533ccff6a" providerId="ADAL" clId="{A9ADF98A-3D96-44E1-971B-58E4D2E8BF78}" dt="2025-05-04T18:24:51.066" v="1"/>
        <pc:sldMkLst>
          <pc:docMk/>
          <pc:sldMk cId="2920479427" sldId="256"/>
        </pc:sldMkLst>
        <pc:spChg chg="mod">
          <ac:chgData name="jelena franjković" userId="db421b58-4577-4f18-b93d-16e533ccff6a" providerId="ADAL" clId="{A9ADF98A-3D96-44E1-971B-58E4D2E8BF78}" dt="2025-05-04T18:24:32.177" v="0"/>
          <ac:spMkLst>
            <pc:docMk/>
            <pc:sldMk cId="2920479427" sldId="256"/>
            <ac:spMk id="5" creationId="{9AC256C7-DE57-3D54-E589-F59329555D7C}"/>
          </ac:spMkLst>
        </pc:spChg>
        <pc:spChg chg="mod">
          <ac:chgData name="jelena franjković" userId="db421b58-4577-4f18-b93d-16e533ccff6a" providerId="ADAL" clId="{A9ADF98A-3D96-44E1-971B-58E4D2E8BF78}" dt="2025-05-04T18:24:51.066" v="1"/>
          <ac:spMkLst>
            <pc:docMk/>
            <pc:sldMk cId="2920479427" sldId="256"/>
            <ac:spMk id="13" creationId="{50462898-A84A-3468-757C-2D9C9E57F05B}"/>
          </ac:spMkLst>
        </pc:spChg>
      </pc:sldChg>
      <pc:sldChg chg="addSp delSp modSp">
        <pc:chgData name="jelena franjković" userId="db421b58-4577-4f18-b93d-16e533ccff6a" providerId="ADAL" clId="{A9ADF98A-3D96-44E1-971B-58E4D2E8BF78}" dt="2025-05-04T18:25:14.679" v="4"/>
        <pc:sldMkLst>
          <pc:docMk/>
          <pc:sldMk cId="4020019421" sldId="263"/>
        </pc:sldMkLst>
        <pc:spChg chg="del">
          <ac:chgData name="jelena franjković" userId="db421b58-4577-4f18-b93d-16e533ccff6a" providerId="ADAL" clId="{A9ADF98A-3D96-44E1-971B-58E4D2E8BF78}" dt="2025-05-04T18:25:12.373" v="2" actId="478"/>
          <ac:spMkLst>
            <pc:docMk/>
            <pc:sldMk cId="4020019421" sldId="263"/>
            <ac:spMk id="3" creationId="{5736179A-2A6B-1BB5-3527-A969A8C3E86B}"/>
          </ac:spMkLst>
        </pc:spChg>
        <pc:spChg chg="add del mod">
          <ac:chgData name="jelena franjković" userId="db421b58-4577-4f18-b93d-16e533ccff6a" providerId="ADAL" clId="{A9ADF98A-3D96-44E1-971B-58E4D2E8BF78}" dt="2025-05-04T18:25:13.471" v="3" actId="478"/>
          <ac:spMkLst>
            <pc:docMk/>
            <pc:sldMk cId="4020019421" sldId="263"/>
            <ac:spMk id="4" creationId="{E244C639-85E3-427E-AA37-C486B588A975}"/>
          </ac:spMkLst>
        </pc:spChg>
        <pc:spChg chg="add">
          <ac:chgData name="jelena franjković" userId="db421b58-4577-4f18-b93d-16e533ccff6a" providerId="ADAL" clId="{A9ADF98A-3D96-44E1-971B-58E4D2E8BF78}" dt="2025-05-04T18:25:14.679" v="4"/>
          <ac:spMkLst>
            <pc:docMk/>
            <pc:sldMk cId="4020019421" sldId="263"/>
            <ac:spMk id="6" creationId="{A7FD8B4F-F0DD-4A6B-8F59-BDBA719A8F36}"/>
          </ac:spMkLst>
        </pc:spChg>
      </pc:sldChg>
      <pc:sldChg chg="modSp">
        <pc:chgData name="jelena franjković" userId="db421b58-4577-4f18-b93d-16e533ccff6a" providerId="ADAL" clId="{A9ADF98A-3D96-44E1-971B-58E4D2E8BF78}" dt="2025-05-04T18:45:30.549" v="54" actId="20577"/>
        <pc:sldMkLst>
          <pc:docMk/>
          <pc:sldMk cId="1254930911" sldId="264"/>
        </pc:sldMkLst>
        <pc:spChg chg="mod">
          <ac:chgData name="jelena franjković" userId="db421b58-4577-4f18-b93d-16e533ccff6a" providerId="ADAL" clId="{A9ADF98A-3D96-44E1-971B-58E4D2E8BF78}" dt="2025-05-04T18:45:30.549" v="54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">
        <pc:chgData name="jelena franjković" userId="db421b58-4577-4f18-b93d-16e533ccff6a" providerId="ADAL" clId="{A9ADF98A-3D96-44E1-971B-58E4D2E8BF78}" dt="2025-05-04T18:55:22.233" v="212"/>
        <pc:sldMkLst>
          <pc:docMk/>
          <pc:sldMk cId="3298298427" sldId="266"/>
        </pc:sldMkLst>
        <pc:spChg chg="mod">
          <ac:chgData name="jelena franjković" userId="db421b58-4577-4f18-b93d-16e533ccff6a" providerId="ADAL" clId="{A9ADF98A-3D96-44E1-971B-58E4D2E8BF78}" dt="2025-05-04T18:55:22.233" v="212"/>
          <ac:spMkLst>
            <pc:docMk/>
            <pc:sldMk cId="3298298427" sldId="266"/>
            <ac:spMk id="3" creationId="{00000000-0000-0000-0000-000000000000}"/>
          </ac:spMkLst>
        </pc:spChg>
        <pc:spChg chg="mod">
          <ac:chgData name="jelena franjković" userId="db421b58-4577-4f18-b93d-16e533ccff6a" providerId="ADAL" clId="{A9ADF98A-3D96-44E1-971B-58E4D2E8BF78}" dt="2025-05-04T18:54:46.779" v="195" actId="20577"/>
          <ac:spMkLst>
            <pc:docMk/>
            <pc:sldMk cId="3298298427" sldId="266"/>
            <ac:spMk id="7" creationId="{0CB6B79D-13A1-418A-3CD7-076077286145}"/>
          </ac:spMkLst>
        </pc:spChg>
      </pc:sldChg>
      <pc:sldChg chg="modSp">
        <pc:chgData name="jelena franjković" userId="db421b58-4577-4f18-b93d-16e533ccff6a" providerId="ADAL" clId="{A9ADF98A-3D96-44E1-971B-58E4D2E8BF78}" dt="2025-05-04T18:48:47.830" v="136" actId="20577"/>
        <pc:sldMkLst>
          <pc:docMk/>
          <pc:sldMk cId="3686552889" sldId="268"/>
        </pc:sldMkLst>
        <pc:spChg chg="mod">
          <ac:chgData name="jelena franjković" userId="db421b58-4577-4f18-b93d-16e533ccff6a" providerId="ADAL" clId="{A9ADF98A-3D96-44E1-971B-58E4D2E8BF78}" dt="2025-05-04T18:48:47.830" v="136" actId="20577"/>
          <ac:spMkLst>
            <pc:docMk/>
            <pc:sldMk cId="3686552889" sldId="268"/>
            <ac:spMk id="105" creationId="{BA68647D-8959-AECA-FF1C-384AA40B609E}"/>
          </ac:spMkLst>
        </pc:spChg>
      </pc:sldChg>
      <pc:sldChg chg="addSp delSp modSp">
        <pc:chgData name="jelena franjković" userId="db421b58-4577-4f18-b93d-16e533ccff6a" providerId="ADAL" clId="{A9ADF98A-3D96-44E1-971B-58E4D2E8BF78}" dt="2025-05-04T18:47:08.005" v="83" actId="1076"/>
        <pc:sldMkLst>
          <pc:docMk/>
          <pc:sldMk cId="3835878774" sldId="269"/>
        </pc:sldMkLst>
        <pc:spChg chg="mod">
          <ac:chgData name="jelena franjković" userId="db421b58-4577-4f18-b93d-16e533ccff6a" providerId="ADAL" clId="{A9ADF98A-3D96-44E1-971B-58E4D2E8BF78}" dt="2025-05-04T18:46:45.794" v="76" actId="20577"/>
          <ac:spMkLst>
            <pc:docMk/>
            <pc:sldMk cId="3835878774" sldId="269"/>
            <ac:spMk id="8" creationId="{BA68647D-8959-AECA-FF1C-384AA40B609E}"/>
          </ac:spMkLst>
        </pc:spChg>
        <pc:picChg chg="add mod">
          <ac:chgData name="jelena franjković" userId="db421b58-4577-4f18-b93d-16e533ccff6a" providerId="ADAL" clId="{A9ADF98A-3D96-44E1-971B-58E4D2E8BF78}" dt="2025-05-04T18:47:08.005" v="83" actId="1076"/>
          <ac:picMkLst>
            <pc:docMk/>
            <pc:sldMk cId="3835878774" sldId="269"/>
            <ac:picMk id="2" creationId="{890BC246-A46E-474A-B7C3-7C1A48A26B23}"/>
          </ac:picMkLst>
        </pc:picChg>
        <pc:picChg chg="del">
          <ac:chgData name="jelena franjković" userId="db421b58-4577-4f18-b93d-16e533ccff6a" providerId="ADAL" clId="{A9ADF98A-3D96-44E1-971B-58E4D2E8BF78}" dt="2025-05-04T18:46:59.341" v="77" actId="478"/>
          <ac:picMkLst>
            <pc:docMk/>
            <pc:sldMk cId="3835878774" sldId="269"/>
            <ac:picMk id="4" creationId="{00000000-0000-0000-0000-000000000000}"/>
          </ac:picMkLst>
        </pc:picChg>
      </pc:sldChg>
      <pc:sldChg chg="modSp">
        <pc:chgData name="jelena franjković" userId="db421b58-4577-4f18-b93d-16e533ccff6a" providerId="ADAL" clId="{A9ADF98A-3D96-44E1-971B-58E4D2E8BF78}" dt="2025-05-04T18:51:45.135" v="139"/>
        <pc:sldMkLst>
          <pc:docMk/>
          <pc:sldMk cId="407597185" sldId="271"/>
        </pc:sldMkLst>
        <pc:spChg chg="mod">
          <ac:chgData name="jelena franjković" userId="db421b58-4577-4f18-b93d-16e533ccff6a" providerId="ADAL" clId="{A9ADF98A-3D96-44E1-971B-58E4D2E8BF78}" dt="2025-05-04T18:51:45.135" v="139"/>
          <ac:spMkLst>
            <pc:docMk/>
            <pc:sldMk cId="407597185" sldId="271"/>
            <ac:spMk id="7" creationId="{0CB6B79D-13A1-418A-3CD7-076077286145}"/>
          </ac:spMkLst>
        </pc:spChg>
        <pc:spChg chg="mod">
          <ac:chgData name="jelena franjković" userId="db421b58-4577-4f18-b93d-16e533ccff6a" providerId="ADAL" clId="{A9ADF98A-3D96-44E1-971B-58E4D2E8BF78}" dt="2025-05-04T18:50:16.022" v="138" actId="1076"/>
          <ac:spMkLst>
            <pc:docMk/>
            <pc:sldMk cId="407597185" sldId="271"/>
            <ac:spMk id="20" creationId="{00000000-0000-0000-0000-000000000000}"/>
          </ac:spMkLst>
        </pc:spChg>
        <pc:spChg chg="mod">
          <ac:chgData name="jelena franjković" userId="db421b58-4577-4f18-b93d-16e533ccff6a" providerId="ADAL" clId="{A9ADF98A-3D96-44E1-971B-58E4D2E8BF78}" dt="2025-05-04T18:49:36.608" v="137" actId="14100"/>
          <ac:spMkLst>
            <pc:docMk/>
            <pc:sldMk cId="407597185" sldId="271"/>
            <ac:spMk id="24" creationId="{00000000-0000-0000-0000-000000000000}"/>
          </ac:spMkLst>
        </pc:spChg>
      </pc:sldChg>
      <pc:sldChg chg="modSp">
        <pc:chgData name="jelena franjković" userId="db421b58-4577-4f18-b93d-16e533ccff6a" providerId="ADAL" clId="{A9ADF98A-3D96-44E1-971B-58E4D2E8BF78}" dt="2025-05-04T18:51:57.808" v="140"/>
        <pc:sldMkLst>
          <pc:docMk/>
          <pc:sldMk cId="2295038621" sldId="272"/>
        </pc:sldMkLst>
        <pc:spChg chg="mod">
          <ac:chgData name="jelena franjković" userId="db421b58-4577-4f18-b93d-16e533ccff6a" providerId="ADAL" clId="{A9ADF98A-3D96-44E1-971B-58E4D2E8BF78}" dt="2025-05-04T18:51:57.808" v="140"/>
          <ac:spMkLst>
            <pc:docMk/>
            <pc:sldMk cId="2295038621" sldId="272"/>
            <ac:spMk id="7" creationId="{0CB6B79D-13A1-418A-3CD7-076077286145}"/>
          </ac:spMkLst>
        </pc:spChg>
      </pc:sldChg>
      <pc:sldChg chg="modSp">
        <pc:chgData name="jelena franjković" userId="db421b58-4577-4f18-b93d-16e533ccff6a" providerId="ADAL" clId="{A9ADF98A-3D96-44E1-971B-58E4D2E8BF78}" dt="2025-05-04T18:53:52.451" v="194" actId="20577"/>
        <pc:sldMkLst>
          <pc:docMk/>
          <pc:sldMk cId="3152512537" sldId="273"/>
        </pc:sldMkLst>
        <pc:spChg chg="mod">
          <ac:chgData name="jelena franjković" userId="db421b58-4577-4f18-b93d-16e533ccff6a" providerId="ADAL" clId="{A9ADF98A-3D96-44E1-971B-58E4D2E8BF78}" dt="2025-05-04T18:53:52.451" v="194" actId="20577"/>
          <ac:spMkLst>
            <pc:docMk/>
            <pc:sldMk cId="3152512537" sldId="273"/>
            <ac:spMk id="6" creationId="{00000000-0000-0000-0000-000000000000}"/>
          </ac:spMkLst>
        </pc:spChg>
        <pc:spChg chg="mod">
          <ac:chgData name="jelena franjković" userId="db421b58-4577-4f18-b93d-16e533ccff6a" providerId="ADAL" clId="{A9ADF98A-3D96-44E1-971B-58E4D2E8BF78}" dt="2025-05-04T18:52:31.049" v="166" actId="20577"/>
          <ac:spMkLst>
            <pc:docMk/>
            <pc:sldMk cId="3152512537" sldId="273"/>
            <ac:spMk id="7" creationId="{0CB6B79D-13A1-418A-3CD7-076077286145}"/>
          </ac:spMkLst>
        </pc:spChg>
        <pc:spChg chg="mod">
          <ac:chgData name="jelena franjković" userId="db421b58-4577-4f18-b93d-16e533ccff6a" providerId="ADAL" clId="{A9ADF98A-3D96-44E1-971B-58E4D2E8BF78}" dt="2025-05-04T18:52:48.012" v="167" actId="14100"/>
          <ac:spMkLst>
            <pc:docMk/>
            <pc:sldMk cId="3152512537" sldId="273"/>
            <ac:spMk id="12" creationId="{00000000-0000-0000-0000-000000000000}"/>
          </ac:spMkLst>
        </pc:spChg>
        <pc:spChg chg="mod">
          <ac:chgData name="jelena franjković" userId="db421b58-4577-4f18-b93d-16e533ccff6a" providerId="ADAL" clId="{A9ADF98A-3D96-44E1-971B-58E4D2E8BF78}" dt="2025-05-04T18:53:37.625" v="168" actId="14100"/>
          <ac:spMkLst>
            <pc:docMk/>
            <pc:sldMk cId="3152512537" sldId="273"/>
            <ac:spMk id="14" creationId="{00000000-0000-0000-0000-000000000000}"/>
          </ac:spMkLst>
        </pc:spChg>
      </pc:sldChg>
      <pc:sldChg chg="modSp">
        <pc:chgData name="jelena franjković" userId="db421b58-4577-4f18-b93d-16e533ccff6a" providerId="ADAL" clId="{A9ADF98A-3D96-44E1-971B-58E4D2E8BF78}" dt="2025-05-04T18:58:15.271" v="246" actId="20577"/>
        <pc:sldMkLst>
          <pc:docMk/>
          <pc:sldMk cId="13711326" sldId="274"/>
        </pc:sldMkLst>
        <pc:spChg chg="mod">
          <ac:chgData name="jelena franjković" userId="db421b58-4577-4f18-b93d-16e533ccff6a" providerId="ADAL" clId="{A9ADF98A-3D96-44E1-971B-58E4D2E8BF78}" dt="2025-05-04T18:58:15.271" v="246" actId="20577"/>
          <ac:spMkLst>
            <pc:docMk/>
            <pc:sldMk cId="13711326" sldId="274"/>
            <ac:spMk id="3" creationId="{00000000-0000-0000-0000-000000000000}"/>
          </ac:spMkLst>
        </pc:spChg>
        <pc:spChg chg="mod">
          <ac:chgData name="jelena franjković" userId="db421b58-4577-4f18-b93d-16e533ccff6a" providerId="ADAL" clId="{A9ADF98A-3D96-44E1-971B-58E4D2E8BF78}" dt="2025-05-04T18:56:07.372" v="222" actId="20577"/>
          <ac:spMkLst>
            <pc:docMk/>
            <pc:sldMk cId="13711326" sldId="274"/>
            <ac:spMk id="7" creationId="{0CB6B79D-13A1-418A-3CD7-076077286145}"/>
          </ac:spMkLst>
        </pc:spChg>
      </pc:sldChg>
      <pc:sldChg chg="addSp delSp modSp">
        <pc:chgData name="jelena franjković" userId="db421b58-4577-4f18-b93d-16e533ccff6a" providerId="ADAL" clId="{A9ADF98A-3D96-44E1-971B-58E4D2E8BF78}" dt="2025-05-04T18:57:57.757" v="236" actId="1076"/>
        <pc:sldMkLst>
          <pc:docMk/>
          <pc:sldMk cId="1626045632" sldId="275"/>
        </pc:sldMkLst>
        <pc:picChg chg="add mod">
          <ac:chgData name="jelena franjković" userId="db421b58-4577-4f18-b93d-16e533ccff6a" providerId="ADAL" clId="{A9ADF98A-3D96-44E1-971B-58E4D2E8BF78}" dt="2025-05-04T18:57:44.390" v="231" actId="14100"/>
          <ac:picMkLst>
            <pc:docMk/>
            <pc:sldMk cId="1626045632" sldId="275"/>
            <ac:picMk id="2" creationId="{1BCEBAE9-8B55-4E74-913B-720FFB88619B}"/>
          </ac:picMkLst>
        </pc:picChg>
        <pc:picChg chg="add mod">
          <ac:chgData name="jelena franjković" userId="db421b58-4577-4f18-b93d-16e533ccff6a" providerId="ADAL" clId="{A9ADF98A-3D96-44E1-971B-58E4D2E8BF78}" dt="2025-05-04T18:57:57.757" v="236" actId="1076"/>
          <ac:picMkLst>
            <pc:docMk/>
            <pc:sldMk cId="1626045632" sldId="275"/>
            <ac:picMk id="3" creationId="{68FE2BE1-EB12-4B80-861F-F740D4D5B80D}"/>
          </ac:picMkLst>
        </pc:picChg>
        <pc:picChg chg="del">
          <ac:chgData name="jelena franjković" userId="db421b58-4577-4f18-b93d-16e533ccff6a" providerId="ADAL" clId="{A9ADF98A-3D96-44E1-971B-58E4D2E8BF78}" dt="2025-05-04T18:57:38.950" v="228" actId="478"/>
          <ac:picMkLst>
            <pc:docMk/>
            <pc:sldMk cId="1626045632" sldId="275"/>
            <ac:picMk id="4" creationId="{00000000-0000-0000-0000-000000000000}"/>
          </ac:picMkLst>
        </pc:picChg>
        <pc:picChg chg="del">
          <ac:chgData name="jelena franjković" userId="db421b58-4577-4f18-b93d-16e533ccff6a" providerId="ADAL" clId="{A9ADF98A-3D96-44E1-971B-58E4D2E8BF78}" dt="2025-05-04T18:57:51.776" v="232" actId="478"/>
          <ac:picMkLst>
            <pc:docMk/>
            <pc:sldMk cId="1626045632" sldId="275"/>
            <ac:picMk id="5" creationId="{00000000-0000-0000-0000-000000000000}"/>
          </ac:picMkLst>
        </pc:picChg>
      </pc:sldChg>
      <pc:sldChg chg="addSp delSp modSp">
        <pc:chgData name="jelena franjković" userId="db421b58-4577-4f18-b93d-16e533ccff6a" providerId="ADAL" clId="{A9ADF98A-3D96-44E1-971B-58E4D2E8BF78}" dt="2025-05-04T18:59:53.272" v="272" actId="20577"/>
        <pc:sldMkLst>
          <pc:docMk/>
          <pc:sldMk cId="3358569415" sldId="276"/>
        </pc:sldMkLst>
        <pc:spChg chg="mod">
          <ac:chgData name="jelena franjković" userId="db421b58-4577-4f18-b93d-16e533ccff6a" providerId="ADAL" clId="{A9ADF98A-3D96-44E1-971B-58E4D2E8BF78}" dt="2025-05-04T18:59:53.272" v="272" actId="20577"/>
          <ac:spMkLst>
            <pc:docMk/>
            <pc:sldMk cId="3358569415" sldId="276"/>
            <ac:spMk id="2" creationId="{00000000-0000-0000-0000-000000000000}"/>
          </ac:spMkLst>
        </pc:spChg>
        <pc:picChg chg="add mod">
          <ac:chgData name="jelena franjković" userId="db421b58-4577-4f18-b93d-16e533ccff6a" providerId="ADAL" clId="{A9ADF98A-3D96-44E1-971B-58E4D2E8BF78}" dt="2025-05-04T18:59:48.146" v="265" actId="14100"/>
          <ac:picMkLst>
            <pc:docMk/>
            <pc:sldMk cId="3358569415" sldId="276"/>
            <ac:picMk id="3" creationId="{DB62E956-C884-4188-AB93-657714B90E01}"/>
          </ac:picMkLst>
        </pc:picChg>
        <pc:picChg chg="del">
          <ac:chgData name="jelena franjković" userId="db421b58-4577-4f18-b93d-16e533ccff6a" providerId="ADAL" clId="{A9ADF98A-3D96-44E1-971B-58E4D2E8BF78}" dt="2025-05-04T18:59:44.056" v="262" actId="478"/>
          <ac:picMkLst>
            <pc:docMk/>
            <pc:sldMk cId="3358569415" sldId="276"/>
            <ac:picMk id="5" creationId="{00000000-0000-0000-0000-000000000000}"/>
          </ac:picMkLst>
        </pc:picChg>
      </pc:sldChg>
      <pc:sldChg chg="addSp delSp modSp">
        <pc:chgData name="jelena franjković" userId="db421b58-4577-4f18-b93d-16e533ccff6a" providerId="ADAL" clId="{A9ADF98A-3D96-44E1-971B-58E4D2E8BF78}" dt="2025-05-04T19:07:43.877" v="370" actId="1076"/>
        <pc:sldMkLst>
          <pc:docMk/>
          <pc:sldMk cId="2481316428" sldId="277"/>
        </pc:sldMkLst>
        <pc:spChg chg="mod">
          <ac:chgData name="jelena franjković" userId="db421b58-4577-4f18-b93d-16e533ccff6a" providerId="ADAL" clId="{A9ADF98A-3D96-44E1-971B-58E4D2E8BF78}" dt="2025-05-04T19:07:02.316" v="364" actId="20577"/>
          <ac:spMkLst>
            <pc:docMk/>
            <pc:sldMk cId="2481316428" sldId="277"/>
            <ac:spMk id="2" creationId="{00000000-0000-0000-0000-000000000000}"/>
          </ac:spMkLst>
        </pc:spChg>
        <pc:spChg chg="mod">
          <ac:chgData name="jelena franjković" userId="db421b58-4577-4f18-b93d-16e533ccff6a" providerId="ADAL" clId="{A9ADF98A-3D96-44E1-971B-58E4D2E8BF78}" dt="2025-05-04T19:05:55.298" v="349" actId="20577"/>
          <ac:spMkLst>
            <pc:docMk/>
            <pc:sldMk cId="2481316428" sldId="277"/>
            <ac:spMk id="7" creationId="{0CB6B79D-13A1-418A-3CD7-076077286145}"/>
          </ac:spMkLst>
        </pc:spChg>
        <pc:picChg chg="add mod">
          <ac:chgData name="jelena franjković" userId="db421b58-4577-4f18-b93d-16e533ccff6a" providerId="ADAL" clId="{A9ADF98A-3D96-44E1-971B-58E4D2E8BF78}" dt="2025-05-04T19:07:43.877" v="370" actId="1076"/>
          <ac:picMkLst>
            <pc:docMk/>
            <pc:sldMk cId="2481316428" sldId="277"/>
            <ac:picMk id="3" creationId="{86DE96DB-ABB4-4FB8-A60F-211F4597CA29}"/>
          </ac:picMkLst>
        </pc:picChg>
        <pc:picChg chg="del">
          <ac:chgData name="jelena franjković" userId="db421b58-4577-4f18-b93d-16e533ccff6a" providerId="ADAL" clId="{A9ADF98A-3D96-44E1-971B-58E4D2E8BF78}" dt="2025-05-04T19:07:36.226" v="365" actId="478"/>
          <ac:picMkLst>
            <pc:docMk/>
            <pc:sldMk cId="2481316428" sldId="277"/>
            <ac:picMk id="6" creationId="{00000000-0000-0000-0000-000000000000}"/>
          </ac:picMkLst>
        </pc:picChg>
      </pc:sldChg>
      <pc:sldChg chg="modSp">
        <pc:chgData name="jelena franjković" userId="db421b58-4577-4f18-b93d-16e533ccff6a" providerId="ADAL" clId="{A9ADF98A-3D96-44E1-971B-58E4D2E8BF78}" dt="2025-05-04T19:01:47.346" v="279" actId="123"/>
        <pc:sldMkLst>
          <pc:docMk/>
          <pc:sldMk cId="374822141" sldId="278"/>
        </pc:sldMkLst>
        <pc:spChg chg="mod">
          <ac:chgData name="jelena franjković" userId="db421b58-4577-4f18-b93d-16e533ccff6a" providerId="ADAL" clId="{A9ADF98A-3D96-44E1-971B-58E4D2E8BF78}" dt="2025-05-04T19:01:47.346" v="279" actId="123"/>
          <ac:spMkLst>
            <pc:docMk/>
            <pc:sldMk cId="374822141" sldId="278"/>
            <ac:spMk id="3" creationId="{00000000-0000-0000-0000-000000000000}"/>
          </ac:spMkLst>
        </pc:spChg>
      </pc:sldChg>
      <pc:sldChg chg="modSp">
        <pc:chgData name="jelena franjković" userId="db421b58-4577-4f18-b93d-16e533ccff6a" providerId="ADAL" clId="{A9ADF98A-3D96-44E1-971B-58E4D2E8BF78}" dt="2025-05-04T19:02:12.157" v="289" actId="20577"/>
        <pc:sldMkLst>
          <pc:docMk/>
          <pc:sldMk cId="3679196902" sldId="279"/>
        </pc:sldMkLst>
        <pc:spChg chg="mod">
          <ac:chgData name="jelena franjković" userId="db421b58-4577-4f18-b93d-16e533ccff6a" providerId="ADAL" clId="{A9ADF98A-3D96-44E1-971B-58E4D2E8BF78}" dt="2025-05-04T19:02:12.157" v="289" actId="20577"/>
          <ac:spMkLst>
            <pc:docMk/>
            <pc:sldMk cId="3679196902" sldId="279"/>
            <ac:spMk id="3" creationId="{00000000-0000-0000-0000-000000000000}"/>
          </ac:spMkLst>
        </pc:spChg>
      </pc:sldChg>
      <pc:sldChg chg="modSp">
        <pc:chgData name="jelena franjković" userId="db421b58-4577-4f18-b93d-16e533ccff6a" providerId="ADAL" clId="{A9ADF98A-3D96-44E1-971B-58E4D2E8BF78}" dt="2025-05-04T19:04:50.921" v="331" actId="20577"/>
        <pc:sldMkLst>
          <pc:docMk/>
          <pc:sldMk cId="1402783719" sldId="280"/>
        </pc:sldMkLst>
        <pc:spChg chg="mod">
          <ac:chgData name="jelena franjković" userId="db421b58-4577-4f18-b93d-16e533ccff6a" providerId="ADAL" clId="{A9ADF98A-3D96-44E1-971B-58E4D2E8BF78}" dt="2025-05-04T19:04:50.921" v="331" actId="20577"/>
          <ac:spMkLst>
            <pc:docMk/>
            <pc:sldMk cId="1402783719" sldId="280"/>
            <ac:spMk id="3" creationId="{00000000-0000-0000-0000-000000000000}"/>
          </ac:spMkLst>
        </pc:spChg>
      </pc:sldChg>
      <pc:sldChg chg="modSp">
        <pc:chgData name="jelena franjković" userId="db421b58-4577-4f18-b93d-16e533ccff6a" providerId="ADAL" clId="{A9ADF98A-3D96-44E1-971B-58E4D2E8BF78}" dt="2025-05-04T19:10:12.750" v="418" actId="27636"/>
        <pc:sldMkLst>
          <pc:docMk/>
          <pc:sldMk cId="3375803105" sldId="281"/>
        </pc:sldMkLst>
        <pc:spChg chg="mod">
          <ac:chgData name="jelena franjković" userId="db421b58-4577-4f18-b93d-16e533ccff6a" providerId="ADAL" clId="{A9ADF98A-3D96-44E1-971B-58E4D2E8BF78}" dt="2025-05-04T19:08:41.223" v="378" actId="123"/>
          <ac:spMkLst>
            <pc:docMk/>
            <pc:sldMk cId="3375803105" sldId="281"/>
            <ac:spMk id="3" creationId="{00000000-0000-0000-0000-000000000000}"/>
          </ac:spMkLst>
        </pc:spChg>
        <pc:spChg chg="mod">
          <ac:chgData name="jelena franjković" userId="db421b58-4577-4f18-b93d-16e533ccff6a" providerId="ADAL" clId="{A9ADF98A-3D96-44E1-971B-58E4D2E8BF78}" dt="2025-05-04T19:09:16.830" v="413" actId="20577"/>
          <ac:spMkLst>
            <pc:docMk/>
            <pc:sldMk cId="3375803105" sldId="281"/>
            <ac:spMk id="4" creationId="{00000000-0000-0000-0000-000000000000}"/>
          </ac:spMkLst>
        </pc:spChg>
        <pc:spChg chg="mod">
          <ac:chgData name="jelena franjković" userId="db421b58-4577-4f18-b93d-16e533ccff6a" providerId="ADAL" clId="{A9ADF98A-3D96-44E1-971B-58E4D2E8BF78}" dt="2025-05-04T19:10:12.750" v="418" actId="27636"/>
          <ac:spMkLst>
            <pc:docMk/>
            <pc:sldMk cId="3375803105" sldId="281"/>
            <ac:spMk id="7" creationId="{0CB6B79D-13A1-418A-3CD7-076077286145}"/>
          </ac:spMkLst>
        </pc:spChg>
      </pc:sldChg>
      <pc:sldChg chg="del">
        <pc:chgData name="jelena franjković" userId="db421b58-4577-4f18-b93d-16e533ccff6a" providerId="ADAL" clId="{A9ADF98A-3D96-44E1-971B-58E4D2E8BF78}" dt="2025-05-04T18:26:39.363" v="28" actId="2696"/>
        <pc:sldMkLst>
          <pc:docMk/>
          <pc:sldMk cId="420842350" sldId="283"/>
        </pc:sldMkLst>
      </pc:sldChg>
      <pc:sldChg chg="del">
        <pc:chgData name="jelena franjković" userId="db421b58-4577-4f18-b93d-16e533ccff6a" providerId="ADAL" clId="{A9ADF98A-3D96-44E1-971B-58E4D2E8BF78}" dt="2025-05-04T18:26:51.935" v="29" actId="2696"/>
        <pc:sldMkLst>
          <pc:docMk/>
          <pc:sldMk cId="3201219484" sldId="284"/>
        </pc:sldMkLst>
      </pc:sldChg>
      <pc:sldChg chg="modSp">
        <pc:chgData name="jelena franjković" userId="db421b58-4577-4f18-b93d-16e533ccff6a" providerId="ADAL" clId="{A9ADF98A-3D96-44E1-971B-58E4D2E8BF78}" dt="2025-05-04T18:26:32.680" v="27" actId="6549"/>
        <pc:sldMkLst>
          <pc:docMk/>
          <pc:sldMk cId="2816737869" sldId="285"/>
        </pc:sldMkLst>
        <pc:spChg chg="mod">
          <ac:chgData name="jelena franjković" userId="db421b58-4577-4f18-b93d-16e533ccff6a" providerId="ADAL" clId="{A9ADF98A-3D96-44E1-971B-58E4D2E8BF78}" dt="2025-05-04T18:26:00.393" v="6" actId="20577"/>
          <ac:spMkLst>
            <pc:docMk/>
            <pc:sldMk cId="2816737869" sldId="285"/>
            <ac:spMk id="3" creationId="{00000000-0000-0000-0000-000000000000}"/>
          </ac:spMkLst>
        </pc:spChg>
        <pc:spChg chg="mod">
          <ac:chgData name="jelena franjković" userId="db421b58-4577-4f18-b93d-16e533ccff6a" providerId="ADAL" clId="{A9ADF98A-3D96-44E1-971B-58E4D2E8BF78}" dt="2025-05-04T18:26:32.680" v="27" actId="6549"/>
          <ac:spMkLst>
            <pc:docMk/>
            <pc:sldMk cId="2816737869" sldId="285"/>
            <ac:spMk id="4" creationId="{00000000-0000-0000-0000-000000000000}"/>
          </ac:spMkLst>
        </pc:spChg>
      </pc:sldChg>
      <pc:sldChg chg="modSp">
        <pc:chgData name="jelena franjković" userId="db421b58-4577-4f18-b93d-16e533ccff6a" providerId="ADAL" clId="{A9ADF98A-3D96-44E1-971B-58E4D2E8BF78}" dt="2025-05-04T18:26:56.333" v="31" actId="20577"/>
        <pc:sldMkLst>
          <pc:docMk/>
          <pc:sldMk cId="1592670145" sldId="286"/>
        </pc:sldMkLst>
        <pc:spChg chg="mod">
          <ac:chgData name="jelena franjković" userId="db421b58-4577-4f18-b93d-16e533ccff6a" providerId="ADAL" clId="{A9ADF98A-3D96-44E1-971B-58E4D2E8BF78}" dt="2025-05-04T18:26:56.333" v="31" actId="20577"/>
          <ac:spMkLst>
            <pc:docMk/>
            <pc:sldMk cId="1592670145" sldId="286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.clcillinois.edu/mth/oer/IntroductoryStatistics.pdf" TargetMode="External"/><Relationship Id="rId2" Type="http://schemas.openxmlformats.org/officeDocument/2006/relationships/hyperlink" Target="https://openstax.org/details/books/introductory-statistics-2e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ept.clcillinois.edu/mth/oer/IntroductoryStatistics.pdf" TargetMode="External"/><Relationship Id="rId13" Type="http://schemas.openxmlformats.org/officeDocument/2006/relationships/hyperlink" Target="https://www.khanacademy.org/math/statistics-probability" TargetMode="External"/><Relationship Id="rId18" Type="http://schemas.openxmlformats.org/officeDocument/2006/relationships/hyperlink" Target="https://www.youtube.com/watch?v=WWqE7YHR4Jc" TargetMode="External"/><Relationship Id="rId26" Type="http://schemas.openxmlformats.org/officeDocument/2006/relationships/hyperlink" Target="https://www.youtube.com/watch?v=F_mfuifKzgw" TargetMode="External"/><Relationship Id="rId3" Type="http://schemas.openxmlformats.org/officeDocument/2006/relationships/hyperlink" Target="https://www.scribbr.com/category/statistics/" TargetMode="External"/><Relationship Id="rId21" Type="http://schemas.openxmlformats.org/officeDocument/2006/relationships/hyperlink" Target="https://www.youtube.com/watch?v=xZ_z8KWkhXE" TargetMode="External"/><Relationship Id="rId7" Type="http://schemas.openxmlformats.org/officeDocument/2006/relationships/hyperlink" Target="https://drive.uqu.edu.sa/_/mskhayat/files/MySubjects/20178FS%20Elementary%20Statistics/Introductory%20Statistics%20(7th%20Ed).pdf" TargetMode="External"/><Relationship Id="rId12" Type="http://schemas.openxmlformats.org/officeDocument/2006/relationships/hyperlink" Target="https://byjus.com/maths/statistics/" TargetMode="External"/><Relationship Id="rId17" Type="http://schemas.openxmlformats.org/officeDocument/2006/relationships/hyperlink" Target="https://www.youtube.com/watch?v=HBdJGj_7FHQ" TargetMode="External"/><Relationship Id="rId25" Type="http://schemas.openxmlformats.org/officeDocument/2006/relationships/hyperlink" Target="https://www.youtube.com/watch?v=9Q5ErbQF_vk" TargetMode="External"/><Relationship Id="rId2" Type="http://schemas.openxmlformats.org/officeDocument/2006/relationships/hyperlink" Target="https://open.umn.edu/opentextbooks/textbooks/196" TargetMode="External"/><Relationship Id="rId16" Type="http://schemas.openxmlformats.org/officeDocument/2006/relationships/hyperlink" Target="https://www.youtube.com/watch?v=P8hT5nDai6A" TargetMode="External"/><Relationship Id="rId20" Type="http://schemas.openxmlformats.org/officeDocument/2006/relationships/hyperlink" Target="https://www.khanacademy.org/math/statistics-probability/describing-relationships-quantitative-data/more-on-regression/v/regression-line-exampl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aylordotorg.github.io/text_introductory-statistics/" TargetMode="External"/><Relationship Id="rId11" Type="http://schemas.openxmlformats.org/officeDocument/2006/relationships/hyperlink" Target="https://www.researchgate.net/profile/Tareq-Alodat-2/publication/340511098_INTRODUCTION_TO_STATISTICS_MADE_EASY/links/5e8de3dc4585150839c7b58a/INTRODUCTION-TO-STATISTICS-MADE-EASY.pdf" TargetMode="External"/><Relationship Id="rId24" Type="http://schemas.openxmlformats.org/officeDocument/2006/relationships/hyperlink" Target="https://www.khanacademy.org/math/ap-statistics/bivariate-data-ap/correlation-coefficient-r/v/correlation-coefficient-intuition-examples" TargetMode="External"/><Relationship Id="rId5" Type="http://schemas.openxmlformats.org/officeDocument/2006/relationships/hyperlink" Target="https://assets.openstax.org/oscms-prodcms/media/documents/IntroductoryStatistics-OP_i6tAI7e.pdf" TargetMode="External"/><Relationship Id="rId15" Type="http://schemas.openxmlformats.org/officeDocument/2006/relationships/hyperlink" Target="https://www.youtube.com/watch?v=owI7zxCqNY0" TargetMode="External"/><Relationship Id="rId23" Type="http://schemas.openxmlformats.org/officeDocument/2006/relationships/hyperlink" Target="https://www.youtube.com/watch?v=4EXNedimDMs" TargetMode="External"/><Relationship Id="rId10" Type="http://schemas.openxmlformats.org/officeDocument/2006/relationships/hyperlink" Target="https://onlinestatbook.com/Online_Statistics_Education.pdf" TargetMode="External"/><Relationship Id="rId19" Type="http://schemas.openxmlformats.org/officeDocument/2006/relationships/hyperlink" Target="https://www.youtube.com/watch?v=dQNpSa-bq4M" TargetMode="External"/><Relationship Id="rId4" Type="http://schemas.openxmlformats.org/officeDocument/2006/relationships/hyperlink" Target="https://stats.libretexts.org/Bookshelves/Introductory_Statistics" TargetMode="External"/><Relationship Id="rId9" Type="http://schemas.openxmlformats.org/officeDocument/2006/relationships/hyperlink" Target="https://www.geeksforgeeks.org/introduction-of-statistics-and-its-types/" TargetMode="External"/><Relationship Id="rId14" Type="http://schemas.openxmlformats.org/officeDocument/2006/relationships/hyperlink" Target="https://www.youtube.com/watch?v=ZkjP5RJLQF4" TargetMode="External"/><Relationship Id="rId22" Type="http://schemas.openxmlformats.org/officeDocument/2006/relationships/hyperlink" Target="https://www.youtube.com/watch?v=11c9cs6WpJ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hr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Business Analytics Skills 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</a:p>
          <a:p>
            <a:pPr algn="ctr"/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C23A5442-C014-77E5-D09D-B09E50EEC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659349"/>
            <a:ext cx="5648456" cy="2183467"/>
          </a:xfrm>
        </p:spPr>
        <p:txBody>
          <a:bodyPr>
            <a:normAutofit fontScale="90000"/>
          </a:bodyPr>
          <a:lstStyle/>
          <a:p>
            <a:pPr lvl="0"/>
            <a:r>
              <a:rPr lang="hr" dirty="0"/>
              <a:t>Statističke metode za analizu logističkih podataka</a:t>
            </a:r>
            <a:endParaRPr lang="sl-SI" dirty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DEA46E14-D8E7-7E4D-60DD-BD66DD2AF73B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50462898-A84A-3468-757C-2D9C9E57F05B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Linearna regresija </a:t>
            </a:r>
            <a:r>
              <a: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  <a:r>
              <a:rPr lang="en-GB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jednom</a:t>
            </a:r>
            <a:r>
              <a: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više </a:t>
            </a:r>
            <a:r>
              <a:rPr lang="en-GB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regresorskih</a:t>
            </a:r>
            <a:r>
              <a: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varijabli</a:t>
            </a:r>
            <a:endParaRPr lang="hr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Jednostavn</a:t>
            </a:r>
            <a:r>
              <a:rPr lang="hr-HR" altLang="en-US" dirty="0"/>
              <a:t>a</a:t>
            </a:r>
            <a:r>
              <a:rPr lang="en-GB" altLang="en-US" dirty="0"/>
              <a:t> </a:t>
            </a:r>
            <a:r>
              <a:rPr lang="en-GB" altLang="en-US" dirty="0" err="1"/>
              <a:t>linearn</a:t>
            </a:r>
            <a:r>
              <a:rPr lang="hr-HR" altLang="en-US" dirty="0"/>
              <a:t>a</a:t>
            </a:r>
            <a:r>
              <a:rPr lang="en-GB" altLang="en-US" dirty="0"/>
              <a:t> </a:t>
            </a:r>
            <a:r>
              <a:rPr lang="en-GB" altLang="en-US" dirty="0" err="1"/>
              <a:t>regresij</a:t>
            </a:r>
            <a:r>
              <a:rPr lang="hr-HR" altLang="en-US" dirty="0"/>
              <a:t>a</a:t>
            </a:r>
            <a:r>
              <a:rPr lang="en-GB" altLang="en-US" dirty="0"/>
              <a:t> </a:t>
            </a:r>
            <a:br>
              <a:rPr lang="hr" altLang="en-US" dirty="0"/>
            </a:br>
            <a:r>
              <a:rPr lang="hr" altLang="en-US" dirty="0"/>
              <a:t>Primjer </a:t>
            </a:r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1797202" y="2016941"/>
            <a:ext cx="80349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" sz="2000" dirty="0"/>
              <a:t>Kao ilustraciju jednostavne linearne i višestruke regresijske analize, razmotrit ćemo problem s kojim se suočava Logist Trucking Company, neovisna tvrtka za prijevoz kamionima u Italiji. Najveći dio Logistovog poslovanja uključuje dostavu na lokalnom području. Za bolji razvoj</a:t>
            </a:r>
          </a:p>
          <a:p>
            <a:pPr algn="just"/>
            <a:r>
              <a:rPr lang="hr" sz="2000" dirty="0"/>
              <a:t>raspored</a:t>
            </a:r>
            <a:r>
              <a:rPr lang="en-GB" sz="2000" dirty="0"/>
              <a:t>a</a:t>
            </a:r>
            <a:r>
              <a:rPr lang="hr" sz="2000" dirty="0"/>
              <a:t> rada, menadžeri žele planirati uobičajeno dnevno vrijeme putovanja za svoje vozače.</a:t>
            </a:r>
          </a:p>
          <a:p>
            <a:r>
              <a:rPr lang="hr" sz="2000" dirty="0"/>
              <a:t> </a:t>
            </a:r>
          </a:p>
          <a:p>
            <a:pPr algn="just"/>
            <a:r>
              <a:rPr lang="hr" sz="2000" dirty="0"/>
              <a:t>U početku su menadžeri vjerovali da će ukupno dnevno vrijeme putovanja biti usko povezano s brojem prijeđenih kilometara u dnevnim dostavama. Jednostavan slučajni uzorak od 10 vozačkih zadataka pružio je podatke prikazane u sljedećoj tablici i dijagramu rasprš</a:t>
            </a:r>
            <a:r>
              <a:rPr lang="en-GB" sz="2000" dirty="0"/>
              <a:t>e</a:t>
            </a:r>
            <a:r>
              <a:rPr lang="hr-HR" sz="2000" dirty="0" err="1"/>
              <a:t>nosti</a:t>
            </a:r>
            <a:r>
              <a:rPr lang="hr" sz="2000" dirty="0"/>
              <a:t>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71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altLang="en-US" dirty="0"/>
              <a:t>Primjer </a:t>
            </a:r>
            <a:endParaRPr lang="pl-PL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BCEBAE9-8B55-4E74-913B-720FFB886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30" y="2204820"/>
            <a:ext cx="4644727" cy="279543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8FE2BE1-EB12-4B80-861F-F740D4D5B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541" y="1999603"/>
            <a:ext cx="4525121" cy="319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4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altLang="en-US" dirty="0"/>
              <a:t>Primjer 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94085" y="1901017"/>
                <a:ext cx="5726243" cy="2759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Za procjenu parametara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sl-SI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korištena je metoda </a:t>
                </a:r>
                <a:r>
                  <a:rPr lang="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najmanjih kvadrata za razvoj procijenjene regresije.</a:t>
                </a:r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</m:acc>
                      <m:r>
                        <a:rPr lang="sl-SI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 </a:t>
                </a:r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Slika prikazuje izlaz Minitaba korištenjem jednostavne linearne regresije na podatke u posljednjoj tablici. Procijenjena regresijska jednadžba je</a:t>
                </a:r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 </a:t>
                </a:r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</m:acc>
                      <m:r>
                        <a:rPr lang="sl-SI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=1.27+0.0678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085" y="1901017"/>
                <a:ext cx="5726243" cy="2759602"/>
              </a:xfrm>
              <a:prstGeom prst="rect">
                <a:avLst/>
              </a:prstGeom>
              <a:blipFill>
                <a:blip r:embed="rId2"/>
                <a:stretch>
                  <a:fillRect l="-958" t="-1104" r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Slika 2">
            <a:extLst>
              <a:ext uri="{FF2B5EF4-FFF2-40B4-BE49-F238E27FC236}">
                <a16:creationId xmlns:a16="http://schemas.microsoft.com/office/drawing/2014/main" id="{DB62E956-C884-4188-AB93-657714B90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573" y="1901018"/>
            <a:ext cx="4576048" cy="27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69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Model višestruke regresije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4080" y="2139181"/>
            <a:ext cx="81949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" sz="2000" dirty="0"/>
              <a:t>U ovom odjeljku nastavljamo proučavanje regresijske analize razmatrajući situacije koje uključuju dvije ili više nezavisnih varijabli. Ovo područje, nazvano višestruka regresijska analiza, omogućuje nam da uzmemo u obzir više čimbenika i tako dobijemo bolja predviđanja nego što su moguća jednostavnom linearnom regresijom.</a:t>
            </a:r>
          </a:p>
          <a:p>
            <a:r>
              <a:rPr lang="hr" sz="2000" dirty="0"/>
              <a:t> </a:t>
            </a:r>
          </a:p>
          <a:p>
            <a:pPr algn="just"/>
            <a:r>
              <a:rPr lang="hr" sz="2000" dirty="0"/>
              <a:t>Višestruka regresijska analiza je proučavanje kako je zavisna varijabla y povezana s dvije ili više nezavisnih varijabli. U općem slučaju, s p ćemo označiti broj nezavisnih varijabli.</a:t>
            </a:r>
          </a:p>
        </p:txBody>
      </p:sp>
    </p:spTree>
    <p:extLst>
      <p:ext uri="{BB962C8B-B14F-4D97-AF65-F5344CB8AC3E}">
        <p14:creationId xmlns:p14="http://schemas.microsoft.com/office/powerpoint/2010/main" val="37482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Regresijski model i regresijska jednadžba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816055" y="2120328"/>
                <a:ext cx="8194901" cy="2294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" sz="2000" dirty="0"/>
                  <a:t>Koncepti regresijskog modela i regresijske jednadžbe uvedeni u prethodnom odjeljku primjenjuju se u slučaju višestruke regresije. Jednadžba koja opisuje kako je zavisna varijabla y povezana s nezavisnim varijablama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000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hr-H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" sz="2000" dirty="0"/>
                  <a:t>i pogreškom naziva se model višestruke regresije. Počinjemo s pretpostavkom da model višestruke regresije ima sljedeći oblik.</a:t>
                </a:r>
              </a:p>
              <a:p>
                <a:r>
                  <a:rPr lang="hr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l-SI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l-SI" sz="20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055" y="2120328"/>
                <a:ext cx="8194901" cy="2294090"/>
              </a:xfrm>
              <a:prstGeom prst="rect">
                <a:avLst/>
              </a:prstGeom>
              <a:blipFill>
                <a:blip r:embed="rId2"/>
                <a:stretch>
                  <a:fillRect l="-818" t="-1596" b="-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196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Procijenjena jednadžba višestruke regresije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608666" y="1799816"/>
                <a:ext cx="8194901" cy="4098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" dirty="0"/>
                  <a:t>Ako su vrijednosti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hr" dirty="0"/>
                  <a:t> poznate, posljednja jednadžba može se koristiti za izračun prosječne vrijednosti y pri zadanim vrijednostima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hr" dirty="0"/>
                  <a:t>. Nažalost, ove vrijednosti parametara općenito neće biti poznate i moraju se procijeniti iz podataka uzorka. Jednostavan slučajni uzorak koristi se za izračun statistike uzorka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hr" dirty="0"/>
                  <a:t>koja će se koristiti kao točkasti procjenitelj parametara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hr" dirty="0"/>
                  <a:t>. Ove statistike uzorka pružaju sljedeću procjenu višestruke regresijske jednadžbe:</a:t>
                </a:r>
              </a:p>
              <a:p>
                <a:r>
                  <a:rPr lang="hr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l-SI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  <a:p>
                <a:r>
                  <a:rPr lang="hr" dirty="0"/>
                  <a:t> </a:t>
                </a:r>
              </a:p>
              <a:p>
                <a:r>
                  <a:rPr lang="hr" dirty="0"/>
                  <a:t>gdje su </a:t>
                </a:r>
              </a:p>
              <a:p>
                <a:r>
                  <a:rPr lang="hr" dirty="0"/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hr" dirty="0"/>
                  <a:t> procjene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" dirty="0"/>
                  <a:t>predviđena vrijednost zavisne varijable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6" y="1799816"/>
                <a:ext cx="8194901" cy="4098814"/>
              </a:xfrm>
              <a:prstGeom prst="rect">
                <a:avLst/>
              </a:prstGeom>
              <a:blipFill>
                <a:blip r:embed="rId2"/>
                <a:stretch>
                  <a:fillRect l="-670" t="-594" r="-1042" b="-1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78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dirty="0"/>
              <a:t>Jednostavna </a:t>
            </a:r>
            <a:r>
              <a:rPr lang="en-GB" altLang="en-US" dirty="0" err="1"/>
              <a:t>višestruk</a:t>
            </a:r>
            <a:r>
              <a:rPr lang="hr-HR" altLang="en-US" dirty="0"/>
              <a:t>a</a:t>
            </a:r>
            <a:r>
              <a:rPr lang="en-GB" altLang="en-US" dirty="0"/>
              <a:t> </a:t>
            </a:r>
            <a:r>
              <a:rPr lang="en-GB" altLang="en-US" dirty="0" err="1"/>
              <a:t>regresij</a:t>
            </a:r>
            <a:r>
              <a:rPr lang="hr-HR" altLang="en-US" dirty="0"/>
              <a:t>a</a:t>
            </a:r>
            <a:br>
              <a:rPr lang="hr" altLang="en-US" dirty="0"/>
            </a:br>
            <a:r>
              <a:rPr lang="hr" altLang="en-US" dirty="0"/>
              <a:t>Primjer 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08666" y="2029539"/>
                <a:ext cx="4522311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" sz="2000" dirty="0"/>
                  <a:t>Prilikom pokušaja identificiranja druge nezavisne varijable, menadžeri su uzeli u obzir da broj dostava također može doprinijeti ukupnom vremenu putovanja. Podaci o logističkom prijevozu, s dodanim brojem dostava, prikazani su u Tablici.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" sz="2000" dirty="0"/>
                  <a:t> su prijeđeni kilometri i broj dostava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" sz="2000" dirty="0"/>
                  <a:t>), kao nezavisne varijable, prikazani su na Slici. Procijenjena regresijska jednadžba je</a:t>
                </a:r>
              </a:p>
              <a:p>
                <a:r>
                  <a:rPr lang="hr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l-SI" sz="2000" i="1">
                          <a:latin typeface="Cambria Math" panose="02040503050406030204" pitchFamily="18" charset="0"/>
                        </a:rPr>
                        <m:t>=−0.869+0.0611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+0.923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6" y="2029539"/>
                <a:ext cx="4522311" cy="3477875"/>
              </a:xfrm>
              <a:prstGeom prst="rect">
                <a:avLst/>
              </a:prstGeom>
              <a:blipFill>
                <a:blip r:embed="rId2"/>
                <a:stretch>
                  <a:fillRect l="-1482" t="-1053" r="-14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Slika 2">
            <a:extLst>
              <a:ext uri="{FF2B5EF4-FFF2-40B4-BE49-F238E27FC236}">
                <a16:creationId xmlns:a16="http://schemas.microsoft.com/office/drawing/2014/main" id="{86DE96DB-ABB4-4FB8-A60F-211F4597C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835" y="2569028"/>
            <a:ext cx="5246227" cy="2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6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 err="1"/>
              <a:t>Jednostavna</a:t>
            </a:r>
            <a:r>
              <a:rPr lang="en-GB" altLang="en-US" dirty="0"/>
              <a:t> </a:t>
            </a:r>
            <a:r>
              <a:rPr lang="en-GB" altLang="en-US" dirty="0" err="1"/>
              <a:t>višestruka</a:t>
            </a:r>
            <a:r>
              <a:rPr lang="en-GB" altLang="en-US" dirty="0"/>
              <a:t> </a:t>
            </a:r>
            <a:r>
              <a:rPr lang="en-GB" altLang="en-US" dirty="0" err="1"/>
              <a:t>regresija</a:t>
            </a:r>
            <a:br>
              <a:rPr lang="hr" altLang="en-US" dirty="0"/>
            </a:br>
            <a:r>
              <a:rPr lang="hr" altLang="en-US" dirty="0"/>
              <a:t>Primjer </a:t>
            </a:r>
            <a:endParaRPr lang="pl-PL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82040" y="1669239"/>
            <a:ext cx="4766873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altLang="sr-Latn-RS" sz="1200" dirty="0">
              <a:latin typeface="Calibri" panose="020F0502020204030204" pitchFamily="34" charset="0"/>
              <a:ea typeface="TimesNewRoman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U višestrukoj regresijskoj analizi ovo tumačenje treba malo izmijeniti. To jest, u višestrukoj regresijskoj analizi svaki se koeficijent regresije tumači na sljedeći način: predstavljao bi procjenu promjene </a:t>
            </a:r>
            <a:r>
              <a:rPr kumimoji="0" lang="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NewRoman"/>
                <a:cs typeface="Calibri" panose="020F0502020204030204" pitchFamily="34" charset="0"/>
              </a:rPr>
              <a:t>y </a:t>
            </a: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koja odgovara promjeni </a:t>
            </a:r>
            <a:r>
              <a:rPr kumimoji="0" lang="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NewRoman"/>
                <a:cs typeface="Calibri" panose="020F0502020204030204" pitchFamily="34" charset="0"/>
              </a:rPr>
              <a:t>xi </a:t>
            </a: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za jednu jedinicu kada su sve ostale ne</a:t>
            </a:r>
            <a:r>
              <a:rPr kumimoji="0" lang="en-GB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z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a</a:t>
            </a: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visne varijable konstantne.</a:t>
            </a:r>
            <a:endParaRPr kumimoji="0" lang="hr-HR" altLang="sr-Latn-R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U slučaju </a:t>
            </a:r>
            <a:r>
              <a:rPr kumimoji="0" lang="hr" altLang="sr-Latn-R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logističkog </a:t>
            </a: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prijevoza, to uključuje dvije ne</a:t>
            </a:r>
            <a:r>
              <a:rPr kumimoji="0" lang="en-GB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z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a</a:t>
            </a: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visne varijable, </a:t>
            </a:r>
            <a:r>
              <a:rPr kumimoji="0" lang="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NewRoman"/>
                <a:cs typeface="Calibri" panose="020F0502020204030204" pitchFamily="34" charset="0"/>
              </a:rPr>
              <a:t>b1 </a:t>
            </a: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= 0,0611.</a:t>
            </a:r>
            <a:endParaRPr kumimoji="0" lang="hr-HR" altLang="sr-Latn-R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33765" r="56471" b="34100"/>
          <a:stretch>
            <a:fillRect/>
          </a:stretch>
        </p:blipFill>
        <p:spPr bwMode="auto">
          <a:xfrm>
            <a:off x="6774747" y="1817002"/>
            <a:ext cx="4843713" cy="308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14359" y="4078394"/>
            <a:ext cx="473455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Dakle, 0,0611 sati je procjena očekivanog povećanja vremena putovanja koje odgovara povećanju za jed</a:t>
            </a:r>
            <a:r>
              <a:rPr kumimoji="0" lang="en-GB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a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n kilometar</a:t>
            </a: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 po prijeđenoj udaljenosti kada je broj dostava konstantan. Slično tome, budući da je </a:t>
            </a:r>
            <a:r>
              <a:rPr kumimoji="0" lang="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NewRoman"/>
                <a:cs typeface="Calibri" panose="020F0502020204030204" pitchFamily="34" charset="0"/>
              </a:rPr>
              <a:t>b2 </a:t>
            </a: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0,923, procjena očekivanog povećanja vremena putovanja koje odgovara povećanju za jednu dostavu kada je broj prijeđenih </a:t>
            </a:r>
            <a:r>
              <a:rPr lang="hr" altLang="sr-Latn-RS" sz="1600" dirty="0"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kilometara</a:t>
            </a: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 konstantan iznosi 0,923 sata.</a:t>
            </a:r>
            <a:endParaRPr kumimoji="0" lang="hr-HR" altLang="sr-Latn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03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2739" y="814106"/>
            <a:ext cx="923543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Literatur</a:t>
            </a:r>
            <a:r>
              <a:rPr lang="hr-HR" sz="1600" dirty="0"/>
              <a:t>a</a:t>
            </a:r>
            <a:r>
              <a:rPr lang="en-GB" sz="1600" dirty="0"/>
              <a:t>:</a:t>
            </a:r>
            <a:endParaRPr lang="hr-HR" sz="1600" dirty="0"/>
          </a:p>
          <a:p>
            <a:r>
              <a:rPr lang="en-GB" sz="1600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Introductory Statistics 2e, Openstax, </a:t>
            </a:r>
            <a:r>
              <a:rPr lang="hr-HR" sz="1600" dirty="0"/>
              <a:t>Rice University, Houston, Texas 77005, </a:t>
            </a:r>
            <a:r>
              <a:rPr lang="en-GB" sz="1600" dirty="0"/>
              <a:t>Jun 23, senior contributing authors: Barbara </a:t>
            </a:r>
            <a:r>
              <a:rPr lang="en-GB" sz="1600" dirty="0" err="1"/>
              <a:t>Illowsky</a:t>
            </a:r>
            <a:r>
              <a:rPr lang="en-GB" sz="1600" dirty="0"/>
              <a:t> and Susan dean, De </a:t>
            </a:r>
            <a:r>
              <a:rPr lang="en-GB" sz="1600" dirty="0" err="1"/>
              <a:t>anza</a:t>
            </a:r>
            <a:r>
              <a:rPr lang="en-GB" sz="1600" dirty="0"/>
              <a:t> college, Publish Date: Dec 13, 2023, (</a:t>
            </a:r>
            <a:r>
              <a:rPr lang="hr-HR" sz="1600" u="sng" dirty="0">
                <a:hlinkClick r:id="rId2"/>
              </a:rPr>
              <a:t>https://openstax.org/details/books/introductory-statistics-2e</a:t>
            </a:r>
            <a:r>
              <a:rPr lang="hr-HR" sz="1600" dirty="0"/>
              <a:t>)</a:t>
            </a:r>
            <a:r>
              <a:rPr lang="en-GB" sz="1600" dirty="0"/>
              <a:t>; </a:t>
            </a:r>
            <a:endParaRPr lang="hr-HR" sz="1600" dirty="0"/>
          </a:p>
          <a:p>
            <a:r>
              <a:rPr lang="en-GB" sz="1600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Introductory Statistics 4th Edition, </a:t>
            </a:r>
            <a:r>
              <a:rPr lang="hr-HR" sz="1600" dirty="0"/>
              <a:t>Susan Dean and Barbara Illowsky, Adapted by Riyanti Boyd &amp; Natalia Casper  (Published 2013 by OpenStax College) July 2021, (</a:t>
            </a:r>
            <a:r>
              <a:rPr lang="hr-HR" sz="1600" u="sng" dirty="0">
                <a:hlinkClick r:id="rId3"/>
              </a:rPr>
              <a:t>http://dept.clcillinois.edu/mth/oer/IntroductoryStatistics.pdf</a:t>
            </a:r>
            <a:r>
              <a:rPr lang="hr-HR" sz="1600" dirty="0"/>
              <a:t> );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Introductory Statistics 7th Edition, </a:t>
            </a:r>
            <a:r>
              <a:rPr lang="hr-HR" sz="1600" dirty="0"/>
              <a:t>Prem S. Mann, eastern Connecticut state university with the help of Christopher Jay Lacke, Rowan university, John Wiley &amp; Sons, Inc., 111 River Street, Hoboken, NJ 07030-5774, 2011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Introduction to statistics, made easy second edition,</a:t>
            </a:r>
            <a:r>
              <a:rPr lang="hr-HR" sz="1600" dirty="0"/>
              <a:t> Prof. Dr. Hamid Al-Oklah Dr. Said Titi Mr. Tareq Alodat, March 2014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Statistics for Business and Economics</a:t>
            </a:r>
            <a:r>
              <a:rPr lang="hr-HR" sz="1600" dirty="0"/>
              <a:t>, </a:t>
            </a:r>
            <a:r>
              <a:rPr lang="hr-HR" sz="1600" b="1" dirty="0"/>
              <a:t>Thirteenth Edition</a:t>
            </a:r>
            <a:r>
              <a:rPr lang="hr-HR" sz="1600" dirty="0"/>
              <a:t>, David R. Anderson, Dennis J. Sweeney, Thomas A. Williams, Jeffrey D. Camm, James J. Cochran, 2017, 2015 Cengage Learning®</a:t>
            </a:r>
          </a:p>
          <a:p>
            <a:r>
              <a:rPr lang="hr-HR" sz="1600" b="1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Statistics for Business</a:t>
            </a:r>
            <a:r>
              <a:rPr lang="hr-HR" sz="1600" dirty="0"/>
              <a:t>, </a:t>
            </a:r>
            <a:r>
              <a:rPr lang="hr-HR" sz="1600" b="1" dirty="0"/>
              <a:t>First edition, </a:t>
            </a:r>
            <a:r>
              <a:rPr lang="hr-HR" sz="1600" dirty="0"/>
              <a:t>Derek L Waller,</a:t>
            </a:r>
            <a:r>
              <a:rPr lang="hr-HR" sz="1600" b="1" dirty="0"/>
              <a:t> </a:t>
            </a:r>
            <a:r>
              <a:rPr lang="hr-HR" sz="1600" dirty="0"/>
              <a:t>2008 Copyright © 2008, Derek L Waller, Published by Elsevier Inc. All rights reserved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670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6458" y="1801946"/>
            <a:ext cx="5586153" cy="466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r-HR" sz="1400" dirty="0">
                <a:solidFill>
                  <a:prstClr val="black"/>
                </a:solidFill>
              </a:rPr>
              <a:t>Internetske stranice: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https://open.umn.edu/opentextbooks/textbooks/196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https://www.scribbr.com/category/statistics/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https://stats.libretexts.org/Bookshelves/Introductory_Statistics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https://assets.openstax.org/oscms-prodcms/media/documents/IntroductoryStatistics-OP_i6tAI7e.pdf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https://saylordotorg.github.io/text_introductory-statistics/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https://drive.uqu.edu.sa/_/mskhayat/files/MySubjects/20178FS%20Elementary%20Statistics/Introductory%20Statistics%20(7th%20Ed).pdf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https://dept.clcillinois.edu/mth/oer/IntroductoryStatistics.pdf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https://www.geeksforgeeks.org/introduction-of-statistics-and-its-types/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https://onlinestatbook.com/Online_Statistics_Education.pdf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https://www.researchgate.net/profile/Tareq-Alodat-2/publication/340511098_INTRODUCTION_TO_STATISTICS_MADE_EASY/links/5e8de3dc4585150839c7b58a/INTRODUCTION-TO-STATISTICS-MADE-EASY.pdf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https://byjus.com/maths/statistics/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https://www.khanacademy.org/math/statistics-probability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7999" y="1801946"/>
            <a:ext cx="4971011" cy="4344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poveznice</a:t>
            </a:r>
            <a:r>
              <a:rPr lang="sl-SI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Regresija)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https://www.youtube.com/watch?v=ZkjP5RJLQF4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https://www.youtube.com/watch?v=owI7zxCqNY0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https://www.youtube.com/watch?v=P8hT5nDai6A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https://www.youtube.com/watch?v=HBdJGj_7FHQ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https://www.youtube.com/watch?v=WWqE7YHR4Jc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https://www.youtube.com/watch?v=dQNpSa-bq4M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https://www.khanacademy.org/math/statistics-probability/describing-relationships-quantitative-data/more-on-regression/v/regression-line-example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/>
              </a:rPr>
              <a:t>https://www.youtube.com/watch?v=xZ_z8KWkhXE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/>
              </a:rPr>
              <a:t>https://www.youtube.com/watch?v=11c9cs6WpJU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/>
              </a:rPr>
              <a:t>https://www.youtube.com/watch?v=4EXNedimDMs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4"/>
              </a:rPr>
              <a:t>https://www.khanacademy.org/math/ap-statistics/bivariate-data-ap/correlation-coefficient-r/v/correlation-coefficient-intuition-examples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5"/>
              </a:rPr>
              <a:t>https://www.youtube.com/watch?v=9Q5ErbQF_vk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6"/>
              </a:rPr>
              <a:t>https://www.youtube.com/watch?v=F_mfuifKzgw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3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altLang="en-US" dirty="0"/>
              <a:t>Uvod u </a:t>
            </a:r>
            <a:br>
              <a:rPr lang="en-US" altLang="en-US" dirty="0"/>
            </a:br>
            <a:r>
              <a:rPr lang="hr" altLang="en-US" dirty="0"/>
              <a:t>regresijsku analizu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256" y="1842559"/>
            <a:ext cx="8798810" cy="36269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r" altLang="en-US" sz="2000" b="1" dirty="0"/>
              <a:t>U ovom poglavlju učite:</a:t>
            </a:r>
            <a:r>
              <a:rPr lang="hr" altLang="en-US" sz="2000" dirty="0"/>
              <a:t> </a:t>
            </a:r>
            <a:endParaRPr lang="sl-SI" altLang="en-US" sz="2000" dirty="0"/>
          </a:p>
          <a:p>
            <a:pPr marL="0" indent="0">
              <a:buNone/>
              <a:defRPr/>
            </a:pPr>
            <a:endParaRPr lang="en-US" altLang="en-US" sz="2000" dirty="0"/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hr" altLang="en-US" sz="2000" dirty="0"/>
              <a:t>Kako koristiti regresijsku analizu za predviđanje vrijednosti zavisne varijable na temelju vrijednosti nezavisne varijable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hr" altLang="en-US" sz="2000" dirty="0"/>
              <a:t>Za razumijevanje značenja koeficijenata regresije </a:t>
            </a:r>
            <a:r>
              <a:rPr lang="hr" altLang="en-US" sz="2000" baseline="-25000" dirty="0"/>
              <a:t>b0 </a:t>
            </a:r>
            <a:r>
              <a:rPr lang="hr" altLang="en-US" sz="2000" dirty="0"/>
              <a:t>i </a:t>
            </a:r>
            <a:r>
              <a:rPr lang="hr" altLang="en-US" sz="2000" baseline="-25000" dirty="0"/>
              <a:t>b1</a:t>
            </a:r>
            <a:endParaRPr lang="en-US" altLang="en-US" sz="2000" dirty="0"/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hr" altLang="en-US" sz="2000" dirty="0"/>
              <a:t>Procijeniti pretpostavke regresijske analize i znati što učiniti ako su pretpostavke </a:t>
            </a:r>
            <a:r>
              <a:rPr lang="en-GB" altLang="en-US" sz="2000" dirty="0"/>
              <a:t>n</a:t>
            </a:r>
            <a:r>
              <a:rPr lang="hr-HR" altLang="en-US" sz="2000" dirty="0" err="1"/>
              <a:t>arušene</a:t>
            </a:r>
            <a:endParaRPr lang="hr" altLang="en-US" sz="2000" dirty="0"/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hr" altLang="en-US" sz="2000" dirty="0"/>
              <a:t>Za izvođenje zaključaka o nagibu i koeficijentu korelacije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hr" altLang="en-US" sz="2000" dirty="0"/>
              <a:t>Za procjenu srednjih vrijednosti i predviđanje pojedinačnih vrijednosti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6" name="PlaceHolder 1">
            <a:extLst>
              <a:ext uri="{FF2B5EF4-FFF2-40B4-BE49-F238E27FC236}">
                <a16:creationId xmlns:a16="http://schemas.microsoft.com/office/drawing/2014/main" id="{A7FD8B4F-F0DD-4A6B-8F59-BDBA719A8F36}"/>
              </a:ext>
            </a:extLst>
          </p:cNvPr>
          <p:cNvSpPr txBox="1">
            <a:spLocks/>
          </p:cNvSpPr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" spc="-1">
                <a:latin typeface="Tahoma"/>
                <a:ea typeface="Tahoma"/>
              </a:rPr>
              <a:t>Hvala na pažnji</a:t>
            </a:r>
            <a:endParaRPr lang="pl-PL" b="0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altLang="en-US" dirty="0"/>
              <a:t>Korelacija vs. regresija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66" y="1827570"/>
            <a:ext cx="9635484" cy="193496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hr" altLang="en-US" sz="2000" dirty="0"/>
              <a:t>Dijagram </a:t>
            </a:r>
            <a:r>
              <a:rPr lang="hr" altLang="en-US" sz="2000" dirty="0">
                <a:solidFill>
                  <a:srgbClr val="015BA6"/>
                </a:solidFill>
              </a:rPr>
              <a:t>raspršen</a:t>
            </a:r>
            <a:r>
              <a:rPr lang="en-GB" altLang="en-US" sz="2000" dirty="0">
                <a:solidFill>
                  <a:srgbClr val="015BA6"/>
                </a:solidFill>
              </a:rPr>
              <a:t>o</a:t>
            </a:r>
            <a:r>
              <a:rPr lang="hr-HR" altLang="en-US" sz="2000" dirty="0" err="1">
                <a:solidFill>
                  <a:srgbClr val="015BA6"/>
                </a:solidFill>
              </a:rPr>
              <a:t>sti</a:t>
            </a:r>
            <a:r>
              <a:rPr lang="hr" altLang="en-US" sz="2000" dirty="0">
                <a:solidFill>
                  <a:srgbClr val="015BA6"/>
                </a:solidFill>
              </a:rPr>
              <a:t> </a:t>
            </a:r>
            <a:r>
              <a:rPr lang="hr" altLang="en-US" sz="2000" dirty="0"/>
              <a:t>može se koristiti za prikaz odnosa između dvije varijable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hr" altLang="en-US" sz="2000" dirty="0">
                <a:solidFill>
                  <a:srgbClr val="015BA6"/>
                </a:solidFill>
              </a:rPr>
              <a:t>korelacije </a:t>
            </a:r>
            <a:r>
              <a:rPr lang="en-GB" altLang="en-US" sz="2000" dirty="0"/>
              <a:t>s</a:t>
            </a:r>
            <a:r>
              <a:rPr lang="hr-HR" altLang="en-US" sz="2000" dirty="0"/>
              <a:t>e k</a:t>
            </a:r>
            <a:r>
              <a:rPr lang="hr" altLang="en-US" sz="2000" dirty="0"/>
              <a:t>oristi za mjerenje jačine povezanosti (linearnog odnosa) između dvije varijable</a:t>
            </a:r>
          </a:p>
          <a:p>
            <a:pPr lvl="1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hr" altLang="en-US" sz="2000" dirty="0"/>
              <a:t>Korelacija se odnosi samo na snagu odnosa</a:t>
            </a:r>
          </a:p>
          <a:p>
            <a:pPr lvl="1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hr" altLang="en-US" sz="2000" dirty="0"/>
              <a:t>Korelacija ne podrazumijeva uzročnu posljedicu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90BC246-A46E-474A-B7C3-7C1A48A26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069" y="3762531"/>
            <a:ext cx="7616245" cy="232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7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altLang="en-US" dirty="0"/>
              <a:t>Uvod u </a:t>
            </a:r>
            <a:br>
              <a:rPr lang="en-US" altLang="en-US" dirty="0"/>
            </a:br>
            <a:r>
              <a:rPr lang="hr" altLang="en-US" dirty="0"/>
              <a:t>regresijsku analizu</a:t>
            </a:r>
            <a:endParaRPr lang="hr-HR" dirty="0"/>
          </a:p>
        </p:txBody>
      </p:sp>
      <p:sp>
        <p:nvSpPr>
          <p:cNvPr id="105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532" y="2247294"/>
            <a:ext cx="10947400" cy="36269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20675" lvl="0" indent="-320675" defTabSz="852488" fontAlgn="base">
              <a:spcBef>
                <a:spcPct val="40000"/>
              </a:spcBef>
              <a:spcAft>
                <a:spcPct val="0"/>
              </a:spcAft>
              <a:buClr>
                <a:srgbClr val="FEA402"/>
              </a:buClr>
              <a:buFont typeface="Wingdings" panose="05000000000000000000" pitchFamily="2" charset="2"/>
              <a:buChar char="§"/>
            </a:pPr>
            <a:r>
              <a:rPr lang="hr" altLang="en-US" sz="2000" kern="0" dirty="0"/>
              <a:t>Regresijska analiza se koristi za:</a:t>
            </a:r>
          </a:p>
          <a:p>
            <a:pPr marL="693738" lvl="1" indent="-268288" defTabSz="852488" fontAlgn="base"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hr" altLang="en-US" sz="2000" kern="0" dirty="0"/>
              <a:t>Predvi</a:t>
            </a:r>
            <a:r>
              <a:rPr lang="en-GB" altLang="en-US" sz="2000" kern="0" dirty="0"/>
              <a:t>đ</a:t>
            </a:r>
            <a:r>
              <a:rPr lang="hr-HR" altLang="en-US" sz="2000" kern="0" dirty="0" err="1"/>
              <a:t>anje</a:t>
            </a:r>
            <a:r>
              <a:rPr lang="hr" altLang="en-US" sz="2000" kern="0" dirty="0"/>
              <a:t> vrijednost</a:t>
            </a:r>
            <a:r>
              <a:rPr lang="en-GB" altLang="en-US" sz="2000" kern="0" dirty="0"/>
              <a:t>i</a:t>
            </a:r>
            <a:r>
              <a:rPr lang="hr" altLang="en-US" sz="2000" kern="0" dirty="0"/>
              <a:t> zavisne varijable na temelju vrijednosti barem jedne nezavisne varijable</a:t>
            </a:r>
          </a:p>
          <a:p>
            <a:pPr marL="693738" lvl="1" indent="-268288" defTabSz="852488" fontAlgn="base"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hr" altLang="en-US" sz="2000" kern="0" dirty="0"/>
              <a:t>Obja</a:t>
            </a:r>
            <a:r>
              <a:rPr lang="en-GB" altLang="en-US" sz="2000" kern="0" dirty="0"/>
              <a:t>š</a:t>
            </a:r>
            <a:r>
              <a:rPr lang="hr-HR" altLang="en-US" sz="2000" kern="0" dirty="0" err="1"/>
              <a:t>njavanje</a:t>
            </a:r>
            <a:r>
              <a:rPr lang="hr" altLang="en-US" sz="2000" kern="0" dirty="0"/>
              <a:t> utjecaj</a:t>
            </a:r>
            <a:r>
              <a:rPr lang="en-GB" altLang="en-US" sz="2000" kern="0" dirty="0"/>
              <a:t>a</a:t>
            </a:r>
            <a:r>
              <a:rPr lang="hr" altLang="en-US" sz="2000" kern="0" dirty="0"/>
              <a:t> promjena nezavisne varijable na zavisnu varijablu</a:t>
            </a:r>
            <a:endParaRPr lang="sl-SI" altLang="en-US" sz="2000" kern="0" dirty="0"/>
          </a:p>
          <a:p>
            <a:pPr marL="768350" lvl="1" indent="-342900" defTabSz="852488" fontAlgn="base"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</a:pPr>
            <a:endParaRPr lang="en-US" altLang="en-US" sz="2000" kern="0" dirty="0"/>
          </a:p>
          <a:p>
            <a:pPr marL="320675" lvl="0" indent="-320675" defTabSz="852488" fontAlgn="base">
              <a:spcBef>
                <a:spcPct val="40000"/>
              </a:spcBef>
              <a:spcAft>
                <a:spcPct val="0"/>
              </a:spcAft>
              <a:buClr>
                <a:srgbClr val="FEA402"/>
              </a:buClr>
              <a:buFont typeface="Wingdings" panose="05000000000000000000" pitchFamily="2" charset="2"/>
              <a:buChar char="§"/>
            </a:pPr>
            <a:r>
              <a:rPr lang="en-GB" altLang="en-US" sz="2000" kern="0" dirty="0"/>
              <a:t>Z</a:t>
            </a:r>
            <a:r>
              <a:rPr lang="hr-HR" altLang="en-US" sz="2000" kern="0" dirty="0" err="1"/>
              <a:t>avisna</a:t>
            </a:r>
            <a:r>
              <a:rPr lang="hr-HR" altLang="en-US" sz="2000" kern="0" dirty="0"/>
              <a:t> </a:t>
            </a:r>
            <a:r>
              <a:rPr lang="hr-HR" altLang="en-US" sz="2000" kern="0" dirty="0" err="1"/>
              <a:t>varijablja</a:t>
            </a:r>
            <a:r>
              <a:rPr lang="hr-HR" altLang="en-US" sz="2000" kern="0" dirty="0"/>
              <a:t>: varijabla </a:t>
            </a:r>
            <a:r>
              <a:rPr lang="hr" altLang="en-US" sz="2000" kern="0" dirty="0"/>
              <a:t>koju želimo predvidjeti ili objasniti</a:t>
            </a:r>
          </a:p>
          <a:p>
            <a:pPr marL="320675" lvl="0" indent="-320675" defTabSz="852488" fontAlgn="base">
              <a:spcBef>
                <a:spcPct val="40000"/>
              </a:spcBef>
              <a:spcAft>
                <a:spcPct val="0"/>
              </a:spcAft>
              <a:buClr>
                <a:srgbClr val="FEA402"/>
              </a:buClr>
              <a:buFont typeface="Wingdings" panose="05000000000000000000" pitchFamily="2" charset="2"/>
              <a:buChar char="§"/>
            </a:pPr>
            <a:r>
              <a:rPr lang="hr" altLang="en-US" sz="2000" kern="0" dirty="0"/>
              <a:t>Nezavisna varijabla: varijabla koja se koristi za predviđanje ili objašnjenje zavisne varijable</a:t>
            </a:r>
          </a:p>
        </p:txBody>
      </p:sp>
    </p:spTree>
    <p:extLst>
      <p:ext uri="{BB962C8B-B14F-4D97-AF65-F5344CB8AC3E}">
        <p14:creationId xmlns:p14="http://schemas.microsoft.com/office/powerpoint/2010/main" val="368655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Jednostavni </a:t>
            </a:r>
            <a:r>
              <a:rPr lang="en-GB" altLang="en-US" dirty="0" err="1"/>
              <a:t>linearni</a:t>
            </a:r>
            <a:r>
              <a:rPr lang="en-GB" altLang="en-US" dirty="0"/>
              <a:t> </a:t>
            </a:r>
            <a:r>
              <a:rPr lang="en-GB" altLang="en-US" dirty="0" err="1"/>
              <a:t>regresijski</a:t>
            </a:r>
            <a:r>
              <a:rPr lang="en-GB" altLang="en-US" dirty="0"/>
              <a:t> model</a:t>
            </a: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198325"/>
              </p:ext>
            </p:extLst>
          </p:nvPr>
        </p:nvGraphicFramePr>
        <p:xfrm>
          <a:off x="783679" y="3055585"/>
          <a:ext cx="6088062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143000" imgH="228600" progId="Equation.3">
                  <p:embed/>
                </p:oleObj>
              </mc:Choice>
              <mc:Fallback>
                <p:oleObj name="Equation" r:id="rId3" imgW="1143000" imgH="228600" progId="Equation.3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79" y="3055585"/>
                        <a:ext cx="6088062" cy="1217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672804" y="4564503"/>
            <a:ext cx="221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" altLang="en-US" sz="2000" dirty="0"/>
              <a:t>Linearna komponenta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304379" y="2049904"/>
            <a:ext cx="152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" altLang="en-US" sz="2000"/>
              <a:t>Odsječak na Y- u populacije</a:t>
            </a:r>
            <a:br>
              <a:rPr lang="en-US" altLang="en-US" sz="2000"/>
            </a:br>
            <a:endParaRPr lang="en-US" altLang="en-US" sz="2000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056979" y="1897504"/>
            <a:ext cx="1447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" altLang="en-US" sz="2000" dirty="0"/>
              <a:t>Koeficijent nagiba populacije</a:t>
            </a:r>
            <a:br>
              <a:rPr lang="en-US" altLang="en-US" sz="2000" dirty="0"/>
            </a:br>
            <a:endParaRPr lang="en-US" altLang="en-US" sz="2000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6943179" y="1821304"/>
            <a:ext cx="136761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" altLang="en-US" sz="2000" dirty="0"/>
              <a:t>Izraz slučajne pogreške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2147341" y="2735704"/>
            <a:ext cx="3810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 flipV="1">
            <a:off x="735671" y="3942411"/>
            <a:ext cx="238690" cy="101896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H="1">
            <a:off x="5042941" y="2735704"/>
            <a:ext cx="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rot="20940815" flipH="1">
            <a:off x="6495504" y="2964304"/>
            <a:ext cx="463550" cy="3651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4809579" y="2049904"/>
            <a:ext cx="160496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" altLang="en-US" sz="2000"/>
              <a:t>Nezavisna varijabla</a:t>
            </a:r>
          </a:p>
        </p:txBody>
      </p:sp>
      <p:sp>
        <p:nvSpPr>
          <p:cNvPr id="30" name="AutoShape 15"/>
          <p:cNvSpPr>
            <a:spLocks/>
          </p:cNvSpPr>
          <p:nvPr/>
        </p:nvSpPr>
        <p:spPr bwMode="auto">
          <a:xfrm rot="16200000" flipV="1">
            <a:off x="3745160" y="3195285"/>
            <a:ext cx="228600" cy="2662238"/>
          </a:xfrm>
          <a:prstGeom prst="leftBrace">
            <a:avLst>
              <a:gd name="adj1" fmla="val 97049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rot="20940815">
            <a:off x="3968204" y="2827779"/>
            <a:ext cx="227012" cy="3968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2" name="AutoShape 17"/>
          <p:cNvSpPr>
            <a:spLocks/>
          </p:cNvSpPr>
          <p:nvPr/>
        </p:nvSpPr>
        <p:spPr bwMode="auto">
          <a:xfrm rot="16200000" flipV="1">
            <a:off x="6300241" y="4053329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5622379" y="4624829"/>
            <a:ext cx="177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" altLang="en-US" sz="2000"/>
              <a:t>Slučajna pogreška</a:t>
            </a:r>
          </a:p>
          <a:p>
            <a:r>
              <a:rPr lang="hr" altLang="en-US" sz="2000"/>
              <a:t>komponenta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310791" y="2494960"/>
            <a:ext cx="324269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675" lvl="0" indent="-320675" defTabSz="852488" fontAlgn="base">
              <a:spcBef>
                <a:spcPct val="45000"/>
              </a:spcBef>
              <a:spcAft>
                <a:spcPct val="0"/>
              </a:spcAft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</a:pPr>
            <a:r>
              <a:rPr lang="hr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Samo </a:t>
            </a:r>
            <a:r>
              <a:rPr lang="hr" altLang="en-US" sz="20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jedna </a:t>
            </a:r>
            <a:r>
              <a:rPr lang="hr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nezavisna varijabla, X</a:t>
            </a:r>
          </a:p>
          <a:p>
            <a:pPr marL="320675" lvl="0" indent="-320675" defTabSz="852488" fontAlgn="base">
              <a:spcBef>
                <a:spcPct val="45000"/>
              </a:spcBef>
              <a:spcAft>
                <a:spcPct val="0"/>
              </a:spcAft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</a:pPr>
            <a:r>
              <a:rPr lang="hr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Odnos između X i Y opisan je linearnom funkcijom</a:t>
            </a:r>
          </a:p>
          <a:p>
            <a:pPr marL="320675" lvl="0" indent="-320675" defTabSz="852488" fontAlgn="base">
              <a:spcBef>
                <a:spcPct val="45000"/>
              </a:spcBef>
              <a:spcAft>
                <a:spcPct val="0"/>
              </a:spcAft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</a:pPr>
            <a:r>
              <a:rPr lang="hr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Pretpostavlja se da su promjene u Y povezane s promjenama u X</a:t>
            </a: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264280" y="5002076"/>
            <a:ext cx="1838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" altLang="en-US" sz="2000" dirty="0"/>
              <a:t>Zavisna varijabla</a:t>
            </a:r>
          </a:p>
        </p:txBody>
      </p:sp>
    </p:spTree>
    <p:extLst>
      <p:ext uri="{BB962C8B-B14F-4D97-AF65-F5344CB8AC3E}">
        <p14:creationId xmlns:p14="http://schemas.microsoft.com/office/powerpoint/2010/main" val="40759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</a:rPr>
              <a:t>Jednostavni </a:t>
            </a:r>
            <a:r>
              <a:rPr lang="en-GB" altLang="en-US" dirty="0" err="1">
                <a:solidFill>
                  <a:schemeClr val="accent1">
                    <a:lumMod val="75000"/>
                  </a:schemeClr>
                </a:solidFill>
              </a:rPr>
              <a:t>linearni</a:t>
            </a: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en-US" dirty="0" err="1">
                <a:solidFill>
                  <a:schemeClr val="accent1">
                    <a:lumMod val="75000"/>
                  </a:schemeClr>
                </a:solidFill>
              </a:rPr>
              <a:t>regresijski</a:t>
            </a: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</a:rPr>
              <a:t> model</a:t>
            </a:r>
            <a:b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 flipH="1" flipV="1">
            <a:off x="3685705" y="4234901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H="1" flipV="1">
            <a:off x="3685705" y="2939501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5420843" y="3061739"/>
            <a:ext cx="6350" cy="2792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522193" y="2958551"/>
            <a:ext cx="6470650" cy="18303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352705" y="3930101"/>
            <a:ext cx="243840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" altLang="en-US"/>
              <a:t>Slučajna pogreška za ovu vrijednost X </a:t>
            </a:r>
            <a:endParaRPr lang="en-US" altLang="en-US" baseline="-250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211043" y="1891751"/>
            <a:ext cx="457200" cy="5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" altLang="en-US" sz="3200"/>
              <a:t>Y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9611843" y="5792239"/>
            <a:ext cx="457200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" altLang="en-US" sz="3200"/>
              <a:t>X</a:t>
            </a: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3685705" y="2406101"/>
            <a:ext cx="6323013" cy="3452813"/>
          </a:xfrm>
          <a:custGeom>
            <a:avLst/>
            <a:gdLst>
              <a:gd name="T0" fmla="*/ 2147483646 w 3983"/>
              <a:gd name="T1" fmla="*/ 0 h 2175"/>
              <a:gd name="T2" fmla="*/ 0 w 3983"/>
              <a:gd name="T3" fmla="*/ 2147483646 h 2175"/>
              <a:gd name="T4" fmla="*/ 2147483646 w 3983"/>
              <a:gd name="T5" fmla="*/ 2147483646 h 2175"/>
              <a:gd name="T6" fmla="*/ 0 60000 65536"/>
              <a:gd name="T7" fmla="*/ 0 60000 65536"/>
              <a:gd name="T8" fmla="*/ 0 60000 65536"/>
              <a:gd name="T9" fmla="*/ 0 w 3983"/>
              <a:gd name="T10" fmla="*/ 0 h 2175"/>
              <a:gd name="T11" fmla="*/ 3983 w 3983"/>
              <a:gd name="T12" fmla="*/ 2175 h 2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3" h="2175">
                <a:moveTo>
                  <a:pt x="1" y="0"/>
                </a:moveTo>
                <a:lnTo>
                  <a:pt x="0" y="2175"/>
                </a:lnTo>
                <a:lnTo>
                  <a:pt x="3983" y="2175"/>
                </a:lnTo>
              </a:path>
            </a:pathLst>
          </a:custGeom>
          <a:noFill/>
          <a:ln w="762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299943" y="24838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3299943" y="3044276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3299943" y="3358601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3299943" y="3666576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3299943" y="39824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3299943" y="4296814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3299943" y="46047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3299943" y="4919114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3299943" y="52270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3299943" y="5543001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1552105" y="2634701"/>
            <a:ext cx="20574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" altLang="en-US" sz="2000" dirty="0"/>
              <a:t>Opažena vrijednost Y za X </a:t>
            </a:r>
            <a:r>
              <a:rPr lang="hr" altLang="en-US" sz="2000" baseline="-25000" dirty="0"/>
              <a:t>i</a:t>
            </a:r>
            <a:endParaRPr lang="en-US" altLang="en-US" b="1" baseline="-25000" dirty="0"/>
          </a:p>
        </p:txBody>
      </p:sp>
      <p:sp>
        <p:nvSpPr>
          <p:cNvPr id="36" name="AutoShape 36"/>
          <p:cNvSpPr>
            <a:spLocks/>
          </p:cNvSpPr>
          <p:nvPr/>
        </p:nvSpPr>
        <p:spPr bwMode="auto">
          <a:xfrm>
            <a:off x="3457105" y="4863551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8105305" y="3472901"/>
            <a:ext cx="16764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9781705" y="3015701"/>
            <a:ext cx="1588" cy="457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9" name="AutoShape 39"/>
          <p:cNvSpPr>
            <a:spLocks/>
          </p:cNvSpPr>
          <p:nvPr/>
        </p:nvSpPr>
        <p:spPr bwMode="auto">
          <a:xfrm flipH="1">
            <a:off x="5497043" y="3187151"/>
            <a:ext cx="152400" cy="990600"/>
          </a:xfrm>
          <a:prstGeom prst="leftBrace">
            <a:avLst>
              <a:gd name="adj1" fmla="val 54167"/>
              <a:gd name="adj2" fmla="val 48958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5344643" y="4177751"/>
            <a:ext cx="152400" cy="152400"/>
          </a:xfrm>
          <a:custGeom>
            <a:avLst/>
            <a:gdLst>
              <a:gd name="T0" fmla="*/ 0 w 286"/>
              <a:gd name="T1" fmla="*/ 2147483646 h 286"/>
              <a:gd name="T2" fmla="*/ 2147483646 w 286"/>
              <a:gd name="T3" fmla="*/ 2147483646 h 286"/>
              <a:gd name="T4" fmla="*/ 2147483646 w 286"/>
              <a:gd name="T5" fmla="*/ 2147483646 h 286"/>
              <a:gd name="T6" fmla="*/ 2147483646 w 286"/>
              <a:gd name="T7" fmla="*/ 2147483646 h 286"/>
              <a:gd name="T8" fmla="*/ 2147483646 w 286"/>
              <a:gd name="T9" fmla="*/ 2147483646 h 286"/>
              <a:gd name="T10" fmla="*/ 2147483646 w 286"/>
              <a:gd name="T11" fmla="*/ 0 h 286"/>
              <a:gd name="T12" fmla="*/ 2147483646 w 286"/>
              <a:gd name="T13" fmla="*/ 2147483646 h 286"/>
              <a:gd name="T14" fmla="*/ 2147483646 w 286"/>
              <a:gd name="T15" fmla="*/ 2147483646 h 286"/>
              <a:gd name="T16" fmla="*/ 2147483646 w 286"/>
              <a:gd name="T17" fmla="*/ 2147483646 h 286"/>
              <a:gd name="T18" fmla="*/ 2147483646 w 286"/>
              <a:gd name="T19" fmla="*/ 2147483646 h 286"/>
              <a:gd name="T20" fmla="*/ 2147483646 w 286"/>
              <a:gd name="T21" fmla="*/ 2147483646 h 286"/>
              <a:gd name="T22" fmla="*/ 2147483646 w 286"/>
              <a:gd name="T23" fmla="*/ 2147483646 h 286"/>
              <a:gd name="T24" fmla="*/ 2147483646 w 286"/>
              <a:gd name="T25" fmla="*/ 2147483646 h 286"/>
              <a:gd name="T26" fmla="*/ 2147483646 w 286"/>
              <a:gd name="T27" fmla="*/ 2147483646 h 286"/>
              <a:gd name="T28" fmla="*/ 2147483646 w 286"/>
              <a:gd name="T29" fmla="*/ 2147483646 h 286"/>
              <a:gd name="T30" fmla="*/ 2147483646 w 286"/>
              <a:gd name="T31" fmla="*/ 2147483646 h 286"/>
              <a:gd name="T32" fmla="*/ 2147483646 w 286"/>
              <a:gd name="T33" fmla="*/ 2147483646 h 286"/>
              <a:gd name="T34" fmla="*/ 2147483646 w 286"/>
              <a:gd name="T35" fmla="*/ 2147483646 h 286"/>
              <a:gd name="T36" fmla="*/ 2147483646 w 286"/>
              <a:gd name="T37" fmla="*/ 2147483646 h 286"/>
              <a:gd name="T38" fmla="*/ 2147483646 w 286"/>
              <a:gd name="T39" fmla="*/ 2147483646 h 286"/>
              <a:gd name="T40" fmla="*/ 0 w 286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6"/>
              <a:gd name="T64" fmla="*/ 0 h 286"/>
              <a:gd name="T65" fmla="*/ 286 w 286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6" h="286">
                <a:moveTo>
                  <a:pt x="0" y="145"/>
                </a:moveTo>
                <a:lnTo>
                  <a:pt x="7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4" y="0"/>
                </a:lnTo>
                <a:lnTo>
                  <a:pt x="186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5" y="145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6" y="281"/>
                </a:lnTo>
                <a:lnTo>
                  <a:pt x="144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7" y="190"/>
                </a:lnTo>
                <a:lnTo>
                  <a:pt x="0" y="145"/>
                </a:lnTo>
              </a:path>
            </a:pathLst>
          </a:custGeom>
          <a:solidFill>
            <a:schemeClr val="hlink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1540993" y="3699914"/>
            <a:ext cx="19812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" altLang="en-US" sz="2000" dirty="0"/>
              <a:t>Predviđena vrijednost Y za X </a:t>
            </a:r>
            <a:r>
              <a:rPr lang="hr" altLang="en-US" sz="2000" baseline="-25000" dirty="0"/>
              <a:t>i</a:t>
            </a:r>
            <a:r>
              <a:rPr lang="hr" altLang="en-US" sz="2000" dirty="0"/>
              <a:t> </a:t>
            </a:r>
          </a:p>
        </p:txBody>
      </p:sp>
      <p:graphicFrame>
        <p:nvGraphicFramePr>
          <p:cNvPr id="42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369571"/>
              </p:ext>
            </p:extLst>
          </p:nvPr>
        </p:nvGraphicFramePr>
        <p:xfrm>
          <a:off x="5028730" y="1720301"/>
          <a:ext cx="387826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143000" imgH="228600" progId="Equation.3">
                  <p:embed/>
                </p:oleObj>
              </mc:Choice>
              <mc:Fallback>
                <p:oleObj name="Equation" r:id="rId3" imgW="1143000" imgH="228600" progId="Equation.3">
                  <p:embed/>
                  <p:pic>
                    <p:nvPicPr>
                      <p:cNvPr id="4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8730" y="1720301"/>
                        <a:ext cx="3878263" cy="776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5209705" y="5835101"/>
            <a:ext cx="43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" altLang="en-US"/>
              <a:t>X </a:t>
            </a:r>
            <a:r>
              <a:rPr lang="hr" altLang="en-US" baseline="-25000"/>
              <a:t>i</a:t>
            </a: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H="1" flipV="1">
            <a:off x="6047905" y="3777701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7724305" y="248230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8333905" y="3396701"/>
            <a:ext cx="16764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" altLang="en-US"/>
              <a:t>Nagib = β </a:t>
            </a:r>
            <a:r>
              <a:rPr lang="hr" altLang="en-US" baseline="-25000"/>
              <a:t>1</a:t>
            </a:r>
            <a:endParaRPr lang="el-GR" altLang="en-US" baseline="-25000"/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1704505" y="5073101"/>
            <a:ext cx="18288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" altLang="en-US" sz="2000"/>
              <a:t>Odsječak = β </a:t>
            </a:r>
            <a:r>
              <a:rPr lang="hr" altLang="en-US" sz="2000" baseline="-25000"/>
              <a:t>0</a:t>
            </a:r>
            <a:r>
              <a:rPr lang="hr" altLang="en-US" sz="2000"/>
              <a:t>  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5590705" y="3320501"/>
            <a:ext cx="533400" cy="5794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" altLang="en-US" sz="3200"/>
              <a:t>ε </a:t>
            </a:r>
            <a:r>
              <a:rPr lang="hr" altLang="en-US" sz="3200" baseline="-25000"/>
              <a:t>i</a:t>
            </a:r>
            <a:endParaRPr lang="el-GR" altLang="en-US" sz="3200" baseline="-25000"/>
          </a:p>
        </p:txBody>
      </p:sp>
    </p:spTree>
    <p:extLst>
      <p:ext uri="{BB962C8B-B14F-4D97-AF65-F5344CB8AC3E}">
        <p14:creationId xmlns:p14="http://schemas.microsoft.com/office/powerpoint/2010/main" val="229503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altLang="en-US" dirty="0"/>
              <a:t>Jednadžba </a:t>
            </a:r>
            <a:r>
              <a:rPr lang="en-GB" altLang="en-US" dirty="0"/>
              <a:t>j</a:t>
            </a:r>
            <a:r>
              <a:rPr lang="hr-HR" altLang="en-US" dirty="0" err="1"/>
              <a:t>ednostavne</a:t>
            </a:r>
            <a:r>
              <a:rPr lang="hr" altLang="en-US" dirty="0"/>
              <a:t> linearne regresije (prediktivna linija)</a:t>
            </a:r>
            <a:endParaRPr lang="pl-PL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858346" y="1890531"/>
            <a:ext cx="7699375" cy="3778250"/>
            <a:chOff x="546" y="1008"/>
            <a:chExt cx="4850" cy="2380"/>
          </a:xfrm>
        </p:grpSpPr>
        <p:graphicFrame>
          <p:nvGraphicFramePr>
            <p:cNvPr id="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5584557"/>
                </p:ext>
              </p:extLst>
            </p:nvPr>
          </p:nvGraphicFramePr>
          <p:xfrm>
            <a:off x="1564" y="2693"/>
            <a:ext cx="2390" cy="6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3" imgW="875920" imgH="253890" progId="Equation.3">
                    <p:embed/>
                  </p:oleObj>
                </mc:Choice>
                <mc:Fallback>
                  <p:oleObj name="Equation" r:id="rId3" imgW="875920" imgH="253890" progId="Equation.3">
                    <p:embed/>
                    <p:pic>
                      <p:nvPicPr>
                        <p:cNvPr id="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" y="2693"/>
                          <a:ext cx="2390" cy="69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720" y="1008"/>
              <a:ext cx="4464" cy="526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1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hr" altLang="en-US" dirty="0"/>
                <a:t>Jednadžba </a:t>
              </a:r>
              <a:r>
                <a:rPr lang="en-GB" altLang="en-US" dirty="0"/>
                <a:t>j</a:t>
              </a:r>
              <a:r>
                <a:rPr lang="hr-HR" altLang="en-US" dirty="0" err="1"/>
                <a:t>ednostavne</a:t>
              </a:r>
              <a:r>
                <a:rPr lang="hr" altLang="en-US" dirty="0"/>
                <a:t> linearne regresije daje procjenu regresijske linije populacije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160" y="1864"/>
              <a:ext cx="1152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" altLang="en-US" sz="2000" dirty="0"/>
                <a:t>odsječka </a:t>
              </a:r>
              <a:endParaRPr lang="en-US" altLang="en-US" sz="2000" baseline="-25000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408" y="1912"/>
              <a:ext cx="1296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" altLang="en-US" sz="2000"/>
                <a:t>Procjena nagiba regresije</a:t>
              </a:r>
              <a:br>
                <a:rPr lang="en-US" altLang="en-US" sz="2000"/>
              </a:br>
              <a:endParaRPr lang="en-US" altLang="en-US" sz="2000" baseline="-2500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400" y="2488"/>
              <a:ext cx="48" cy="2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3408" y="2344"/>
              <a:ext cx="144" cy="4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546" y="1672"/>
              <a:ext cx="123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" altLang="en-US" sz="2000" dirty="0"/>
                <a:t>Procijenjena (ili predviđena) vrijednost Y za promatranje i</a:t>
              </a:r>
              <a:endParaRPr lang="en-US" altLang="en-US" sz="2000" baseline="-25000" dirty="0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344" y="2488"/>
              <a:ext cx="288" cy="2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176" y="2584"/>
              <a:ext cx="12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" altLang="en-US" sz="2000" dirty="0"/>
                <a:t>Vrijednost X za promatranje i</a:t>
              </a: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3840" y="2824"/>
              <a:ext cx="336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315251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altLang="en-US" dirty="0"/>
              <a:t>Metoda najmanjih kvadrata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>
                <a:solidFill>
                  <a:srgbClr val="7F7F7F"/>
                </a:solidFill>
              </a:rPr>
              <a:t>Izvor: Izvor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898754" y="1809028"/>
            <a:ext cx="8077200" cy="4532313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hr" altLang="en-US" sz="2700" dirty="0"/>
              <a:t>b </a:t>
            </a:r>
            <a:r>
              <a:rPr lang="hr" altLang="en-US" sz="2700" baseline="-25000" dirty="0"/>
              <a:t>0 </a:t>
            </a:r>
            <a:r>
              <a:rPr lang="hr" altLang="en-US" sz="2700" dirty="0"/>
              <a:t>i b </a:t>
            </a:r>
            <a:r>
              <a:rPr lang="hr" altLang="en-US" sz="2700" baseline="-25000" dirty="0"/>
              <a:t>1 </a:t>
            </a:r>
            <a:r>
              <a:rPr lang="hr" altLang="en-US" sz="2700" dirty="0"/>
              <a:t>dobivaju se pronalaženjem vrijednosti koje </a:t>
            </a:r>
            <a:r>
              <a:rPr lang="hr" altLang="en-US" sz="2700" dirty="0">
                <a:solidFill>
                  <a:srgbClr val="1065AB"/>
                </a:solidFill>
              </a:rPr>
              <a:t>minimiziraju zbroj kvadrata razlika </a:t>
            </a:r>
            <a:r>
              <a:rPr lang="hr" altLang="en-US" sz="2700" dirty="0"/>
              <a:t>između Y i Y :</a:t>
            </a:r>
            <a:endParaRPr lang="en-US" altLang="en-US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905455"/>
              </p:ext>
            </p:extLst>
          </p:nvPr>
        </p:nvGraphicFramePr>
        <p:xfrm>
          <a:off x="1932885" y="3861387"/>
          <a:ext cx="800893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2705100" imgH="266700" progId="Equation.3">
                  <p:embed/>
                </p:oleObj>
              </mc:Choice>
              <mc:Fallback>
                <p:oleObj name="Equation" r:id="rId3" imgW="2705100" imgH="266700" progId="Equation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885" y="3861387"/>
                        <a:ext cx="8008938" cy="78581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  <a:alpha val="46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altLang="en-US" dirty="0"/>
              <a:t>Tumačenje nagiba i odsječka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608666" y="1902117"/>
                <a:ext cx="8732538" cy="4575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r>
                  <a:rPr lang="en-US" altLang="en-US" sz="2000" dirty="0"/>
                  <a:t>b</a:t>
                </a:r>
                <a:r>
                  <a:rPr lang="en-US" altLang="en-US" sz="2000" baseline="-25000" dirty="0"/>
                  <a:t>1</a:t>
                </a:r>
                <a:r>
                  <a:rPr lang="hr" altLang="en-US" sz="2000" dirty="0"/>
                  <a:t> </a:t>
                </a:r>
                <a:r>
                  <a:rPr lang="en-GB" altLang="en-US" sz="2000" dirty="0"/>
                  <a:t>j</a:t>
                </a:r>
                <a:r>
                  <a:rPr lang="hr-HR" altLang="en-US" sz="2000" dirty="0"/>
                  <a:t>e p</a:t>
                </a:r>
                <a:r>
                  <a:rPr lang="hr" altLang="en-US" sz="2000" dirty="0"/>
                  <a:t>rocijenjena promjena srednje vrijednosti Y kao rezultat povećanja X za jednu jedinicu</a:t>
                </a:r>
                <a:endParaRPr lang="sl-SI" altLang="en-US" sz="200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sl-SI" altLang="en-US" sz="2000" dirty="0"/>
              </a:p>
              <a:p>
                <a:endParaRPr lang="hr-HR" sz="2000" dirty="0"/>
              </a:p>
              <a:p>
                <a:r>
                  <a:rPr lang="hr" sz="2000" dirty="0"/>
                  <a:t>Alternativna jednadžba izračuna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" sz="2000" dirty="0"/>
                  <a:t>:</a:t>
                </a:r>
              </a:p>
              <a:p>
                <a:r>
                  <a:rPr lang="hr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subHide m:val="on"/>
                                          <m:supHide m:val="on"/>
                                          <m:ctrlP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hr-HR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hr-HR" sz="200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r>
                  <a:rPr lang="hr" altLang="en-US" sz="2000" dirty="0"/>
                  <a:t>b </a:t>
                </a:r>
                <a:r>
                  <a:rPr lang="hr" altLang="en-US" sz="2000" baseline="-25000" dirty="0"/>
                  <a:t>0 </a:t>
                </a:r>
                <a:r>
                  <a:rPr lang="hr" altLang="en-US" sz="2000" dirty="0"/>
                  <a:t>je procijenjena srednja vrijednost Y kada je vrijednost X jednaka nuli</a:t>
                </a:r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endParaRPr lang="sl-SI" altLang="en-US" sz="105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l-SI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altLang="en-US" sz="100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endParaRPr lang="en-US" alt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6" y="1902117"/>
                <a:ext cx="8732538" cy="4575933"/>
              </a:xfrm>
              <a:prstGeom prst="rect">
                <a:avLst/>
              </a:prstGeom>
              <a:blipFill>
                <a:blip r:embed="rId2"/>
                <a:stretch>
                  <a:fillRect l="-768" t="-399" r="-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E1EFDD-DD9F-45DD-BF85-046C587E9A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openxmlformats.org/package/2006/metadata/core-properties"/>
    <ds:schemaRef ds:uri="http://schemas.microsoft.com/office/2006/metadata/properties"/>
    <ds:schemaRef ds:uri="d9bddfac-6dc9-4958-8f35-4d0da3af229b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a92fe6ce-cc5e-4661-b3e6-d9d5535f70b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1256</Words>
  <Application>Microsoft Office PowerPoint</Application>
  <PresentationFormat>Široki zaslon</PresentationFormat>
  <Paragraphs>148</Paragraphs>
  <Slides>20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 Math</vt:lpstr>
      <vt:lpstr>Symbol</vt:lpstr>
      <vt:lpstr>Tahoma</vt:lpstr>
      <vt:lpstr>Times New Roman</vt:lpstr>
      <vt:lpstr>TimesNewRoman</vt:lpstr>
      <vt:lpstr>Wingdings</vt:lpstr>
      <vt:lpstr>Motyw pakietu Office</vt:lpstr>
      <vt:lpstr>Equation</vt:lpstr>
      <vt:lpstr>Statističke metode za analizu logističkih podataka</vt:lpstr>
      <vt:lpstr>Uvod u  regresijsku analizu</vt:lpstr>
      <vt:lpstr>Korelacija vs. regresija</vt:lpstr>
      <vt:lpstr>Uvod u  regresijsku analizu</vt:lpstr>
      <vt:lpstr>Jednostavni linearni regresijski model</vt:lpstr>
      <vt:lpstr>Jednostavni linearni regresijski model </vt:lpstr>
      <vt:lpstr>Jednadžba jednostavne linearne regresije (prediktivna linija)</vt:lpstr>
      <vt:lpstr>Metoda najmanjih kvadrata</vt:lpstr>
      <vt:lpstr>Tumačenje nagiba i odsječka</vt:lpstr>
      <vt:lpstr>Jednostavna linearna regresija  Primjer </vt:lpstr>
      <vt:lpstr>Primjer </vt:lpstr>
      <vt:lpstr>Primjer </vt:lpstr>
      <vt:lpstr>Model višestruke regresije</vt:lpstr>
      <vt:lpstr>Regresijski model i regresijska jednadžba</vt:lpstr>
      <vt:lpstr>Procijenjena jednadžba višestruke regresije</vt:lpstr>
      <vt:lpstr>Jednostavna višestruka regresija Primjer </vt:lpstr>
      <vt:lpstr>Jednostavna višestruka regresija Primjer 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jelena franjković</cp:lastModifiedBy>
  <cp:revision>38</cp:revision>
  <dcterms:created xsi:type="dcterms:W3CDTF">2023-07-06T12:09:08Z</dcterms:created>
  <dcterms:modified xsi:type="dcterms:W3CDTF">2025-05-04T19:10:25Z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