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7" r:id="rId7"/>
    <p:sldId id="268" r:id="rId8"/>
    <p:sldId id="270"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5" r:id="rId22"/>
    <p:sldId id="284" r:id="rId23"/>
    <p:sldId id="286" r:id="rId24"/>
    <p:sldId id="287" r:id="rId25"/>
    <p:sldId id="288" r:id="rId26"/>
    <p:sldId id="289" r:id="rId27"/>
    <p:sldId id="290" r:id="rId28"/>
    <p:sldId id="317" r:id="rId29"/>
    <p:sldId id="293" r:id="rId30"/>
    <p:sldId id="294" r:id="rId31"/>
    <p:sldId id="295" r:id="rId32"/>
    <p:sldId id="296" r:id="rId33"/>
    <p:sldId id="318" r:id="rId34"/>
    <p:sldId id="298" r:id="rId35"/>
    <p:sldId id="299" r:id="rId36"/>
    <p:sldId id="300" r:id="rId37"/>
    <p:sldId id="301" r:id="rId38"/>
    <p:sldId id="302" r:id="rId39"/>
    <p:sldId id="303" r:id="rId40"/>
    <p:sldId id="319" r:id="rId41"/>
    <p:sldId id="305" r:id="rId42"/>
    <p:sldId id="306" r:id="rId43"/>
    <p:sldId id="307" r:id="rId44"/>
    <p:sldId id="308" r:id="rId45"/>
    <p:sldId id="309" r:id="rId46"/>
    <p:sldId id="310" r:id="rId47"/>
    <p:sldId id="311" r:id="rId48"/>
    <p:sldId id="312" r:id="rId49"/>
    <p:sldId id="313" r:id="rId50"/>
    <p:sldId id="314" r:id="rId51"/>
    <p:sldId id="315" r:id="rId52"/>
    <p:sldId id="266" r:id="rId53"/>
    <p:sldId id="263" r:id="rId5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347CB8"/>
    <a:srgbClr val="F24D0B"/>
    <a:srgbClr val="7F7F7F"/>
    <a:srgbClr val="AEAEAE"/>
    <a:srgbClr val="FFFFFF"/>
    <a:srgbClr val="292928"/>
    <a:srgbClr val="01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3" autoAdjust="0"/>
    <p:restoredTop sz="94660"/>
  </p:normalViewPr>
  <p:slideViewPr>
    <p:cSldViewPr snapToGrid="0">
      <p:cViewPr varScale="1">
        <p:scale>
          <a:sx n="83" d="100"/>
          <a:sy n="83" d="100"/>
        </p:scale>
        <p:origin x="667"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C2ED5C-7B87-4F88-BCF1-81AD53F7D823}"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pl-PL"/>
        </a:p>
      </dgm:t>
    </dgm:pt>
    <dgm:pt modelId="{329AA4D3-F8B3-4DCC-A15B-DE0A7EFD8855}">
      <dgm:prSet phldrT="[Tekst]"/>
      <dgm:spPr/>
      <dgm:t>
        <a:bodyPr/>
        <a:lstStyle/>
        <a:p>
          <a:r>
            <a:rPr lang="pl-PL" dirty="0" err="1"/>
            <a:t>Forecasting</a:t>
          </a:r>
          <a:r>
            <a:rPr lang="pl-PL" dirty="0"/>
            <a:t> </a:t>
          </a:r>
          <a:r>
            <a:rPr lang="pl-PL" dirty="0" err="1"/>
            <a:t>methods</a:t>
          </a:r>
          <a:r>
            <a:rPr lang="pl-PL" dirty="0"/>
            <a:t> </a:t>
          </a:r>
        </a:p>
      </dgm:t>
    </dgm:pt>
    <dgm:pt modelId="{9071B4FE-5EFE-46E5-92BA-8BC45739E77D}" type="parTrans" cxnId="{94CC7688-81F8-4669-9772-B09EA76D9600}">
      <dgm:prSet/>
      <dgm:spPr/>
      <dgm:t>
        <a:bodyPr/>
        <a:lstStyle/>
        <a:p>
          <a:endParaRPr lang="pl-PL"/>
        </a:p>
      </dgm:t>
    </dgm:pt>
    <dgm:pt modelId="{44BCACB2-B3F5-4A99-9417-3980A1B37494}" type="sibTrans" cxnId="{94CC7688-81F8-4669-9772-B09EA76D9600}">
      <dgm:prSet/>
      <dgm:spPr/>
      <dgm:t>
        <a:bodyPr/>
        <a:lstStyle/>
        <a:p>
          <a:endParaRPr lang="pl-PL"/>
        </a:p>
      </dgm:t>
    </dgm:pt>
    <dgm:pt modelId="{5D7F806A-6A74-4494-A63D-210F1C32BF78}">
      <dgm:prSet phldrT="[Tekst]"/>
      <dgm:spPr/>
      <dgm:t>
        <a:bodyPr/>
        <a:lstStyle/>
        <a:p>
          <a:r>
            <a:rPr lang="pl-PL" b="0" i="0"/>
            <a:t>Quantitative methods</a:t>
          </a:r>
          <a:endParaRPr lang="pl-PL" dirty="0"/>
        </a:p>
      </dgm:t>
    </dgm:pt>
    <dgm:pt modelId="{32D68AAB-A77B-43F0-AD3E-E9E968AA327C}" type="parTrans" cxnId="{596A2F83-2FDC-4CB5-B9DA-D0210422711F}">
      <dgm:prSet/>
      <dgm:spPr/>
      <dgm:t>
        <a:bodyPr/>
        <a:lstStyle/>
        <a:p>
          <a:endParaRPr lang="pl-PL"/>
        </a:p>
      </dgm:t>
    </dgm:pt>
    <dgm:pt modelId="{E9DD08DA-B986-41CC-89EC-0B4019F43DE6}" type="sibTrans" cxnId="{596A2F83-2FDC-4CB5-B9DA-D0210422711F}">
      <dgm:prSet/>
      <dgm:spPr/>
      <dgm:t>
        <a:bodyPr/>
        <a:lstStyle/>
        <a:p>
          <a:endParaRPr lang="pl-PL"/>
        </a:p>
      </dgm:t>
    </dgm:pt>
    <dgm:pt modelId="{A4425C1B-B499-4EBF-90BD-82FC2358A1A6}">
      <dgm:prSet phldrT="[Tekst]"/>
      <dgm:spPr/>
      <dgm:t>
        <a:bodyPr/>
        <a:lstStyle/>
        <a:p>
          <a:r>
            <a:rPr lang="pl-PL" b="0" i="0"/>
            <a:t>Qualitative methods</a:t>
          </a:r>
          <a:endParaRPr lang="pl-PL" dirty="0"/>
        </a:p>
      </dgm:t>
    </dgm:pt>
    <dgm:pt modelId="{75D7E1CF-A762-4BB5-8391-937786983FE1}" type="parTrans" cxnId="{D388E152-82DF-4A26-963B-87B3B1DC80DE}">
      <dgm:prSet/>
      <dgm:spPr/>
      <dgm:t>
        <a:bodyPr/>
        <a:lstStyle/>
        <a:p>
          <a:endParaRPr lang="pl-PL"/>
        </a:p>
      </dgm:t>
    </dgm:pt>
    <dgm:pt modelId="{CB3DE1BD-DF14-483B-845A-84A4C28A5FC9}" type="sibTrans" cxnId="{D388E152-82DF-4A26-963B-87B3B1DC80DE}">
      <dgm:prSet/>
      <dgm:spPr/>
      <dgm:t>
        <a:bodyPr/>
        <a:lstStyle/>
        <a:p>
          <a:endParaRPr lang="pl-PL"/>
        </a:p>
      </dgm:t>
    </dgm:pt>
    <dgm:pt modelId="{F84C7038-2A2D-4284-A676-141A2A158317}" type="pres">
      <dgm:prSet presAssocID="{7FC2ED5C-7B87-4F88-BCF1-81AD53F7D823}" presName="Name0" presStyleCnt="0">
        <dgm:presLayoutVars>
          <dgm:orgChart val="1"/>
          <dgm:chPref val="1"/>
          <dgm:dir/>
          <dgm:animOne val="branch"/>
          <dgm:animLvl val="lvl"/>
          <dgm:resizeHandles/>
        </dgm:presLayoutVars>
      </dgm:prSet>
      <dgm:spPr/>
    </dgm:pt>
    <dgm:pt modelId="{B9635FCA-4DFA-4C4E-98D7-762C85F29113}" type="pres">
      <dgm:prSet presAssocID="{329AA4D3-F8B3-4DCC-A15B-DE0A7EFD8855}" presName="hierRoot1" presStyleCnt="0">
        <dgm:presLayoutVars>
          <dgm:hierBranch val="init"/>
        </dgm:presLayoutVars>
      </dgm:prSet>
      <dgm:spPr/>
    </dgm:pt>
    <dgm:pt modelId="{9D4FFCE7-3E3B-4E7B-AAB6-BBEAA837F01A}" type="pres">
      <dgm:prSet presAssocID="{329AA4D3-F8B3-4DCC-A15B-DE0A7EFD8855}" presName="rootComposite1" presStyleCnt="0"/>
      <dgm:spPr/>
    </dgm:pt>
    <dgm:pt modelId="{0FBA2424-134B-4736-B014-57C167320322}" type="pres">
      <dgm:prSet presAssocID="{329AA4D3-F8B3-4DCC-A15B-DE0A7EFD8855}" presName="rootText1" presStyleLbl="alignAcc1" presStyleIdx="0" presStyleCnt="0">
        <dgm:presLayoutVars>
          <dgm:chPref val="3"/>
        </dgm:presLayoutVars>
      </dgm:prSet>
      <dgm:spPr/>
    </dgm:pt>
    <dgm:pt modelId="{B5095466-2DC4-40E4-8C48-38284A42C463}" type="pres">
      <dgm:prSet presAssocID="{329AA4D3-F8B3-4DCC-A15B-DE0A7EFD8855}" presName="topArc1" presStyleLbl="parChTrans1D1" presStyleIdx="0" presStyleCnt="6"/>
      <dgm:spPr/>
    </dgm:pt>
    <dgm:pt modelId="{A084D926-2046-4036-BB3B-DCB5CC6E980C}" type="pres">
      <dgm:prSet presAssocID="{329AA4D3-F8B3-4DCC-A15B-DE0A7EFD8855}" presName="bottomArc1" presStyleLbl="parChTrans1D1" presStyleIdx="1" presStyleCnt="6"/>
      <dgm:spPr/>
    </dgm:pt>
    <dgm:pt modelId="{055983D2-B1ED-4E7B-9B95-F9EE85D7D6A1}" type="pres">
      <dgm:prSet presAssocID="{329AA4D3-F8B3-4DCC-A15B-DE0A7EFD8855}" presName="topConnNode1" presStyleLbl="node1" presStyleIdx="0" presStyleCnt="0"/>
      <dgm:spPr/>
    </dgm:pt>
    <dgm:pt modelId="{FDFA1036-76AC-4705-9D03-A264F505503D}" type="pres">
      <dgm:prSet presAssocID="{329AA4D3-F8B3-4DCC-A15B-DE0A7EFD8855}" presName="hierChild2" presStyleCnt="0"/>
      <dgm:spPr/>
    </dgm:pt>
    <dgm:pt modelId="{6A110AED-7654-4467-AE18-5071986EDAEE}" type="pres">
      <dgm:prSet presAssocID="{32D68AAB-A77B-43F0-AD3E-E9E968AA327C}" presName="Name28" presStyleLbl="parChTrans1D2" presStyleIdx="0" presStyleCnt="2"/>
      <dgm:spPr/>
    </dgm:pt>
    <dgm:pt modelId="{8E0BEB35-E480-47EB-9EB5-9AA525FC0BEE}" type="pres">
      <dgm:prSet presAssocID="{5D7F806A-6A74-4494-A63D-210F1C32BF78}" presName="hierRoot2" presStyleCnt="0">
        <dgm:presLayoutVars>
          <dgm:hierBranch val="init"/>
        </dgm:presLayoutVars>
      </dgm:prSet>
      <dgm:spPr/>
    </dgm:pt>
    <dgm:pt modelId="{FF2AFB46-F626-4EA6-8AEC-7240DE31CD32}" type="pres">
      <dgm:prSet presAssocID="{5D7F806A-6A74-4494-A63D-210F1C32BF78}" presName="rootComposite2" presStyleCnt="0"/>
      <dgm:spPr/>
    </dgm:pt>
    <dgm:pt modelId="{482FD71A-324D-495F-8E62-3C41F968B8FB}" type="pres">
      <dgm:prSet presAssocID="{5D7F806A-6A74-4494-A63D-210F1C32BF78}" presName="rootText2" presStyleLbl="alignAcc1" presStyleIdx="0" presStyleCnt="0">
        <dgm:presLayoutVars>
          <dgm:chPref val="3"/>
        </dgm:presLayoutVars>
      </dgm:prSet>
      <dgm:spPr/>
    </dgm:pt>
    <dgm:pt modelId="{0B63B474-2B6A-4175-894F-CBF15FCDC141}" type="pres">
      <dgm:prSet presAssocID="{5D7F806A-6A74-4494-A63D-210F1C32BF78}" presName="topArc2" presStyleLbl="parChTrans1D1" presStyleIdx="2" presStyleCnt="6"/>
      <dgm:spPr/>
    </dgm:pt>
    <dgm:pt modelId="{08168E84-1E1A-4441-A378-E4419CE6AA5D}" type="pres">
      <dgm:prSet presAssocID="{5D7F806A-6A74-4494-A63D-210F1C32BF78}" presName="bottomArc2" presStyleLbl="parChTrans1D1" presStyleIdx="3" presStyleCnt="6"/>
      <dgm:spPr/>
    </dgm:pt>
    <dgm:pt modelId="{163DD501-FB10-4E91-AF6A-B4007B33A39E}" type="pres">
      <dgm:prSet presAssocID="{5D7F806A-6A74-4494-A63D-210F1C32BF78}" presName="topConnNode2" presStyleLbl="node2" presStyleIdx="0" presStyleCnt="0"/>
      <dgm:spPr/>
    </dgm:pt>
    <dgm:pt modelId="{391A80B3-C502-4B3D-AD11-3E10A2FE0B01}" type="pres">
      <dgm:prSet presAssocID="{5D7F806A-6A74-4494-A63D-210F1C32BF78}" presName="hierChild4" presStyleCnt="0"/>
      <dgm:spPr/>
    </dgm:pt>
    <dgm:pt modelId="{C89F737C-9BF8-4604-87B4-990D533AB0B8}" type="pres">
      <dgm:prSet presAssocID="{5D7F806A-6A74-4494-A63D-210F1C32BF78}" presName="hierChild5" presStyleCnt="0"/>
      <dgm:spPr/>
    </dgm:pt>
    <dgm:pt modelId="{EAE0CF61-9618-4334-A9C0-0D35E1F6A31E}" type="pres">
      <dgm:prSet presAssocID="{75D7E1CF-A762-4BB5-8391-937786983FE1}" presName="Name28" presStyleLbl="parChTrans1D2" presStyleIdx="1" presStyleCnt="2"/>
      <dgm:spPr/>
    </dgm:pt>
    <dgm:pt modelId="{61F8E3ED-BDEB-4E6D-8A79-BCF99347F612}" type="pres">
      <dgm:prSet presAssocID="{A4425C1B-B499-4EBF-90BD-82FC2358A1A6}" presName="hierRoot2" presStyleCnt="0">
        <dgm:presLayoutVars>
          <dgm:hierBranch val="init"/>
        </dgm:presLayoutVars>
      </dgm:prSet>
      <dgm:spPr/>
    </dgm:pt>
    <dgm:pt modelId="{BD7E88FB-0D7A-4534-8D03-C0D5D6CC23ED}" type="pres">
      <dgm:prSet presAssocID="{A4425C1B-B499-4EBF-90BD-82FC2358A1A6}" presName="rootComposite2" presStyleCnt="0"/>
      <dgm:spPr/>
    </dgm:pt>
    <dgm:pt modelId="{245C51D1-6586-4757-B112-D3EB91DEAD05}" type="pres">
      <dgm:prSet presAssocID="{A4425C1B-B499-4EBF-90BD-82FC2358A1A6}" presName="rootText2" presStyleLbl="alignAcc1" presStyleIdx="0" presStyleCnt="0">
        <dgm:presLayoutVars>
          <dgm:chPref val="3"/>
        </dgm:presLayoutVars>
      </dgm:prSet>
      <dgm:spPr/>
    </dgm:pt>
    <dgm:pt modelId="{F9B57121-1391-4CF4-8DC4-793DB802C47C}" type="pres">
      <dgm:prSet presAssocID="{A4425C1B-B499-4EBF-90BD-82FC2358A1A6}" presName="topArc2" presStyleLbl="parChTrans1D1" presStyleIdx="4" presStyleCnt="6"/>
      <dgm:spPr/>
    </dgm:pt>
    <dgm:pt modelId="{DCD8FDC4-CDA1-4DC3-A4AC-0B812B129090}" type="pres">
      <dgm:prSet presAssocID="{A4425C1B-B499-4EBF-90BD-82FC2358A1A6}" presName="bottomArc2" presStyleLbl="parChTrans1D1" presStyleIdx="5" presStyleCnt="6"/>
      <dgm:spPr/>
    </dgm:pt>
    <dgm:pt modelId="{DDD09AEA-EC97-4287-B914-3D97D7E41401}" type="pres">
      <dgm:prSet presAssocID="{A4425C1B-B499-4EBF-90BD-82FC2358A1A6}" presName="topConnNode2" presStyleLbl="node2" presStyleIdx="0" presStyleCnt="0"/>
      <dgm:spPr/>
    </dgm:pt>
    <dgm:pt modelId="{C8161AF1-10D9-4AB0-B255-D702B935001A}" type="pres">
      <dgm:prSet presAssocID="{A4425C1B-B499-4EBF-90BD-82FC2358A1A6}" presName="hierChild4" presStyleCnt="0"/>
      <dgm:spPr/>
    </dgm:pt>
    <dgm:pt modelId="{AC18A0FF-9BA5-44B4-AC68-73C8BBB6FDC0}" type="pres">
      <dgm:prSet presAssocID="{A4425C1B-B499-4EBF-90BD-82FC2358A1A6}" presName="hierChild5" presStyleCnt="0"/>
      <dgm:spPr/>
    </dgm:pt>
    <dgm:pt modelId="{403E328D-A01E-44BC-BB3B-05044FA97085}" type="pres">
      <dgm:prSet presAssocID="{329AA4D3-F8B3-4DCC-A15B-DE0A7EFD8855}" presName="hierChild3" presStyleCnt="0"/>
      <dgm:spPr/>
    </dgm:pt>
  </dgm:ptLst>
  <dgm:cxnLst>
    <dgm:cxn modelId="{0AF2281B-8A8F-42E4-984A-2951E13111A4}" type="presOf" srcId="{75D7E1CF-A762-4BB5-8391-937786983FE1}" destId="{EAE0CF61-9618-4334-A9C0-0D35E1F6A31E}" srcOrd="0" destOrd="0" presId="urn:microsoft.com/office/officeart/2008/layout/HalfCircleOrganizationChart"/>
    <dgm:cxn modelId="{940BA328-9464-49E3-8ABA-40ABCD64EE99}" type="presOf" srcId="{5D7F806A-6A74-4494-A63D-210F1C32BF78}" destId="{163DD501-FB10-4E91-AF6A-B4007B33A39E}" srcOrd="1" destOrd="0" presId="urn:microsoft.com/office/officeart/2008/layout/HalfCircleOrganizationChart"/>
    <dgm:cxn modelId="{F7F16133-21AC-482B-8C7C-3A594A0AF15D}" type="presOf" srcId="{32D68AAB-A77B-43F0-AD3E-E9E968AA327C}" destId="{6A110AED-7654-4467-AE18-5071986EDAEE}" srcOrd="0" destOrd="0" presId="urn:microsoft.com/office/officeart/2008/layout/HalfCircleOrganizationChart"/>
    <dgm:cxn modelId="{45E9B266-22B1-4933-BDF8-D7D4082DDB8F}" type="presOf" srcId="{329AA4D3-F8B3-4DCC-A15B-DE0A7EFD8855}" destId="{055983D2-B1ED-4E7B-9B95-F9EE85D7D6A1}" srcOrd="1" destOrd="0" presId="urn:microsoft.com/office/officeart/2008/layout/HalfCircleOrganizationChart"/>
    <dgm:cxn modelId="{D388E152-82DF-4A26-963B-87B3B1DC80DE}" srcId="{329AA4D3-F8B3-4DCC-A15B-DE0A7EFD8855}" destId="{A4425C1B-B499-4EBF-90BD-82FC2358A1A6}" srcOrd="1" destOrd="0" parTransId="{75D7E1CF-A762-4BB5-8391-937786983FE1}" sibTransId="{CB3DE1BD-DF14-483B-845A-84A4C28A5FC9}"/>
    <dgm:cxn modelId="{29EA9254-1978-43EB-B323-E8DA36918B39}" type="presOf" srcId="{A4425C1B-B499-4EBF-90BD-82FC2358A1A6}" destId="{245C51D1-6586-4757-B112-D3EB91DEAD05}" srcOrd="0" destOrd="0" presId="urn:microsoft.com/office/officeart/2008/layout/HalfCircleOrganizationChart"/>
    <dgm:cxn modelId="{596A2F83-2FDC-4CB5-B9DA-D0210422711F}" srcId="{329AA4D3-F8B3-4DCC-A15B-DE0A7EFD8855}" destId="{5D7F806A-6A74-4494-A63D-210F1C32BF78}" srcOrd="0" destOrd="0" parTransId="{32D68AAB-A77B-43F0-AD3E-E9E968AA327C}" sibTransId="{E9DD08DA-B986-41CC-89EC-0B4019F43DE6}"/>
    <dgm:cxn modelId="{94CC7688-81F8-4669-9772-B09EA76D9600}" srcId="{7FC2ED5C-7B87-4F88-BCF1-81AD53F7D823}" destId="{329AA4D3-F8B3-4DCC-A15B-DE0A7EFD8855}" srcOrd="0" destOrd="0" parTransId="{9071B4FE-5EFE-46E5-92BA-8BC45739E77D}" sibTransId="{44BCACB2-B3F5-4A99-9417-3980A1B37494}"/>
    <dgm:cxn modelId="{9A8EB3A8-59EB-4CAC-A3CB-6EC6B1C41EF4}" type="presOf" srcId="{7FC2ED5C-7B87-4F88-BCF1-81AD53F7D823}" destId="{F84C7038-2A2D-4284-A676-141A2A158317}" srcOrd="0" destOrd="0" presId="urn:microsoft.com/office/officeart/2008/layout/HalfCircleOrganizationChart"/>
    <dgm:cxn modelId="{DDC25BBA-D5BB-41A9-BD5C-868B71EEB082}" type="presOf" srcId="{A4425C1B-B499-4EBF-90BD-82FC2358A1A6}" destId="{DDD09AEA-EC97-4287-B914-3D97D7E41401}" srcOrd="1" destOrd="0" presId="urn:microsoft.com/office/officeart/2008/layout/HalfCircleOrganizationChart"/>
    <dgm:cxn modelId="{4902CEBF-E79E-4C3D-AC57-6D4D8051B24A}" type="presOf" srcId="{329AA4D3-F8B3-4DCC-A15B-DE0A7EFD8855}" destId="{0FBA2424-134B-4736-B014-57C167320322}" srcOrd="0" destOrd="0" presId="urn:microsoft.com/office/officeart/2008/layout/HalfCircleOrganizationChart"/>
    <dgm:cxn modelId="{FCB894E0-F9DF-44E9-AABA-5F2D1E8DA578}" type="presOf" srcId="{5D7F806A-6A74-4494-A63D-210F1C32BF78}" destId="{482FD71A-324D-495F-8E62-3C41F968B8FB}" srcOrd="0" destOrd="0" presId="urn:microsoft.com/office/officeart/2008/layout/HalfCircleOrganizationChart"/>
    <dgm:cxn modelId="{C2BC9576-3913-441E-BE2E-F63F00F17AE3}" type="presParOf" srcId="{F84C7038-2A2D-4284-A676-141A2A158317}" destId="{B9635FCA-4DFA-4C4E-98D7-762C85F29113}" srcOrd="0" destOrd="0" presId="urn:microsoft.com/office/officeart/2008/layout/HalfCircleOrganizationChart"/>
    <dgm:cxn modelId="{B30FE31F-CF57-48ED-A8FF-22ACA1A84570}" type="presParOf" srcId="{B9635FCA-4DFA-4C4E-98D7-762C85F29113}" destId="{9D4FFCE7-3E3B-4E7B-AAB6-BBEAA837F01A}" srcOrd="0" destOrd="0" presId="urn:microsoft.com/office/officeart/2008/layout/HalfCircleOrganizationChart"/>
    <dgm:cxn modelId="{12EEB561-17FA-409B-B477-5B7F998B30D7}" type="presParOf" srcId="{9D4FFCE7-3E3B-4E7B-AAB6-BBEAA837F01A}" destId="{0FBA2424-134B-4736-B014-57C167320322}" srcOrd="0" destOrd="0" presId="urn:microsoft.com/office/officeart/2008/layout/HalfCircleOrganizationChart"/>
    <dgm:cxn modelId="{3B05EB6E-B01C-4478-AFBF-6F2C758DFC31}" type="presParOf" srcId="{9D4FFCE7-3E3B-4E7B-AAB6-BBEAA837F01A}" destId="{B5095466-2DC4-40E4-8C48-38284A42C463}" srcOrd="1" destOrd="0" presId="urn:microsoft.com/office/officeart/2008/layout/HalfCircleOrganizationChart"/>
    <dgm:cxn modelId="{D6359398-8D48-431E-A0D2-7F9890558CBA}" type="presParOf" srcId="{9D4FFCE7-3E3B-4E7B-AAB6-BBEAA837F01A}" destId="{A084D926-2046-4036-BB3B-DCB5CC6E980C}" srcOrd="2" destOrd="0" presId="urn:microsoft.com/office/officeart/2008/layout/HalfCircleOrganizationChart"/>
    <dgm:cxn modelId="{5981CCAF-62ED-4A22-BB2D-CAB0E92F9FCC}" type="presParOf" srcId="{9D4FFCE7-3E3B-4E7B-AAB6-BBEAA837F01A}" destId="{055983D2-B1ED-4E7B-9B95-F9EE85D7D6A1}" srcOrd="3" destOrd="0" presId="urn:microsoft.com/office/officeart/2008/layout/HalfCircleOrganizationChart"/>
    <dgm:cxn modelId="{88E4A383-FFEC-4D39-88A2-9EC6B6192032}" type="presParOf" srcId="{B9635FCA-4DFA-4C4E-98D7-762C85F29113}" destId="{FDFA1036-76AC-4705-9D03-A264F505503D}" srcOrd="1" destOrd="0" presId="urn:microsoft.com/office/officeart/2008/layout/HalfCircleOrganizationChart"/>
    <dgm:cxn modelId="{43CC15F0-B8F0-4BDA-8AF1-B0B980486B73}" type="presParOf" srcId="{FDFA1036-76AC-4705-9D03-A264F505503D}" destId="{6A110AED-7654-4467-AE18-5071986EDAEE}" srcOrd="0" destOrd="0" presId="urn:microsoft.com/office/officeart/2008/layout/HalfCircleOrganizationChart"/>
    <dgm:cxn modelId="{94299864-CB98-4418-A71A-56EC07D6D767}" type="presParOf" srcId="{FDFA1036-76AC-4705-9D03-A264F505503D}" destId="{8E0BEB35-E480-47EB-9EB5-9AA525FC0BEE}" srcOrd="1" destOrd="0" presId="urn:microsoft.com/office/officeart/2008/layout/HalfCircleOrganizationChart"/>
    <dgm:cxn modelId="{01B9CE3B-4D51-47D0-A727-90EBCE7F5FBA}" type="presParOf" srcId="{8E0BEB35-E480-47EB-9EB5-9AA525FC0BEE}" destId="{FF2AFB46-F626-4EA6-8AEC-7240DE31CD32}" srcOrd="0" destOrd="0" presId="urn:microsoft.com/office/officeart/2008/layout/HalfCircleOrganizationChart"/>
    <dgm:cxn modelId="{A8ECA51C-D77C-4E8D-B87F-82F8BECBF5FC}" type="presParOf" srcId="{FF2AFB46-F626-4EA6-8AEC-7240DE31CD32}" destId="{482FD71A-324D-495F-8E62-3C41F968B8FB}" srcOrd="0" destOrd="0" presId="urn:microsoft.com/office/officeart/2008/layout/HalfCircleOrganizationChart"/>
    <dgm:cxn modelId="{455385C2-B7BA-4EFD-B2EE-D352A7543B0D}" type="presParOf" srcId="{FF2AFB46-F626-4EA6-8AEC-7240DE31CD32}" destId="{0B63B474-2B6A-4175-894F-CBF15FCDC141}" srcOrd="1" destOrd="0" presId="urn:microsoft.com/office/officeart/2008/layout/HalfCircleOrganizationChart"/>
    <dgm:cxn modelId="{2BCF8055-F9A2-41BC-B83B-3A3F6B5603F2}" type="presParOf" srcId="{FF2AFB46-F626-4EA6-8AEC-7240DE31CD32}" destId="{08168E84-1E1A-4441-A378-E4419CE6AA5D}" srcOrd="2" destOrd="0" presId="urn:microsoft.com/office/officeart/2008/layout/HalfCircleOrganizationChart"/>
    <dgm:cxn modelId="{E80598FE-4096-4E10-BCA1-D69E7807F425}" type="presParOf" srcId="{FF2AFB46-F626-4EA6-8AEC-7240DE31CD32}" destId="{163DD501-FB10-4E91-AF6A-B4007B33A39E}" srcOrd="3" destOrd="0" presId="urn:microsoft.com/office/officeart/2008/layout/HalfCircleOrganizationChart"/>
    <dgm:cxn modelId="{606FDDB1-B43B-403E-AF74-651223AEC8DA}" type="presParOf" srcId="{8E0BEB35-E480-47EB-9EB5-9AA525FC0BEE}" destId="{391A80B3-C502-4B3D-AD11-3E10A2FE0B01}" srcOrd="1" destOrd="0" presId="urn:microsoft.com/office/officeart/2008/layout/HalfCircleOrganizationChart"/>
    <dgm:cxn modelId="{0848977B-3746-4DFE-B6C5-C441DB0C47CC}" type="presParOf" srcId="{8E0BEB35-E480-47EB-9EB5-9AA525FC0BEE}" destId="{C89F737C-9BF8-4604-87B4-990D533AB0B8}" srcOrd="2" destOrd="0" presId="urn:microsoft.com/office/officeart/2008/layout/HalfCircleOrganizationChart"/>
    <dgm:cxn modelId="{859BB795-D939-4D50-8DC9-B592DA0AF9A1}" type="presParOf" srcId="{FDFA1036-76AC-4705-9D03-A264F505503D}" destId="{EAE0CF61-9618-4334-A9C0-0D35E1F6A31E}" srcOrd="2" destOrd="0" presId="urn:microsoft.com/office/officeart/2008/layout/HalfCircleOrganizationChart"/>
    <dgm:cxn modelId="{98D3FEF0-4311-46A4-AA75-6CF860C1CEF3}" type="presParOf" srcId="{FDFA1036-76AC-4705-9D03-A264F505503D}" destId="{61F8E3ED-BDEB-4E6D-8A79-BCF99347F612}" srcOrd="3" destOrd="0" presId="urn:microsoft.com/office/officeart/2008/layout/HalfCircleOrganizationChart"/>
    <dgm:cxn modelId="{7B37B682-B687-44AD-BB8F-A55CA8E97742}" type="presParOf" srcId="{61F8E3ED-BDEB-4E6D-8A79-BCF99347F612}" destId="{BD7E88FB-0D7A-4534-8D03-C0D5D6CC23ED}" srcOrd="0" destOrd="0" presId="urn:microsoft.com/office/officeart/2008/layout/HalfCircleOrganizationChart"/>
    <dgm:cxn modelId="{E36A2710-63AF-48C1-85BD-23010474FB3C}" type="presParOf" srcId="{BD7E88FB-0D7A-4534-8D03-C0D5D6CC23ED}" destId="{245C51D1-6586-4757-B112-D3EB91DEAD05}" srcOrd="0" destOrd="0" presId="urn:microsoft.com/office/officeart/2008/layout/HalfCircleOrganizationChart"/>
    <dgm:cxn modelId="{B74B1ADF-8FBA-463C-9C24-58BC66635EAA}" type="presParOf" srcId="{BD7E88FB-0D7A-4534-8D03-C0D5D6CC23ED}" destId="{F9B57121-1391-4CF4-8DC4-793DB802C47C}" srcOrd="1" destOrd="0" presId="urn:microsoft.com/office/officeart/2008/layout/HalfCircleOrganizationChart"/>
    <dgm:cxn modelId="{38FDD150-EC49-4CD5-A40A-59D6359A4CF4}" type="presParOf" srcId="{BD7E88FB-0D7A-4534-8D03-C0D5D6CC23ED}" destId="{DCD8FDC4-CDA1-4DC3-A4AC-0B812B129090}" srcOrd="2" destOrd="0" presId="urn:microsoft.com/office/officeart/2008/layout/HalfCircleOrganizationChart"/>
    <dgm:cxn modelId="{39A74B3B-33C1-44F9-A57A-B0A9DF9A146C}" type="presParOf" srcId="{BD7E88FB-0D7A-4534-8D03-C0D5D6CC23ED}" destId="{DDD09AEA-EC97-4287-B914-3D97D7E41401}" srcOrd="3" destOrd="0" presId="urn:microsoft.com/office/officeart/2008/layout/HalfCircleOrganizationChart"/>
    <dgm:cxn modelId="{652209B0-952A-4E82-A31A-DE20E8F82999}" type="presParOf" srcId="{61F8E3ED-BDEB-4E6D-8A79-BCF99347F612}" destId="{C8161AF1-10D9-4AB0-B255-D702B935001A}" srcOrd="1" destOrd="0" presId="urn:microsoft.com/office/officeart/2008/layout/HalfCircleOrganizationChart"/>
    <dgm:cxn modelId="{5057B5E0-1576-458F-A3D9-1A147EBAAC27}" type="presParOf" srcId="{61F8E3ED-BDEB-4E6D-8A79-BCF99347F612}" destId="{AC18A0FF-9BA5-44B4-AC68-73C8BBB6FDC0}" srcOrd="2" destOrd="0" presId="urn:microsoft.com/office/officeart/2008/layout/HalfCircleOrganizationChart"/>
    <dgm:cxn modelId="{D614A2B4-9287-48D5-A41E-C3B4C3CCCF0D}" type="presParOf" srcId="{B9635FCA-4DFA-4C4E-98D7-762C85F29113}" destId="{403E328D-A01E-44BC-BB3B-05044FA97085}"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B80AA9-9FA4-46A1-B816-C1E2BFA617F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614555B7-D6EF-411A-8F24-AAB0BE0535B8}">
      <dgm:prSet phldrT="[Tekst]"/>
      <dgm:spPr/>
      <dgm:t>
        <a:bodyPr/>
        <a:lstStyle/>
        <a:p>
          <a:r>
            <a:rPr lang="pl-PL" dirty="0"/>
            <a:t>Quantitative forecasts</a:t>
          </a:r>
        </a:p>
      </dgm:t>
    </dgm:pt>
    <dgm:pt modelId="{1A6FEDC1-A859-4E76-B4CA-28A5602898BC}" type="parTrans" cxnId="{1D2C719D-0192-4CEE-A88E-3180D0C046E6}">
      <dgm:prSet/>
      <dgm:spPr/>
      <dgm:t>
        <a:bodyPr/>
        <a:lstStyle/>
        <a:p>
          <a:endParaRPr lang="pl-PL"/>
        </a:p>
      </dgm:t>
    </dgm:pt>
    <dgm:pt modelId="{857492CB-3123-477C-93F6-9006E91D249C}" type="sibTrans" cxnId="{1D2C719D-0192-4CEE-A88E-3180D0C046E6}">
      <dgm:prSet/>
      <dgm:spPr/>
      <dgm:t>
        <a:bodyPr/>
        <a:lstStyle/>
        <a:p>
          <a:endParaRPr lang="pl-PL"/>
        </a:p>
      </dgm:t>
    </dgm:pt>
    <dgm:pt modelId="{FA9217E0-1C5F-4F93-8178-20FB0653E513}">
      <dgm:prSet/>
      <dgm:spPr/>
      <dgm:t>
        <a:bodyPr/>
        <a:lstStyle/>
        <a:p>
          <a:r>
            <a:rPr lang="pl-PL" dirty="0"/>
            <a:t>Time series models</a:t>
          </a:r>
        </a:p>
      </dgm:t>
    </dgm:pt>
    <dgm:pt modelId="{F18B346E-0CA7-46BE-A1B5-102EDBDF62DB}" type="parTrans" cxnId="{3B629919-2934-4748-8B99-B0627A0DD1F5}">
      <dgm:prSet/>
      <dgm:spPr/>
      <dgm:t>
        <a:bodyPr/>
        <a:lstStyle/>
        <a:p>
          <a:endParaRPr lang="pl-PL"/>
        </a:p>
      </dgm:t>
    </dgm:pt>
    <dgm:pt modelId="{37882BF9-675F-443A-BC9C-48A7F2AFCC30}" type="sibTrans" cxnId="{3B629919-2934-4748-8B99-B0627A0DD1F5}">
      <dgm:prSet/>
      <dgm:spPr/>
      <dgm:t>
        <a:bodyPr/>
        <a:lstStyle/>
        <a:p>
          <a:endParaRPr lang="pl-PL"/>
        </a:p>
      </dgm:t>
    </dgm:pt>
    <dgm:pt modelId="{E625784C-DE8C-4F27-9728-DA7AFE4F003F}">
      <dgm:prSet/>
      <dgm:spPr/>
      <dgm:t>
        <a:bodyPr/>
        <a:lstStyle/>
        <a:p>
          <a:r>
            <a:rPr lang="pl-PL" dirty="0"/>
            <a:t>Econometric models</a:t>
          </a:r>
        </a:p>
      </dgm:t>
    </dgm:pt>
    <dgm:pt modelId="{02A63F08-9E16-435C-B87C-4E0164F49677}" type="parTrans" cxnId="{6E3A74DA-27DC-44F1-B0C0-3B9A37121D7A}">
      <dgm:prSet/>
      <dgm:spPr/>
      <dgm:t>
        <a:bodyPr/>
        <a:lstStyle/>
        <a:p>
          <a:endParaRPr lang="pl-PL"/>
        </a:p>
      </dgm:t>
    </dgm:pt>
    <dgm:pt modelId="{2642A60D-6793-41CA-923B-A04787710E07}" type="sibTrans" cxnId="{6E3A74DA-27DC-44F1-B0C0-3B9A37121D7A}">
      <dgm:prSet/>
      <dgm:spPr/>
      <dgm:t>
        <a:bodyPr/>
        <a:lstStyle/>
        <a:p>
          <a:endParaRPr lang="pl-PL"/>
        </a:p>
      </dgm:t>
    </dgm:pt>
    <dgm:pt modelId="{F638B71F-0D55-4667-BEF0-E5B3C302F46C}">
      <dgm:prSet/>
      <dgm:spPr/>
      <dgm:t>
        <a:bodyPr/>
        <a:lstStyle/>
        <a:p>
          <a:r>
            <a:rPr lang="pl-PL" dirty="0"/>
            <a:t>Analog models</a:t>
          </a:r>
        </a:p>
      </dgm:t>
    </dgm:pt>
    <dgm:pt modelId="{3B100CBD-FE47-43B7-99CE-EA7C4A4AE740}" type="parTrans" cxnId="{15F209F3-C70D-4794-9328-33ED2BCD71CE}">
      <dgm:prSet/>
      <dgm:spPr/>
      <dgm:t>
        <a:bodyPr/>
        <a:lstStyle/>
        <a:p>
          <a:endParaRPr lang="pl-PL"/>
        </a:p>
      </dgm:t>
    </dgm:pt>
    <dgm:pt modelId="{7AFBBA57-7986-4A95-9385-93AB53CCF01D}" type="sibTrans" cxnId="{15F209F3-C70D-4794-9328-33ED2BCD71CE}">
      <dgm:prSet/>
      <dgm:spPr/>
      <dgm:t>
        <a:bodyPr/>
        <a:lstStyle/>
        <a:p>
          <a:endParaRPr lang="pl-PL"/>
        </a:p>
      </dgm:t>
    </dgm:pt>
    <dgm:pt modelId="{CD175A60-22AB-48CB-8409-EB0BBA3B0D3B}">
      <dgm:prSet/>
      <dgm:spPr/>
      <dgm:t>
        <a:bodyPr/>
        <a:lstStyle/>
        <a:p>
          <a:r>
            <a:rPr lang="pl-PL" dirty="0"/>
            <a:t>Lead variable models</a:t>
          </a:r>
        </a:p>
      </dgm:t>
    </dgm:pt>
    <dgm:pt modelId="{8C6A6D11-808A-4DD6-8EB2-3C6A4B629EC8}" type="parTrans" cxnId="{D61D9D7B-3472-43BD-B2EB-E30ED8A01920}">
      <dgm:prSet/>
      <dgm:spPr/>
      <dgm:t>
        <a:bodyPr/>
        <a:lstStyle/>
        <a:p>
          <a:endParaRPr lang="pl-PL"/>
        </a:p>
      </dgm:t>
    </dgm:pt>
    <dgm:pt modelId="{1F3F61D9-1D79-4398-898B-16BC8F043012}" type="sibTrans" cxnId="{D61D9D7B-3472-43BD-B2EB-E30ED8A01920}">
      <dgm:prSet/>
      <dgm:spPr/>
      <dgm:t>
        <a:bodyPr/>
        <a:lstStyle/>
        <a:p>
          <a:endParaRPr lang="pl-PL"/>
        </a:p>
      </dgm:t>
    </dgm:pt>
    <dgm:pt modelId="{D5008C9A-185D-4650-B101-17B03319CEB3}">
      <dgm:prSet/>
      <dgm:spPr/>
      <dgm:t>
        <a:bodyPr/>
        <a:lstStyle/>
        <a:p>
          <a:r>
            <a:rPr lang="pl-PL" dirty="0"/>
            <a:t>Cohort analysis models</a:t>
          </a:r>
        </a:p>
      </dgm:t>
    </dgm:pt>
    <dgm:pt modelId="{7EA797F9-DAFC-4629-A373-74CD650FB6B4}" type="parTrans" cxnId="{CA5F9D40-6814-4E66-ABA9-D7CDC57760CC}">
      <dgm:prSet/>
      <dgm:spPr/>
      <dgm:t>
        <a:bodyPr/>
        <a:lstStyle/>
        <a:p>
          <a:endParaRPr lang="pl-PL"/>
        </a:p>
      </dgm:t>
    </dgm:pt>
    <dgm:pt modelId="{B0E6B8CD-E4A0-4D76-9FC6-E9616095C8F2}" type="sibTrans" cxnId="{CA5F9D40-6814-4E66-ABA9-D7CDC57760CC}">
      <dgm:prSet/>
      <dgm:spPr/>
      <dgm:t>
        <a:bodyPr/>
        <a:lstStyle/>
        <a:p>
          <a:endParaRPr lang="pl-PL"/>
        </a:p>
      </dgm:t>
    </dgm:pt>
    <dgm:pt modelId="{147CAE3D-7E6E-4428-A53D-CD127AE682BA}">
      <dgm:prSet/>
      <dgm:spPr/>
      <dgm:t>
        <a:bodyPr/>
        <a:lstStyle/>
        <a:p>
          <a:r>
            <a:rPr lang="pl-PL" dirty="0"/>
            <a:t>Market tests</a:t>
          </a:r>
        </a:p>
      </dgm:t>
    </dgm:pt>
    <dgm:pt modelId="{C260A6CD-3A45-4558-9371-B3EBFAC18DE1}" type="parTrans" cxnId="{DE23F1AC-CAE4-466B-9C38-98B370B9A90C}">
      <dgm:prSet/>
      <dgm:spPr/>
      <dgm:t>
        <a:bodyPr/>
        <a:lstStyle/>
        <a:p>
          <a:endParaRPr lang="pl-PL"/>
        </a:p>
      </dgm:t>
    </dgm:pt>
    <dgm:pt modelId="{9B531900-3BB5-43CF-98AD-22497DCDE7BA}" type="sibTrans" cxnId="{DE23F1AC-CAE4-466B-9C38-98B370B9A90C}">
      <dgm:prSet/>
      <dgm:spPr/>
      <dgm:t>
        <a:bodyPr/>
        <a:lstStyle/>
        <a:p>
          <a:endParaRPr lang="pl-PL"/>
        </a:p>
      </dgm:t>
    </dgm:pt>
    <dgm:pt modelId="{E404A934-07E0-4C02-94E6-7B119621F280}" type="pres">
      <dgm:prSet presAssocID="{B8B80AA9-9FA4-46A1-B816-C1E2BFA617FE}" presName="vert0" presStyleCnt="0">
        <dgm:presLayoutVars>
          <dgm:dir/>
          <dgm:animOne val="branch"/>
          <dgm:animLvl val="lvl"/>
        </dgm:presLayoutVars>
      </dgm:prSet>
      <dgm:spPr/>
    </dgm:pt>
    <dgm:pt modelId="{89E77C49-6A38-44CA-A6A9-37B6002855FA}" type="pres">
      <dgm:prSet presAssocID="{614555B7-D6EF-411A-8F24-AAB0BE0535B8}" presName="thickLine" presStyleLbl="alignNode1" presStyleIdx="0" presStyleCnt="1"/>
      <dgm:spPr/>
    </dgm:pt>
    <dgm:pt modelId="{77F5599C-650E-4A16-9376-EC16E33B0F69}" type="pres">
      <dgm:prSet presAssocID="{614555B7-D6EF-411A-8F24-AAB0BE0535B8}" presName="horz1" presStyleCnt="0"/>
      <dgm:spPr/>
    </dgm:pt>
    <dgm:pt modelId="{C5DA89DC-61D5-423B-BA99-3795843DD7B6}" type="pres">
      <dgm:prSet presAssocID="{614555B7-D6EF-411A-8F24-AAB0BE0535B8}" presName="tx1" presStyleLbl="revTx" presStyleIdx="0" presStyleCnt="7"/>
      <dgm:spPr/>
    </dgm:pt>
    <dgm:pt modelId="{4C04A5D9-6C92-4C46-B9E1-E1B1FDF16888}" type="pres">
      <dgm:prSet presAssocID="{614555B7-D6EF-411A-8F24-AAB0BE0535B8}" presName="vert1" presStyleCnt="0"/>
      <dgm:spPr/>
    </dgm:pt>
    <dgm:pt modelId="{90798CF7-BD77-4CBD-AA3D-57BE94816223}" type="pres">
      <dgm:prSet presAssocID="{FA9217E0-1C5F-4F93-8178-20FB0653E513}" presName="vertSpace2a" presStyleCnt="0"/>
      <dgm:spPr/>
    </dgm:pt>
    <dgm:pt modelId="{86A979C2-3734-47CF-B7EB-385788D17DC1}" type="pres">
      <dgm:prSet presAssocID="{FA9217E0-1C5F-4F93-8178-20FB0653E513}" presName="horz2" presStyleCnt="0"/>
      <dgm:spPr/>
    </dgm:pt>
    <dgm:pt modelId="{72959143-F4D5-41B0-82F0-7F9FC04C6B6F}" type="pres">
      <dgm:prSet presAssocID="{FA9217E0-1C5F-4F93-8178-20FB0653E513}" presName="horzSpace2" presStyleCnt="0"/>
      <dgm:spPr/>
    </dgm:pt>
    <dgm:pt modelId="{3ECD91E3-025A-4D25-8DDB-D17C69B56FD4}" type="pres">
      <dgm:prSet presAssocID="{FA9217E0-1C5F-4F93-8178-20FB0653E513}" presName="tx2" presStyleLbl="revTx" presStyleIdx="1" presStyleCnt="7"/>
      <dgm:spPr/>
    </dgm:pt>
    <dgm:pt modelId="{CC2DF2C5-7A1E-41E2-8617-5F7716C31F5F}" type="pres">
      <dgm:prSet presAssocID="{FA9217E0-1C5F-4F93-8178-20FB0653E513}" presName="vert2" presStyleCnt="0"/>
      <dgm:spPr/>
    </dgm:pt>
    <dgm:pt modelId="{DA78946F-6B31-403A-817C-9E3A6DA96A01}" type="pres">
      <dgm:prSet presAssocID="{FA9217E0-1C5F-4F93-8178-20FB0653E513}" presName="thinLine2b" presStyleLbl="callout" presStyleIdx="0" presStyleCnt="6"/>
      <dgm:spPr/>
    </dgm:pt>
    <dgm:pt modelId="{94486234-EB36-4AC5-8924-3C06B4619509}" type="pres">
      <dgm:prSet presAssocID="{FA9217E0-1C5F-4F93-8178-20FB0653E513}" presName="vertSpace2b" presStyleCnt="0"/>
      <dgm:spPr/>
    </dgm:pt>
    <dgm:pt modelId="{50ED0A99-EBF4-4D4E-83A5-C68F31687E4F}" type="pres">
      <dgm:prSet presAssocID="{E625784C-DE8C-4F27-9728-DA7AFE4F003F}" presName="horz2" presStyleCnt="0"/>
      <dgm:spPr/>
    </dgm:pt>
    <dgm:pt modelId="{658B871B-D0AD-451D-93E8-3BB72CE59500}" type="pres">
      <dgm:prSet presAssocID="{E625784C-DE8C-4F27-9728-DA7AFE4F003F}" presName="horzSpace2" presStyleCnt="0"/>
      <dgm:spPr/>
    </dgm:pt>
    <dgm:pt modelId="{C9FF14DA-5918-4DCA-8174-D0E9FDF199F7}" type="pres">
      <dgm:prSet presAssocID="{E625784C-DE8C-4F27-9728-DA7AFE4F003F}" presName="tx2" presStyleLbl="revTx" presStyleIdx="2" presStyleCnt="7"/>
      <dgm:spPr/>
    </dgm:pt>
    <dgm:pt modelId="{32682BDC-2BEE-4A1A-8D49-0961A0F6DB70}" type="pres">
      <dgm:prSet presAssocID="{E625784C-DE8C-4F27-9728-DA7AFE4F003F}" presName="vert2" presStyleCnt="0"/>
      <dgm:spPr/>
    </dgm:pt>
    <dgm:pt modelId="{2471DC2A-DB3D-44A9-A288-A4E95330E1EC}" type="pres">
      <dgm:prSet presAssocID="{E625784C-DE8C-4F27-9728-DA7AFE4F003F}" presName="thinLine2b" presStyleLbl="callout" presStyleIdx="1" presStyleCnt="6"/>
      <dgm:spPr/>
    </dgm:pt>
    <dgm:pt modelId="{125E4F2C-BD19-4823-9E51-496B1A0948FC}" type="pres">
      <dgm:prSet presAssocID="{E625784C-DE8C-4F27-9728-DA7AFE4F003F}" presName="vertSpace2b" presStyleCnt="0"/>
      <dgm:spPr/>
    </dgm:pt>
    <dgm:pt modelId="{FA1D4AE7-9C53-428B-8163-3E48C8BA9306}" type="pres">
      <dgm:prSet presAssocID="{F638B71F-0D55-4667-BEF0-E5B3C302F46C}" presName="horz2" presStyleCnt="0"/>
      <dgm:spPr/>
    </dgm:pt>
    <dgm:pt modelId="{FDF2DFBA-8F8E-4955-B202-DBCDE29A2988}" type="pres">
      <dgm:prSet presAssocID="{F638B71F-0D55-4667-BEF0-E5B3C302F46C}" presName="horzSpace2" presStyleCnt="0"/>
      <dgm:spPr/>
    </dgm:pt>
    <dgm:pt modelId="{BD9397B5-146A-465E-B99A-FBA461EA50CE}" type="pres">
      <dgm:prSet presAssocID="{F638B71F-0D55-4667-BEF0-E5B3C302F46C}" presName="tx2" presStyleLbl="revTx" presStyleIdx="3" presStyleCnt="7"/>
      <dgm:spPr/>
    </dgm:pt>
    <dgm:pt modelId="{FD1C6CD9-BEF3-40D6-ABB7-7492FE7C5119}" type="pres">
      <dgm:prSet presAssocID="{F638B71F-0D55-4667-BEF0-E5B3C302F46C}" presName="vert2" presStyleCnt="0"/>
      <dgm:spPr/>
    </dgm:pt>
    <dgm:pt modelId="{B7B4EB43-2900-47A4-95A7-3041EF55BDA2}" type="pres">
      <dgm:prSet presAssocID="{F638B71F-0D55-4667-BEF0-E5B3C302F46C}" presName="thinLine2b" presStyleLbl="callout" presStyleIdx="2" presStyleCnt="6"/>
      <dgm:spPr/>
    </dgm:pt>
    <dgm:pt modelId="{4A7F19DB-FB6C-49B7-BD39-32355F9626A9}" type="pres">
      <dgm:prSet presAssocID="{F638B71F-0D55-4667-BEF0-E5B3C302F46C}" presName="vertSpace2b" presStyleCnt="0"/>
      <dgm:spPr/>
    </dgm:pt>
    <dgm:pt modelId="{DA623D22-D8B7-4BD5-960C-F1CAA103F5EA}" type="pres">
      <dgm:prSet presAssocID="{CD175A60-22AB-48CB-8409-EB0BBA3B0D3B}" presName="horz2" presStyleCnt="0"/>
      <dgm:spPr/>
    </dgm:pt>
    <dgm:pt modelId="{B0FD0F97-081E-49F9-A871-8FBB0668C977}" type="pres">
      <dgm:prSet presAssocID="{CD175A60-22AB-48CB-8409-EB0BBA3B0D3B}" presName="horzSpace2" presStyleCnt="0"/>
      <dgm:spPr/>
    </dgm:pt>
    <dgm:pt modelId="{41DA238A-7822-45A4-AF3F-3D779420E9D9}" type="pres">
      <dgm:prSet presAssocID="{CD175A60-22AB-48CB-8409-EB0BBA3B0D3B}" presName="tx2" presStyleLbl="revTx" presStyleIdx="4" presStyleCnt="7"/>
      <dgm:spPr/>
    </dgm:pt>
    <dgm:pt modelId="{9E4942CC-9082-4379-B0AB-1532949AB410}" type="pres">
      <dgm:prSet presAssocID="{CD175A60-22AB-48CB-8409-EB0BBA3B0D3B}" presName="vert2" presStyleCnt="0"/>
      <dgm:spPr/>
    </dgm:pt>
    <dgm:pt modelId="{72ABBA05-8FC3-45D6-ADBE-62F710F01495}" type="pres">
      <dgm:prSet presAssocID="{CD175A60-22AB-48CB-8409-EB0BBA3B0D3B}" presName="thinLine2b" presStyleLbl="callout" presStyleIdx="3" presStyleCnt="6"/>
      <dgm:spPr/>
    </dgm:pt>
    <dgm:pt modelId="{D8B663E1-44F7-496C-AA36-718AA03FEBCF}" type="pres">
      <dgm:prSet presAssocID="{CD175A60-22AB-48CB-8409-EB0BBA3B0D3B}" presName="vertSpace2b" presStyleCnt="0"/>
      <dgm:spPr/>
    </dgm:pt>
    <dgm:pt modelId="{DD98C442-BB2D-406E-A20F-71A102C4A4BE}" type="pres">
      <dgm:prSet presAssocID="{D5008C9A-185D-4650-B101-17B03319CEB3}" presName="horz2" presStyleCnt="0"/>
      <dgm:spPr/>
    </dgm:pt>
    <dgm:pt modelId="{F69155D7-5566-4B36-B145-104A533505E6}" type="pres">
      <dgm:prSet presAssocID="{D5008C9A-185D-4650-B101-17B03319CEB3}" presName="horzSpace2" presStyleCnt="0"/>
      <dgm:spPr/>
    </dgm:pt>
    <dgm:pt modelId="{FE6700CC-97FC-42AD-9D88-1EFDE21496D9}" type="pres">
      <dgm:prSet presAssocID="{D5008C9A-185D-4650-B101-17B03319CEB3}" presName="tx2" presStyleLbl="revTx" presStyleIdx="5" presStyleCnt="7"/>
      <dgm:spPr/>
    </dgm:pt>
    <dgm:pt modelId="{2FAD47BE-6403-4C56-8DA4-7F879182BD2F}" type="pres">
      <dgm:prSet presAssocID="{D5008C9A-185D-4650-B101-17B03319CEB3}" presName="vert2" presStyleCnt="0"/>
      <dgm:spPr/>
    </dgm:pt>
    <dgm:pt modelId="{B399317C-835E-4BE0-9F4B-840399D48973}" type="pres">
      <dgm:prSet presAssocID="{D5008C9A-185D-4650-B101-17B03319CEB3}" presName="thinLine2b" presStyleLbl="callout" presStyleIdx="4" presStyleCnt="6"/>
      <dgm:spPr/>
    </dgm:pt>
    <dgm:pt modelId="{7DCF164E-C0E4-4B48-B546-24EA69163963}" type="pres">
      <dgm:prSet presAssocID="{D5008C9A-185D-4650-B101-17B03319CEB3}" presName="vertSpace2b" presStyleCnt="0"/>
      <dgm:spPr/>
    </dgm:pt>
    <dgm:pt modelId="{AFC57CD5-A572-427D-9790-2555A3CB3E5F}" type="pres">
      <dgm:prSet presAssocID="{147CAE3D-7E6E-4428-A53D-CD127AE682BA}" presName="horz2" presStyleCnt="0"/>
      <dgm:spPr/>
    </dgm:pt>
    <dgm:pt modelId="{B1893D65-AD7C-4007-BC32-29CBE24E2428}" type="pres">
      <dgm:prSet presAssocID="{147CAE3D-7E6E-4428-A53D-CD127AE682BA}" presName="horzSpace2" presStyleCnt="0"/>
      <dgm:spPr/>
    </dgm:pt>
    <dgm:pt modelId="{E855B9D5-220B-45BB-A8D1-F77F97C44AA4}" type="pres">
      <dgm:prSet presAssocID="{147CAE3D-7E6E-4428-A53D-CD127AE682BA}" presName="tx2" presStyleLbl="revTx" presStyleIdx="6" presStyleCnt="7"/>
      <dgm:spPr/>
    </dgm:pt>
    <dgm:pt modelId="{979B9147-85C7-441A-B99D-BA2BAE01FE35}" type="pres">
      <dgm:prSet presAssocID="{147CAE3D-7E6E-4428-A53D-CD127AE682BA}" presName="vert2" presStyleCnt="0"/>
      <dgm:spPr/>
    </dgm:pt>
    <dgm:pt modelId="{317E2439-C45F-4541-8671-74C857C4B605}" type="pres">
      <dgm:prSet presAssocID="{147CAE3D-7E6E-4428-A53D-CD127AE682BA}" presName="thinLine2b" presStyleLbl="callout" presStyleIdx="5" presStyleCnt="6"/>
      <dgm:spPr/>
    </dgm:pt>
    <dgm:pt modelId="{F038AAFE-1C47-4E01-BC50-ADD7EE2BD186}" type="pres">
      <dgm:prSet presAssocID="{147CAE3D-7E6E-4428-A53D-CD127AE682BA}" presName="vertSpace2b" presStyleCnt="0"/>
      <dgm:spPr/>
    </dgm:pt>
  </dgm:ptLst>
  <dgm:cxnLst>
    <dgm:cxn modelId="{3B629919-2934-4748-8B99-B0627A0DD1F5}" srcId="{614555B7-D6EF-411A-8F24-AAB0BE0535B8}" destId="{FA9217E0-1C5F-4F93-8178-20FB0653E513}" srcOrd="0" destOrd="0" parTransId="{F18B346E-0CA7-46BE-A1B5-102EDBDF62DB}" sibTransId="{37882BF9-675F-443A-BC9C-48A7F2AFCC30}"/>
    <dgm:cxn modelId="{CA5F9D40-6814-4E66-ABA9-D7CDC57760CC}" srcId="{614555B7-D6EF-411A-8F24-AAB0BE0535B8}" destId="{D5008C9A-185D-4650-B101-17B03319CEB3}" srcOrd="4" destOrd="0" parTransId="{7EA797F9-DAFC-4629-A373-74CD650FB6B4}" sibTransId="{B0E6B8CD-E4A0-4D76-9FC6-E9616095C8F2}"/>
    <dgm:cxn modelId="{D61D9D7B-3472-43BD-B2EB-E30ED8A01920}" srcId="{614555B7-D6EF-411A-8F24-AAB0BE0535B8}" destId="{CD175A60-22AB-48CB-8409-EB0BBA3B0D3B}" srcOrd="3" destOrd="0" parTransId="{8C6A6D11-808A-4DD6-8EB2-3C6A4B629EC8}" sibTransId="{1F3F61D9-1D79-4398-898B-16BC8F043012}"/>
    <dgm:cxn modelId="{9503237E-CBCE-4DAE-8B80-72F5DC7F51BA}" type="presOf" srcId="{B8B80AA9-9FA4-46A1-B816-C1E2BFA617FE}" destId="{E404A934-07E0-4C02-94E6-7B119621F280}" srcOrd="0" destOrd="0" presId="urn:microsoft.com/office/officeart/2008/layout/LinedList"/>
    <dgm:cxn modelId="{1D2C719D-0192-4CEE-A88E-3180D0C046E6}" srcId="{B8B80AA9-9FA4-46A1-B816-C1E2BFA617FE}" destId="{614555B7-D6EF-411A-8F24-AAB0BE0535B8}" srcOrd="0" destOrd="0" parTransId="{1A6FEDC1-A859-4E76-B4CA-28A5602898BC}" sibTransId="{857492CB-3123-477C-93F6-9006E91D249C}"/>
    <dgm:cxn modelId="{DE23F1AC-CAE4-466B-9C38-98B370B9A90C}" srcId="{614555B7-D6EF-411A-8F24-AAB0BE0535B8}" destId="{147CAE3D-7E6E-4428-A53D-CD127AE682BA}" srcOrd="5" destOrd="0" parTransId="{C260A6CD-3A45-4558-9371-B3EBFAC18DE1}" sibTransId="{9B531900-3BB5-43CF-98AD-22497DCDE7BA}"/>
    <dgm:cxn modelId="{5ACFC3B1-F78D-45C2-A8D3-D4D85D518CCC}" type="presOf" srcId="{FA9217E0-1C5F-4F93-8178-20FB0653E513}" destId="{3ECD91E3-025A-4D25-8DDB-D17C69B56FD4}" srcOrd="0" destOrd="0" presId="urn:microsoft.com/office/officeart/2008/layout/LinedList"/>
    <dgm:cxn modelId="{FDC9CBC4-E2D4-4458-96EF-D548ABA038FC}" type="presOf" srcId="{F638B71F-0D55-4667-BEF0-E5B3C302F46C}" destId="{BD9397B5-146A-465E-B99A-FBA461EA50CE}" srcOrd="0" destOrd="0" presId="urn:microsoft.com/office/officeart/2008/layout/LinedList"/>
    <dgm:cxn modelId="{FBD5ECCB-37AA-4141-8A7C-8309027E54B5}" type="presOf" srcId="{E625784C-DE8C-4F27-9728-DA7AFE4F003F}" destId="{C9FF14DA-5918-4DCA-8174-D0E9FDF199F7}" srcOrd="0" destOrd="0" presId="urn:microsoft.com/office/officeart/2008/layout/LinedList"/>
    <dgm:cxn modelId="{34CAD1CC-F275-48EA-88E0-041C0CDB3400}" type="presOf" srcId="{CD175A60-22AB-48CB-8409-EB0BBA3B0D3B}" destId="{41DA238A-7822-45A4-AF3F-3D779420E9D9}" srcOrd="0" destOrd="0" presId="urn:microsoft.com/office/officeart/2008/layout/LinedList"/>
    <dgm:cxn modelId="{6E3A74DA-27DC-44F1-B0C0-3B9A37121D7A}" srcId="{614555B7-D6EF-411A-8F24-AAB0BE0535B8}" destId="{E625784C-DE8C-4F27-9728-DA7AFE4F003F}" srcOrd="1" destOrd="0" parTransId="{02A63F08-9E16-435C-B87C-4E0164F49677}" sibTransId="{2642A60D-6793-41CA-923B-A04787710E07}"/>
    <dgm:cxn modelId="{4E809CE9-1150-44E5-B607-E954A4FBDB5E}" type="presOf" srcId="{147CAE3D-7E6E-4428-A53D-CD127AE682BA}" destId="{E855B9D5-220B-45BB-A8D1-F77F97C44AA4}" srcOrd="0" destOrd="0" presId="urn:microsoft.com/office/officeart/2008/layout/LinedList"/>
    <dgm:cxn modelId="{B6E18DED-1179-4484-83AE-F172A5D626EF}" type="presOf" srcId="{D5008C9A-185D-4650-B101-17B03319CEB3}" destId="{FE6700CC-97FC-42AD-9D88-1EFDE21496D9}" srcOrd="0" destOrd="0" presId="urn:microsoft.com/office/officeart/2008/layout/LinedList"/>
    <dgm:cxn modelId="{15F209F3-C70D-4794-9328-33ED2BCD71CE}" srcId="{614555B7-D6EF-411A-8F24-AAB0BE0535B8}" destId="{F638B71F-0D55-4667-BEF0-E5B3C302F46C}" srcOrd="2" destOrd="0" parTransId="{3B100CBD-FE47-43B7-99CE-EA7C4A4AE740}" sibTransId="{7AFBBA57-7986-4A95-9385-93AB53CCF01D}"/>
    <dgm:cxn modelId="{F51D3DFB-9BE1-4E62-84B4-FCA0EF626B78}" type="presOf" srcId="{614555B7-D6EF-411A-8F24-AAB0BE0535B8}" destId="{C5DA89DC-61D5-423B-BA99-3795843DD7B6}" srcOrd="0" destOrd="0" presId="urn:microsoft.com/office/officeart/2008/layout/LinedList"/>
    <dgm:cxn modelId="{3735C774-F992-4E15-BD4B-1C3AAE45508C}" type="presParOf" srcId="{E404A934-07E0-4C02-94E6-7B119621F280}" destId="{89E77C49-6A38-44CA-A6A9-37B6002855FA}" srcOrd="0" destOrd="0" presId="urn:microsoft.com/office/officeart/2008/layout/LinedList"/>
    <dgm:cxn modelId="{E7E1DEB9-2B7B-4949-81BB-5EDA92C7AE10}" type="presParOf" srcId="{E404A934-07E0-4C02-94E6-7B119621F280}" destId="{77F5599C-650E-4A16-9376-EC16E33B0F69}" srcOrd="1" destOrd="0" presId="urn:microsoft.com/office/officeart/2008/layout/LinedList"/>
    <dgm:cxn modelId="{497654CC-7B72-40D3-8EE7-B4AC8B5AAEFB}" type="presParOf" srcId="{77F5599C-650E-4A16-9376-EC16E33B0F69}" destId="{C5DA89DC-61D5-423B-BA99-3795843DD7B6}" srcOrd="0" destOrd="0" presId="urn:microsoft.com/office/officeart/2008/layout/LinedList"/>
    <dgm:cxn modelId="{C75E076A-A1A1-42EE-8DF9-57CCED463C27}" type="presParOf" srcId="{77F5599C-650E-4A16-9376-EC16E33B0F69}" destId="{4C04A5D9-6C92-4C46-B9E1-E1B1FDF16888}" srcOrd="1" destOrd="0" presId="urn:microsoft.com/office/officeart/2008/layout/LinedList"/>
    <dgm:cxn modelId="{7B988744-CBF2-4509-A217-76B673D8D66A}" type="presParOf" srcId="{4C04A5D9-6C92-4C46-B9E1-E1B1FDF16888}" destId="{90798CF7-BD77-4CBD-AA3D-57BE94816223}" srcOrd="0" destOrd="0" presId="urn:microsoft.com/office/officeart/2008/layout/LinedList"/>
    <dgm:cxn modelId="{6B9B046B-13E0-446F-AD70-170DECD40855}" type="presParOf" srcId="{4C04A5D9-6C92-4C46-B9E1-E1B1FDF16888}" destId="{86A979C2-3734-47CF-B7EB-385788D17DC1}" srcOrd="1" destOrd="0" presId="urn:microsoft.com/office/officeart/2008/layout/LinedList"/>
    <dgm:cxn modelId="{A2758C2B-6338-4E75-9F5F-B11AF3E02903}" type="presParOf" srcId="{86A979C2-3734-47CF-B7EB-385788D17DC1}" destId="{72959143-F4D5-41B0-82F0-7F9FC04C6B6F}" srcOrd="0" destOrd="0" presId="urn:microsoft.com/office/officeart/2008/layout/LinedList"/>
    <dgm:cxn modelId="{488AA91E-BB3E-40D2-838C-B37580620EC1}" type="presParOf" srcId="{86A979C2-3734-47CF-B7EB-385788D17DC1}" destId="{3ECD91E3-025A-4D25-8DDB-D17C69B56FD4}" srcOrd="1" destOrd="0" presId="urn:microsoft.com/office/officeart/2008/layout/LinedList"/>
    <dgm:cxn modelId="{33328EFA-89B2-4002-AC18-C45CFCA60C31}" type="presParOf" srcId="{86A979C2-3734-47CF-B7EB-385788D17DC1}" destId="{CC2DF2C5-7A1E-41E2-8617-5F7716C31F5F}" srcOrd="2" destOrd="0" presId="urn:microsoft.com/office/officeart/2008/layout/LinedList"/>
    <dgm:cxn modelId="{0F15B8EB-3B57-4030-8228-7A3778350780}" type="presParOf" srcId="{4C04A5D9-6C92-4C46-B9E1-E1B1FDF16888}" destId="{DA78946F-6B31-403A-817C-9E3A6DA96A01}" srcOrd="2" destOrd="0" presId="urn:microsoft.com/office/officeart/2008/layout/LinedList"/>
    <dgm:cxn modelId="{AC0E1AF3-65D2-41F2-A6B9-6C4A570A6E56}" type="presParOf" srcId="{4C04A5D9-6C92-4C46-B9E1-E1B1FDF16888}" destId="{94486234-EB36-4AC5-8924-3C06B4619509}" srcOrd="3" destOrd="0" presId="urn:microsoft.com/office/officeart/2008/layout/LinedList"/>
    <dgm:cxn modelId="{EA9865AC-7402-4DA5-A50C-CC06AECDB16E}" type="presParOf" srcId="{4C04A5D9-6C92-4C46-B9E1-E1B1FDF16888}" destId="{50ED0A99-EBF4-4D4E-83A5-C68F31687E4F}" srcOrd="4" destOrd="0" presId="urn:microsoft.com/office/officeart/2008/layout/LinedList"/>
    <dgm:cxn modelId="{FCC71724-82CD-4891-BDA9-42DF66F766E9}" type="presParOf" srcId="{50ED0A99-EBF4-4D4E-83A5-C68F31687E4F}" destId="{658B871B-D0AD-451D-93E8-3BB72CE59500}" srcOrd="0" destOrd="0" presId="urn:microsoft.com/office/officeart/2008/layout/LinedList"/>
    <dgm:cxn modelId="{8E5C9F2C-0174-4F23-9189-0F17E428E6B8}" type="presParOf" srcId="{50ED0A99-EBF4-4D4E-83A5-C68F31687E4F}" destId="{C9FF14DA-5918-4DCA-8174-D0E9FDF199F7}" srcOrd="1" destOrd="0" presId="urn:microsoft.com/office/officeart/2008/layout/LinedList"/>
    <dgm:cxn modelId="{8878CA2C-D8EE-4DD9-BFE8-F8A9FC73965E}" type="presParOf" srcId="{50ED0A99-EBF4-4D4E-83A5-C68F31687E4F}" destId="{32682BDC-2BEE-4A1A-8D49-0961A0F6DB70}" srcOrd="2" destOrd="0" presId="urn:microsoft.com/office/officeart/2008/layout/LinedList"/>
    <dgm:cxn modelId="{C27DEE89-BD0E-44E8-BD7C-8C0F62B75B38}" type="presParOf" srcId="{4C04A5D9-6C92-4C46-B9E1-E1B1FDF16888}" destId="{2471DC2A-DB3D-44A9-A288-A4E95330E1EC}" srcOrd="5" destOrd="0" presId="urn:microsoft.com/office/officeart/2008/layout/LinedList"/>
    <dgm:cxn modelId="{4A27D69A-B6ED-41F3-B718-A8EE365ABCA3}" type="presParOf" srcId="{4C04A5D9-6C92-4C46-B9E1-E1B1FDF16888}" destId="{125E4F2C-BD19-4823-9E51-496B1A0948FC}" srcOrd="6" destOrd="0" presId="urn:microsoft.com/office/officeart/2008/layout/LinedList"/>
    <dgm:cxn modelId="{8048083B-4595-4085-A231-446AFB428AF6}" type="presParOf" srcId="{4C04A5D9-6C92-4C46-B9E1-E1B1FDF16888}" destId="{FA1D4AE7-9C53-428B-8163-3E48C8BA9306}" srcOrd="7" destOrd="0" presId="urn:microsoft.com/office/officeart/2008/layout/LinedList"/>
    <dgm:cxn modelId="{F3D04617-8506-4548-8897-E0E523414B61}" type="presParOf" srcId="{FA1D4AE7-9C53-428B-8163-3E48C8BA9306}" destId="{FDF2DFBA-8F8E-4955-B202-DBCDE29A2988}" srcOrd="0" destOrd="0" presId="urn:microsoft.com/office/officeart/2008/layout/LinedList"/>
    <dgm:cxn modelId="{370FAA10-6126-40C3-AD0C-6CDF92C1C40A}" type="presParOf" srcId="{FA1D4AE7-9C53-428B-8163-3E48C8BA9306}" destId="{BD9397B5-146A-465E-B99A-FBA461EA50CE}" srcOrd="1" destOrd="0" presId="urn:microsoft.com/office/officeart/2008/layout/LinedList"/>
    <dgm:cxn modelId="{BE57921A-8808-4858-B8B7-C5DA8AE9B5C3}" type="presParOf" srcId="{FA1D4AE7-9C53-428B-8163-3E48C8BA9306}" destId="{FD1C6CD9-BEF3-40D6-ABB7-7492FE7C5119}" srcOrd="2" destOrd="0" presId="urn:microsoft.com/office/officeart/2008/layout/LinedList"/>
    <dgm:cxn modelId="{370BEED1-98D5-478E-BF61-3F7C405E2212}" type="presParOf" srcId="{4C04A5D9-6C92-4C46-B9E1-E1B1FDF16888}" destId="{B7B4EB43-2900-47A4-95A7-3041EF55BDA2}" srcOrd="8" destOrd="0" presId="urn:microsoft.com/office/officeart/2008/layout/LinedList"/>
    <dgm:cxn modelId="{60152034-E255-4F07-B1AC-83A27772FACA}" type="presParOf" srcId="{4C04A5D9-6C92-4C46-B9E1-E1B1FDF16888}" destId="{4A7F19DB-FB6C-49B7-BD39-32355F9626A9}" srcOrd="9" destOrd="0" presId="urn:microsoft.com/office/officeart/2008/layout/LinedList"/>
    <dgm:cxn modelId="{36779656-84D2-4DC4-ACA8-D7ACE81CEC64}" type="presParOf" srcId="{4C04A5D9-6C92-4C46-B9E1-E1B1FDF16888}" destId="{DA623D22-D8B7-4BD5-960C-F1CAA103F5EA}" srcOrd="10" destOrd="0" presId="urn:microsoft.com/office/officeart/2008/layout/LinedList"/>
    <dgm:cxn modelId="{F8D6BA3B-C533-4A47-AADB-783446DC7448}" type="presParOf" srcId="{DA623D22-D8B7-4BD5-960C-F1CAA103F5EA}" destId="{B0FD0F97-081E-49F9-A871-8FBB0668C977}" srcOrd="0" destOrd="0" presId="urn:microsoft.com/office/officeart/2008/layout/LinedList"/>
    <dgm:cxn modelId="{3B5AC891-ACFB-404B-A468-9F19953EB6B7}" type="presParOf" srcId="{DA623D22-D8B7-4BD5-960C-F1CAA103F5EA}" destId="{41DA238A-7822-45A4-AF3F-3D779420E9D9}" srcOrd="1" destOrd="0" presId="urn:microsoft.com/office/officeart/2008/layout/LinedList"/>
    <dgm:cxn modelId="{7E3F9D81-6F69-4A43-BA8D-3381A7542ABC}" type="presParOf" srcId="{DA623D22-D8B7-4BD5-960C-F1CAA103F5EA}" destId="{9E4942CC-9082-4379-B0AB-1532949AB410}" srcOrd="2" destOrd="0" presId="urn:microsoft.com/office/officeart/2008/layout/LinedList"/>
    <dgm:cxn modelId="{B04ADB3D-C87D-41E6-93A2-2C1918100212}" type="presParOf" srcId="{4C04A5D9-6C92-4C46-B9E1-E1B1FDF16888}" destId="{72ABBA05-8FC3-45D6-ADBE-62F710F01495}" srcOrd="11" destOrd="0" presId="urn:microsoft.com/office/officeart/2008/layout/LinedList"/>
    <dgm:cxn modelId="{158772CF-3CCB-4E83-8A95-075920320977}" type="presParOf" srcId="{4C04A5D9-6C92-4C46-B9E1-E1B1FDF16888}" destId="{D8B663E1-44F7-496C-AA36-718AA03FEBCF}" srcOrd="12" destOrd="0" presId="urn:microsoft.com/office/officeart/2008/layout/LinedList"/>
    <dgm:cxn modelId="{7B897391-1B73-4CC4-9895-81203D8CA813}" type="presParOf" srcId="{4C04A5D9-6C92-4C46-B9E1-E1B1FDF16888}" destId="{DD98C442-BB2D-406E-A20F-71A102C4A4BE}" srcOrd="13" destOrd="0" presId="urn:microsoft.com/office/officeart/2008/layout/LinedList"/>
    <dgm:cxn modelId="{3BF6009D-DA3D-408C-B24C-D6D39D6ACD8B}" type="presParOf" srcId="{DD98C442-BB2D-406E-A20F-71A102C4A4BE}" destId="{F69155D7-5566-4B36-B145-104A533505E6}" srcOrd="0" destOrd="0" presId="urn:microsoft.com/office/officeart/2008/layout/LinedList"/>
    <dgm:cxn modelId="{9CAF2829-8158-430F-BACC-1BB29DD99FD4}" type="presParOf" srcId="{DD98C442-BB2D-406E-A20F-71A102C4A4BE}" destId="{FE6700CC-97FC-42AD-9D88-1EFDE21496D9}" srcOrd="1" destOrd="0" presId="urn:microsoft.com/office/officeart/2008/layout/LinedList"/>
    <dgm:cxn modelId="{D3C0B47E-332E-483D-B33D-A2EC1CD7CE6B}" type="presParOf" srcId="{DD98C442-BB2D-406E-A20F-71A102C4A4BE}" destId="{2FAD47BE-6403-4C56-8DA4-7F879182BD2F}" srcOrd="2" destOrd="0" presId="urn:microsoft.com/office/officeart/2008/layout/LinedList"/>
    <dgm:cxn modelId="{3D963EF5-0CA7-4C4B-9E68-54ACF2870755}" type="presParOf" srcId="{4C04A5D9-6C92-4C46-B9E1-E1B1FDF16888}" destId="{B399317C-835E-4BE0-9F4B-840399D48973}" srcOrd="14" destOrd="0" presId="urn:microsoft.com/office/officeart/2008/layout/LinedList"/>
    <dgm:cxn modelId="{618CD91C-B087-4B10-BFA5-D44D7F08114A}" type="presParOf" srcId="{4C04A5D9-6C92-4C46-B9E1-E1B1FDF16888}" destId="{7DCF164E-C0E4-4B48-B546-24EA69163963}" srcOrd="15" destOrd="0" presId="urn:microsoft.com/office/officeart/2008/layout/LinedList"/>
    <dgm:cxn modelId="{5427796A-051E-424D-BAC4-C0DEAB5B9ED1}" type="presParOf" srcId="{4C04A5D9-6C92-4C46-B9E1-E1B1FDF16888}" destId="{AFC57CD5-A572-427D-9790-2555A3CB3E5F}" srcOrd="16" destOrd="0" presId="urn:microsoft.com/office/officeart/2008/layout/LinedList"/>
    <dgm:cxn modelId="{E9FBC90E-F03F-414E-A831-D700AFFD22C3}" type="presParOf" srcId="{AFC57CD5-A572-427D-9790-2555A3CB3E5F}" destId="{B1893D65-AD7C-4007-BC32-29CBE24E2428}" srcOrd="0" destOrd="0" presId="urn:microsoft.com/office/officeart/2008/layout/LinedList"/>
    <dgm:cxn modelId="{25E4E126-D333-4770-89D9-E199C4E4C5EB}" type="presParOf" srcId="{AFC57CD5-A572-427D-9790-2555A3CB3E5F}" destId="{E855B9D5-220B-45BB-A8D1-F77F97C44AA4}" srcOrd="1" destOrd="0" presId="urn:microsoft.com/office/officeart/2008/layout/LinedList"/>
    <dgm:cxn modelId="{C4D29622-4503-4C22-A3EF-E99CBCEB5DA0}" type="presParOf" srcId="{AFC57CD5-A572-427D-9790-2555A3CB3E5F}" destId="{979B9147-85C7-441A-B99D-BA2BAE01FE35}" srcOrd="2" destOrd="0" presId="urn:microsoft.com/office/officeart/2008/layout/LinedList"/>
    <dgm:cxn modelId="{594C6FF5-3698-46D2-8289-DB1F5F4B72E8}" type="presParOf" srcId="{4C04A5D9-6C92-4C46-B9E1-E1B1FDF16888}" destId="{317E2439-C45F-4541-8671-74C857C4B605}" srcOrd="17" destOrd="0" presId="urn:microsoft.com/office/officeart/2008/layout/LinedList"/>
    <dgm:cxn modelId="{FD7946B0-A151-4C65-9208-63EA295C75BA}" type="presParOf" srcId="{4C04A5D9-6C92-4C46-B9E1-E1B1FDF16888}" destId="{F038AAFE-1C47-4E01-BC50-ADD7EE2BD186}"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lstStyle/>
        <a:p>
          <a:r>
            <a:rPr lang="pl-PL" sz="1800" b="0" i="0" dirty="0" err="1">
              <a:latin typeface="Arial" panose="020B0604020202020204" pitchFamily="34" charset="0"/>
              <a:cs typeface="Arial" panose="020B0604020202020204" pitchFamily="34" charset="0"/>
            </a:rPr>
            <a:t>Constant</a:t>
          </a:r>
          <a:r>
            <a:rPr lang="pl-PL" sz="1800" b="0" i="0" dirty="0">
              <a:latin typeface="Arial" panose="020B0604020202020204" pitchFamily="34" charset="0"/>
              <a:cs typeface="Arial" panose="020B0604020202020204" pitchFamily="34" charset="0"/>
            </a:rPr>
            <a:t> </a:t>
          </a:r>
          <a:r>
            <a:rPr lang="pl-PL" sz="1800" b="0" i="0" dirty="0" err="1">
              <a:latin typeface="Arial" panose="020B0604020202020204" pitchFamily="34" charset="0"/>
              <a:cs typeface="Arial" panose="020B0604020202020204" pitchFamily="34" charset="0"/>
            </a:rPr>
            <a:t>demand</a:t>
          </a:r>
          <a:r>
            <a:rPr lang="pl-PL" sz="1800" dirty="0">
              <a:latin typeface="Arial" panose="020B0604020202020204" pitchFamily="34" charset="0"/>
              <a:cs typeface="Arial" panose="020B0604020202020204" pitchFamily="34" charset="0"/>
            </a:rPr>
            <a:t>	</a:t>
          </a:r>
        </a:p>
      </dgm:t>
    </dgm:pt>
    <dgm:pt modelId="{89285A98-1B80-406E-ADF6-D9C042CE968C}" type="parTrans" cxnId="{215B5469-1A2D-4406-B7D0-F877F7F73142}">
      <dgm:prSet/>
      <dgm:spPr/>
      <dgm:t>
        <a:bodyPr/>
        <a:lstStyle/>
        <a:p>
          <a:endParaRPr lang="pl-PL" sz="18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18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pl-PL" sz="1800" b="0" i="0">
              <a:latin typeface="Arial" panose="020B0604020202020204" pitchFamily="34" charset="0"/>
              <a:cs typeface="Arial" panose="020B0604020202020204" pitchFamily="34" charset="0"/>
            </a:rPr>
            <a:t>Naive methods</a:t>
          </a:r>
          <a:endParaRPr lang="pl-PL" sz="180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18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1800">
            <a:latin typeface="Arial" panose="020B0604020202020204" pitchFamily="34" charset="0"/>
            <a:cs typeface="Arial" panose="020B0604020202020204" pitchFamily="34" charset="0"/>
          </a:endParaRPr>
        </a:p>
      </dgm:t>
    </dgm:pt>
    <dgm:pt modelId="{B444DF94-C199-4762-97E7-DB169E28C4B8}">
      <dgm:prSet phldrT="[Tekst]" custT="1"/>
      <dgm:spPr/>
      <dgm:t>
        <a:bodyPr/>
        <a:lstStyle/>
        <a:p>
          <a:r>
            <a:rPr lang="pl-PL" sz="1800" dirty="0">
              <a:latin typeface="Arial" panose="020B0604020202020204" pitchFamily="34" charset="0"/>
              <a:cs typeface="Arial" panose="020B0604020202020204" pitchFamily="34" charset="0"/>
            </a:rPr>
            <a:t>ARMA model</a:t>
          </a:r>
        </a:p>
      </dgm:t>
    </dgm:pt>
    <dgm:pt modelId="{34BCB093-81DE-4FB5-9BD9-1CB34723417E}" type="parTrans" cxnId="{F1072A30-1500-4724-9961-E74EC5000BD4}">
      <dgm:prSet/>
      <dgm:spPr/>
      <dgm:t>
        <a:bodyPr/>
        <a:lstStyle/>
        <a:p>
          <a:endParaRPr lang="pl-PL" sz="1800">
            <a:latin typeface="Arial" panose="020B0604020202020204" pitchFamily="34" charset="0"/>
            <a:cs typeface="Arial" panose="020B0604020202020204" pitchFamily="34" charset="0"/>
          </a:endParaRPr>
        </a:p>
      </dgm:t>
    </dgm:pt>
    <dgm:pt modelId="{BF166B29-CE70-42D8-90E6-097BD28A7978}" type="sibTrans" cxnId="{F1072A30-1500-4724-9961-E74EC5000BD4}">
      <dgm:prSet/>
      <dgm:spPr/>
      <dgm:t>
        <a:bodyPr/>
        <a:lstStyle/>
        <a:p>
          <a:endParaRPr lang="pl-PL" sz="1800">
            <a:latin typeface="Arial" panose="020B0604020202020204" pitchFamily="34" charset="0"/>
            <a:cs typeface="Arial" panose="020B0604020202020204" pitchFamily="34" charset="0"/>
          </a:endParaRPr>
        </a:p>
      </dgm:t>
    </dgm:pt>
    <dgm:pt modelId="{5BE9ACB6-0EDC-4994-AAFD-DD9AC277B9B9}">
      <dgm:prSet phldrT="[Tekst]" custT="1"/>
      <dgm:spPr/>
      <dgm:t>
        <a:bodyPr/>
        <a:lstStyle/>
        <a:p>
          <a:r>
            <a:rPr lang="pl-PL" sz="1800" b="0" i="0">
              <a:latin typeface="Arial" panose="020B0604020202020204" pitchFamily="34" charset="0"/>
              <a:cs typeface="Arial" panose="020B0604020202020204" pitchFamily="34" charset="0"/>
            </a:rPr>
            <a:t>Average methods</a:t>
          </a:r>
          <a:endParaRPr lang="pl-PL" sz="1800" dirty="0">
            <a:latin typeface="Arial" panose="020B0604020202020204" pitchFamily="34" charset="0"/>
            <a:cs typeface="Arial" panose="020B0604020202020204" pitchFamily="34" charset="0"/>
          </a:endParaRPr>
        </a:p>
      </dgm:t>
    </dgm:pt>
    <dgm:pt modelId="{5FE9D2A0-0152-4E6C-8B93-67E221EE5E9A}" type="parTrans" cxnId="{2F36BAA1-B41F-49ED-B402-81F762154659}">
      <dgm:prSet/>
      <dgm:spPr/>
      <dgm:t>
        <a:bodyPr/>
        <a:lstStyle/>
        <a:p>
          <a:endParaRPr lang="pl-PL" sz="1800">
            <a:latin typeface="Arial" panose="020B0604020202020204" pitchFamily="34" charset="0"/>
            <a:cs typeface="Arial" panose="020B0604020202020204" pitchFamily="34" charset="0"/>
          </a:endParaRPr>
        </a:p>
      </dgm:t>
    </dgm:pt>
    <dgm:pt modelId="{ED892054-6140-4CD9-96C1-D0297F7A87CD}" type="sibTrans" cxnId="{2F36BAA1-B41F-49ED-B402-81F762154659}">
      <dgm:prSet/>
      <dgm:spPr/>
      <dgm:t>
        <a:bodyPr/>
        <a:lstStyle/>
        <a:p>
          <a:endParaRPr lang="pl-PL" sz="1800">
            <a:latin typeface="Arial" panose="020B0604020202020204" pitchFamily="34" charset="0"/>
            <a:cs typeface="Arial" panose="020B0604020202020204" pitchFamily="34" charset="0"/>
          </a:endParaRPr>
        </a:p>
      </dgm:t>
    </dgm:pt>
    <dgm:pt modelId="{F3BE9CAC-D56B-4AF3-8343-9D62F6B66DB1}">
      <dgm:prSet phldrT="[Tekst]" custT="1"/>
      <dgm:spPr/>
      <dgm:t>
        <a:bodyPr/>
        <a:lstStyle/>
        <a:p>
          <a:r>
            <a:rPr lang="pl-PL" sz="1800" b="0" i="0" dirty="0">
              <a:latin typeface="Arial" panose="020B0604020202020204" pitchFamily="34" charset="0"/>
              <a:cs typeface="Arial" panose="020B0604020202020204" pitchFamily="34" charset="0"/>
            </a:rPr>
            <a:t>Trend-</a:t>
          </a:r>
          <a:r>
            <a:rPr lang="pl-PL" sz="1800" b="0" i="0" dirty="0" err="1">
              <a:latin typeface="Arial" panose="020B0604020202020204" pitchFamily="34" charset="0"/>
              <a:cs typeface="Arial" panose="020B0604020202020204" pitchFamily="34" charset="0"/>
            </a:rPr>
            <a:t>like</a:t>
          </a:r>
          <a:r>
            <a:rPr lang="pl-PL" sz="1800" b="0" i="0" dirty="0">
              <a:latin typeface="Arial" panose="020B0604020202020204" pitchFamily="34" charset="0"/>
              <a:cs typeface="Arial" panose="020B0604020202020204" pitchFamily="34" charset="0"/>
            </a:rPr>
            <a:t> </a:t>
          </a:r>
          <a:r>
            <a:rPr lang="pl-PL" sz="1800" b="0" i="0" dirty="0" err="1">
              <a:latin typeface="Arial" panose="020B0604020202020204" pitchFamily="34" charset="0"/>
              <a:cs typeface="Arial" panose="020B0604020202020204" pitchFamily="34" charset="0"/>
            </a:rPr>
            <a:t>demand</a:t>
          </a:r>
          <a:endParaRPr lang="pl-PL" sz="1800" dirty="0">
            <a:latin typeface="Arial" panose="020B0604020202020204" pitchFamily="34" charset="0"/>
            <a:cs typeface="Arial" panose="020B0604020202020204" pitchFamily="34" charset="0"/>
          </a:endParaRPr>
        </a:p>
      </dgm:t>
    </dgm:pt>
    <dgm:pt modelId="{273F688B-1CDC-41EE-9EC1-AD3C2E3AFC37}" type="parTrans" cxnId="{99CC4D94-7E5D-4036-A121-817CC6EFA081}">
      <dgm:prSet/>
      <dgm:spPr/>
      <dgm:t>
        <a:bodyPr/>
        <a:lstStyle/>
        <a:p>
          <a:endParaRPr lang="pl-PL" sz="1800">
            <a:latin typeface="Arial" panose="020B0604020202020204" pitchFamily="34" charset="0"/>
            <a:cs typeface="Arial" panose="020B0604020202020204" pitchFamily="34" charset="0"/>
          </a:endParaRPr>
        </a:p>
      </dgm:t>
    </dgm:pt>
    <dgm:pt modelId="{195A67A3-6CD0-4BA8-8A5A-0776A35F6E0C}" type="sibTrans" cxnId="{99CC4D94-7E5D-4036-A121-817CC6EFA081}">
      <dgm:prSet/>
      <dgm:spPr/>
      <dgm:t>
        <a:bodyPr/>
        <a:lstStyle/>
        <a:p>
          <a:endParaRPr lang="pl-PL" sz="1800">
            <a:latin typeface="Arial" panose="020B0604020202020204" pitchFamily="34" charset="0"/>
            <a:cs typeface="Arial" panose="020B0604020202020204" pitchFamily="34" charset="0"/>
          </a:endParaRPr>
        </a:p>
      </dgm:t>
    </dgm:pt>
    <dgm:pt modelId="{617A1704-D638-49D9-B89C-EF3968189EF6}">
      <dgm:prSet phldrT="[Tekst]" custT="1"/>
      <dgm:spPr/>
      <dgm:t>
        <a:bodyPr/>
        <a:lstStyle/>
        <a:p>
          <a:r>
            <a:rPr lang="pl-PL" sz="1800" b="0" dirty="0">
              <a:latin typeface="Arial" panose="020B0604020202020204" pitchFamily="34" charset="0"/>
              <a:cs typeface="Arial" panose="020B0604020202020204" pitchFamily="34" charset="0"/>
            </a:rPr>
            <a:t>Simple </a:t>
          </a:r>
          <a:r>
            <a:rPr lang="pl-PL" sz="1800" b="0" dirty="0" err="1">
              <a:latin typeface="Arial" panose="020B0604020202020204" pitchFamily="34" charset="0"/>
              <a:cs typeface="Arial" panose="020B0604020202020204" pitchFamily="34" charset="0"/>
            </a:rPr>
            <a:t>linear</a:t>
          </a:r>
          <a:r>
            <a:rPr lang="pl-PL" sz="1800" b="0" dirty="0">
              <a:latin typeface="Arial" panose="020B0604020202020204" pitchFamily="34" charset="0"/>
              <a:cs typeface="Arial" panose="020B0604020202020204" pitchFamily="34" charset="0"/>
            </a:rPr>
            <a:t> </a:t>
          </a:r>
          <a:r>
            <a:rPr lang="pl-PL" sz="1800" b="0" dirty="0" err="1">
              <a:latin typeface="Arial" panose="020B0604020202020204" pitchFamily="34" charset="0"/>
              <a:cs typeface="Arial" panose="020B0604020202020204" pitchFamily="34" charset="0"/>
            </a:rPr>
            <a:t>regression</a:t>
          </a:r>
          <a:r>
            <a:rPr lang="pl-PL" sz="1800" b="0" dirty="0">
              <a:latin typeface="Arial" panose="020B0604020202020204" pitchFamily="34" charset="0"/>
              <a:cs typeface="Arial" panose="020B0604020202020204" pitchFamily="34" charset="0"/>
            </a:rPr>
            <a:t> </a:t>
          </a:r>
          <a:r>
            <a:rPr lang="pl-PL" sz="1800" b="0" dirty="0" err="1">
              <a:latin typeface="Arial" panose="020B0604020202020204" pitchFamily="34" charset="0"/>
              <a:cs typeface="Arial" panose="020B0604020202020204" pitchFamily="34" charset="0"/>
            </a:rPr>
            <a:t>method</a:t>
          </a:r>
          <a:endParaRPr lang="pl-PL" sz="1800" b="0" dirty="0">
            <a:latin typeface="Arial" panose="020B0604020202020204" pitchFamily="34" charset="0"/>
            <a:cs typeface="Arial" panose="020B0604020202020204" pitchFamily="34" charset="0"/>
          </a:endParaRPr>
        </a:p>
        <a:p>
          <a:endParaRPr lang="pl-PL" sz="1800" b="0" dirty="0">
            <a:latin typeface="Arial" panose="020B0604020202020204" pitchFamily="34" charset="0"/>
            <a:cs typeface="Arial" panose="020B0604020202020204" pitchFamily="34" charset="0"/>
          </a:endParaRPr>
        </a:p>
      </dgm:t>
    </dgm:pt>
    <dgm:pt modelId="{C054DB42-03BD-4B3E-AB15-FBC327415EFE}" type="parTrans" cxnId="{5AE2671B-6BF4-4B6B-A7F9-E30A08E2B557}">
      <dgm:prSet/>
      <dgm:spPr/>
      <dgm:t>
        <a:bodyPr/>
        <a:lstStyle/>
        <a:p>
          <a:endParaRPr lang="pl-PL" sz="1800">
            <a:latin typeface="Arial" panose="020B0604020202020204" pitchFamily="34" charset="0"/>
            <a:cs typeface="Arial" panose="020B0604020202020204" pitchFamily="34" charset="0"/>
          </a:endParaRPr>
        </a:p>
      </dgm:t>
    </dgm:pt>
    <dgm:pt modelId="{53506A06-EFBA-4705-B6F9-152693290577}" type="sibTrans" cxnId="{5AE2671B-6BF4-4B6B-A7F9-E30A08E2B557}">
      <dgm:prSet/>
      <dgm:spPr/>
      <dgm:t>
        <a:bodyPr/>
        <a:lstStyle/>
        <a:p>
          <a:endParaRPr lang="pl-PL" sz="1800">
            <a:latin typeface="Arial" panose="020B0604020202020204" pitchFamily="34" charset="0"/>
            <a:cs typeface="Arial" panose="020B0604020202020204" pitchFamily="34" charset="0"/>
          </a:endParaRPr>
        </a:p>
      </dgm:t>
    </dgm:pt>
    <dgm:pt modelId="{CA497EB2-6AD3-4644-94E6-C727E0B1C21C}">
      <dgm:prSet phldrT="[Tekst]" custT="1"/>
      <dgm:spPr/>
      <dgm:t>
        <a:bodyPr/>
        <a:lstStyle/>
        <a:p>
          <a:r>
            <a:rPr lang="pl-PL" sz="1800" b="0" i="0">
              <a:latin typeface="Arial" panose="020B0604020202020204" pitchFamily="34" charset="0"/>
              <a:cs typeface="Arial" panose="020B0604020202020204" pitchFamily="34" charset="0"/>
            </a:rPr>
            <a:t>Seasonal demand</a:t>
          </a:r>
          <a:endParaRPr lang="pl-PL" sz="1800" dirty="0">
            <a:latin typeface="Arial" panose="020B0604020202020204" pitchFamily="34" charset="0"/>
            <a:cs typeface="Arial" panose="020B0604020202020204" pitchFamily="34" charset="0"/>
          </a:endParaRPr>
        </a:p>
      </dgm:t>
    </dgm:pt>
    <dgm:pt modelId="{F78BFADB-7CBF-47E6-B9C2-BF667EED3EA4}" type="parTrans" cxnId="{042640A0-7B4A-487C-9764-EBD4A91713D3}">
      <dgm:prSet/>
      <dgm:spPr/>
      <dgm:t>
        <a:bodyPr/>
        <a:lstStyle/>
        <a:p>
          <a:endParaRPr lang="pl-PL" sz="1800">
            <a:latin typeface="Arial" panose="020B0604020202020204" pitchFamily="34" charset="0"/>
            <a:cs typeface="Arial" panose="020B0604020202020204" pitchFamily="34" charset="0"/>
          </a:endParaRPr>
        </a:p>
      </dgm:t>
    </dgm:pt>
    <dgm:pt modelId="{3152DF6D-450B-4E93-A93E-E9505068E1A2}" type="sibTrans" cxnId="{042640A0-7B4A-487C-9764-EBD4A91713D3}">
      <dgm:prSet/>
      <dgm:spPr/>
      <dgm:t>
        <a:bodyPr/>
        <a:lstStyle/>
        <a:p>
          <a:endParaRPr lang="pl-PL" sz="1800">
            <a:latin typeface="Arial" panose="020B0604020202020204" pitchFamily="34" charset="0"/>
            <a:cs typeface="Arial" panose="020B0604020202020204" pitchFamily="34" charset="0"/>
          </a:endParaRPr>
        </a:p>
      </dgm:t>
    </dgm:pt>
    <dgm:pt modelId="{8228DB5F-4047-48B0-8757-F160BB10E4D5}">
      <dgm:prSet phldrT="[Tekst]" custT="1"/>
      <dgm:spPr/>
      <dgm:t>
        <a:bodyPr/>
        <a:lstStyle/>
        <a:p>
          <a:r>
            <a:rPr lang="pl-PL" sz="1800" dirty="0" err="1">
              <a:latin typeface="Arial" panose="020B0604020202020204" pitchFamily="34" charset="0"/>
              <a:cs typeface="Arial" panose="020B0604020202020204" pitchFamily="34" charset="0"/>
            </a:rPr>
            <a:t>Holt-Winters</a:t>
          </a:r>
          <a:r>
            <a:rPr lang="pl-PL" sz="1800" dirty="0">
              <a:latin typeface="Arial" panose="020B0604020202020204" pitchFamily="34" charset="0"/>
              <a:cs typeface="Arial" panose="020B0604020202020204" pitchFamily="34" charset="0"/>
            </a:rPr>
            <a:t>’ </a:t>
          </a:r>
          <a:r>
            <a:rPr lang="pl-PL" sz="1800" dirty="0" err="1">
              <a:latin typeface="Arial" panose="020B0604020202020204" pitchFamily="34" charset="0"/>
              <a:cs typeface="Arial" panose="020B0604020202020204" pitchFamily="34" charset="0"/>
            </a:rPr>
            <a:t>seasonal</a:t>
          </a:r>
          <a:r>
            <a:rPr lang="pl-PL" sz="1800" dirty="0">
              <a:latin typeface="Arial" panose="020B0604020202020204" pitchFamily="34" charset="0"/>
              <a:cs typeface="Arial" panose="020B0604020202020204" pitchFamily="34" charset="0"/>
            </a:rPr>
            <a:t> </a:t>
          </a:r>
          <a:r>
            <a:rPr lang="pl-PL" sz="1800" dirty="0" err="1">
              <a:latin typeface="Arial" panose="020B0604020202020204" pitchFamily="34" charset="0"/>
              <a:cs typeface="Arial" panose="020B0604020202020204" pitchFamily="34" charset="0"/>
            </a:rPr>
            <a:t>method</a:t>
          </a:r>
          <a:r>
            <a:rPr lang="pl-PL" sz="1800" dirty="0">
              <a:latin typeface="Arial" panose="020B0604020202020204" pitchFamily="34" charset="0"/>
              <a:cs typeface="Arial" panose="020B0604020202020204" pitchFamily="34" charset="0"/>
            </a:rPr>
            <a:t> </a:t>
          </a:r>
          <a:r>
            <a:rPr lang="pl-PL" altLang="pl-PL" sz="1800" dirty="0">
              <a:latin typeface="Arial" panose="020B0604020202020204" pitchFamily="34" charset="0"/>
              <a:cs typeface="Arial" panose="020B0604020202020204" pitchFamily="34" charset="0"/>
            </a:rPr>
            <a:t>(</a:t>
          </a:r>
          <a:r>
            <a:rPr lang="pl-PL" altLang="pl-PL" sz="1800" dirty="0" err="1">
              <a:latin typeface="Arial" panose="020B0604020202020204" pitchFamily="34" charset="0"/>
              <a:cs typeface="Arial" panose="020B0604020202020204" pitchFamily="34" charset="0"/>
            </a:rPr>
            <a:t>Holt-</a:t>
          </a:r>
          <a:r>
            <a:rPr lang="pl-PL" sz="1800" dirty="0" err="1">
              <a:latin typeface="Arial" panose="020B0604020202020204" pitchFamily="34" charset="0"/>
              <a:cs typeface="Arial" panose="020B0604020202020204" pitchFamily="34" charset="0"/>
            </a:rPr>
            <a:t>Winters</a:t>
          </a:r>
          <a:r>
            <a:rPr lang="pl-PL" sz="1800" dirty="0">
              <a:latin typeface="Arial" panose="020B0604020202020204" pitchFamily="34" charset="0"/>
              <a:cs typeface="Arial" panose="020B0604020202020204" pitchFamily="34" charset="0"/>
            </a:rPr>
            <a:t>)</a:t>
          </a:r>
        </a:p>
      </dgm:t>
    </dgm:pt>
    <dgm:pt modelId="{CC9061A2-7424-4656-BDCC-036B2662D559}" type="parTrans" cxnId="{EFE4487E-670C-4784-938A-8B72F1BFB22C}">
      <dgm:prSet/>
      <dgm:spPr/>
      <dgm:t>
        <a:bodyPr/>
        <a:lstStyle/>
        <a:p>
          <a:endParaRPr lang="pl-PL" sz="1800">
            <a:latin typeface="Arial" panose="020B0604020202020204" pitchFamily="34" charset="0"/>
            <a:cs typeface="Arial" panose="020B0604020202020204" pitchFamily="34" charset="0"/>
          </a:endParaRPr>
        </a:p>
      </dgm:t>
    </dgm:pt>
    <dgm:pt modelId="{FDD3DFE8-2F2B-4722-8A09-50CDA6DDA724}" type="sibTrans" cxnId="{EFE4487E-670C-4784-938A-8B72F1BFB22C}">
      <dgm:prSet/>
      <dgm:spPr/>
      <dgm:t>
        <a:bodyPr/>
        <a:lstStyle/>
        <a:p>
          <a:endParaRPr lang="pl-PL" sz="1800">
            <a:latin typeface="Arial" panose="020B0604020202020204" pitchFamily="34" charset="0"/>
            <a:cs typeface="Arial" panose="020B0604020202020204" pitchFamily="34" charset="0"/>
          </a:endParaRPr>
        </a:p>
      </dgm:t>
    </dgm:pt>
    <dgm:pt modelId="{62AE95C0-7EA7-4B83-B4CB-E997845DE538}">
      <dgm:prSet phldrT="[Tekst]" custT="1"/>
      <dgm:spPr/>
      <dgm:t>
        <a:bodyPr/>
        <a:lstStyle/>
        <a:p>
          <a:r>
            <a:rPr lang="pl-PL" sz="1800" b="0" i="0">
              <a:latin typeface="Arial" panose="020B0604020202020204" pitchFamily="34" charset="0"/>
              <a:cs typeface="Arial" panose="020B0604020202020204" pitchFamily="34" charset="0"/>
            </a:rPr>
            <a:t>Exponential smoothing method (Brown</a:t>
          </a:r>
          <a:r>
            <a:rPr lang="pl-PL" sz="1800" b="0" i="0"/>
            <a:t>)</a:t>
          </a:r>
          <a:endParaRPr lang="pl-PL" sz="1800" dirty="0">
            <a:latin typeface="Arial" panose="020B0604020202020204" pitchFamily="34" charset="0"/>
            <a:cs typeface="Arial" panose="020B0604020202020204" pitchFamily="34" charset="0"/>
          </a:endParaRPr>
        </a:p>
      </dgm:t>
    </dgm:pt>
    <dgm:pt modelId="{683ED010-E0A9-42B9-BC11-4C03A6261F15}" type="parTrans" cxnId="{C43EFCA4-8CCA-4E33-A835-7CFC8A2C6F10}">
      <dgm:prSet/>
      <dgm:spPr/>
      <dgm:t>
        <a:bodyPr/>
        <a:lstStyle/>
        <a:p>
          <a:endParaRPr lang="pl-PL" sz="1800">
            <a:latin typeface="Arial" panose="020B0604020202020204" pitchFamily="34" charset="0"/>
            <a:cs typeface="Arial" panose="020B0604020202020204" pitchFamily="34" charset="0"/>
          </a:endParaRPr>
        </a:p>
      </dgm:t>
    </dgm:pt>
    <dgm:pt modelId="{33A08758-6BA8-4CC8-BED5-21897885D8B9}" type="sibTrans" cxnId="{C43EFCA4-8CCA-4E33-A835-7CFC8A2C6F10}">
      <dgm:prSet/>
      <dgm:spPr/>
      <dgm:t>
        <a:bodyPr/>
        <a:lstStyle/>
        <a:p>
          <a:endParaRPr lang="pl-PL" sz="1800">
            <a:latin typeface="Arial" panose="020B0604020202020204" pitchFamily="34" charset="0"/>
            <a:cs typeface="Arial" panose="020B0604020202020204" pitchFamily="34" charset="0"/>
          </a:endParaRPr>
        </a:p>
      </dgm:t>
    </dgm:pt>
    <dgm:pt modelId="{3E2DABA4-BBB2-46FD-A3C7-EE7ECFB367E2}">
      <dgm:prSet phldrT="[Tekst]" custT="1"/>
      <dgm:spPr/>
      <dgm:t>
        <a:bodyPr/>
        <a:lstStyle/>
        <a:p>
          <a:r>
            <a:rPr lang="pl-PL" sz="1800" dirty="0" err="1">
              <a:latin typeface="Arial" panose="020B0604020202020204" pitchFamily="34" charset="0"/>
              <a:cs typeface="Arial" panose="020B0604020202020204" pitchFamily="34" charset="0"/>
            </a:rPr>
            <a:t>Linear</a:t>
          </a:r>
          <a:r>
            <a:rPr lang="pl-PL" sz="1800" dirty="0">
              <a:latin typeface="Arial" panose="020B0604020202020204" pitchFamily="34" charset="0"/>
              <a:cs typeface="Arial" panose="020B0604020202020204" pitchFamily="34" charset="0"/>
            </a:rPr>
            <a:t> </a:t>
          </a:r>
          <a:r>
            <a:rPr lang="pl-PL" sz="1800" dirty="0" err="1">
              <a:latin typeface="Arial" panose="020B0604020202020204" pitchFamily="34" charset="0"/>
              <a:cs typeface="Arial" panose="020B0604020202020204" pitchFamily="34" charset="0"/>
            </a:rPr>
            <a:t>exponential</a:t>
          </a:r>
          <a:r>
            <a:rPr lang="pl-PL" sz="1800" dirty="0">
              <a:latin typeface="Arial" panose="020B0604020202020204" pitchFamily="34" charset="0"/>
              <a:cs typeface="Arial" panose="020B0604020202020204" pitchFamily="34" charset="0"/>
            </a:rPr>
            <a:t> </a:t>
          </a:r>
          <a:r>
            <a:rPr lang="pl-PL" sz="1800" dirty="0" err="1">
              <a:latin typeface="Arial" panose="020B0604020202020204" pitchFamily="34" charset="0"/>
              <a:cs typeface="Arial" panose="020B0604020202020204" pitchFamily="34" charset="0"/>
            </a:rPr>
            <a:t>smoothing</a:t>
          </a:r>
          <a:r>
            <a:rPr lang="pl-PL" sz="1800" dirty="0">
              <a:latin typeface="Arial" panose="020B0604020202020204" pitchFamily="34" charset="0"/>
              <a:cs typeface="Arial" panose="020B0604020202020204" pitchFamily="34" charset="0"/>
            </a:rPr>
            <a:t>, LES </a:t>
          </a:r>
          <a:r>
            <a:rPr lang="pl-PL" altLang="pl-PL" sz="1800" dirty="0">
              <a:latin typeface="Arial" panose="020B0604020202020204" pitchFamily="34" charset="0"/>
              <a:cs typeface="Arial" panose="020B0604020202020204" pitchFamily="34" charset="0"/>
            </a:rPr>
            <a:t>(</a:t>
          </a:r>
          <a:r>
            <a:rPr lang="pl-PL" sz="1800" dirty="0" err="1">
              <a:latin typeface="Arial" panose="020B0604020202020204" pitchFamily="34" charset="0"/>
              <a:cs typeface="Arial" panose="020B0604020202020204" pitchFamily="34" charset="0"/>
            </a:rPr>
            <a:t>Holt</a:t>
          </a:r>
          <a:r>
            <a:rPr lang="pl-PL" sz="1800" dirty="0">
              <a:latin typeface="Arial" panose="020B0604020202020204" pitchFamily="34" charset="0"/>
              <a:cs typeface="Arial" panose="020B0604020202020204" pitchFamily="34" charset="0"/>
            </a:rPr>
            <a:t>)</a:t>
          </a:r>
        </a:p>
      </dgm:t>
    </dgm:pt>
    <dgm:pt modelId="{4B3DE097-7223-4F52-8E19-BEA16440D7EB}" type="parTrans" cxnId="{79116795-6A00-447C-BB8E-DB0EFD95615C}">
      <dgm:prSet/>
      <dgm:spPr/>
      <dgm:t>
        <a:bodyPr/>
        <a:lstStyle/>
        <a:p>
          <a:endParaRPr lang="pl-PL" sz="3200"/>
        </a:p>
      </dgm:t>
    </dgm:pt>
    <dgm:pt modelId="{1DE9E557-1392-4545-BBAE-7C31A10FAA9D}" type="sibTrans" cxnId="{79116795-6A00-447C-BB8E-DB0EFD95615C}">
      <dgm:prSet/>
      <dgm:spPr/>
      <dgm:t>
        <a:bodyPr/>
        <a:lstStyle/>
        <a:p>
          <a:endParaRPr lang="pl-PL" sz="3200"/>
        </a:p>
      </dgm:t>
    </dgm:pt>
    <dgm:pt modelId="{3DD47964-9E4B-48CC-B984-3BB66748FB73}">
      <dgm:prSet phldrT="[Tekst]" custT="1"/>
      <dgm:spPr/>
      <dgm:t>
        <a:bodyPr/>
        <a:lstStyle/>
        <a:p>
          <a:r>
            <a:rPr lang="pl-PL" sz="1800" dirty="0">
              <a:latin typeface="Arial" panose="020B0604020202020204" pitchFamily="34" charset="0"/>
              <a:cs typeface="Arial" panose="020B0604020202020204" pitchFamily="34" charset="0"/>
            </a:rPr>
            <a:t>RW model</a:t>
          </a:r>
        </a:p>
      </dgm:t>
    </dgm:pt>
    <dgm:pt modelId="{246BA020-4A92-415D-8A62-7C84500E64F5}" type="parTrans" cxnId="{F132D73D-6489-41BC-BC42-4AD0AEC2A528}">
      <dgm:prSet/>
      <dgm:spPr/>
      <dgm:t>
        <a:bodyPr/>
        <a:lstStyle/>
        <a:p>
          <a:endParaRPr lang="pl-PL" sz="3200"/>
        </a:p>
      </dgm:t>
    </dgm:pt>
    <dgm:pt modelId="{8B23E575-33C5-4039-9E9F-7F01D9E1CBCA}" type="sibTrans" cxnId="{F132D73D-6489-41BC-BC42-4AD0AEC2A528}">
      <dgm:prSet/>
      <dgm:spPr/>
      <dgm:t>
        <a:bodyPr/>
        <a:lstStyle/>
        <a:p>
          <a:endParaRPr lang="pl-PL" sz="3200"/>
        </a:p>
      </dgm:t>
    </dgm:pt>
    <dgm:pt modelId="{4D23986B-4DE6-4220-A35B-2E8C4E376241}">
      <dgm:prSet phldrT="[Tekst]" custT="1"/>
      <dgm:spPr/>
      <dgm:t>
        <a:bodyPr/>
        <a:lstStyle/>
        <a:p>
          <a:r>
            <a:rPr lang="pl-PL" sz="1800" dirty="0">
              <a:latin typeface="Arial" panose="020B0604020202020204" pitchFamily="34" charset="0"/>
              <a:cs typeface="Arial" panose="020B0604020202020204" pitchFamily="34" charset="0"/>
            </a:rPr>
            <a:t>ARIMA model</a:t>
          </a:r>
        </a:p>
      </dgm:t>
    </dgm:pt>
    <dgm:pt modelId="{1563D0D3-74CE-4010-94EA-10227B33BB56}" type="sibTrans" cxnId="{0851A6BE-DD84-4C86-B654-2705EBECE0D1}">
      <dgm:prSet/>
      <dgm:spPr/>
      <dgm:t>
        <a:bodyPr/>
        <a:lstStyle/>
        <a:p>
          <a:endParaRPr lang="pl-PL" sz="3200"/>
        </a:p>
      </dgm:t>
    </dgm:pt>
    <dgm:pt modelId="{B03C7659-D52B-41B5-AB5F-D93DE86D0FD3}" type="parTrans" cxnId="{0851A6BE-DD84-4C86-B654-2705EBECE0D1}">
      <dgm:prSet/>
      <dgm:spPr/>
      <dgm:t>
        <a:bodyPr/>
        <a:lstStyle/>
        <a:p>
          <a:endParaRPr lang="pl-PL" sz="3200"/>
        </a:p>
      </dgm:t>
    </dgm:pt>
    <dgm:pt modelId="{4FB9E643-D5DB-49C2-BAAA-FE93EFAFBE8D}" type="pres">
      <dgm:prSet presAssocID="{56FC0B3A-E777-4F5E-A040-30B9DDEEDCF4}" presName="vert0" presStyleCnt="0">
        <dgm:presLayoutVars>
          <dgm:dir/>
          <dgm:animOne val="branch"/>
          <dgm:animLvl val="lvl"/>
        </dgm:presLayoutVars>
      </dgm:prSet>
      <dgm:spPr/>
    </dgm:pt>
    <dgm:pt modelId="{8FD1070D-9B4E-4E48-923C-D64C8E05EA55}" type="pres">
      <dgm:prSet presAssocID="{C88DAED9-06D3-4C41-9ACD-A33A9DB9DB05}" presName="thickLine" presStyleLbl="alignNode1" presStyleIdx="0" presStyleCnt="3"/>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12"/>
      <dgm:spPr/>
    </dgm:pt>
    <dgm:pt modelId="{9CC99002-8D9F-443F-A58C-299D18C75338}" type="pres">
      <dgm:prSet presAssocID="{C88DAED9-06D3-4C41-9ACD-A33A9DB9DB05}" presName="vert1" presStyleCnt="0"/>
      <dgm:spPr/>
    </dgm:pt>
    <dgm:pt modelId="{750AA255-2587-48BF-A740-BC219E5CEF7B}" type="pres">
      <dgm:prSet presAssocID="{8F4439A3-51D9-4FC5-A48E-3CF99977E102}" presName="vertSpace2a"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1" presStyleCnt="12"/>
      <dgm:spPr/>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0" presStyleCnt="9"/>
      <dgm:spPr/>
    </dgm:pt>
    <dgm:pt modelId="{CE14D0B5-AB15-4035-BCE7-02BC58E27FBA}" type="pres">
      <dgm:prSet presAssocID="{8F4439A3-51D9-4FC5-A48E-3CF99977E102}" presName="vertSpace2b" presStyleCnt="0"/>
      <dgm:spPr/>
    </dgm:pt>
    <dgm:pt modelId="{3BB90E6C-DD11-4C1B-A9AB-AE0D8005FFC3}" type="pres">
      <dgm:prSet presAssocID="{5BE9ACB6-0EDC-4994-AAFD-DD9AC277B9B9}" presName="horz2" presStyleCnt="0"/>
      <dgm:spPr/>
    </dgm:pt>
    <dgm:pt modelId="{B4B0355D-2C44-4854-9E15-EB606E44580B}" type="pres">
      <dgm:prSet presAssocID="{5BE9ACB6-0EDC-4994-AAFD-DD9AC277B9B9}" presName="horzSpace2" presStyleCnt="0"/>
      <dgm:spPr/>
    </dgm:pt>
    <dgm:pt modelId="{0C62D524-CB0B-4B6F-8607-FF354CE1D86E}" type="pres">
      <dgm:prSet presAssocID="{5BE9ACB6-0EDC-4994-AAFD-DD9AC277B9B9}" presName="tx2" presStyleLbl="revTx" presStyleIdx="2" presStyleCnt="12"/>
      <dgm:spPr/>
    </dgm:pt>
    <dgm:pt modelId="{E913B0AD-3372-456D-8EFE-8CF9503A4182}" type="pres">
      <dgm:prSet presAssocID="{5BE9ACB6-0EDC-4994-AAFD-DD9AC277B9B9}" presName="vert2" presStyleCnt="0"/>
      <dgm:spPr/>
    </dgm:pt>
    <dgm:pt modelId="{1A4C8F95-D5FA-4D27-A602-57C2AF9827CC}" type="pres">
      <dgm:prSet presAssocID="{5BE9ACB6-0EDC-4994-AAFD-DD9AC277B9B9}" presName="thinLine2b" presStyleLbl="callout" presStyleIdx="1" presStyleCnt="9"/>
      <dgm:spPr/>
    </dgm:pt>
    <dgm:pt modelId="{13DC93E2-6067-4815-A83C-792AF6163116}" type="pres">
      <dgm:prSet presAssocID="{5BE9ACB6-0EDC-4994-AAFD-DD9AC277B9B9}" presName="vertSpace2b" presStyleCnt="0"/>
      <dgm:spPr/>
    </dgm:pt>
    <dgm:pt modelId="{C0F1129A-3416-443F-9319-54A173B1EBB0}" type="pres">
      <dgm:prSet presAssocID="{62AE95C0-7EA7-4B83-B4CB-E997845DE538}" presName="horz2" presStyleCnt="0"/>
      <dgm:spPr/>
    </dgm:pt>
    <dgm:pt modelId="{631BB7E9-7D68-4108-86B8-30C9860CD5A9}" type="pres">
      <dgm:prSet presAssocID="{62AE95C0-7EA7-4B83-B4CB-E997845DE538}" presName="horzSpace2" presStyleCnt="0"/>
      <dgm:spPr/>
    </dgm:pt>
    <dgm:pt modelId="{C9D2457C-3296-44EC-A919-71A2A27ACE84}" type="pres">
      <dgm:prSet presAssocID="{62AE95C0-7EA7-4B83-B4CB-E997845DE538}" presName="tx2" presStyleLbl="revTx" presStyleIdx="3" presStyleCnt="12"/>
      <dgm:spPr/>
    </dgm:pt>
    <dgm:pt modelId="{DDDCB809-699A-49DB-ADD6-9C22CAC9EF22}" type="pres">
      <dgm:prSet presAssocID="{62AE95C0-7EA7-4B83-B4CB-E997845DE538}" presName="vert2" presStyleCnt="0"/>
      <dgm:spPr/>
    </dgm:pt>
    <dgm:pt modelId="{54E17A4C-992F-4604-9BF5-4D3E674BFAC4}" type="pres">
      <dgm:prSet presAssocID="{62AE95C0-7EA7-4B83-B4CB-E997845DE538}" presName="thinLine2b" presStyleLbl="callout" presStyleIdx="2" presStyleCnt="9"/>
      <dgm:spPr/>
    </dgm:pt>
    <dgm:pt modelId="{4FD2BFD6-B69A-4FB6-A0E6-4791C22F6AE1}" type="pres">
      <dgm:prSet presAssocID="{62AE95C0-7EA7-4B83-B4CB-E997845DE538}" presName="vertSpace2b" presStyleCnt="0"/>
      <dgm:spPr/>
    </dgm:pt>
    <dgm:pt modelId="{C739A095-261E-4485-BD99-91C82DC55012}" type="pres">
      <dgm:prSet presAssocID="{B444DF94-C199-4762-97E7-DB169E28C4B8}" presName="horz2" presStyleCnt="0"/>
      <dgm:spPr/>
    </dgm:pt>
    <dgm:pt modelId="{38BD2508-321E-49D6-9F13-CD6196F1AE40}" type="pres">
      <dgm:prSet presAssocID="{B444DF94-C199-4762-97E7-DB169E28C4B8}" presName="horzSpace2" presStyleCnt="0"/>
      <dgm:spPr/>
    </dgm:pt>
    <dgm:pt modelId="{5AB5C7EB-A0D5-46CE-A2FC-F1E5056F7928}" type="pres">
      <dgm:prSet presAssocID="{B444DF94-C199-4762-97E7-DB169E28C4B8}" presName="tx2" presStyleLbl="revTx" presStyleIdx="4" presStyleCnt="12"/>
      <dgm:spPr/>
    </dgm:pt>
    <dgm:pt modelId="{1580C0D3-35F8-4D4E-93F3-BF46221C069A}" type="pres">
      <dgm:prSet presAssocID="{B444DF94-C199-4762-97E7-DB169E28C4B8}" presName="vert2" presStyleCnt="0"/>
      <dgm:spPr/>
    </dgm:pt>
    <dgm:pt modelId="{3FA619F6-BE32-4672-BF4A-2E5F44193847}" type="pres">
      <dgm:prSet presAssocID="{B444DF94-C199-4762-97E7-DB169E28C4B8}" presName="thinLine2b" presStyleLbl="callout" presStyleIdx="3" presStyleCnt="9"/>
      <dgm:spPr/>
    </dgm:pt>
    <dgm:pt modelId="{33C047E4-2985-4A42-852B-E5D2BBC48348}" type="pres">
      <dgm:prSet presAssocID="{B444DF94-C199-4762-97E7-DB169E28C4B8}" presName="vertSpace2b" presStyleCnt="0"/>
      <dgm:spPr/>
    </dgm:pt>
    <dgm:pt modelId="{71F1676B-94E2-4D37-AA28-B7970F03FD27}" type="pres">
      <dgm:prSet presAssocID="{F3BE9CAC-D56B-4AF3-8343-9D62F6B66DB1}" presName="thickLine" presStyleLbl="alignNode1" presStyleIdx="1" presStyleCnt="3"/>
      <dgm:spPr/>
    </dgm:pt>
    <dgm:pt modelId="{734B45DC-B260-46AA-A93A-2CBB0D25EFCA}" type="pres">
      <dgm:prSet presAssocID="{F3BE9CAC-D56B-4AF3-8343-9D62F6B66DB1}" presName="horz1" presStyleCnt="0"/>
      <dgm:spPr/>
    </dgm:pt>
    <dgm:pt modelId="{1AAC32C4-0F05-437D-8876-898934B6294B}" type="pres">
      <dgm:prSet presAssocID="{F3BE9CAC-D56B-4AF3-8343-9D62F6B66DB1}" presName="tx1" presStyleLbl="revTx" presStyleIdx="5" presStyleCnt="12"/>
      <dgm:spPr/>
    </dgm:pt>
    <dgm:pt modelId="{65843A68-CB5F-411A-AF0F-1436D102A1D1}" type="pres">
      <dgm:prSet presAssocID="{F3BE9CAC-D56B-4AF3-8343-9D62F6B66DB1}" presName="vert1" presStyleCnt="0"/>
      <dgm:spPr/>
    </dgm:pt>
    <dgm:pt modelId="{9721935E-2C2D-4E25-B9D0-3D74BC85AB0A}" type="pres">
      <dgm:prSet presAssocID="{3E2DABA4-BBB2-46FD-A3C7-EE7ECFB367E2}" presName="vertSpace2a" presStyleCnt="0"/>
      <dgm:spPr/>
    </dgm:pt>
    <dgm:pt modelId="{675FF179-8BBE-422F-817E-35B6396FFEF0}" type="pres">
      <dgm:prSet presAssocID="{3E2DABA4-BBB2-46FD-A3C7-EE7ECFB367E2}" presName="horz2" presStyleCnt="0"/>
      <dgm:spPr/>
    </dgm:pt>
    <dgm:pt modelId="{E4ADA025-2016-4C5C-B5C0-6B8AC52939CF}" type="pres">
      <dgm:prSet presAssocID="{3E2DABA4-BBB2-46FD-A3C7-EE7ECFB367E2}" presName="horzSpace2" presStyleCnt="0"/>
      <dgm:spPr/>
    </dgm:pt>
    <dgm:pt modelId="{317B284B-1AB9-4FF2-9669-33EE2E1EEBB5}" type="pres">
      <dgm:prSet presAssocID="{3E2DABA4-BBB2-46FD-A3C7-EE7ECFB367E2}" presName="tx2" presStyleLbl="revTx" presStyleIdx="6" presStyleCnt="12"/>
      <dgm:spPr/>
    </dgm:pt>
    <dgm:pt modelId="{E6D185F9-D787-4487-A7F9-9AFC1610200C}" type="pres">
      <dgm:prSet presAssocID="{3E2DABA4-BBB2-46FD-A3C7-EE7ECFB367E2}" presName="vert2" presStyleCnt="0"/>
      <dgm:spPr/>
    </dgm:pt>
    <dgm:pt modelId="{6631F698-3823-4057-8D94-F4B8044730F2}" type="pres">
      <dgm:prSet presAssocID="{3E2DABA4-BBB2-46FD-A3C7-EE7ECFB367E2}" presName="thinLine2b" presStyleLbl="callout" presStyleIdx="4" presStyleCnt="9"/>
      <dgm:spPr/>
    </dgm:pt>
    <dgm:pt modelId="{6CAD2316-6FB5-4C14-920C-FD5F53242097}" type="pres">
      <dgm:prSet presAssocID="{3E2DABA4-BBB2-46FD-A3C7-EE7ECFB367E2}" presName="vertSpace2b" presStyleCnt="0"/>
      <dgm:spPr/>
    </dgm:pt>
    <dgm:pt modelId="{C2646404-2AD4-402E-B407-A857AEC05481}" type="pres">
      <dgm:prSet presAssocID="{617A1704-D638-49D9-B89C-EF3968189EF6}" presName="horz2" presStyleCnt="0"/>
      <dgm:spPr/>
    </dgm:pt>
    <dgm:pt modelId="{2D7E3BAE-F1F4-4B95-AFD0-8D10EE564E99}" type="pres">
      <dgm:prSet presAssocID="{617A1704-D638-49D9-B89C-EF3968189EF6}" presName="horzSpace2" presStyleCnt="0"/>
      <dgm:spPr/>
    </dgm:pt>
    <dgm:pt modelId="{3D2BA2EC-D3D4-4D8D-9809-8A4FE3A8F979}" type="pres">
      <dgm:prSet presAssocID="{617A1704-D638-49D9-B89C-EF3968189EF6}" presName="tx2" presStyleLbl="revTx" presStyleIdx="7" presStyleCnt="12"/>
      <dgm:spPr/>
    </dgm:pt>
    <dgm:pt modelId="{8F4E6BF2-DADC-43B3-9006-F0644AC4ED47}" type="pres">
      <dgm:prSet presAssocID="{617A1704-D638-49D9-B89C-EF3968189EF6}" presName="vert2" presStyleCnt="0"/>
      <dgm:spPr/>
    </dgm:pt>
    <dgm:pt modelId="{3E68DFCA-D600-4FD3-9A0B-4C1602F02227}" type="pres">
      <dgm:prSet presAssocID="{617A1704-D638-49D9-B89C-EF3968189EF6}" presName="thinLine2b" presStyleLbl="callout" presStyleIdx="5" presStyleCnt="9"/>
      <dgm:spPr/>
    </dgm:pt>
    <dgm:pt modelId="{5B3A41CB-7F14-4547-9685-752FCECEB2A3}" type="pres">
      <dgm:prSet presAssocID="{617A1704-D638-49D9-B89C-EF3968189EF6}" presName="vertSpace2b" presStyleCnt="0"/>
      <dgm:spPr/>
    </dgm:pt>
    <dgm:pt modelId="{38C81834-D2BC-41A8-92BF-0F808CC85261}" type="pres">
      <dgm:prSet presAssocID="{4D23986B-4DE6-4220-A35B-2E8C4E376241}" presName="horz2" presStyleCnt="0"/>
      <dgm:spPr/>
    </dgm:pt>
    <dgm:pt modelId="{71902610-3683-4727-9DA6-51F192BFCCDB}" type="pres">
      <dgm:prSet presAssocID="{4D23986B-4DE6-4220-A35B-2E8C4E376241}" presName="horzSpace2" presStyleCnt="0"/>
      <dgm:spPr/>
    </dgm:pt>
    <dgm:pt modelId="{7A373104-92AC-4D57-9676-633A55B618EE}" type="pres">
      <dgm:prSet presAssocID="{4D23986B-4DE6-4220-A35B-2E8C4E376241}" presName="tx2" presStyleLbl="revTx" presStyleIdx="8" presStyleCnt="12"/>
      <dgm:spPr/>
    </dgm:pt>
    <dgm:pt modelId="{737A6BC2-79CD-48C1-A4D8-99FF507BC480}" type="pres">
      <dgm:prSet presAssocID="{4D23986B-4DE6-4220-A35B-2E8C4E376241}" presName="vert2" presStyleCnt="0"/>
      <dgm:spPr/>
    </dgm:pt>
    <dgm:pt modelId="{9C0D4B64-CFBA-4BFA-9C14-9C2EB02E2122}" type="pres">
      <dgm:prSet presAssocID="{4D23986B-4DE6-4220-A35B-2E8C4E376241}" presName="thinLine2b" presStyleLbl="callout" presStyleIdx="6" presStyleCnt="9"/>
      <dgm:spPr/>
    </dgm:pt>
    <dgm:pt modelId="{775DB096-8B68-4CC3-8AF5-81115E0AD171}" type="pres">
      <dgm:prSet presAssocID="{4D23986B-4DE6-4220-A35B-2E8C4E376241}" presName="vertSpace2b" presStyleCnt="0"/>
      <dgm:spPr/>
    </dgm:pt>
    <dgm:pt modelId="{DB981205-D5F1-4CC2-BD6C-4902D14D7BD5}" type="pres">
      <dgm:prSet presAssocID="{3DD47964-9E4B-48CC-B984-3BB66748FB73}" presName="horz2" presStyleCnt="0"/>
      <dgm:spPr/>
    </dgm:pt>
    <dgm:pt modelId="{D4B20111-4130-49C3-93D7-F45916BEDD94}" type="pres">
      <dgm:prSet presAssocID="{3DD47964-9E4B-48CC-B984-3BB66748FB73}" presName="horzSpace2" presStyleCnt="0"/>
      <dgm:spPr/>
    </dgm:pt>
    <dgm:pt modelId="{B49A7700-87FA-45B8-8335-93608C7CBF8F}" type="pres">
      <dgm:prSet presAssocID="{3DD47964-9E4B-48CC-B984-3BB66748FB73}" presName="tx2" presStyleLbl="revTx" presStyleIdx="9" presStyleCnt="12"/>
      <dgm:spPr/>
    </dgm:pt>
    <dgm:pt modelId="{4F06990C-9BD7-486F-B954-5C89544230D2}" type="pres">
      <dgm:prSet presAssocID="{3DD47964-9E4B-48CC-B984-3BB66748FB73}" presName="vert2" presStyleCnt="0"/>
      <dgm:spPr/>
    </dgm:pt>
    <dgm:pt modelId="{F92D8CC1-CFDF-469D-A776-72E2271F975E}" type="pres">
      <dgm:prSet presAssocID="{3DD47964-9E4B-48CC-B984-3BB66748FB73}" presName="thinLine2b" presStyleLbl="callout" presStyleIdx="7" presStyleCnt="9"/>
      <dgm:spPr/>
    </dgm:pt>
    <dgm:pt modelId="{49F46652-5456-4DDC-B791-67776EBB1A42}" type="pres">
      <dgm:prSet presAssocID="{3DD47964-9E4B-48CC-B984-3BB66748FB73}" presName="vertSpace2b" presStyleCnt="0"/>
      <dgm:spPr/>
    </dgm:pt>
    <dgm:pt modelId="{86946141-1C8F-4A39-BC94-20E0496E8EBC}" type="pres">
      <dgm:prSet presAssocID="{CA497EB2-6AD3-4644-94E6-C727E0B1C21C}" presName="thickLine" presStyleLbl="alignNode1" presStyleIdx="2" presStyleCnt="3"/>
      <dgm:spPr/>
    </dgm:pt>
    <dgm:pt modelId="{020C1D45-9996-4FAF-A981-D7B2C488F701}" type="pres">
      <dgm:prSet presAssocID="{CA497EB2-6AD3-4644-94E6-C727E0B1C21C}" presName="horz1" presStyleCnt="0"/>
      <dgm:spPr/>
    </dgm:pt>
    <dgm:pt modelId="{181FBA01-DB50-4D27-8998-D54196DCAC48}" type="pres">
      <dgm:prSet presAssocID="{CA497EB2-6AD3-4644-94E6-C727E0B1C21C}" presName="tx1" presStyleLbl="revTx" presStyleIdx="10" presStyleCnt="12"/>
      <dgm:spPr/>
    </dgm:pt>
    <dgm:pt modelId="{07C99AE4-7A21-404C-8E79-66D28ABAF961}" type="pres">
      <dgm:prSet presAssocID="{CA497EB2-6AD3-4644-94E6-C727E0B1C21C}" presName="vert1" presStyleCnt="0"/>
      <dgm:spPr/>
    </dgm:pt>
    <dgm:pt modelId="{CEA54A85-ADE9-4ADF-8764-B12A49F2AA5D}" type="pres">
      <dgm:prSet presAssocID="{8228DB5F-4047-48B0-8757-F160BB10E4D5}" presName="vertSpace2a" presStyleCnt="0"/>
      <dgm:spPr/>
    </dgm:pt>
    <dgm:pt modelId="{AA192193-6F16-436E-B0F2-A4CFE601EAAC}" type="pres">
      <dgm:prSet presAssocID="{8228DB5F-4047-48B0-8757-F160BB10E4D5}" presName="horz2" presStyleCnt="0"/>
      <dgm:spPr/>
    </dgm:pt>
    <dgm:pt modelId="{CF35E0AC-3284-4263-8311-EB8717415FA2}" type="pres">
      <dgm:prSet presAssocID="{8228DB5F-4047-48B0-8757-F160BB10E4D5}" presName="horzSpace2" presStyleCnt="0"/>
      <dgm:spPr/>
    </dgm:pt>
    <dgm:pt modelId="{0E12B06E-2F49-48FE-84A3-08651AE239ED}" type="pres">
      <dgm:prSet presAssocID="{8228DB5F-4047-48B0-8757-F160BB10E4D5}" presName="tx2" presStyleLbl="revTx" presStyleIdx="11" presStyleCnt="12"/>
      <dgm:spPr/>
    </dgm:pt>
    <dgm:pt modelId="{BCC94D93-D7B9-4B91-9677-B235C342D996}" type="pres">
      <dgm:prSet presAssocID="{8228DB5F-4047-48B0-8757-F160BB10E4D5}" presName="vert2" presStyleCnt="0"/>
      <dgm:spPr/>
    </dgm:pt>
    <dgm:pt modelId="{0135E0A2-C6BF-4006-BBB9-E776B81C9534}" type="pres">
      <dgm:prSet presAssocID="{8228DB5F-4047-48B0-8757-F160BB10E4D5}" presName="thinLine2b" presStyleLbl="callout" presStyleIdx="8" presStyleCnt="9"/>
      <dgm:spPr/>
    </dgm:pt>
    <dgm:pt modelId="{4990A45D-69CF-489B-B1F3-8BE9ABCB326D}" type="pres">
      <dgm:prSet presAssocID="{8228DB5F-4047-48B0-8757-F160BB10E4D5}" presName="vertSpace2b" presStyleCnt="0"/>
      <dgm:spPr/>
    </dgm:pt>
  </dgm:ptLst>
  <dgm:cxnLst>
    <dgm:cxn modelId="{5AE2671B-6BF4-4B6B-A7F9-E30A08E2B557}" srcId="{F3BE9CAC-D56B-4AF3-8343-9D62F6B66DB1}" destId="{617A1704-D638-49D9-B89C-EF3968189EF6}" srcOrd="1" destOrd="0" parTransId="{C054DB42-03BD-4B3E-AB15-FBC327415EFE}" sibTransId="{53506A06-EFBA-4705-B6F9-152693290577}"/>
    <dgm:cxn modelId="{54FE941E-B24C-40DC-9C11-8E4B153EED95}" type="presOf" srcId="{8228DB5F-4047-48B0-8757-F160BB10E4D5}" destId="{0E12B06E-2F49-48FE-84A3-08651AE239ED}" srcOrd="0" destOrd="0" presId="urn:microsoft.com/office/officeart/2008/layout/LinedList"/>
    <dgm:cxn modelId="{F1072A30-1500-4724-9961-E74EC5000BD4}" srcId="{C88DAED9-06D3-4C41-9ACD-A33A9DB9DB05}" destId="{B444DF94-C199-4762-97E7-DB169E28C4B8}" srcOrd="3" destOrd="0" parTransId="{34BCB093-81DE-4FB5-9BD9-1CB34723417E}" sibTransId="{BF166B29-CE70-42D8-90E6-097BD28A7978}"/>
    <dgm:cxn modelId="{F132D73D-6489-41BC-BC42-4AD0AEC2A528}" srcId="{F3BE9CAC-D56B-4AF3-8343-9D62F6B66DB1}" destId="{3DD47964-9E4B-48CC-B984-3BB66748FB73}" srcOrd="3" destOrd="0" parTransId="{246BA020-4A92-415D-8A62-7C84500E64F5}" sibTransId="{8B23E575-33C5-4039-9E9F-7F01D9E1CBCA}"/>
    <dgm:cxn modelId="{7309BF45-4BA9-4BBC-9872-00BC77ACC165}" type="presOf" srcId="{62AE95C0-7EA7-4B83-B4CB-E997845DE538}" destId="{C9D2457C-3296-44EC-A919-71A2A27ACE84}" srcOrd="0" destOrd="0" presId="urn:microsoft.com/office/officeart/2008/layout/LinedList"/>
    <dgm:cxn modelId="{215B5469-1A2D-4406-B7D0-F877F7F73142}" srcId="{56FC0B3A-E777-4F5E-A040-30B9DDEEDCF4}" destId="{C88DAED9-06D3-4C41-9ACD-A33A9DB9DB05}" srcOrd="0" destOrd="0" parTransId="{89285A98-1B80-406E-ADF6-D9C042CE968C}" sibTransId="{A00CE377-16BB-4EBD-ADE8-562E38E313BE}"/>
    <dgm:cxn modelId="{2D7FAB76-CA2D-4610-8422-F9DDBF3A4640}" type="presOf" srcId="{56FC0B3A-E777-4F5E-A040-30B9DDEEDCF4}" destId="{4FB9E643-D5DB-49C2-BAAA-FE93EFAFBE8D}" srcOrd="0" destOrd="0" presId="urn:microsoft.com/office/officeart/2008/layout/LinedList"/>
    <dgm:cxn modelId="{48470C58-C9EC-4148-BD00-E05CD0E47637}" type="presOf" srcId="{8F4439A3-51D9-4FC5-A48E-3CF99977E102}" destId="{38502B14-0636-4068-BF82-FD00319EB8FF}" srcOrd="0" destOrd="0" presId="urn:microsoft.com/office/officeart/2008/layout/LinedList"/>
    <dgm:cxn modelId="{BD61C158-D0E8-4DEE-9123-E53203BC0977}" type="presOf" srcId="{CA497EB2-6AD3-4644-94E6-C727E0B1C21C}" destId="{181FBA01-DB50-4D27-8998-D54196DCAC48}" srcOrd="0" destOrd="0" presId="urn:microsoft.com/office/officeart/2008/layout/LinedList"/>
    <dgm:cxn modelId="{EFE4487E-670C-4784-938A-8B72F1BFB22C}" srcId="{CA497EB2-6AD3-4644-94E6-C727E0B1C21C}" destId="{8228DB5F-4047-48B0-8757-F160BB10E4D5}" srcOrd="0" destOrd="0" parTransId="{CC9061A2-7424-4656-BDCC-036B2662D559}" sibTransId="{FDD3DFE8-2F2B-4722-8A09-50CDA6DDA724}"/>
    <dgm:cxn modelId="{69EF9E81-83DC-497D-9658-C05F65F44F96}" srcId="{C88DAED9-06D3-4C41-9ACD-A33A9DB9DB05}" destId="{8F4439A3-51D9-4FC5-A48E-3CF99977E102}" srcOrd="0" destOrd="0" parTransId="{80198C46-8A7B-45D0-BC91-D585236A63AD}" sibTransId="{8C79313D-785F-425A-AE9E-D7122DF5358A}"/>
    <dgm:cxn modelId="{89E4E18E-CD15-4F7B-AF78-AE50EE1E6608}" type="presOf" srcId="{3DD47964-9E4B-48CC-B984-3BB66748FB73}" destId="{B49A7700-87FA-45B8-8335-93608C7CBF8F}" srcOrd="0" destOrd="0" presId="urn:microsoft.com/office/officeart/2008/layout/LinedList"/>
    <dgm:cxn modelId="{99CC4D94-7E5D-4036-A121-817CC6EFA081}" srcId="{56FC0B3A-E777-4F5E-A040-30B9DDEEDCF4}" destId="{F3BE9CAC-D56B-4AF3-8343-9D62F6B66DB1}" srcOrd="1" destOrd="0" parTransId="{273F688B-1CDC-41EE-9EC1-AD3C2E3AFC37}" sibTransId="{195A67A3-6CD0-4BA8-8A5A-0776A35F6E0C}"/>
    <dgm:cxn modelId="{79116795-6A00-447C-BB8E-DB0EFD95615C}" srcId="{F3BE9CAC-D56B-4AF3-8343-9D62F6B66DB1}" destId="{3E2DABA4-BBB2-46FD-A3C7-EE7ECFB367E2}" srcOrd="0" destOrd="0" parTransId="{4B3DE097-7223-4F52-8E19-BEA16440D7EB}" sibTransId="{1DE9E557-1392-4545-BBAE-7C31A10FAA9D}"/>
    <dgm:cxn modelId="{6C9C9A9A-75C5-402E-80EE-3110ABAB2E06}" type="presOf" srcId="{3E2DABA4-BBB2-46FD-A3C7-EE7ECFB367E2}" destId="{317B284B-1AB9-4FF2-9669-33EE2E1EEBB5}" srcOrd="0" destOrd="0" presId="urn:microsoft.com/office/officeart/2008/layout/LinedList"/>
    <dgm:cxn modelId="{042640A0-7B4A-487C-9764-EBD4A91713D3}" srcId="{56FC0B3A-E777-4F5E-A040-30B9DDEEDCF4}" destId="{CA497EB2-6AD3-4644-94E6-C727E0B1C21C}" srcOrd="2" destOrd="0" parTransId="{F78BFADB-7CBF-47E6-B9C2-BF667EED3EA4}" sibTransId="{3152DF6D-450B-4E93-A93E-E9505068E1A2}"/>
    <dgm:cxn modelId="{2F36BAA1-B41F-49ED-B402-81F762154659}" srcId="{C88DAED9-06D3-4C41-9ACD-A33A9DB9DB05}" destId="{5BE9ACB6-0EDC-4994-AAFD-DD9AC277B9B9}" srcOrd="1" destOrd="0" parTransId="{5FE9D2A0-0152-4E6C-8B93-67E221EE5E9A}" sibTransId="{ED892054-6140-4CD9-96C1-D0297F7A87CD}"/>
    <dgm:cxn modelId="{C43EFCA4-8CCA-4E33-A835-7CFC8A2C6F10}" srcId="{C88DAED9-06D3-4C41-9ACD-A33A9DB9DB05}" destId="{62AE95C0-7EA7-4B83-B4CB-E997845DE538}" srcOrd="2" destOrd="0" parTransId="{683ED010-E0A9-42B9-BC11-4C03A6261F15}" sibTransId="{33A08758-6BA8-4CC8-BED5-21897885D8B9}"/>
    <dgm:cxn modelId="{283A90B1-08CE-4E99-A427-79848CDF5421}" type="presOf" srcId="{5BE9ACB6-0EDC-4994-AAFD-DD9AC277B9B9}" destId="{0C62D524-CB0B-4B6F-8607-FF354CE1D86E}" srcOrd="0" destOrd="0" presId="urn:microsoft.com/office/officeart/2008/layout/LinedList"/>
    <dgm:cxn modelId="{27ADC3B2-13AC-4651-8141-349B54233CA7}" type="presOf" srcId="{B444DF94-C199-4762-97E7-DB169E28C4B8}" destId="{5AB5C7EB-A0D5-46CE-A2FC-F1E5056F7928}" srcOrd="0" destOrd="0" presId="urn:microsoft.com/office/officeart/2008/layout/LinedList"/>
    <dgm:cxn modelId="{0851A6BE-DD84-4C86-B654-2705EBECE0D1}" srcId="{F3BE9CAC-D56B-4AF3-8343-9D62F6B66DB1}" destId="{4D23986B-4DE6-4220-A35B-2E8C4E376241}" srcOrd="2" destOrd="0" parTransId="{B03C7659-D52B-41B5-AB5F-D93DE86D0FD3}" sibTransId="{1563D0D3-74CE-4010-94EA-10227B33BB56}"/>
    <dgm:cxn modelId="{6D8AE5D9-0991-4573-B26B-CA5D602F5B27}" type="presOf" srcId="{C88DAED9-06D3-4C41-9ACD-A33A9DB9DB05}" destId="{E5036770-C6CD-4B71-8A05-72FE6AB4D428}" srcOrd="0" destOrd="0" presId="urn:microsoft.com/office/officeart/2008/layout/LinedList"/>
    <dgm:cxn modelId="{FC1373F1-4A83-4E52-A7B0-AC1D03A20A53}" type="presOf" srcId="{617A1704-D638-49D9-B89C-EF3968189EF6}" destId="{3D2BA2EC-D3D4-4D8D-9809-8A4FE3A8F979}" srcOrd="0" destOrd="0" presId="urn:microsoft.com/office/officeart/2008/layout/LinedList"/>
    <dgm:cxn modelId="{BED35FF9-5448-4CD8-BCDE-52262913D9FD}" type="presOf" srcId="{4D23986B-4DE6-4220-A35B-2E8C4E376241}" destId="{7A373104-92AC-4D57-9676-633A55B618EE}" srcOrd="0" destOrd="0" presId="urn:microsoft.com/office/officeart/2008/layout/LinedList"/>
    <dgm:cxn modelId="{AB551BFA-7BF6-4F70-BDAD-327C2A457876}" type="presOf" srcId="{F3BE9CAC-D56B-4AF3-8343-9D62F6B66DB1}" destId="{1AAC32C4-0F05-437D-8876-898934B6294B}"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BC3B663C-BB7F-42BF-BD07-5D8B05873E53}" type="presParOf" srcId="{9CC99002-8D9F-443F-A58C-299D18C75338}" destId="{750AA255-2587-48BF-A740-BC219E5CEF7B}" srcOrd="0" destOrd="0" presId="urn:microsoft.com/office/officeart/2008/layout/LinedList"/>
    <dgm:cxn modelId="{91A207F2-7623-4099-9448-F4737CCDEC25}" type="presParOf" srcId="{9CC99002-8D9F-443F-A58C-299D18C75338}" destId="{5476F1A7-C559-45BF-8968-883CE05CA290}" srcOrd="1"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2" destOrd="0" presId="urn:microsoft.com/office/officeart/2008/layout/LinedList"/>
    <dgm:cxn modelId="{09E4FFB5-FAE1-4526-9A1F-D81309133BCF}" type="presParOf" srcId="{9CC99002-8D9F-443F-A58C-299D18C75338}" destId="{CE14D0B5-AB15-4035-BCE7-02BC58E27FBA}" srcOrd="3" destOrd="0" presId="urn:microsoft.com/office/officeart/2008/layout/LinedList"/>
    <dgm:cxn modelId="{5928392F-4604-4328-99F6-92EA20AC8822}" type="presParOf" srcId="{9CC99002-8D9F-443F-A58C-299D18C75338}" destId="{3BB90E6C-DD11-4C1B-A9AB-AE0D8005FFC3}" srcOrd="4" destOrd="0" presId="urn:microsoft.com/office/officeart/2008/layout/LinedList"/>
    <dgm:cxn modelId="{584BBFD8-3A57-4A11-9B09-EEF3BF19C65C}" type="presParOf" srcId="{3BB90E6C-DD11-4C1B-A9AB-AE0D8005FFC3}" destId="{B4B0355D-2C44-4854-9E15-EB606E44580B}" srcOrd="0" destOrd="0" presId="urn:microsoft.com/office/officeart/2008/layout/LinedList"/>
    <dgm:cxn modelId="{115FB8E9-7A00-4E64-886E-934956BBE996}" type="presParOf" srcId="{3BB90E6C-DD11-4C1B-A9AB-AE0D8005FFC3}" destId="{0C62D524-CB0B-4B6F-8607-FF354CE1D86E}" srcOrd="1" destOrd="0" presId="urn:microsoft.com/office/officeart/2008/layout/LinedList"/>
    <dgm:cxn modelId="{DD0F39E7-0B4F-4F63-8F9E-D93AEE7C1E6E}" type="presParOf" srcId="{3BB90E6C-DD11-4C1B-A9AB-AE0D8005FFC3}" destId="{E913B0AD-3372-456D-8EFE-8CF9503A4182}" srcOrd="2" destOrd="0" presId="urn:microsoft.com/office/officeart/2008/layout/LinedList"/>
    <dgm:cxn modelId="{DAAFB7E4-BD4E-42A4-948A-008B6F519954}" type="presParOf" srcId="{9CC99002-8D9F-443F-A58C-299D18C75338}" destId="{1A4C8F95-D5FA-4D27-A602-57C2AF9827CC}" srcOrd="5" destOrd="0" presId="urn:microsoft.com/office/officeart/2008/layout/LinedList"/>
    <dgm:cxn modelId="{DFA7C8BB-D450-4205-9117-DE96D2904094}" type="presParOf" srcId="{9CC99002-8D9F-443F-A58C-299D18C75338}" destId="{13DC93E2-6067-4815-A83C-792AF6163116}" srcOrd="6" destOrd="0" presId="urn:microsoft.com/office/officeart/2008/layout/LinedList"/>
    <dgm:cxn modelId="{333A9470-11B0-4ACE-BDEE-D07DDDB5BEA4}" type="presParOf" srcId="{9CC99002-8D9F-443F-A58C-299D18C75338}" destId="{C0F1129A-3416-443F-9319-54A173B1EBB0}" srcOrd="7" destOrd="0" presId="urn:microsoft.com/office/officeart/2008/layout/LinedList"/>
    <dgm:cxn modelId="{BA098803-DD9D-4299-8BCE-B3D3A015F528}" type="presParOf" srcId="{C0F1129A-3416-443F-9319-54A173B1EBB0}" destId="{631BB7E9-7D68-4108-86B8-30C9860CD5A9}" srcOrd="0" destOrd="0" presId="urn:microsoft.com/office/officeart/2008/layout/LinedList"/>
    <dgm:cxn modelId="{DF2C9CE1-6DBC-4906-A1AA-306D428BDE4C}" type="presParOf" srcId="{C0F1129A-3416-443F-9319-54A173B1EBB0}" destId="{C9D2457C-3296-44EC-A919-71A2A27ACE84}" srcOrd="1" destOrd="0" presId="urn:microsoft.com/office/officeart/2008/layout/LinedList"/>
    <dgm:cxn modelId="{6EFF331C-A47B-456D-890B-5BA2BD9875AB}" type="presParOf" srcId="{C0F1129A-3416-443F-9319-54A173B1EBB0}" destId="{DDDCB809-699A-49DB-ADD6-9C22CAC9EF22}" srcOrd="2" destOrd="0" presId="urn:microsoft.com/office/officeart/2008/layout/LinedList"/>
    <dgm:cxn modelId="{64BD38C1-AD48-47FC-A542-E2C0F6836961}" type="presParOf" srcId="{9CC99002-8D9F-443F-A58C-299D18C75338}" destId="{54E17A4C-992F-4604-9BF5-4D3E674BFAC4}" srcOrd="8" destOrd="0" presId="urn:microsoft.com/office/officeart/2008/layout/LinedList"/>
    <dgm:cxn modelId="{C36FAF17-3A84-499A-890A-924A63E1C866}" type="presParOf" srcId="{9CC99002-8D9F-443F-A58C-299D18C75338}" destId="{4FD2BFD6-B69A-4FB6-A0E6-4791C22F6AE1}" srcOrd="9" destOrd="0" presId="urn:microsoft.com/office/officeart/2008/layout/LinedList"/>
    <dgm:cxn modelId="{DCED6D9F-5074-4AC7-9CF9-3A6BDCF12415}" type="presParOf" srcId="{9CC99002-8D9F-443F-A58C-299D18C75338}" destId="{C739A095-261E-4485-BD99-91C82DC55012}" srcOrd="10" destOrd="0" presId="urn:microsoft.com/office/officeart/2008/layout/LinedList"/>
    <dgm:cxn modelId="{DC143672-7BDB-4FB2-A477-2175214830C6}" type="presParOf" srcId="{C739A095-261E-4485-BD99-91C82DC55012}" destId="{38BD2508-321E-49D6-9F13-CD6196F1AE40}" srcOrd="0" destOrd="0" presId="urn:microsoft.com/office/officeart/2008/layout/LinedList"/>
    <dgm:cxn modelId="{93763902-D0A5-4C9F-8B62-50BE1099F8A4}" type="presParOf" srcId="{C739A095-261E-4485-BD99-91C82DC55012}" destId="{5AB5C7EB-A0D5-46CE-A2FC-F1E5056F7928}" srcOrd="1" destOrd="0" presId="urn:microsoft.com/office/officeart/2008/layout/LinedList"/>
    <dgm:cxn modelId="{077A2E77-61F5-4D17-9212-30FE332011B7}" type="presParOf" srcId="{C739A095-261E-4485-BD99-91C82DC55012}" destId="{1580C0D3-35F8-4D4E-93F3-BF46221C069A}" srcOrd="2" destOrd="0" presId="urn:microsoft.com/office/officeart/2008/layout/LinedList"/>
    <dgm:cxn modelId="{57C89909-4674-449A-8088-160675B9FBDE}" type="presParOf" srcId="{9CC99002-8D9F-443F-A58C-299D18C75338}" destId="{3FA619F6-BE32-4672-BF4A-2E5F44193847}" srcOrd="11" destOrd="0" presId="urn:microsoft.com/office/officeart/2008/layout/LinedList"/>
    <dgm:cxn modelId="{4712785B-4D28-4F9A-9398-B7B701FF7F57}" type="presParOf" srcId="{9CC99002-8D9F-443F-A58C-299D18C75338}" destId="{33C047E4-2985-4A42-852B-E5D2BBC48348}" srcOrd="12" destOrd="0" presId="urn:microsoft.com/office/officeart/2008/layout/LinedList"/>
    <dgm:cxn modelId="{FD57FDA9-5BEE-4FA9-9016-D02FE90A8F3F}" type="presParOf" srcId="{4FB9E643-D5DB-49C2-BAAA-FE93EFAFBE8D}" destId="{71F1676B-94E2-4D37-AA28-B7970F03FD27}" srcOrd="2" destOrd="0" presId="urn:microsoft.com/office/officeart/2008/layout/LinedList"/>
    <dgm:cxn modelId="{62C6C1F4-81B2-4BEB-B43F-514EBC2F5758}" type="presParOf" srcId="{4FB9E643-D5DB-49C2-BAAA-FE93EFAFBE8D}" destId="{734B45DC-B260-46AA-A93A-2CBB0D25EFCA}" srcOrd="3" destOrd="0" presId="urn:microsoft.com/office/officeart/2008/layout/LinedList"/>
    <dgm:cxn modelId="{370ADE97-3295-4DF2-9FD2-8A1018C6501E}" type="presParOf" srcId="{734B45DC-B260-46AA-A93A-2CBB0D25EFCA}" destId="{1AAC32C4-0F05-437D-8876-898934B6294B}" srcOrd="0" destOrd="0" presId="urn:microsoft.com/office/officeart/2008/layout/LinedList"/>
    <dgm:cxn modelId="{440385E4-8213-406C-A7FD-A3D6C6F0952F}" type="presParOf" srcId="{734B45DC-B260-46AA-A93A-2CBB0D25EFCA}" destId="{65843A68-CB5F-411A-AF0F-1436D102A1D1}" srcOrd="1" destOrd="0" presId="urn:microsoft.com/office/officeart/2008/layout/LinedList"/>
    <dgm:cxn modelId="{96B63A84-CAE9-4455-BDAC-ACC5BD9469D8}" type="presParOf" srcId="{65843A68-CB5F-411A-AF0F-1436D102A1D1}" destId="{9721935E-2C2D-4E25-B9D0-3D74BC85AB0A}" srcOrd="0" destOrd="0" presId="urn:microsoft.com/office/officeart/2008/layout/LinedList"/>
    <dgm:cxn modelId="{3B92E3CF-5F56-4FD4-A2EC-29557678A986}" type="presParOf" srcId="{65843A68-CB5F-411A-AF0F-1436D102A1D1}" destId="{675FF179-8BBE-422F-817E-35B6396FFEF0}" srcOrd="1" destOrd="0" presId="urn:microsoft.com/office/officeart/2008/layout/LinedList"/>
    <dgm:cxn modelId="{75530206-1B60-4709-A4D6-5827BEB3CEBD}" type="presParOf" srcId="{675FF179-8BBE-422F-817E-35B6396FFEF0}" destId="{E4ADA025-2016-4C5C-B5C0-6B8AC52939CF}" srcOrd="0" destOrd="0" presId="urn:microsoft.com/office/officeart/2008/layout/LinedList"/>
    <dgm:cxn modelId="{7E017C86-BFA5-4365-BE6F-FDF88B467E86}" type="presParOf" srcId="{675FF179-8BBE-422F-817E-35B6396FFEF0}" destId="{317B284B-1AB9-4FF2-9669-33EE2E1EEBB5}" srcOrd="1" destOrd="0" presId="urn:microsoft.com/office/officeart/2008/layout/LinedList"/>
    <dgm:cxn modelId="{7661158F-7E25-4545-BC09-4A8414FC2F62}" type="presParOf" srcId="{675FF179-8BBE-422F-817E-35B6396FFEF0}" destId="{E6D185F9-D787-4487-A7F9-9AFC1610200C}" srcOrd="2" destOrd="0" presId="urn:microsoft.com/office/officeart/2008/layout/LinedList"/>
    <dgm:cxn modelId="{348C4E89-0603-432A-BEF8-CE53EA0FAB37}" type="presParOf" srcId="{65843A68-CB5F-411A-AF0F-1436D102A1D1}" destId="{6631F698-3823-4057-8D94-F4B8044730F2}" srcOrd="2" destOrd="0" presId="urn:microsoft.com/office/officeart/2008/layout/LinedList"/>
    <dgm:cxn modelId="{37AF385E-27A7-47D4-9DDF-9C229F23B447}" type="presParOf" srcId="{65843A68-CB5F-411A-AF0F-1436D102A1D1}" destId="{6CAD2316-6FB5-4C14-920C-FD5F53242097}" srcOrd="3" destOrd="0" presId="urn:microsoft.com/office/officeart/2008/layout/LinedList"/>
    <dgm:cxn modelId="{6417C1CF-8091-4472-BD7C-C3E584CC4D9B}" type="presParOf" srcId="{65843A68-CB5F-411A-AF0F-1436D102A1D1}" destId="{C2646404-2AD4-402E-B407-A857AEC05481}" srcOrd="4" destOrd="0" presId="urn:microsoft.com/office/officeart/2008/layout/LinedList"/>
    <dgm:cxn modelId="{1B1C76C6-B317-44D7-B79F-DF128022C132}" type="presParOf" srcId="{C2646404-2AD4-402E-B407-A857AEC05481}" destId="{2D7E3BAE-F1F4-4B95-AFD0-8D10EE564E99}" srcOrd="0" destOrd="0" presId="urn:microsoft.com/office/officeart/2008/layout/LinedList"/>
    <dgm:cxn modelId="{E3BFF390-1762-45FD-B9E9-B916C973023A}" type="presParOf" srcId="{C2646404-2AD4-402E-B407-A857AEC05481}" destId="{3D2BA2EC-D3D4-4D8D-9809-8A4FE3A8F979}" srcOrd="1" destOrd="0" presId="urn:microsoft.com/office/officeart/2008/layout/LinedList"/>
    <dgm:cxn modelId="{00275B4C-7DC9-4A6D-A414-9FB238E0FB47}" type="presParOf" srcId="{C2646404-2AD4-402E-B407-A857AEC05481}" destId="{8F4E6BF2-DADC-43B3-9006-F0644AC4ED47}" srcOrd="2" destOrd="0" presId="urn:microsoft.com/office/officeart/2008/layout/LinedList"/>
    <dgm:cxn modelId="{3FFA3871-ADDC-4F77-8685-C37375C6E2D1}" type="presParOf" srcId="{65843A68-CB5F-411A-AF0F-1436D102A1D1}" destId="{3E68DFCA-D600-4FD3-9A0B-4C1602F02227}" srcOrd="5" destOrd="0" presId="urn:microsoft.com/office/officeart/2008/layout/LinedList"/>
    <dgm:cxn modelId="{43CA3761-3266-47E1-AFDA-A1B158F9677B}" type="presParOf" srcId="{65843A68-CB5F-411A-AF0F-1436D102A1D1}" destId="{5B3A41CB-7F14-4547-9685-752FCECEB2A3}" srcOrd="6" destOrd="0" presId="urn:microsoft.com/office/officeart/2008/layout/LinedList"/>
    <dgm:cxn modelId="{AB18DAD8-E99F-428B-81C8-7C45577724DF}" type="presParOf" srcId="{65843A68-CB5F-411A-AF0F-1436D102A1D1}" destId="{38C81834-D2BC-41A8-92BF-0F808CC85261}" srcOrd="7" destOrd="0" presId="urn:microsoft.com/office/officeart/2008/layout/LinedList"/>
    <dgm:cxn modelId="{1E44B62A-F8DD-45E0-B523-38A6E0C34384}" type="presParOf" srcId="{38C81834-D2BC-41A8-92BF-0F808CC85261}" destId="{71902610-3683-4727-9DA6-51F192BFCCDB}" srcOrd="0" destOrd="0" presId="urn:microsoft.com/office/officeart/2008/layout/LinedList"/>
    <dgm:cxn modelId="{AAE12328-AB9B-41D1-BDA8-5C7AB156EBC3}" type="presParOf" srcId="{38C81834-D2BC-41A8-92BF-0F808CC85261}" destId="{7A373104-92AC-4D57-9676-633A55B618EE}" srcOrd="1" destOrd="0" presId="urn:microsoft.com/office/officeart/2008/layout/LinedList"/>
    <dgm:cxn modelId="{D845CA3A-C379-4753-89EA-731453D33975}" type="presParOf" srcId="{38C81834-D2BC-41A8-92BF-0F808CC85261}" destId="{737A6BC2-79CD-48C1-A4D8-99FF507BC480}" srcOrd="2" destOrd="0" presId="urn:microsoft.com/office/officeart/2008/layout/LinedList"/>
    <dgm:cxn modelId="{5CAE5543-9B92-4F76-A65A-0BDC13F0D3D7}" type="presParOf" srcId="{65843A68-CB5F-411A-AF0F-1436D102A1D1}" destId="{9C0D4B64-CFBA-4BFA-9C14-9C2EB02E2122}" srcOrd="8" destOrd="0" presId="urn:microsoft.com/office/officeart/2008/layout/LinedList"/>
    <dgm:cxn modelId="{6920E856-3862-4B10-9389-A2B5CEDC2DE2}" type="presParOf" srcId="{65843A68-CB5F-411A-AF0F-1436D102A1D1}" destId="{775DB096-8B68-4CC3-8AF5-81115E0AD171}" srcOrd="9" destOrd="0" presId="urn:microsoft.com/office/officeart/2008/layout/LinedList"/>
    <dgm:cxn modelId="{B98D4220-F8EA-4104-8635-FD42A427949C}" type="presParOf" srcId="{65843A68-CB5F-411A-AF0F-1436D102A1D1}" destId="{DB981205-D5F1-4CC2-BD6C-4902D14D7BD5}" srcOrd="10" destOrd="0" presId="urn:microsoft.com/office/officeart/2008/layout/LinedList"/>
    <dgm:cxn modelId="{E114DB72-FF74-4B22-B81A-FEC7EA57DA9C}" type="presParOf" srcId="{DB981205-D5F1-4CC2-BD6C-4902D14D7BD5}" destId="{D4B20111-4130-49C3-93D7-F45916BEDD94}" srcOrd="0" destOrd="0" presId="urn:microsoft.com/office/officeart/2008/layout/LinedList"/>
    <dgm:cxn modelId="{2FBFA31F-68E3-4471-B323-A61DEFF1C50F}" type="presParOf" srcId="{DB981205-D5F1-4CC2-BD6C-4902D14D7BD5}" destId="{B49A7700-87FA-45B8-8335-93608C7CBF8F}" srcOrd="1" destOrd="0" presId="urn:microsoft.com/office/officeart/2008/layout/LinedList"/>
    <dgm:cxn modelId="{DA871118-B73C-4CED-9470-B7A67FE6AC1E}" type="presParOf" srcId="{DB981205-D5F1-4CC2-BD6C-4902D14D7BD5}" destId="{4F06990C-9BD7-486F-B954-5C89544230D2}" srcOrd="2" destOrd="0" presId="urn:microsoft.com/office/officeart/2008/layout/LinedList"/>
    <dgm:cxn modelId="{183DA1C1-16CB-49BE-99F5-2E1D8B2F18F5}" type="presParOf" srcId="{65843A68-CB5F-411A-AF0F-1436D102A1D1}" destId="{F92D8CC1-CFDF-469D-A776-72E2271F975E}" srcOrd="11" destOrd="0" presId="urn:microsoft.com/office/officeart/2008/layout/LinedList"/>
    <dgm:cxn modelId="{8DEAFEB2-729B-489B-A742-2B4AF22DECA8}" type="presParOf" srcId="{65843A68-CB5F-411A-AF0F-1436D102A1D1}" destId="{49F46652-5456-4DDC-B791-67776EBB1A42}" srcOrd="12" destOrd="0" presId="urn:microsoft.com/office/officeart/2008/layout/LinedList"/>
    <dgm:cxn modelId="{A6BDB766-CDA4-464A-BBC4-07E0814B1A2E}" type="presParOf" srcId="{4FB9E643-D5DB-49C2-BAAA-FE93EFAFBE8D}" destId="{86946141-1C8F-4A39-BC94-20E0496E8EBC}" srcOrd="4" destOrd="0" presId="urn:microsoft.com/office/officeart/2008/layout/LinedList"/>
    <dgm:cxn modelId="{3F4F7494-0195-4672-B443-E18D377D25D2}" type="presParOf" srcId="{4FB9E643-D5DB-49C2-BAAA-FE93EFAFBE8D}" destId="{020C1D45-9996-4FAF-A981-D7B2C488F701}" srcOrd="5" destOrd="0" presId="urn:microsoft.com/office/officeart/2008/layout/LinedList"/>
    <dgm:cxn modelId="{8D178D91-97B6-4392-8B53-BF590D28BFEC}" type="presParOf" srcId="{020C1D45-9996-4FAF-A981-D7B2C488F701}" destId="{181FBA01-DB50-4D27-8998-D54196DCAC48}" srcOrd="0" destOrd="0" presId="urn:microsoft.com/office/officeart/2008/layout/LinedList"/>
    <dgm:cxn modelId="{BF8A65F5-CB6F-4E57-8110-085E6DB266D4}" type="presParOf" srcId="{020C1D45-9996-4FAF-A981-D7B2C488F701}" destId="{07C99AE4-7A21-404C-8E79-66D28ABAF961}" srcOrd="1" destOrd="0" presId="urn:microsoft.com/office/officeart/2008/layout/LinedList"/>
    <dgm:cxn modelId="{9E05DAA0-E86F-4FA9-8C72-445535B0466F}" type="presParOf" srcId="{07C99AE4-7A21-404C-8E79-66D28ABAF961}" destId="{CEA54A85-ADE9-4ADF-8764-B12A49F2AA5D}" srcOrd="0" destOrd="0" presId="urn:microsoft.com/office/officeart/2008/layout/LinedList"/>
    <dgm:cxn modelId="{FE0CBD24-5B74-4C7C-B368-099AB1404499}" type="presParOf" srcId="{07C99AE4-7A21-404C-8E79-66D28ABAF961}" destId="{AA192193-6F16-436E-B0F2-A4CFE601EAAC}" srcOrd="1" destOrd="0" presId="urn:microsoft.com/office/officeart/2008/layout/LinedList"/>
    <dgm:cxn modelId="{70FFCD8A-3C44-45E9-87FD-95E7AB04698A}" type="presParOf" srcId="{AA192193-6F16-436E-B0F2-A4CFE601EAAC}" destId="{CF35E0AC-3284-4263-8311-EB8717415FA2}" srcOrd="0" destOrd="0" presId="urn:microsoft.com/office/officeart/2008/layout/LinedList"/>
    <dgm:cxn modelId="{C3DEE1E7-CDED-4D96-9E7C-1F83921CC8B6}" type="presParOf" srcId="{AA192193-6F16-436E-B0F2-A4CFE601EAAC}" destId="{0E12B06E-2F49-48FE-84A3-08651AE239ED}" srcOrd="1" destOrd="0" presId="urn:microsoft.com/office/officeart/2008/layout/LinedList"/>
    <dgm:cxn modelId="{17BA14E7-9AAF-450B-87C5-49E1ADB2E1C7}" type="presParOf" srcId="{AA192193-6F16-436E-B0F2-A4CFE601EAAC}" destId="{BCC94D93-D7B9-4B91-9677-B235C342D996}" srcOrd="2" destOrd="0" presId="urn:microsoft.com/office/officeart/2008/layout/LinedList"/>
    <dgm:cxn modelId="{894511B2-96BB-47CE-932C-D8EAAEB9CF98}" type="presParOf" srcId="{07C99AE4-7A21-404C-8E79-66D28ABAF961}" destId="{0135E0A2-C6BF-4006-BBB9-E776B81C9534}" srcOrd="2" destOrd="0" presId="urn:microsoft.com/office/officeart/2008/layout/LinedList"/>
    <dgm:cxn modelId="{E8FFA699-7A0E-4A03-84B7-5967D18E0310}" type="presParOf" srcId="{07C99AE4-7A21-404C-8E79-66D28ABAF961}" destId="{4990A45D-69CF-489B-B1F3-8BE9ABCB326D}"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lstStyle/>
        <a:p>
          <a:r>
            <a:rPr lang="pl-PL" sz="2800" b="0" dirty="0" err="1">
              <a:latin typeface="Arial" panose="020B0604020202020204" pitchFamily="34" charset="0"/>
              <a:cs typeface="Arial" panose="020B0604020202020204" pitchFamily="34" charset="0"/>
            </a:rPr>
            <a:t>Naive</a:t>
          </a:r>
          <a:r>
            <a:rPr lang="pl-PL" sz="2800" b="0" dirty="0">
              <a:latin typeface="Arial" panose="020B0604020202020204" pitchFamily="34" charset="0"/>
              <a:cs typeface="Arial" panose="020B0604020202020204" pitchFamily="34" charset="0"/>
            </a:rPr>
            <a:t> </a:t>
          </a:r>
          <a:r>
            <a:rPr lang="pl-PL" sz="2800" b="0" dirty="0" err="1">
              <a:latin typeface="Arial" panose="020B0604020202020204" pitchFamily="34" charset="0"/>
              <a:cs typeface="Arial" panose="020B0604020202020204" pitchFamily="34" charset="0"/>
            </a:rPr>
            <a:t>methods</a:t>
          </a:r>
          <a:r>
            <a:rPr lang="pl-PL" sz="2800" dirty="0">
              <a:latin typeface="Arial" panose="020B0604020202020204" pitchFamily="34" charset="0"/>
              <a:cs typeface="Arial" panose="020B0604020202020204" pitchFamily="34" charset="0"/>
            </a:rPr>
            <a:t>	</a:t>
          </a:r>
        </a:p>
      </dgm:t>
    </dgm:pt>
    <dgm:pt modelId="{89285A98-1B80-406E-ADF6-D9C042CE968C}" type="par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pl-PL" sz="2800" b="0">
              <a:latin typeface="Arial" panose="020B0604020202020204" pitchFamily="34" charset="0"/>
              <a:cs typeface="Arial" panose="020B0604020202020204" pitchFamily="34" charset="0"/>
            </a:rPr>
            <a:t>Naive forecast</a:t>
          </a:r>
          <a:endParaRPr lang="pl-PL" sz="2800" b="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B444DF94-C199-4762-97E7-DB169E28C4B8}">
      <dgm:prSet phldrT="[Tekst]" custT="1"/>
      <dgm:spPr/>
      <dgm:t>
        <a:bodyPr/>
        <a:lstStyle/>
        <a:p>
          <a:r>
            <a:rPr lang="pl-PL" sz="2800" b="0">
              <a:latin typeface="Arial" panose="020B0604020202020204" pitchFamily="34" charset="0"/>
              <a:cs typeface="Arial" panose="020B0604020202020204" pitchFamily="34" charset="0"/>
            </a:rPr>
            <a:t>Drift method</a:t>
          </a:r>
          <a:endParaRPr lang="pl-PL" sz="2800" b="0" dirty="0">
            <a:latin typeface="Arial" panose="020B0604020202020204" pitchFamily="34" charset="0"/>
            <a:cs typeface="Arial" panose="020B0604020202020204" pitchFamily="34" charset="0"/>
          </a:endParaRPr>
        </a:p>
      </dgm:t>
    </dgm:pt>
    <dgm:pt modelId="{34BCB093-81DE-4FB5-9BD9-1CB34723417E}" type="parTrans" cxnId="{F1072A30-1500-4724-9961-E74EC5000BD4}">
      <dgm:prSet/>
      <dgm:spPr/>
      <dgm:t>
        <a:bodyPr/>
        <a:lstStyle/>
        <a:p>
          <a:endParaRPr lang="pl-PL" sz="2800">
            <a:latin typeface="Arial" panose="020B0604020202020204" pitchFamily="34" charset="0"/>
            <a:cs typeface="Arial" panose="020B0604020202020204" pitchFamily="34" charset="0"/>
          </a:endParaRPr>
        </a:p>
      </dgm:t>
    </dgm:pt>
    <dgm:pt modelId="{BF166B29-CE70-42D8-90E6-097BD28A7978}" type="sibTrans" cxnId="{F1072A30-1500-4724-9961-E74EC5000BD4}">
      <dgm:prSet/>
      <dgm:spPr/>
      <dgm:t>
        <a:bodyPr/>
        <a:lstStyle/>
        <a:p>
          <a:endParaRPr lang="pl-PL" sz="2800">
            <a:latin typeface="Arial" panose="020B0604020202020204" pitchFamily="34" charset="0"/>
            <a:cs typeface="Arial" panose="020B0604020202020204" pitchFamily="34" charset="0"/>
          </a:endParaRPr>
        </a:p>
      </dgm:t>
    </dgm:pt>
    <dgm:pt modelId="{62AE95C0-7EA7-4B83-B4CB-E997845DE538}">
      <dgm:prSet phldrT="[Tekst]" custT="1"/>
      <dgm:spPr/>
      <dgm:t>
        <a:bodyPr/>
        <a:lstStyle/>
        <a:p>
          <a:r>
            <a:rPr lang="pl-PL" sz="2800" b="0">
              <a:latin typeface="Arial" panose="020B0604020202020204" pitchFamily="34" charset="0"/>
              <a:cs typeface="Arial" panose="020B0604020202020204" pitchFamily="34" charset="0"/>
            </a:rPr>
            <a:t>Seasonal naive method</a:t>
          </a:r>
          <a:endParaRPr lang="pl-PL" sz="2800" b="0" dirty="0">
            <a:latin typeface="Arial" panose="020B0604020202020204" pitchFamily="34" charset="0"/>
            <a:cs typeface="Arial" panose="020B0604020202020204" pitchFamily="34" charset="0"/>
          </a:endParaRPr>
        </a:p>
      </dgm:t>
    </dgm:pt>
    <dgm:pt modelId="{683ED010-E0A9-42B9-BC11-4C03A6261F15}" type="parTrans" cxnId="{C43EFCA4-8CCA-4E33-A835-7CFC8A2C6F10}">
      <dgm:prSet/>
      <dgm:spPr/>
      <dgm:t>
        <a:bodyPr/>
        <a:lstStyle/>
        <a:p>
          <a:endParaRPr lang="pl-PL" sz="2800">
            <a:latin typeface="Arial" panose="020B0604020202020204" pitchFamily="34" charset="0"/>
            <a:cs typeface="Arial" panose="020B0604020202020204" pitchFamily="34" charset="0"/>
          </a:endParaRPr>
        </a:p>
      </dgm:t>
    </dgm:pt>
    <dgm:pt modelId="{33A08758-6BA8-4CC8-BED5-21897885D8B9}" type="sibTrans" cxnId="{C43EFCA4-8CCA-4E33-A835-7CFC8A2C6F10}">
      <dgm:prSet/>
      <dgm:spPr/>
      <dgm:t>
        <a:bodyPr/>
        <a:lstStyle/>
        <a:p>
          <a:endParaRPr lang="pl-PL" sz="2800">
            <a:latin typeface="Arial" panose="020B0604020202020204" pitchFamily="34" charset="0"/>
            <a:cs typeface="Arial" panose="020B0604020202020204" pitchFamily="34" charset="0"/>
          </a:endParaRPr>
        </a:p>
      </dgm:t>
    </dgm:pt>
    <dgm:pt modelId="{4FB9E643-D5DB-49C2-BAAA-FE93EFAFBE8D}" type="pres">
      <dgm:prSet presAssocID="{56FC0B3A-E777-4F5E-A040-30B9DDEEDCF4}" presName="vert0" presStyleCnt="0">
        <dgm:presLayoutVars>
          <dgm:dir/>
          <dgm:animOne val="branch"/>
          <dgm:animLvl val="lvl"/>
        </dgm:presLayoutVars>
      </dgm:prSet>
      <dgm:spPr/>
    </dgm:pt>
    <dgm:pt modelId="{8FD1070D-9B4E-4E48-923C-D64C8E05EA55}" type="pres">
      <dgm:prSet presAssocID="{C88DAED9-06D3-4C41-9ACD-A33A9DB9DB05}" presName="thickLine" presStyleLbl="alignNode1" presStyleIdx="0" presStyleCnt="1"/>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4"/>
      <dgm:spPr/>
    </dgm:pt>
    <dgm:pt modelId="{9CC99002-8D9F-443F-A58C-299D18C75338}" type="pres">
      <dgm:prSet presAssocID="{C88DAED9-06D3-4C41-9ACD-A33A9DB9DB05}" presName="vert1" presStyleCnt="0"/>
      <dgm:spPr/>
    </dgm:pt>
    <dgm:pt modelId="{750AA255-2587-48BF-A740-BC219E5CEF7B}" type="pres">
      <dgm:prSet presAssocID="{8F4439A3-51D9-4FC5-A48E-3CF99977E102}" presName="vertSpace2a"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1" presStyleCnt="4"/>
      <dgm:spPr/>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0" presStyleCnt="3"/>
      <dgm:spPr/>
    </dgm:pt>
    <dgm:pt modelId="{CE14D0B5-AB15-4035-BCE7-02BC58E27FBA}" type="pres">
      <dgm:prSet presAssocID="{8F4439A3-51D9-4FC5-A48E-3CF99977E102}" presName="vertSpace2b" presStyleCnt="0"/>
      <dgm:spPr/>
    </dgm:pt>
    <dgm:pt modelId="{C0F1129A-3416-443F-9319-54A173B1EBB0}" type="pres">
      <dgm:prSet presAssocID="{62AE95C0-7EA7-4B83-B4CB-E997845DE538}" presName="horz2" presStyleCnt="0"/>
      <dgm:spPr/>
    </dgm:pt>
    <dgm:pt modelId="{631BB7E9-7D68-4108-86B8-30C9860CD5A9}" type="pres">
      <dgm:prSet presAssocID="{62AE95C0-7EA7-4B83-B4CB-E997845DE538}" presName="horzSpace2" presStyleCnt="0"/>
      <dgm:spPr/>
    </dgm:pt>
    <dgm:pt modelId="{C9D2457C-3296-44EC-A919-71A2A27ACE84}" type="pres">
      <dgm:prSet presAssocID="{62AE95C0-7EA7-4B83-B4CB-E997845DE538}" presName="tx2" presStyleLbl="revTx" presStyleIdx="2" presStyleCnt="4"/>
      <dgm:spPr/>
    </dgm:pt>
    <dgm:pt modelId="{DDDCB809-699A-49DB-ADD6-9C22CAC9EF22}" type="pres">
      <dgm:prSet presAssocID="{62AE95C0-7EA7-4B83-B4CB-E997845DE538}" presName="vert2" presStyleCnt="0"/>
      <dgm:spPr/>
    </dgm:pt>
    <dgm:pt modelId="{54E17A4C-992F-4604-9BF5-4D3E674BFAC4}" type="pres">
      <dgm:prSet presAssocID="{62AE95C0-7EA7-4B83-B4CB-E997845DE538}" presName="thinLine2b" presStyleLbl="callout" presStyleIdx="1" presStyleCnt="3"/>
      <dgm:spPr/>
    </dgm:pt>
    <dgm:pt modelId="{4FD2BFD6-B69A-4FB6-A0E6-4791C22F6AE1}" type="pres">
      <dgm:prSet presAssocID="{62AE95C0-7EA7-4B83-B4CB-E997845DE538}" presName="vertSpace2b" presStyleCnt="0"/>
      <dgm:spPr/>
    </dgm:pt>
    <dgm:pt modelId="{C739A095-261E-4485-BD99-91C82DC55012}" type="pres">
      <dgm:prSet presAssocID="{B444DF94-C199-4762-97E7-DB169E28C4B8}" presName="horz2" presStyleCnt="0"/>
      <dgm:spPr/>
    </dgm:pt>
    <dgm:pt modelId="{38BD2508-321E-49D6-9F13-CD6196F1AE40}" type="pres">
      <dgm:prSet presAssocID="{B444DF94-C199-4762-97E7-DB169E28C4B8}" presName="horzSpace2" presStyleCnt="0"/>
      <dgm:spPr/>
    </dgm:pt>
    <dgm:pt modelId="{5AB5C7EB-A0D5-46CE-A2FC-F1E5056F7928}" type="pres">
      <dgm:prSet presAssocID="{B444DF94-C199-4762-97E7-DB169E28C4B8}" presName="tx2" presStyleLbl="revTx" presStyleIdx="3" presStyleCnt="4"/>
      <dgm:spPr/>
    </dgm:pt>
    <dgm:pt modelId="{1580C0D3-35F8-4D4E-93F3-BF46221C069A}" type="pres">
      <dgm:prSet presAssocID="{B444DF94-C199-4762-97E7-DB169E28C4B8}" presName="vert2" presStyleCnt="0"/>
      <dgm:spPr/>
    </dgm:pt>
    <dgm:pt modelId="{3FA619F6-BE32-4672-BF4A-2E5F44193847}" type="pres">
      <dgm:prSet presAssocID="{B444DF94-C199-4762-97E7-DB169E28C4B8}" presName="thinLine2b" presStyleLbl="callout" presStyleIdx="2" presStyleCnt="3"/>
      <dgm:spPr/>
    </dgm:pt>
    <dgm:pt modelId="{33C047E4-2985-4A42-852B-E5D2BBC48348}" type="pres">
      <dgm:prSet presAssocID="{B444DF94-C199-4762-97E7-DB169E28C4B8}" presName="vertSpace2b" presStyleCnt="0"/>
      <dgm:spPr/>
    </dgm:pt>
  </dgm:ptLst>
  <dgm:cxnLst>
    <dgm:cxn modelId="{F1072A30-1500-4724-9961-E74EC5000BD4}" srcId="{C88DAED9-06D3-4C41-9ACD-A33A9DB9DB05}" destId="{B444DF94-C199-4762-97E7-DB169E28C4B8}" srcOrd="2" destOrd="0" parTransId="{34BCB093-81DE-4FB5-9BD9-1CB34723417E}" sibTransId="{BF166B29-CE70-42D8-90E6-097BD28A7978}"/>
    <dgm:cxn modelId="{7309BF45-4BA9-4BBC-9872-00BC77ACC165}" type="presOf" srcId="{62AE95C0-7EA7-4B83-B4CB-E997845DE538}" destId="{C9D2457C-3296-44EC-A919-71A2A27ACE84}" srcOrd="0" destOrd="0" presId="urn:microsoft.com/office/officeart/2008/layout/LinedList"/>
    <dgm:cxn modelId="{215B5469-1A2D-4406-B7D0-F877F7F73142}" srcId="{56FC0B3A-E777-4F5E-A040-30B9DDEEDCF4}" destId="{C88DAED9-06D3-4C41-9ACD-A33A9DB9DB05}" srcOrd="0" destOrd="0" parTransId="{89285A98-1B80-406E-ADF6-D9C042CE968C}" sibTransId="{A00CE377-16BB-4EBD-ADE8-562E38E313BE}"/>
    <dgm:cxn modelId="{2D7FAB76-CA2D-4610-8422-F9DDBF3A4640}" type="presOf" srcId="{56FC0B3A-E777-4F5E-A040-30B9DDEEDCF4}" destId="{4FB9E643-D5DB-49C2-BAAA-FE93EFAFBE8D}" srcOrd="0" destOrd="0" presId="urn:microsoft.com/office/officeart/2008/layout/LinedList"/>
    <dgm:cxn modelId="{48470C58-C9EC-4148-BD00-E05CD0E47637}" type="presOf" srcId="{8F4439A3-51D9-4FC5-A48E-3CF99977E102}" destId="{38502B14-0636-4068-BF82-FD00319EB8FF}" srcOrd="0" destOrd="0" presId="urn:microsoft.com/office/officeart/2008/layout/LinedList"/>
    <dgm:cxn modelId="{69EF9E81-83DC-497D-9658-C05F65F44F96}" srcId="{C88DAED9-06D3-4C41-9ACD-A33A9DB9DB05}" destId="{8F4439A3-51D9-4FC5-A48E-3CF99977E102}" srcOrd="0" destOrd="0" parTransId="{80198C46-8A7B-45D0-BC91-D585236A63AD}" sibTransId="{8C79313D-785F-425A-AE9E-D7122DF5358A}"/>
    <dgm:cxn modelId="{C43EFCA4-8CCA-4E33-A835-7CFC8A2C6F10}" srcId="{C88DAED9-06D3-4C41-9ACD-A33A9DB9DB05}" destId="{62AE95C0-7EA7-4B83-B4CB-E997845DE538}" srcOrd="1" destOrd="0" parTransId="{683ED010-E0A9-42B9-BC11-4C03A6261F15}" sibTransId="{33A08758-6BA8-4CC8-BED5-21897885D8B9}"/>
    <dgm:cxn modelId="{27ADC3B2-13AC-4651-8141-349B54233CA7}" type="presOf" srcId="{B444DF94-C199-4762-97E7-DB169E28C4B8}" destId="{5AB5C7EB-A0D5-46CE-A2FC-F1E5056F7928}" srcOrd="0" destOrd="0" presId="urn:microsoft.com/office/officeart/2008/layout/LinedList"/>
    <dgm:cxn modelId="{6D8AE5D9-0991-4573-B26B-CA5D602F5B27}" type="presOf" srcId="{C88DAED9-06D3-4C41-9ACD-A33A9DB9DB05}" destId="{E5036770-C6CD-4B71-8A05-72FE6AB4D428}"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BC3B663C-BB7F-42BF-BD07-5D8B05873E53}" type="presParOf" srcId="{9CC99002-8D9F-443F-A58C-299D18C75338}" destId="{750AA255-2587-48BF-A740-BC219E5CEF7B}" srcOrd="0" destOrd="0" presId="urn:microsoft.com/office/officeart/2008/layout/LinedList"/>
    <dgm:cxn modelId="{91A207F2-7623-4099-9448-F4737CCDEC25}" type="presParOf" srcId="{9CC99002-8D9F-443F-A58C-299D18C75338}" destId="{5476F1A7-C559-45BF-8968-883CE05CA290}" srcOrd="1"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2" destOrd="0" presId="urn:microsoft.com/office/officeart/2008/layout/LinedList"/>
    <dgm:cxn modelId="{09E4FFB5-FAE1-4526-9A1F-D81309133BCF}" type="presParOf" srcId="{9CC99002-8D9F-443F-A58C-299D18C75338}" destId="{CE14D0B5-AB15-4035-BCE7-02BC58E27FBA}" srcOrd="3" destOrd="0" presId="urn:microsoft.com/office/officeart/2008/layout/LinedList"/>
    <dgm:cxn modelId="{333A9470-11B0-4ACE-BDEE-D07DDDB5BEA4}" type="presParOf" srcId="{9CC99002-8D9F-443F-A58C-299D18C75338}" destId="{C0F1129A-3416-443F-9319-54A173B1EBB0}" srcOrd="4" destOrd="0" presId="urn:microsoft.com/office/officeart/2008/layout/LinedList"/>
    <dgm:cxn modelId="{BA098803-DD9D-4299-8BCE-B3D3A015F528}" type="presParOf" srcId="{C0F1129A-3416-443F-9319-54A173B1EBB0}" destId="{631BB7E9-7D68-4108-86B8-30C9860CD5A9}" srcOrd="0" destOrd="0" presId="urn:microsoft.com/office/officeart/2008/layout/LinedList"/>
    <dgm:cxn modelId="{DF2C9CE1-6DBC-4906-A1AA-306D428BDE4C}" type="presParOf" srcId="{C0F1129A-3416-443F-9319-54A173B1EBB0}" destId="{C9D2457C-3296-44EC-A919-71A2A27ACE84}" srcOrd="1" destOrd="0" presId="urn:microsoft.com/office/officeart/2008/layout/LinedList"/>
    <dgm:cxn modelId="{6EFF331C-A47B-456D-890B-5BA2BD9875AB}" type="presParOf" srcId="{C0F1129A-3416-443F-9319-54A173B1EBB0}" destId="{DDDCB809-699A-49DB-ADD6-9C22CAC9EF22}" srcOrd="2" destOrd="0" presId="urn:microsoft.com/office/officeart/2008/layout/LinedList"/>
    <dgm:cxn modelId="{64BD38C1-AD48-47FC-A542-E2C0F6836961}" type="presParOf" srcId="{9CC99002-8D9F-443F-A58C-299D18C75338}" destId="{54E17A4C-992F-4604-9BF5-4D3E674BFAC4}" srcOrd="5" destOrd="0" presId="urn:microsoft.com/office/officeart/2008/layout/LinedList"/>
    <dgm:cxn modelId="{C36FAF17-3A84-499A-890A-924A63E1C866}" type="presParOf" srcId="{9CC99002-8D9F-443F-A58C-299D18C75338}" destId="{4FD2BFD6-B69A-4FB6-A0E6-4791C22F6AE1}" srcOrd="6" destOrd="0" presId="urn:microsoft.com/office/officeart/2008/layout/LinedList"/>
    <dgm:cxn modelId="{DCED6D9F-5074-4AC7-9CF9-3A6BDCF12415}" type="presParOf" srcId="{9CC99002-8D9F-443F-A58C-299D18C75338}" destId="{C739A095-261E-4485-BD99-91C82DC55012}" srcOrd="7" destOrd="0" presId="urn:microsoft.com/office/officeart/2008/layout/LinedList"/>
    <dgm:cxn modelId="{DC143672-7BDB-4FB2-A477-2175214830C6}" type="presParOf" srcId="{C739A095-261E-4485-BD99-91C82DC55012}" destId="{38BD2508-321E-49D6-9F13-CD6196F1AE40}" srcOrd="0" destOrd="0" presId="urn:microsoft.com/office/officeart/2008/layout/LinedList"/>
    <dgm:cxn modelId="{93763902-D0A5-4C9F-8B62-50BE1099F8A4}" type="presParOf" srcId="{C739A095-261E-4485-BD99-91C82DC55012}" destId="{5AB5C7EB-A0D5-46CE-A2FC-F1E5056F7928}" srcOrd="1" destOrd="0" presId="urn:microsoft.com/office/officeart/2008/layout/LinedList"/>
    <dgm:cxn modelId="{077A2E77-61F5-4D17-9212-30FE332011B7}" type="presParOf" srcId="{C739A095-261E-4485-BD99-91C82DC55012}" destId="{1580C0D3-35F8-4D4E-93F3-BF46221C069A}" srcOrd="2" destOrd="0" presId="urn:microsoft.com/office/officeart/2008/layout/LinedList"/>
    <dgm:cxn modelId="{57C89909-4674-449A-8088-160675B9FBDE}" type="presParOf" srcId="{9CC99002-8D9F-443F-A58C-299D18C75338}" destId="{3FA619F6-BE32-4672-BF4A-2E5F44193847}" srcOrd="8" destOrd="0" presId="urn:microsoft.com/office/officeart/2008/layout/LinedList"/>
    <dgm:cxn modelId="{4712785B-4D28-4F9A-9398-B7B701FF7F57}" type="presParOf" srcId="{9CC99002-8D9F-443F-A58C-299D18C75338}" destId="{33C047E4-2985-4A42-852B-E5D2BBC48348}"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lstStyle/>
        <a:p>
          <a:r>
            <a:rPr lang="pl-PL" sz="2800" b="0" i="0">
              <a:latin typeface="Arial" panose="020B0604020202020204" pitchFamily="34" charset="0"/>
              <a:cs typeface="Arial" panose="020B0604020202020204" pitchFamily="34" charset="0"/>
            </a:rPr>
            <a:t>Average methods</a:t>
          </a:r>
          <a:endParaRPr lang="pl-PL" sz="2800" dirty="0">
            <a:latin typeface="Arial" panose="020B0604020202020204" pitchFamily="34" charset="0"/>
            <a:cs typeface="Arial" panose="020B0604020202020204" pitchFamily="34" charset="0"/>
          </a:endParaRPr>
        </a:p>
      </dgm:t>
    </dgm:pt>
    <dgm:pt modelId="{89285A98-1B80-406E-ADF6-D9C042CE968C}" type="par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pl-PL" sz="2800" b="0">
              <a:latin typeface="Arial" panose="020B0604020202020204" pitchFamily="34" charset="0"/>
              <a:cs typeface="Arial" panose="020B0604020202020204" pitchFamily="34" charset="0"/>
            </a:rPr>
            <a:t>Global Mean or Global Average</a:t>
          </a:r>
          <a:endParaRPr lang="pl-PL" sz="2800" b="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B444DF94-C199-4762-97E7-DB169E28C4B8}">
      <dgm:prSet phldrT="[Tekst]" custT="1"/>
      <dgm:spPr/>
      <dgm:t>
        <a:bodyPr/>
        <a:lstStyle/>
        <a:p>
          <a:r>
            <a:rPr lang="pl-PL" sz="2800" b="0">
              <a:latin typeface="Arial" panose="020B0604020202020204" pitchFamily="34" charset="0"/>
              <a:cs typeface="Arial" panose="020B0604020202020204" pitchFamily="34" charset="0"/>
            </a:rPr>
            <a:t>Weighted Moving Average, WMA</a:t>
          </a:r>
          <a:endParaRPr lang="pl-PL" sz="2800" b="0" dirty="0">
            <a:latin typeface="Arial" panose="020B0604020202020204" pitchFamily="34" charset="0"/>
            <a:cs typeface="Arial" panose="020B0604020202020204" pitchFamily="34" charset="0"/>
          </a:endParaRPr>
        </a:p>
      </dgm:t>
    </dgm:pt>
    <dgm:pt modelId="{34BCB093-81DE-4FB5-9BD9-1CB34723417E}" type="parTrans" cxnId="{F1072A30-1500-4724-9961-E74EC5000BD4}">
      <dgm:prSet/>
      <dgm:spPr/>
      <dgm:t>
        <a:bodyPr/>
        <a:lstStyle/>
        <a:p>
          <a:endParaRPr lang="pl-PL" sz="2800">
            <a:latin typeface="Arial" panose="020B0604020202020204" pitchFamily="34" charset="0"/>
            <a:cs typeface="Arial" panose="020B0604020202020204" pitchFamily="34" charset="0"/>
          </a:endParaRPr>
        </a:p>
      </dgm:t>
    </dgm:pt>
    <dgm:pt modelId="{BF166B29-CE70-42D8-90E6-097BD28A7978}" type="sibTrans" cxnId="{F1072A30-1500-4724-9961-E74EC5000BD4}">
      <dgm:prSet/>
      <dgm:spPr/>
      <dgm:t>
        <a:bodyPr/>
        <a:lstStyle/>
        <a:p>
          <a:endParaRPr lang="pl-PL" sz="2800">
            <a:latin typeface="Arial" panose="020B0604020202020204" pitchFamily="34" charset="0"/>
            <a:cs typeface="Arial" panose="020B0604020202020204" pitchFamily="34" charset="0"/>
          </a:endParaRPr>
        </a:p>
      </dgm:t>
    </dgm:pt>
    <dgm:pt modelId="{5BE9ACB6-0EDC-4994-AAFD-DD9AC277B9B9}">
      <dgm:prSet phldrT="[Tekst]" custT="1"/>
      <dgm:spPr/>
      <dgm:t>
        <a:bodyPr/>
        <a:lstStyle/>
        <a:p>
          <a:r>
            <a:rPr lang="pl-PL" sz="2800" b="0">
              <a:latin typeface="Arial" panose="020B0604020202020204" pitchFamily="34" charset="0"/>
              <a:cs typeface="Arial" panose="020B0604020202020204" pitchFamily="34" charset="0"/>
            </a:rPr>
            <a:t>Simple Moving Average, SMA</a:t>
          </a:r>
          <a:endParaRPr lang="pl-PL" sz="2800" b="0" dirty="0">
            <a:latin typeface="Arial" panose="020B0604020202020204" pitchFamily="34" charset="0"/>
            <a:cs typeface="Arial" panose="020B0604020202020204" pitchFamily="34" charset="0"/>
          </a:endParaRPr>
        </a:p>
      </dgm:t>
    </dgm:pt>
    <dgm:pt modelId="{5FE9D2A0-0152-4E6C-8B93-67E221EE5E9A}" type="parTrans" cxnId="{2F36BAA1-B41F-49ED-B402-81F762154659}">
      <dgm:prSet/>
      <dgm:spPr/>
      <dgm:t>
        <a:bodyPr/>
        <a:lstStyle/>
        <a:p>
          <a:endParaRPr lang="pl-PL" sz="2800">
            <a:latin typeface="Arial" panose="020B0604020202020204" pitchFamily="34" charset="0"/>
            <a:cs typeface="Arial" panose="020B0604020202020204" pitchFamily="34" charset="0"/>
          </a:endParaRPr>
        </a:p>
      </dgm:t>
    </dgm:pt>
    <dgm:pt modelId="{ED892054-6140-4CD9-96C1-D0297F7A87CD}" type="sibTrans" cxnId="{2F36BAA1-B41F-49ED-B402-81F762154659}">
      <dgm:prSet/>
      <dgm:spPr/>
      <dgm:t>
        <a:bodyPr/>
        <a:lstStyle/>
        <a:p>
          <a:endParaRPr lang="pl-PL" sz="2800">
            <a:latin typeface="Arial" panose="020B0604020202020204" pitchFamily="34" charset="0"/>
            <a:cs typeface="Arial" panose="020B0604020202020204" pitchFamily="34" charset="0"/>
          </a:endParaRPr>
        </a:p>
      </dgm:t>
    </dgm:pt>
    <dgm:pt modelId="{62AE95C0-7EA7-4B83-B4CB-E997845DE538}">
      <dgm:prSet phldrT="[Tekst]" custT="1"/>
      <dgm:spPr/>
      <dgm:t>
        <a:bodyPr/>
        <a:lstStyle/>
        <a:p>
          <a:r>
            <a:rPr lang="pl-PL" sz="2800" b="0" dirty="0" err="1">
              <a:latin typeface="Arial" panose="020B0604020202020204" pitchFamily="34" charset="0"/>
              <a:cs typeface="Arial" panose="020B0604020202020204" pitchFamily="34" charset="0"/>
            </a:rPr>
            <a:t>Exponential</a:t>
          </a:r>
          <a:r>
            <a:rPr lang="pl-PL" sz="2800" b="0" dirty="0">
              <a:latin typeface="Arial" panose="020B0604020202020204" pitchFamily="34" charset="0"/>
              <a:cs typeface="Arial" panose="020B0604020202020204" pitchFamily="34" charset="0"/>
            </a:rPr>
            <a:t> </a:t>
          </a:r>
          <a:r>
            <a:rPr lang="pl-PL" sz="2800" b="0">
              <a:latin typeface="Arial" panose="020B0604020202020204" pitchFamily="34" charset="0"/>
              <a:cs typeface="Arial" panose="020B0604020202020204" pitchFamily="34" charset="0"/>
            </a:rPr>
            <a:t>moving</a:t>
          </a:r>
          <a:r>
            <a:rPr lang="pl-PL" sz="2800" b="0" dirty="0">
              <a:latin typeface="Arial" panose="020B0604020202020204" pitchFamily="34" charset="0"/>
              <a:cs typeface="Arial" panose="020B0604020202020204" pitchFamily="34" charset="0"/>
            </a:rPr>
            <a:t> </a:t>
          </a:r>
          <a:r>
            <a:rPr lang="pl-PL" sz="2800" b="0" dirty="0" err="1">
              <a:latin typeface="Arial" panose="020B0604020202020204" pitchFamily="34" charset="0"/>
              <a:cs typeface="Arial" panose="020B0604020202020204" pitchFamily="34" charset="0"/>
            </a:rPr>
            <a:t>average</a:t>
          </a:r>
          <a:r>
            <a:rPr lang="pl-PL" sz="2800" b="0" dirty="0">
              <a:latin typeface="Arial" panose="020B0604020202020204" pitchFamily="34" charset="0"/>
              <a:cs typeface="Arial" panose="020B0604020202020204" pitchFamily="34" charset="0"/>
            </a:rPr>
            <a:t>, EMA</a:t>
          </a:r>
        </a:p>
      </dgm:t>
    </dgm:pt>
    <dgm:pt modelId="{683ED010-E0A9-42B9-BC11-4C03A6261F15}" type="parTrans" cxnId="{C43EFCA4-8CCA-4E33-A835-7CFC8A2C6F10}">
      <dgm:prSet/>
      <dgm:spPr/>
      <dgm:t>
        <a:bodyPr/>
        <a:lstStyle/>
        <a:p>
          <a:endParaRPr lang="pl-PL" sz="2800">
            <a:latin typeface="Arial" panose="020B0604020202020204" pitchFamily="34" charset="0"/>
            <a:cs typeface="Arial" panose="020B0604020202020204" pitchFamily="34" charset="0"/>
          </a:endParaRPr>
        </a:p>
      </dgm:t>
    </dgm:pt>
    <dgm:pt modelId="{33A08758-6BA8-4CC8-BED5-21897885D8B9}" type="sibTrans" cxnId="{C43EFCA4-8CCA-4E33-A835-7CFC8A2C6F10}">
      <dgm:prSet/>
      <dgm:spPr/>
      <dgm:t>
        <a:bodyPr/>
        <a:lstStyle/>
        <a:p>
          <a:endParaRPr lang="pl-PL" sz="2800">
            <a:latin typeface="Arial" panose="020B0604020202020204" pitchFamily="34" charset="0"/>
            <a:cs typeface="Arial" panose="020B0604020202020204" pitchFamily="34" charset="0"/>
          </a:endParaRPr>
        </a:p>
      </dgm:t>
    </dgm:pt>
    <dgm:pt modelId="{4FB9E643-D5DB-49C2-BAAA-FE93EFAFBE8D}" type="pres">
      <dgm:prSet presAssocID="{56FC0B3A-E777-4F5E-A040-30B9DDEEDCF4}" presName="vert0" presStyleCnt="0">
        <dgm:presLayoutVars>
          <dgm:dir/>
          <dgm:animOne val="branch"/>
          <dgm:animLvl val="lvl"/>
        </dgm:presLayoutVars>
      </dgm:prSet>
      <dgm:spPr/>
    </dgm:pt>
    <dgm:pt modelId="{8FD1070D-9B4E-4E48-923C-D64C8E05EA55}" type="pres">
      <dgm:prSet presAssocID="{C88DAED9-06D3-4C41-9ACD-A33A9DB9DB05}" presName="thickLine" presStyleLbl="alignNode1" presStyleIdx="0" presStyleCnt="1"/>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5"/>
      <dgm:spPr/>
    </dgm:pt>
    <dgm:pt modelId="{9CC99002-8D9F-443F-A58C-299D18C75338}" type="pres">
      <dgm:prSet presAssocID="{C88DAED9-06D3-4C41-9ACD-A33A9DB9DB05}" presName="vert1" presStyleCnt="0"/>
      <dgm:spPr/>
    </dgm:pt>
    <dgm:pt modelId="{750AA255-2587-48BF-A740-BC219E5CEF7B}" type="pres">
      <dgm:prSet presAssocID="{8F4439A3-51D9-4FC5-A48E-3CF99977E102}" presName="vertSpace2a"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1" presStyleCnt="5"/>
      <dgm:spPr/>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0" presStyleCnt="4"/>
      <dgm:spPr/>
    </dgm:pt>
    <dgm:pt modelId="{CE14D0B5-AB15-4035-BCE7-02BC58E27FBA}" type="pres">
      <dgm:prSet presAssocID="{8F4439A3-51D9-4FC5-A48E-3CF99977E102}" presName="vertSpace2b" presStyleCnt="0"/>
      <dgm:spPr/>
    </dgm:pt>
    <dgm:pt modelId="{3BB90E6C-DD11-4C1B-A9AB-AE0D8005FFC3}" type="pres">
      <dgm:prSet presAssocID="{5BE9ACB6-0EDC-4994-AAFD-DD9AC277B9B9}" presName="horz2" presStyleCnt="0"/>
      <dgm:spPr/>
    </dgm:pt>
    <dgm:pt modelId="{B4B0355D-2C44-4854-9E15-EB606E44580B}" type="pres">
      <dgm:prSet presAssocID="{5BE9ACB6-0EDC-4994-AAFD-DD9AC277B9B9}" presName="horzSpace2" presStyleCnt="0"/>
      <dgm:spPr/>
    </dgm:pt>
    <dgm:pt modelId="{0C62D524-CB0B-4B6F-8607-FF354CE1D86E}" type="pres">
      <dgm:prSet presAssocID="{5BE9ACB6-0EDC-4994-AAFD-DD9AC277B9B9}" presName="tx2" presStyleLbl="revTx" presStyleIdx="2" presStyleCnt="5"/>
      <dgm:spPr/>
    </dgm:pt>
    <dgm:pt modelId="{E913B0AD-3372-456D-8EFE-8CF9503A4182}" type="pres">
      <dgm:prSet presAssocID="{5BE9ACB6-0EDC-4994-AAFD-DD9AC277B9B9}" presName="vert2" presStyleCnt="0"/>
      <dgm:spPr/>
    </dgm:pt>
    <dgm:pt modelId="{1A4C8F95-D5FA-4D27-A602-57C2AF9827CC}" type="pres">
      <dgm:prSet presAssocID="{5BE9ACB6-0EDC-4994-AAFD-DD9AC277B9B9}" presName="thinLine2b" presStyleLbl="callout" presStyleIdx="1" presStyleCnt="4"/>
      <dgm:spPr/>
    </dgm:pt>
    <dgm:pt modelId="{13DC93E2-6067-4815-A83C-792AF6163116}" type="pres">
      <dgm:prSet presAssocID="{5BE9ACB6-0EDC-4994-AAFD-DD9AC277B9B9}" presName="vertSpace2b" presStyleCnt="0"/>
      <dgm:spPr/>
    </dgm:pt>
    <dgm:pt modelId="{C0F1129A-3416-443F-9319-54A173B1EBB0}" type="pres">
      <dgm:prSet presAssocID="{62AE95C0-7EA7-4B83-B4CB-E997845DE538}" presName="horz2" presStyleCnt="0"/>
      <dgm:spPr/>
    </dgm:pt>
    <dgm:pt modelId="{631BB7E9-7D68-4108-86B8-30C9860CD5A9}" type="pres">
      <dgm:prSet presAssocID="{62AE95C0-7EA7-4B83-B4CB-E997845DE538}" presName="horzSpace2" presStyleCnt="0"/>
      <dgm:spPr/>
    </dgm:pt>
    <dgm:pt modelId="{C9D2457C-3296-44EC-A919-71A2A27ACE84}" type="pres">
      <dgm:prSet presAssocID="{62AE95C0-7EA7-4B83-B4CB-E997845DE538}" presName="tx2" presStyleLbl="revTx" presStyleIdx="3" presStyleCnt="5"/>
      <dgm:spPr/>
    </dgm:pt>
    <dgm:pt modelId="{DDDCB809-699A-49DB-ADD6-9C22CAC9EF22}" type="pres">
      <dgm:prSet presAssocID="{62AE95C0-7EA7-4B83-B4CB-E997845DE538}" presName="vert2" presStyleCnt="0"/>
      <dgm:spPr/>
    </dgm:pt>
    <dgm:pt modelId="{54E17A4C-992F-4604-9BF5-4D3E674BFAC4}" type="pres">
      <dgm:prSet presAssocID="{62AE95C0-7EA7-4B83-B4CB-E997845DE538}" presName="thinLine2b" presStyleLbl="callout" presStyleIdx="2" presStyleCnt="4"/>
      <dgm:spPr/>
    </dgm:pt>
    <dgm:pt modelId="{4FD2BFD6-B69A-4FB6-A0E6-4791C22F6AE1}" type="pres">
      <dgm:prSet presAssocID="{62AE95C0-7EA7-4B83-B4CB-E997845DE538}" presName="vertSpace2b" presStyleCnt="0"/>
      <dgm:spPr/>
    </dgm:pt>
    <dgm:pt modelId="{C739A095-261E-4485-BD99-91C82DC55012}" type="pres">
      <dgm:prSet presAssocID="{B444DF94-C199-4762-97E7-DB169E28C4B8}" presName="horz2" presStyleCnt="0"/>
      <dgm:spPr/>
    </dgm:pt>
    <dgm:pt modelId="{38BD2508-321E-49D6-9F13-CD6196F1AE40}" type="pres">
      <dgm:prSet presAssocID="{B444DF94-C199-4762-97E7-DB169E28C4B8}" presName="horzSpace2" presStyleCnt="0"/>
      <dgm:spPr/>
    </dgm:pt>
    <dgm:pt modelId="{5AB5C7EB-A0D5-46CE-A2FC-F1E5056F7928}" type="pres">
      <dgm:prSet presAssocID="{B444DF94-C199-4762-97E7-DB169E28C4B8}" presName="tx2" presStyleLbl="revTx" presStyleIdx="4" presStyleCnt="5"/>
      <dgm:spPr/>
    </dgm:pt>
    <dgm:pt modelId="{1580C0D3-35F8-4D4E-93F3-BF46221C069A}" type="pres">
      <dgm:prSet presAssocID="{B444DF94-C199-4762-97E7-DB169E28C4B8}" presName="vert2" presStyleCnt="0"/>
      <dgm:spPr/>
    </dgm:pt>
    <dgm:pt modelId="{3FA619F6-BE32-4672-BF4A-2E5F44193847}" type="pres">
      <dgm:prSet presAssocID="{B444DF94-C199-4762-97E7-DB169E28C4B8}" presName="thinLine2b" presStyleLbl="callout" presStyleIdx="3" presStyleCnt="4"/>
      <dgm:spPr/>
    </dgm:pt>
    <dgm:pt modelId="{33C047E4-2985-4A42-852B-E5D2BBC48348}" type="pres">
      <dgm:prSet presAssocID="{B444DF94-C199-4762-97E7-DB169E28C4B8}" presName="vertSpace2b" presStyleCnt="0"/>
      <dgm:spPr/>
    </dgm:pt>
  </dgm:ptLst>
  <dgm:cxnLst>
    <dgm:cxn modelId="{F1072A30-1500-4724-9961-E74EC5000BD4}" srcId="{C88DAED9-06D3-4C41-9ACD-A33A9DB9DB05}" destId="{B444DF94-C199-4762-97E7-DB169E28C4B8}" srcOrd="3" destOrd="0" parTransId="{34BCB093-81DE-4FB5-9BD9-1CB34723417E}" sibTransId="{BF166B29-CE70-42D8-90E6-097BD28A7978}"/>
    <dgm:cxn modelId="{7309BF45-4BA9-4BBC-9872-00BC77ACC165}" type="presOf" srcId="{62AE95C0-7EA7-4B83-B4CB-E997845DE538}" destId="{C9D2457C-3296-44EC-A919-71A2A27ACE84}" srcOrd="0" destOrd="0" presId="urn:microsoft.com/office/officeart/2008/layout/LinedList"/>
    <dgm:cxn modelId="{215B5469-1A2D-4406-B7D0-F877F7F73142}" srcId="{56FC0B3A-E777-4F5E-A040-30B9DDEEDCF4}" destId="{C88DAED9-06D3-4C41-9ACD-A33A9DB9DB05}" srcOrd="0" destOrd="0" parTransId="{89285A98-1B80-406E-ADF6-D9C042CE968C}" sibTransId="{A00CE377-16BB-4EBD-ADE8-562E38E313BE}"/>
    <dgm:cxn modelId="{2D7FAB76-CA2D-4610-8422-F9DDBF3A4640}" type="presOf" srcId="{56FC0B3A-E777-4F5E-A040-30B9DDEEDCF4}" destId="{4FB9E643-D5DB-49C2-BAAA-FE93EFAFBE8D}" srcOrd="0" destOrd="0" presId="urn:microsoft.com/office/officeart/2008/layout/LinedList"/>
    <dgm:cxn modelId="{48470C58-C9EC-4148-BD00-E05CD0E47637}" type="presOf" srcId="{8F4439A3-51D9-4FC5-A48E-3CF99977E102}" destId="{38502B14-0636-4068-BF82-FD00319EB8FF}" srcOrd="0" destOrd="0" presId="urn:microsoft.com/office/officeart/2008/layout/LinedList"/>
    <dgm:cxn modelId="{69EF9E81-83DC-497D-9658-C05F65F44F96}" srcId="{C88DAED9-06D3-4C41-9ACD-A33A9DB9DB05}" destId="{8F4439A3-51D9-4FC5-A48E-3CF99977E102}" srcOrd="0" destOrd="0" parTransId="{80198C46-8A7B-45D0-BC91-D585236A63AD}" sibTransId="{8C79313D-785F-425A-AE9E-D7122DF5358A}"/>
    <dgm:cxn modelId="{2F36BAA1-B41F-49ED-B402-81F762154659}" srcId="{C88DAED9-06D3-4C41-9ACD-A33A9DB9DB05}" destId="{5BE9ACB6-0EDC-4994-AAFD-DD9AC277B9B9}" srcOrd="1" destOrd="0" parTransId="{5FE9D2A0-0152-4E6C-8B93-67E221EE5E9A}" sibTransId="{ED892054-6140-4CD9-96C1-D0297F7A87CD}"/>
    <dgm:cxn modelId="{C43EFCA4-8CCA-4E33-A835-7CFC8A2C6F10}" srcId="{C88DAED9-06D3-4C41-9ACD-A33A9DB9DB05}" destId="{62AE95C0-7EA7-4B83-B4CB-E997845DE538}" srcOrd="2" destOrd="0" parTransId="{683ED010-E0A9-42B9-BC11-4C03A6261F15}" sibTransId="{33A08758-6BA8-4CC8-BED5-21897885D8B9}"/>
    <dgm:cxn modelId="{283A90B1-08CE-4E99-A427-79848CDF5421}" type="presOf" srcId="{5BE9ACB6-0EDC-4994-AAFD-DD9AC277B9B9}" destId="{0C62D524-CB0B-4B6F-8607-FF354CE1D86E}" srcOrd="0" destOrd="0" presId="urn:microsoft.com/office/officeart/2008/layout/LinedList"/>
    <dgm:cxn modelId="{27ADC3B2-13AC-4651-8141-349B54233CA7}" type="presOf" srcId="{B444DF94-C199-4762-97E7-DB169E28C4B8}" destId="{5AB5C7EB-A0D5-46CE-A2FC-F1E5056F7928}" srcOrd="0" destOrd="0" presId="urn:microsoft.com/office/officeart/2008/layout/LinedList"/>
    <dgm:cxn modelId="{6D8AE5D9-0991-4573-B26B-CA5D602F5B27}" type="presOf" srcId="{C88DAED9-06D3-4C41-9ACD-A33A9DB9DB05}" destId="{E5036770-C6CD-4B71-8A05-72FE6AB4D428}"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BC3B663C-BB7F-42BF-BD07-5D8B05873E53}" type="presParOf" srcId="{9CC99002-8D9F-443F-A58C-299D18C75338}" destId="{750AA255-2587-48BF-A740-BC219E5CEF7B}" srcOrd="0" destOrd="0" presId="urn:microsoft.com/office/officeart/2008/layout/LinedList"/>
    <dgm:cxn modelId="{91A207F2-7623-4099-9448-F4737CCDEC25}" type="presParOf" srcId="{9CC99002-8D9F-443F-A58C-299D18C75338}" destId="{5476F1A7-C559-45BF-8968-883CE05CA290}" srcOrd="1"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2" destOrd="0" presId="urn:microsoft.com/office/officeart/2008/layout/LinedList"/>
    <dgm:cxn modelId="{09E4FFB5-FAE1-4526-9A1F-D81309133BCF}" type="presParOf" srcId="{9CC99002-8D9F-443F-A58C-299D18C75338}" destId="{CE14D0B5-AB15-4035-BCE7-02BC58E27FBA}" srcOrd="3" destOrd="0" presId="urn:microsoft.com/office/officeart/2008/layout/LinedList"/>
    <dgm:cxn modelId="{5928392F-4604-4328-99F6-92EA20AC8822}" type="presParOf" srcId="{9CC99002-8D9F-443F-A58C-299D18C75338}" destId="{3BB90E6C-DD11-4C1B-A9AB-AE0D8005FFC3}" srcOrd="4" destOrd="0" presId="urn:microsoft.com/office/officeart/2008/layout/LinedList"/>
    <dgm:cxn modelId="{584BBFD8-3A57-4A11-9B09-EEF3BF19C65C}" type="presParOf" srcId="{3BB90E6C-DD11-4C1B-A9AB-AE0D8005FFC3}" destId="{B4B0355D-2C44-4854-9E15-EB606E44580B}" srcOrd="0" destOrd="0" presId="urn:microsoft.com/office/officeart/2008/layout/LinedList"/>
    <dgm:cxn modelId="{115FB8E9-7A00-4E64-886E-934956BBE996}" type="presParOf" srcId="{3BB90E6C-DD11-4C1B-A9AB-AE0D8005FFC3}" destId="{0C62D524-CB0B-4B6F-8607-FF354CE1D86E}" srcOrd="1" destOrd="0" presId="urn:microsoft.com/office/officeart/2008/layout/LinedList"/>
    <dgm:cxn modelId="{DD0F39E7-0B4F-4F63-8F9E-D93AEE7C1E6E}" type="presParOf" srcId="{3BB90E6C-DD11-4C1B-A9AB-AE0D8005FFC3}" destId="{E913B0AD-3372-456D-8EFE-8CF9503A4182}" srcOrd="2" destOrd="0" presId="urn:microsoft.com/office/officeart/2008/layout/LinedList"/>
    <dgm:cxn modelId="{DAAFB7E4-BD4E-42A4-948A-008B6F519954}" type="presParOf" srcId="{9CC99002-8D9F-443F-A58C-299D18C75338}" destId="{1A4C8F95-D5FA-4D27-A602-57C2AF9827CC}" srcOrd="5" destOrd="0" presId="urn:microsoft.com/office/officeart/2008/layout/LinedList"/>
    <dgm:cxn modelId="{DFA7C8BB-D450-4205-9117-DE96D2904094}" type="presParOf" srcId="{9CC99002-8D9F-443F-A58C-299D18C75338}" destId="{13DC93E2-6067-4815-A83C-792AF6163116}" srcOrd="6" destOrd="0" presId="urn:microsoft.com/office/officeart/2008/layout/LinedList"/>
    <dgm:cxn modelId="{333A9470-11B0-4ACE-BDEE-D07DDDB5BEA4}" type="presParOf" srcId="{9CC99002-8D9F-443F-A58C-299D18C75338}" destId="{C0F1129A-3416-443F-9319-54A173B1EBB0}" srcOrd="7" destOrd="0" presId="urn:microsoft.com/office/officeart/2008/layout/LinedList"/>
    <dgm:cxn modelId="{BA098803-DD9D-4299-8BCE-B3D3A015F528}" type="presParOf" srcId="{C0F1129A-3416-443F-9319-54A173B1EBB0}" destId="{631BB7E9-7D68-4108-86B8-30C9860CD5A9}" srcOrd="0" destOrd="0" presId="urn:microsoft.com/office/officeart/2008/layout/LinedList"/>
    <dgm:cxn modelId="{DF2C9CE1-6DBC-4906-A1AA-306D428BDE4C}" type="presParOf" srcId="{C0F1129A-3416-443F-9319-54A173B1EBB0}" destId="{C9D2457C-3296-44EC-A919-71A2A27ACE84}" srcOrd="1" destOrd="0" presId="urn:microsoft.com/office/officeart/2008/layout/LinedList"/>
    <dgm:cxn modelId="{6EFF331C-A47B-456D-890B-5BA2BD9875AB}" type="presParOf" srcId="{C0F1129A-3416-443F-9319-54A173B1EBB0}" destId="{DDDCB809-699A-49DB-ADD6-9C22CAC9EF22}" srcOrd="2" destOrd="0" presId="urn:microsoft.com/office/officeart/2008/layout/LinedList"/>
    <dgm:cxn modelId="{64BD38C1-AD48-47FC-A542-E2C0F6836961}" type="presParOf" srcId="{9CC99002-8D9F-443F-A58C-299D18C75338}" destId="{54E17A4C-992F-4604-9BF5-4D3E674BFAC4}" srcOrd="8" destOrd="0" presId="urn:microsoft.com/office/officeart/2008/layout/LinedList"/>
    <dgm:cxn modelId="{C36FAF17-3A84-499A-890A-924A63E1C866}" type="presParOf" srcId="{9CC99002-8D9F-443F-A58C-299D18C75338}" destId="{4FD2BFD6-B69A-4FB6-A0E6-4791C22F6AE1}" srcOrd="9" destOrd="0" presId="urn:microsoft.com/office/officeart/2008/layout/LinedList"/>
    <dgm:cxn modelId="{DCED6D9F-5074-4AC7-9CF9-3A6BDCF12415}" type="presParOf" srcId="{9CC99002-8D9F-443F-A58C-299D18C75338}" destId="{C739A095-261E-4485-BD99-91C82DC55012}" srcOrd="10" destOrd="0" presId="urn:microsoft.com/office/officeart/2008/layout/LinedList"/>
    <dgm:cxn modelId="{DC143672-7BDB-4FB2-A477-2175214830C6}" type="presParOf" srcId="{C739A095-261E-4485-BD99-91C82DC55012}" destId="{38BD2508-321E-49D6-9F13-CD6196F1AE40}" srcOrd="0" destOrd="0" presId="urn:microsoft.com/office/officeart/2008/layout/LinedList"/>
    <dgm:cxn modelId="{93763902-D0A5-4C9F-8B62-50BE1099F8A4}" type="presParOf" srcId="{C739A095-261E-4485-BD99-91C82DC55012}" destId="{5AB5C7EB-A0D5-46CE-A2FC-F1E5056F7928}" srcOrd="1" destOrd="0" presId="urn:microsoft.com/office/officeart/2008/layout/LinedList"/>
    <dgm:cxn modelId="{077A2E77-61F5-4D17-9212-30FE332011B7}" type="presParOf" srcId="{C739A095-261E-4485-BD99-91C82DC55012}" destId="{1580C0D3-35F8-4D4E-93F3-BF46221C069A}" srcOrd="2" destOrd="0" presId="urn:microsoft.com/office/officeart/2008/layout/LinedList"/>
    <dgm:cxn modelId="{57C89909-4674-449A-8088-160675B9FBDE}" type="presParOf" srcId="{9CC99002-8D9F-443F-A58C-299D18C75338}" destId="{3FA619F6-BE32-4672-BF4A-2E5F44193847}" srcOrd="11" destOrd="0" presId="urn:microsoft.com/office/officeart/2008/layout/LinedList"/>
    <dgm:cxn modelId="{4712785B-4D28-4F9A-9398-B7B701FF7F57}" type="presParOf" srcId="{9CC99002-8D9F-443F-A58C-299D18C75338}" destId="{33C047E4-2985-4A42-852B-E5D2BBC48348}"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lstStyle/>
        <a:p>
          <a:r>
            <a:rPr lang="pl-PL" sz="2800" b="0" i="0">
              <a:latin typeface="Arial" panose="020B0604020202020204" pitchFamily="34" charset="0"/>
              <a:cs typeface="Arial" panose="020B0604020202020204" pitchFamily="34" charset="0"/>
            </a:rPr>
            <a:t>Exponential smoothing methods</a:t>
          </a:r>
          <a:endParaRPr lang="pl-PL" sz="2800" dirty="0">
            <a:latin typeface="Arial" panose="020B0604020202020204" pitchFamily="34" charset="0"/>
            <a:cs typeface="Arial" panose="020B0604020202020204" pitchFamily="34" charset="0"/>
          </a:endParaRPr>
        </a:p>
      </dgm:t>
    </dgm:pt>
    <dgm:pt modelId="{89285A98-1B80-406E-ADF6-D9C042CE968C}" type="par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pl-PL" sz="2800" b="0" dirty="0">
              <a:latin typeface="Arial" panose="020B0604020202020204" pitchFamily="34" charset="0"/>
              <a:cs typeface="Arial" panose="020B0604020202020204" pitchFamily="34" charset="0"/>
            </a:rPr>
            <a:t>Simple </a:t>
          </a:r>
          <a:r>
            <a:rPr lang="pl-PL" sz="2800" b="0" dirty="0" err="1">
              <a:latin typeface="Arial" panose="020B0604020202020204" pitchFamily="34" charset="0"/>
              <a:cs typeface="Arial" panose="020B0604020202020204" pitchFamily="34" charset="0"/>
            </a:rPr>
            <a:t>Exponential</a:t>
          </a:r>
          <a:r>
            <a:rPr lang="pl-PL" sz="2800" b="0" dirty="0">
              <a:latin typeface="Arial" panose="020B0604020202020204" pitchFamily="34" charset="0"/>
              <a:cs typeface="Arial" panose="020B0604020202020204" pitchFamily="34" charset="0"/>
            </a:rPr>
            <a:t> </a:t>
          </a:r>
          <a:r>
            <a:rPr lang="pl-PL" sz="2800" b="0" dirty="0" err="1">
              <a:latin typeface="Arial" panose="020B0604020202020204" pitchFamily="34" charset="0"/>
              <a:cs typeface="Arial" panose="020B0604020202020204" pitchFamily="34" charset="0"/>
            </a:rPr>
            <a:t>Smoothing</a:t>
          </a:r>
          <a:r>
            <a:rPr lang="pl-PL" sz="2800" b="0" dirty="0">
              <a:latin typeface="Arial" panose="020B0604020202020204" pitchFamily="34" charset="0"/>
              <a:cs typeface="Arial" panose="020B0604020202020204" pitchFamily="34" charset="0"/>
            </a:rPr>
            <a:t>, SES (</a:t>
          </a:r>
          <a:r>
            <a:rPr lang="pl-PL" sz="2800" b="0" dirty="0" err="1">
              <a:latin typeface="Arial" panose="020B0604020202020204" pitchFamily="34" charset="0"/>
              <a:cs typeface="Arial" panose="020B0604020202020204" pitchFamily="34" charset="0"/>
            </a:rPr>
            <a:t>Brown’s</a:t>
          </a:r>
          <a:r>
            <a:rPr lang="pl-PL" sz="2800" b="0" dirty="0">
              <a:latin typeface="Arial" panose="020B0604020202020204" pitchFamily="34" charset="0"/>
              <a:cs typeface="Arial" panose="020B0604020202020204" pitchFamily="34" charset="0"/>
            </a:rPr>
            <a:t> model</a:t>
          </a:r>
          <a:r>
            <a:rPr lang="pl-PL" sz="2800" b="0" i="0" dirty="0">
              <a:latin typeface="Arial" panose="020B0604020202020204" pitchFamily="34" charset="0"/>
              <a:cs typeface="Arial" panose="020B0604020202020204" pitchFamily="34" charset="0"/>
            </a:rPr>
            <a:t>)</a:t>
          </a:r>
          <a:endParaRPr lang="pl-PL" sz="280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9EE8B099-2FED-44BD-9884-076F29E641CD}">
      <dgm:prSet custT="1"/>
      <dgm:spPr/>
      <dgm:t>
        <a:bodyPr/>
        <a:lstStyle/>
        <a:p>
          <a:pPr>
            <a:buFont typeface="+mj-lt"/>
            <a:buAutoNum type="arabicPeriod"/>
          </a:pPr>
          <a:r>
            <a:rPr lang="pl-PL" sz="2800" b="0" dirty="0" err="1">
              <a:latin typeface="Arial" panose="020B0604020202020204" pitchFamily="34" charset="0"/>
              <a:cs typeface="Arial" panose="020B0604020202020204" pitchFamily="34" charset="0"/>
            </a:rPr>
            <a:t>Linear</a:t>
          </a:r>
          <a:r>
            <a:rPr lang="pl-PL" sz="2800" b="0" dirty="0">
              <a:latin typeface="Arial" panose="020B0604020202020204" pitchFamily="34" charset="0"/>
              <a:cs typeface="Arial" panose="020B0604020202020204" pitchFamily="34" charset="0"/>
            </a:rPr>
            <a:t> </a:t>
          </a:r>
          <a:r>
            <a:rPr lang="pl-PL" sz="2800" b="0" dirty="0" err="1">
              <a:latin typeface="Arial" panose="020B0604020202020204" pitchFamily="34" charset="0"/>
              <a:cs typeface="Arial" panose="020B0604020202020204" pitchFamily="34" charset="0"/>
            </a:rPr>
            <a:t>Exponential</a:t>
          </a:r>
          <a:r>
            <a:rPr lang="pl-PL" sz="2800" b="0" dirty="0">
              <a:latin typeface="Arial" panose="020B0604020202020204" pitchFamily="34" charset="0"/>
              <a:cs typeface="Arial" panose="020B0604020202020204" pitchFamily="34" charset="0"/>
            </a:rPr>
            <a:t> </a:t>
          </a:r>
          <a:r>
            <a:rPr lang="pl-PL" sz="2800" b="0" dirty="0" err="1">
              <a:latin typeface="Arial" panose="020B0604020202020204" pitchFamily="34" charset="0"/>
              <a:cs typeface="Arial" panose="020B0604020202020204" pitchFamily="34" charset="0"/>
            </a:rPr>
            <a:t>Smoothing</a:t>
          </a:r>
          <a:r>
            <a:rPr lang="pl-PL" sz="2800" b="0" dirty="0">
              <a:latin typeface="Arial" panose="020B0604020202020204" pitchFamily="34" charset="0"/>
              <a:cs typeface="Arial" panose="020B0604020202020204" pitchFamily="34" charset="0"/>
            </a:rPr>
            <a:t>, LES (</a:t>
          </a:r>
          <a:r>
            <a:rPr lang="pl-PL" sz="2800" b="0" dirty="0" err="1">
              <a:latin typeface="Arial" panose="020B0604020202020204" pitchFamily="34" charset="0"/>
              <a:cs typeface="Arial" panose="020B0604020202020204" pitchFamily="34" charset="0"/>
            </a:rPr>
            <a:t>Holt’s</a:t>
          </a:r>
          <a:r>
            <a:rPr lang="pl-PL" sz="2800" b="0" dirty="0">
              <a:latin typeface="Arial" panose="020B0604020202020204" pitchFamily="34" charset="0"/>
              <a:cs typeface="Arial" panose="020B0604020202020204" pitchFamily="34" charset="0"/>
            </a:rPr>
            <a:t> model)</a:t>
          </a:r>
          <a:endParaRPr lang="pl-PL" sz="2800" b="0" i="0" dirty="0">
            <a:latin typeface="Arial" panose="020B0604020202020204" pitchFamily="34" charset="0"/>
            <a:cs typeface="Arial" panose="020B0604020202020204" pitchFamily="34" charset="0"/>
          </a:endParaRPr>
        </a:p>
      </dgm:t>
    </dgm:pt>
    <dgm:pt modelId="{D3E11028-D6AD-47CC-9B35-C9090C839367}" type="parTrans" cxnId="{00C1840D-9C3D-4DBC-9A7B-134D570C27BE}">
      <dgm:prSet/>
      <dgm:spPr/>
      <dgm:t>
        <a:bodyPr/>
        <a:lstStyle/>
        <a:p>
          <a:endParaRPr lang="pl-PL" sz="2800">
            <a:latin typeface="Arial" panose="020B0604020202020204" pitchFamily="34" charset="0"/>
            <a:cs typeface="Arial" panose="020B0604020202020204" pitchFamily="34" charset="0"/>
          </a:endParaRPr>
        </a:p>
      </dgm:t>
    </dgm:pt>
    <dgm:pt modelId="{B976B9D3-EE79-4FF9-961D-29B756319CD1}" type="sibTrans" cxnId="{00C1840D-9C3D-4DBC-9A7B-134D570C27BE}">
      <dgm:prSet/>
      <dgm:spPr/>
      <dgm:t>
        <a:bodyPr/>
        <a:lstStyle/>
        <a:p>
          <a:endParaRPr lang="pl-PL" sz="2800">
            <a:latin typeface="Arial" panose="020B0604020202020204" pitchFamily="34" charset="0"/>
            <a:cs typeface="Arial" panose="020B0604020202020204" pitchFamily="34" charset="0"/>
          </a:endParaRPr>
        </a:p>
      </dgm:t>
    </dgm:pt>
    <dgm:pt modelId="{02D99494-69E5-4648-8AA3-23415BBCF242}">
      <dgm:prSet custT="1"/>
      <dgm:spPr/>
      <dgm:t>
        <a:bodyPr/>
        <a:lstStyle/>
        <a:p>
          <a:pPr>
            <a:buFont typeface="+mj-lt"/>
            <a:buAutoNum type="arabicPeriod"/>
          </a:pPr>
          <a:r>
            <a:rPr lang="pl-PL" sz="2800" b="0" i="0" dirty="0" err="1">
              <a:latin typeface="Arial" panose="020B0604020202020204" pitchFamily="34" charset="0"/>
              <a:cs typeface="Arial" panose="020B0604020202020204" pitchFamily="34" charset="0"/>
            </a:rPr>
            <a:t>Holt-Winters</a:t>
          </a:r>
          <a:r>
            <a:rPr lang="pl-PL" sz="2800" b="0" i="0" dirty="0">
              <a:latin typeface="Arial" panose="020B0604020202020204" pitchFamily="34" charset="0"/>
              <a:cs typeface="Arial" panose="020B0604020202020204" pitchFamily="34" charset="0"/>
            </a:rPr>
            <a:t>’ </a:t>
          </a:r>
          <a:r>
            <a:rPr lang="pl-PL" sz="2800" b="0" i="0" dirty="0" err="1">
              <a:latin typeface="Arial" panose="020B0604020202020204" pitchFamily="34" charset="0"/>
              <a:cs typeface="Arial" panose="020B0604020202020204" pitchFamily="34" charset="0"/>
            </a:rPr>
            <a:t>seasonal</a:t>
          </a:r>
          <a:r>
            <a:rPr lang="pl-PL" sz="2800" b="0" i="0" dirty="0">
              <a:latin typeface="Arial" panose="020B0604020202020204" pitchFamily="34" charset="0"/>
              <a:cs typeface="Arial" panose="020B0604020202020204" pitchFamily="34" charset="0"/>
            </a:rPr>
            <a:t> </a:t>
          </a:r>
          <a:r>
            <a:rPr lang="pl-PL" sz="2800" b="0" i="0" dirty="0" err="1">
              <a:latin typeface="Arial" panose="020B0604020202020204" pitchFamily="34" charset="0"/>
              <a:cs typeface="Arial" panose="020B0604020202020204" pitchFamily="34" charset="0"/>
            </a:rPr>
            <a:t>method</a:t>
          </a:r>
          <a:r>
            <a:rPr lang="pl-PL" sz="2800" b="0" i="0" dirty="0">
              <a:latin typeface="Arial" panose="020B0604020202020204" pitchFamily="34" charset="0"/>
              <a:cs typeface="Arial" panose="020B0604020202020204" pitchFamily="34" charset="0"/>
            </a:rPr>
            <a:t> (</a:t>
          </a:r>
          <a:r>
            <a:rPr lang="pl-PL" sz="2800" b="0" i="0" dirty="0" err="1">
              <a:latin typeface="Arial" panose="020B0604020202020204" pitchFamily="34" charset="0"/>
              <a:cs typeface="Arial" panose="020B0604020202020204" pitchFamily="34" charset="0"/>
            </a:rPr>
            <a:t>Holt-Winters</a:t>
          </a:r>
          <a:r>
            <a:rPr lang="pl-PL" sz="2800" b="0" i="0" dirty="0">
              <a:latin typeface="Arial" panose="020B0604020202020204" pitchFamily="34" charset="0"/>
              <a:cs typeface="Arial" panose="020B0604020202020204" pitchFamily="34" charset="0"/>
            </a:rPr>
            <a:t>’ model)</a:t>
          </a:r>
        </a:p>
      </dgm:t>
    </dgm:pt>
    <dgm:pt modelId="{54316A5C-A9CF-42A0-8725-2BE9B2D6DFDB}" type="parTrans" cxnId="{ABF83C5C-566D-4369-BFA3-DA203C614A08}">
      <dgm:prSet/>
      <dgm:spPr/>
      <dgm:t>
        <a:bodyPr/>
        <a:lstStyle/>
        <a:p>
          <a:endParaRPr lang="pl-PL" sz="2800">
            <a:latin typeface="Arial" panose="020B0604020202020204" pitchFamily="34" charset="0"/>
            <a:cs typeface="Arial" panose="020B0604020202020204" pitchFamily="34" charset="0"/>
          </a:endParaRPr>
        </a:p>
      </dgm:t>
    </dgm:pt>
    <dgm:pt modelId="{E8D1AAFB-E5D0-47A1-A7CC-93EED30B6A3A}" type="sibTrans" cxnId="{ABF83C5C-566D-4369-BFA3-DA203C614A08}">
      <dgm:prSet/>
      <dgm:spPr/>
      <dgm:t>
        <a:bodyPr/>
        <a:lstStyle/>
        <a:p>
          <a:endParaRPr lang="pl-PL" sz="2800">
            <a:latin typeface="Arial" panose="020B0604020202020204" pitchFamily="34" charset="0"/>
            <a:cs typeface="Arial" panose="020B0604020202020204" pitchFamily="34" charset="0"/>
          </a:endParaRPr>
        </a:p>
      </dgm:t>
    </dgm:pt>
    <dgm:pt modelId="{4FB9E643-D5DB-49C2-BAAA-FE93EFAFBE8D}" type="pres">
      <dgm:prSet presAssocID="{56FC0B3A-E777-4F5E-A040-30B9DDEEDCF4}" presName="vert0" presStyleCnt="0">
        <dgm:presLayoutVars>
          <dgm:dir/>
          <dgm:animOne val="branch"/>
          <dgm:animLvl val="lvl"/>
        </dgm:presLayoutVars>
      </dgm:prSet>
      <dgm:spPr/>
    </dgm:pt>
    <dgm:pt modelId="{8FD1070D-9B4E-4E48-923C-D64C8E05EA55}" type="pres">
      <dgm:prSet presAssocID="{C88DAED9-06D3-4C41-9ACD-A33A9DB9DB05}" presName="thickLine" presStyleLbl="alignNode1" presStyleIdx="0" presStyleCnt="1"/>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4"/>
      <dgm:spPr/>
    </dgm:pt>
    <dgm:pt modelId="{9CC99002-8D9F-443F-A58C-299D18C75338}" type="pres">
      <dgm:prSet presAssocID="{C88DAED9-06D3-4C41-9ACD-A33A9DB9DB05}" presName="vert1" presStyleCnt="0"/>
      <dgm:spPr/>
    </dgm:pt>
    <dgm:pt modelId="{750AA255-2587-48BF-A740-BC219E5CEF7B}" type="pres">
      <dgm:prSet presAssocID="{8F4439A3-51D9-4FC5-A48E-3CF99977E102}" presName="vertSpace2a"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1" presStyleCnt="4"/>
      <dgm:spPr/>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0" presStyleCnt="3"/>
      <dgm:spPr/>
    </dgm:pt>
    <dgm:pt modelId="{CE14D0B5-AB15-4035-BCE7-02BC58E27FBA}" type="pres">
      <dgm:prSet presAssocID="{8F4439A3-51D9-4FC5-A48E-3CF99977E102}" presName="vertSpace2b" presStyleCnt="0"/>
      <dgm:spPr/>
    </dgm:pt>
    <dgm:pt modelId="{8C449C3A-1F5B-4331-9F11-8D375BD31BBF}" type="pres">
      <dgm:prSet presAssocID="{9EE8B099-2FED-44BD-9884-076F29E641CD}" presName="horz2" presStyleCnt="0"/>
      <dgm:spPr/>
    </dgm:pt>
    <dgm:pt modelId="{F4E72CB5-B3E0-4B76-8B15-DFD31A4A8EDD}" type="pres">
      <dgm:prSet presAssocID="{9EE8B099-2FED-44BD-9884-076F29E641CD}" presName="horzSpace2" presStyleCnt="0"/>
      <dgm:spPr/>
    </dgm:pt>
    <dgm:pt modelId="{0085E882-BEFA-443D-8ED6-3693FE64ABA5}" type="pres">
      <dgm:prSet presAssocID="{9EE8B099-2FED-44BD-9884-076F29E641CD}" presName="tx2" presStyleLbl="revTx" presStyleIdx="2" presStyleCnt="4"/>
      <dgm:spPr/>
    </dgm:pt>
    <dgm:pt modelId="{62759347-4FA2-4051-B83A-080ACCBA6E6D}" type="pres">
      <dgm:prSet presAssocID="{9EE8B099-2FED-44BD-9884-076F29E641CD}" presName="vert2" presStyleCnt="0"/>
      <dgm:spPr/>
    </dgm:pt>
    <dgm:pt modelId="{451F7A10-DF48-4CF4-8CA3-B30ED2E344E0}" type="pres">
      <dgm:prSet presAssocID="{9EE8B099-2FED-44BD-9884-076F29E641CD}" presName="thinLine2b" presStyleLbl="callout" presStyleIdx="1" presStyleCnt="3"/>
      <dgm:spPr/>
    </dgm:pt>
    <dgm:pt modelId="{FC7EB849-BF67-4572-8EEE-D6D8264F403F}" type="pres">
      <dgm:prSet presAssocID="{9EE8B099-2FED-44BD-9884-076F29E641CD}" presName="vertSpace2b" presStyleCnt="0"/>
      <dgm:spPr/>
    </dgm:pt>
    <dgm:pt modelId="{84EDF9B9-229A-465F-9E1F-213D6E4C5C5A}" type="pres">
      <dgm:prSet presAssocID="{02D99494-69E5-4648-8AA3-23415BBCF242}" presName="horz2" presStyleCnt="0"/>
      <dgm:spPr/>
    </dgm:pt>
    <dgm:pt modelId="{C8A2AD5B-87A3-43CA-BF3E-AB765456D534}" type="pres">
      <dgm:prSet presAssocID="{02D99494-69E5-4648-8AA3-23415BBCF242}" presName="horzSpace2" presStyleCnt="0"/>
      <dgm:spPr/>
    </dgm:pt>
    <dgm:pt modelId="{5DFADDE7-5589-43A5-AD76-FF9DF2094AE4}" type="pres">
      <dgm:prSet presAssocID="{02D99494-69E5-4648-8AA3-23415BBCF242}" presName="tx2" presStyleLbl="revTx" presStyleIdx="3" presStyleCnt="4"/>
      <dgm:spPr/>
    </dgm:pt>
    <dgm:pt modelId="{AD8CF26E-D6FC-493E-82DF-72B3D8D8DF22}" type="pres">
      <dgm:prSet presAssocID="{02D99494-69E5-4648-8AA3-23415BBCF242}" presName="vert2" presStyleCnt="0"/>
      <dgm:spPr/>
    </dgm:pt>
    <dgm:pt modelId="{86B220C7-E4D9-44C3-9FAB-F1B589C5F0AF}" type="pres">
      <dgm:prSet presAssocID="{02D99494-69E5-4648-8AA3-23415BBCF242}" presName="thinLine2b" presStyleLbl="callout" presStyleIdx="2" presStyleCnt="3"/>
      <dgm:spPr/>
    </dgm:pt>
    <dgm:pt modelId="{D67E8411-3D65-4E76-B3C0-7E9777CCE663}" type="pres">
      <dgm:prSet presAssocID="{02D99494-69E5-4648-8AA3-23415BBCF242}" presName="vertSpace2b" presStyleCnt="0"/>
      <dgm:spPr/>
    </dgm:pt>
  </dgm:ptLst>
  <dgm:cxnLst>
    <dgm:cxn modelId="{A53F6B07-110F-4343-A2A3-D0F24E20473F}" type="presOf" srcId="{02D99494-69E5-4648-8AA3-23415BBCF242}" destId="{5DFADDE7-5589-43A5-AD76-FF9DF2094AE4}" srcOrd="0" destOrd="0" presId="urn:microsoft.com/office/officeart/2008/layout/LinedList"/>
    <dgm:cxn modelId="{00C1840D-9C3D-4DBC-9A7B-134D570C27BE}" srcId="{C88DAED9-06D3-4C41-9ACD-A33A9DB9DB05}" destId="{9EE8B099-2FED-44BD-9884-076F29E641CD}" srcOrd="1" destOrd="0" parTransId="{D3E11028-D6AD-47CC-9B35-C9090C839367}" sibTransId="{B976B9D3-EE79-4FF9-961D-29B756319CD1}"/>
    <dgm:cxn modelId="{ABF83C5C-566D-4369-BFA3-DA203C614A08}" srcId="{C88DAED9-06D3-4C41-9ACD-A33A9DB9DB05}" destId="{02D99494-69E5-4648-8AA3-23415BBCF242}" srcOrd="2" destOrd="0" parTransId="{54316A5C-A9CF-42A0-8725-2BE9B2D6DFDB}" sibTransId="{E8D1AAFB-E5D0-47A1-A7CC-93EED30B6A3A}"/>
    <dgm:cxn modelId="{215B5469-1A2D-4406-B7D0-F877F7F73142}" srcId="{56FC0B3A-E777-4F5E-A040-30B9DDEEDCF4}" destId="{C88DAED9-06D3-4C41-9ACD-A33A9DB9DB05}" srcOrd="0" destOrd="0" parTransId="{89285A98-1B80-406E-ADF6-D9C042CE968C}" sibTransId="{A00CE377-16BB-4EBD-ADE8-562E38E313BE}"/>
    <dgm:cxn modelId="{2D7FAB76-CA2D-4610-8422-F9DDBF3A4640}" type="presOf" srcId="{56FC0B3A-E777-4F5E-A040-30B9DDEEDCF4}" destId="{4FB9E643-D5DB-49C2-BAAA-FE93EFAFBE8D}" srcOrd="0" destOrd="0" presId="urn:microsoft.com/office/officeart/2008/layout/LinedList"/>
    <dgm:cxn modelId="{48470C58-C9EC-4148-BD00-E05CD0E47637}" type="presOf" srcId="{8F4439A3-51D9-4FC5-A48E-3CF99977E102}" destId="{38502B14-0636-4068-BF82-FD00319EB8FF}" srcOrd="0" destOrd="0" presId="urn:microsoft.com/office/officeart/2008/layout/LinedList"/>
    <dgm:cxn modelId="{69EF9E81-83DC-497D-9658-C05F65F44F96}" srcId="{C88DAED9-06D3-4C41-9ACD-A33A9DB9DB05}" destId="{8F4439A3-51D9-4FC5-A48E-3CF99977E102}" srcOrd="0" destOrd="0" parTransId="{80198C46-8A7B-45D0-BC91-D585236A63AD}" sibTransId="{8C79313D-785F-425A-AE9E-D7122DF5358A}"/>
    <dgm:cxn modelId="{FA9A1EA3-6BD2-4C28-9556-39BDC9711F98}" type="presOf" srcId="{9EE8B099-2FED-44BD-9884-076F29E641CD}" destId="{0085E882-BEFA-443D-8ED6-3693FE64ABA5}" srcOrd="0" destOrd="0" presId="urn:microsoft.com/office/officeart/2008/layout/LinedList"/>
    <dgm:cxn modelId="{6D8AE5D9-0991-4573-B26B-CA5D602F5B27}" type="presOf" srcId="{C88DAED9-06D3-4C41-9ACD-A33A9DB9DB05}" destId="{E5036770-C6CD-4B71-8A05-72FE6AB4D428}"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BC3B663C-BB7F-42BF-BD07-5D8B05873E53}" type="presParOf" srcId="{9CC99002-8D9F-443F-A58C-299D18C75338}" destId="{750AA255-2587-48BF-A740-BC219E5CEF7B}" srcOrd="0" destOrd="0" presId="urn:microsoft.com/office/officeart/2008/layout/LinedList"/>
    <dgm:cxn modelId="{91A207F2-7623-4099-9448-F4737CCDEC25}" type="presParOf" srcId="{9CC99002-8D9F-443F-A58C-299D18C75338}" destId="{5476F1A7-C559-45BF-8968-883CE05CA290}" srcOrd="1"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2" destOrd="0" presId="urn:microsoft.com/office/officeart/2008/layout/LinedList"/>
    <dgm:cxn modelId="{09E4FFB5-FAE1-4526-9A1F-D81309133BCF}" type="presParOf" srcId="{9CC99002-8D9F-443F-A58C-299D18C75338}" destId="{CE14D0B5-AB15-4035-BCE7-02BC58E27FBA}" srcOrd="3" destOrd="0" presId="urn:microsoft.com/office/officeart/2008/layout/LinedList"/>
    <dgm:cxn modelId="{F86C2F53-B435-4D22-97C8-5CC7523E68AA}" type="presParOf" srcId="{9CC99002-8D9F-443F-A58C-299D18C75338}" destId="{8C449C3A-1F5B-4331-9F11-8D375BD31BBF}" srcOrd="4" destOrd="0" presId="urn:microsoft.com/office/officeart/2008/layout/LinedList"/>
    <dgm:cxn modelId="{5AD6C182-3D1B-40B9-9E8D-ECE3EA37F0F8}" type="presParOf" srcId="{8C449C3A-1F5B-4331-9F11-8D375BD31BBF}" destId="{F4E72CB5-B3E0-4B76-8B15-DFD31A4A8EDD}" srcOrd="0" destOrd="0" presId="urn:microsoft.com/office/officeart/2008/layout/LinedList"/>
    <dgm:cxn modelId="{DEFFB520-4876-422C-8F82-29E8EF650ED8}" type="presParOf" srcId="{8C449C3A-1F5B-4331-9F11-8D375BD31BBF}" destId="{0085E882-BEFA-443D-8ED6-3693FE64ABA5}" srcOrd="1" destOrd="0" presId="urn:microsoft.com/office/officeart/2008/layout/LinedList"/>
    <dgm:cxn modelId="{FD3C0EC0-4F5A-4A5A-BE88-012082B33933}" type="presParOf" srcId="{8C449C3A-1F5B-4331-9F11-8D375BD31BBF}" destId="{62759347-4FA2-4051-B83A-080ACCBA6E6D}" srcOrd="2" destOrd="0" presId="urn:microsoft.com/office/officeart/2008/layout/LinedList"/>
    <dgm:cxn modelId="{718313EE-0A99-45A2-977B-B9E41F3BF102}" type="presParOf" srcId="{9CC99002-8D9F-443F-A58C-299D18C75338}" destId="{451F7A10-DF48-4CF4-8CA3-B30ED2E344E0}" srcOrd="5" destOrd="0" presId="urn:microsoft.com/office/officeart/2008/layout/LinedList"/>
    <dgm:cxn modelId="{A4C3A89B-F03F-45F7-9A92-762EE30AAE34}" type="presParOf" srcId="{9CC99002-8D9F-443F-A58C-299D18C75338}" destId="{FC7EB849-BF67-4572-8EEE-D6D8264F403F}" srcOrd="6" destOrd="0" presId="urn:microsoft.com/office/officeart/2008/layout/LinedList"/>
    <dgm:cxn modelId="{9CC60B12-28AB-442C-B5D9-473802F33273}" type="presParOf" srcId="{9CC99002-8D9F-443F-A58C-299D18C75338}" destId="{84EDF9B9-229A-465F-9E1F-213D6E4C5C5A}" srcOrd="7" destOrd="0" presId="urn:microsoft.com/office/officeart/2008/layout/LinedList"/>
    <dgm:cxn modelId="{9E2374CA-8323-404A-834D-07FB7D544490}" type="presParOf" srcId="{84EDF9B9-229A-465F-9E1F-213D6E4C5C5A}" destId="{C8A2AD5B-87A3-43CA-BF3E-AB765456D534}" srcOrd="0" destOrd="0" presId="urn:microsoft.com/office/officeart/2008/layout/LinedList"/>
    <dgm:cxn modelId="{317E67DC-B7A2-4F88-843F-FCA32F973EE6}" type="presParOf" srcId="{84EDF9B9-229A-465F-9E1F-213D6E4C5C5A}" destId="{5DFADDE7-5589-43A5-AD76-FF9DF2094AE4}" srcOrd="1" destOrd="0" presId="urn:microsoft.com/office/officeart/2008/layout/LinedList"/>
    <dgm:cxn modelId="{29DF4E53-6EBE-423B-BCDC-6A8C662DC0F2}" type="presParOf" srcId="{84EDF9B9-229A-465F-9E1F-213D6E4C5C5A}" destId="{AD8CF26E-D6FC-493E-82DF-72B3D8D8DF22}" srcOrd="2" destOrd="0" presId="urn:microsoft.com/office/officeart/2008/layout/LinedList"/>
    <dgm:cxn modelId="{3E66156E-061F-4BAA-BB27-0308B955CDCB}" type="presParOf" srcId="{9CC99002-8D9F-443F-A58C-299D18C75338}" destId="{86B220C7-E4D9-44C3-9FAB-F1B589C5F0AF}" srcOrd="8" destOrd="0" presId="urn:microsoft.com/office/officeart/2008/layout/LinedList"/>
    <dgm:cxn modelId="{4F3C7FCD-F4E4-494E-B876-5726EF3C05D1}" type="presParOf" srcId="{9CC99002-8D9F-443F-A58C-299D18C75338}" destId="{D67E8411-3D65-4E76-B3C0-7E9777CCE663}"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lstStyle/>
        <a:p>
          <a:r>
            <a:rPr lang="pl-PL" sz="2400" b="0" i="0">
              <a:latin typeface="Arial" panose="020B0604020202020204" pitchFamily="34" charset="0"/>
              <a:cs typeface="Arial" panose="020B0604020202020204" pitchFamily="34" charset="0"/>
            </a:rPr>
            <a:t>Autoregressive methods</a:t>
          </a:r>
          <a:endParaRPr lang="pl-PL" sz="2400" dirty="0">
            <a:latin typeface="Arial" panose="020B0604020202020204" pitchFamily="34" charset="0"/>
            <a:cs typeface="Arial" panose="020B0604020202020204" pitchFamily="34" charset="0"/>
          </a:endParaRPr>
        </a:p>
      </dgm:t>
    </dgm:pt>
    <dgm:pt modelId="{89285A98-1B80-406E-ADF6-D9C042CE968C}" type="parTrans" cxnId="{215B5469-1A2D-4406-B7D0-F877F7F73142}">
      <dgm:prSet/>
      <dgm:spPr/>
      <dgm:t>
        <a:bodyPr/>
        <a:lstStyle/>
        <a:p>
          <a:endParaRPr lang="pl-PL" sz="24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24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pl-PL" sz="2400" b="0">
              <a:latin typeface="Arial" panose="020B0604020202020204" pitchFamily="34" charset="0"/>
              <a:cs typeface="Arial" panose="020B0604020202020204" pitchFamily="34" charset="0"/>
            </a:rPr>
            <a:t>Autoregressive Integrated Moving Average (ARIMA</a:t>
          </a:r>
          <a:r>
            <a:rPr lang="pl-PL" sz="2400" b="0" i="0">
              <a:latin typeface="Arial" panose="020B0604020202020204" pitchFamily="34" charset="0"/>
              <a:cs typeface="Arial" panose="020B0604020202020204" pitchFamily="34" charset="0"/>
            </a:rPr>
            <a:t>)</a:t>
          </a:r>
          <a:endParaRPr lang="pl-PL" sz="2400" b="0" i="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24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2400">
            <a:latin typeface="Arial" panose="020B0604020202020204" pitchFamily="34" charset="0"/>
            <a:cs typeface="Arial" panose="020B0604020202020204" pitchFamily="34" charset="0"/>
          </a:endParaRPr>
        </a:p>
      </dgm:t>
    </dgm:pt>
    <dgm:pt modelId="{06719020-B7C9-4777-9430-1A5236F75DE6}">
      <dgm:prSet phldrT="[Tekst]" custT="1"/>
      <dgm:spPr/>
      <dgm:t>
        <a:bodyPr/>
        <a:lstStyle/>
        <a:p>
          <a:r>
            <a:rPr lang="pl-PL" sz="2400" dirty="0" err="1">
              <a:latin typeface="Arial" panose="020B0604020202020204" pitchFamily="34" charset="0"/>
              <a:cs typeface="Arial" panose="020B0604020202020204" pitchFamily="34" charset="0"/>
            </a:rPr>
            <a:t>Autoregressive</a:t>
          </a:r>
          <a:r>
            <a:rPr lang="pl-PL" sz="2400" dirty="0">
              <a:latin typeface="Arial" panose="020B0604020202020204" pitchFamily="34" charset="0"/>
              <a:cs typeface="Arial" panose="020B0604020202020204" pitchFamily="34" charset="0"/>
            </a:rPr>
            <a:t> </a:t>
          </a:r>
          <a:r>
            <a:rPr lang="pl-PL" sz="2400" dirty="0" err="1">
              <a:latin typeface="Arial" panose="020B0604020202020204" pitchFamily="34" charset="0"/>
              <a:cs typeface="Arial" panose="020B0604020202020204" pitchFamily="34" charset="0"/>
            </a:rPr>
            <a:t>Moving</a:t>
          </a:r>
          <a:r>
            <a:rPr lang="pl-PL" sz="2400" dirty="0">
              <a:latin typeface="Arial" panose="020B0604020202020204" pitchFamily="34" charset="0"/>
              <a:cs typeface="Arial" panose="020B0604020202020204" pitchFamily="34" charset="0"/>
            </a:rPr>
            <a:t> </a:t>
          </a:r>
          <a:r>
            <a:rPr lang="pl-PL" sz="2400" dirty="0" err="1">
              <a:latin typeface="Arial" panose="020B0604020202020204" pitchFamily="34" charset="0"/>
              <a:cs typeface="Arial" panose="020B0604020202020204" pitchFamily="34" charset="0"/>
            </a:rPr>
            <a:t>Average</a:t>
          </a:r>
          <a:r>
            <a:rPr lang="pl-PL" sz="2400" dirty="0">
              <a:latin typeface="Arial" panose="020B0604020202020204" pitchFamily="34" charset="0"/>
              <a:cs typeface="Arial" panose="020B0604020202020204" pitchFamily="34" charset="0"/>
            </a:rPr>
            <a:t> </a:t>
          </a:r>
          <a:r>
            <a:rPr lang="pl-PL" sz="2400" b="0" i="0" dirty="0">
              <a:latin typeface="Arial" panose="020B0604020202020204" pitchFamily="34" charset="0"/>
              <a:cs typeface="Arial" panose="020B0604020202020204" pitchFamily="34" charset="0"/>
            </a:rPr>
            <a:t>(ARMA)</a:t>
          </a:r>
        </a:p>
      </dgm:t>
    </dgm:pt>
    <dgm:pt modelId="{30CC0E2E-52C6-462A-843B-602D7AABF6C0}" type="parTrans" cxnId="{7DF4D15C-2CED-48FE-9471-2C7DB5C4FC24}">
      <dgm:prSet/>
      <dgm:spPr/>
      <dgm:t>
        <a:bodyPr/>
        <a:lstStyle/>
        <a:p>
          <a:endParaRPr lang="pl-PL" sz="2400">
            <a:latin typeface="Arial" panose="020B0604020202020204" pitchFamily="34" charset="0"/>
            <a:cs typeface="Arial" panose="020B0604020202020204" pitchFamily="34" charset="0"/>
          </a:endParaRPr>
        </a:p>
      </dgm:t>
    </dgm:pt>
    <dgm:pt modelId="{2EFDBE7B-9114-439C-8A1A-D5290451B08E}" type="sibTrans" cxnId="{7DF4D15C-2CED-48FE-9471-2C7DB5C4FC24}">
      <dgm:prSet/>
      <dgm:spPr/>
      <dgm:t>
        <a:bodyPr/>
        <a:lstStyle/>
        <a:p>
          <a:endParaRPr lang="pl-PL" sz="2400">
            <a:latin typeface="Arial" panose="020B0604020202020204" pitchFamily="34" charset="0"/>
            <a:cs typeface="Arial" panose="020B0604020202020204" pitchFamily="34" charset="0"/>
          </a:endParaRPr>
        </a:p>
      </dgm:t>
    </dgm:pt>
    <dgm:pt modelId="{B00D4FBF-7533-4369-88B6-3FE067CEFFA7}">
      <dgm:prSet phldrT="[Tekst]" custT="1"/>
      <dgm:spPr/>
      <dgm:t>
        <a:bodyPr/>
        <a:lstStyle/>
        <a:p>
          <a:r>
            <a:rPr lang="pl-PL" sz="2400" b="0">
              <a:latin typeface="Arial" panose="020B0604020202020204" pitchFamily="34" charset="0"/>
              <a:cs typeface="Arial" panose="020B0604020202020204" pitchFamily="34" charset="0"/>
            </a:rPr>
            <a:t>Random Walk (RW</a:t>
          </a:r>
          <a:r>
            <a:rPr lang="pl-PL" sz="2400">
              <a:latin typeface="Arial" panose="020B0604020202020204" pitchFamily="34" charset="0"/>
              <a:cs typeface="Arial" panose="020B0604020202020204" pitchFamily="34" charset="0"/>
            </a:rPr>
            <a:t>)</a:t>
          </a:r>
          <a:endParaRPr lang="pl-PL" sz="2400" b="0" i="0" dirty="0">
            <a:latin typeface="Arial" panose="020B0604020202020204" pitchFamily="34" charset="0"/>
            <a:cs typeface="Arial" panose="020B0604020202020204" pitchFamily="34" charset="0"/>
          </a:endParaRPr>
        </a:p>
      </dgm:t>
    </dgm:pt>
    <dgm:pt modelId="{CD896B0C-B1F7-4B63-BE7C-71ACD772726E}" type="parTrans" cxnId="{D9884880-7A64-45CB-AB56-35C735298644}">
      <dgm:prSet/>
      <dgm:spPr/>
      <dgm:t>
        <a:bodyPr/>
        <a:lstStyle/>
        <a:p>
          <a:endParaRPr lang="pl-PL" sz="2400">
            <a:latin typeface="Arial" panose="020B0604020202020204" pitchFamily="34" charset="0"/>
            <a:cs typeface="Arial" panose="020B0604020202020204" pitchFamily="34" charset="0"/>
          </a:endParaRPr>
        </a:p>
      </dgm:t>
    </dgm:pt>
    <dgm:pt modelId="{78307000-D49E-44B8-81C4-3E55B593C41A}" type="sibTrans" cxnId="{D9884880-7A64-45CB-AB56-35C735298644}">
      <dgm:prSet/>
      <dgm:spPr/>
      <dgm:t>
        <a:bodyPr/>
        <a:lstStyle/>
        <a:p>
          <a:endParaRPr lang="pl-PL" sz="2400">
            <a:latin typeface="Arial" panose="020B0604020202020204" pitchFamily="34" charset="0"/>
            <a:cs typeface="Arial" panose="020B0604020202020204" pitchFamily="34" charset="0"/>
          </a:endParaRPr>
        </a:p>
      </dgm:t>
    </dgm:pt>
    <dgm:pt modelId="{4FB9E643-D5DB-49C2-BAAA-FE93EFAFBE8D}" type="pres">
      <dgm:prSet presAssocID="{56FC0B3A-E777-4F5E-A040-30B9DDEEDCF4}" presName="vert0" presStyleCnt="0">
        <dgm:presLayoutVars>
          <dgm:dir/>
          <dgm:animOne val="branch"/>
          <dgm:animLvl val="lvl"/>
        </dgm:presLayoutVars>
      </dgm:prSet>
      <dgm:spPr/>
    </dgm:pt>
    <dgm:pt modelId="{8FD1070D-9B4E-4E48-923C-D64C8E05EA55}" type="pres">
      <dgm:prSet presAssocID="{C88DAED9-06D3-4C41-9ACD-A33A9DB9DB05}" presName="thickLine" presStyleLbl="alignNode1" presStyleIdx="0" presStyleCnt="1"/>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4"/>
      <dgm:spPr/>
    </dgm:pt>
    <dgm:pt modelId="{9CC99002-8D9F-443F-A58C-299D18C75338}" type="pres">
      <dgm:prSet presAssocID="{C88DAED9-06D3-4C41-9ACD-A33A9DB9DB05}" presName="vert1" presStyleCnt="0"/>
      <dgm:spPr/>
    </dgm:pt>
    <dgm:pt modelId="{C181E6D9-BB9C-4D11-94FC-E4F367459125}" type="pres">
      <dgm:prSet presAssocID="{06719020-B7C9-4777-9430-1A5236F75DE6}" presName="vertSpace2a" presStyleCnt="0"/>
      <dgm:spPr/>
    </dgm:pt>
    <dgm:pt modelId="{2599D0C5-BE06-4DEE-9029-5F1E03E491DE}" type="pres">
      <dgm:prSet presAssocID="{06719020-B7C9-4777-9430-1A5236F75DE6}" presName="horz2" presStyleCnt="0"/>
      <dgm:spPr/>
    </dgm:pt>
    <dgm:pt modelId="{9EC619D3-0F93-4CDF-871D-F77D25E3FA8A}" type="pres">
      <dgm:prSet presAssocID="{06719020-B7C9-4777-9430-1A5236F75DE6}" presName="horzSpace2" presStyleCnt="0"/>
      <dgm:spPr/>
    </dgm:pt>
    <dgm:pt modelId="{73FD6DF1-BB38-44C1-940D-80817738EB3F}" type="pres">
      <dgm:prSet presAssocID="{06719020-B7C9-4777-9430-1A5236F75DE6}" presName="tx2" presStyleLbl="revTx" presStyleIdx="1" presStyleCnt="4"/>
      <dgm:spPr/>
    </dgm:pt>
    <dgm:pt modelId="{E8CFEF52-F746-4039-BE19-0EA356C9BDBD}" type="pres">
      <dgm:prSet presAssocID="{06719020-B7C9-4777-9430-1A5236F75DE6}" presName="vert2" presStyleCnt="0"/>
      <dgm:spPr/>
    </dgm:pt>
    <dgm:pt modelId="{711C6B1A-C594-4A13-9A72-4757D9CBDD87}" type="pres">
      <dgm:prSet presAssocID="{06719020-B7C9-4777-9430-1A5236F75DE6}" presName="thinLine2b" presStyleLbl="callout" presStyleIdx="0" presStyleCnt="3"/>
      <dgm:spPr/>
    </dgm:pt>
    <dgm:pt modelId="{732BC80E-8967-48A4-8337-AE1EBE97B76E}" type="pres">
      <dgm:prSet presAssocID="{06719020-B7C9-4777-9430-1A5236F75DE6}" presName="vertSpace2b"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2" presStyleCnt="4"/>
      <dgm:spPr/>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1" presStyleCnt="3"/>
      <dgm:spPr/>
    </dgm:pt>
    <dgm:pt modelId="{CE14D0B5-AB15-4035-BCE7-02BC58E27FBA}" type="pres">
      <dgm:prSet presAssocID="{8F4439A3-51D9-4FC5-A48E-3CF99977E102}" presName="vertSpace2b" presStyleCnt="0"/>
      <dgm:spPr/>
    </dgm:pt>
    <dgm:pt modelId="{BF4083AF-E9CD-4ED2-BC91-49B81DF98D29}" type="pres">
      <dgm:prSet presAssocID="{B00D4FBF-7533-4369-88B6-3FE067CEFFA7}" presName="horz2" presStyleCnt="0"/>
      <dgm:spPr/>
    </dgm:pt>
    <dgm:pt modelId="{A1FECFC4-C92E-4369-A8F3-F96C896806E5}" type="pres">
      <dgm:prSet presAssocID="{B00D4FBF-7533-4369-88B6-3FE067CEFFA7}" presName="horzSpace2" presStyleCnt="0"/>
      <dgm:spPr/>
    </dgm:pt>
    <dgm:pt modelId="{E7CAE548-D311-4DA3-8CE0-C0B4A421DF72}" type="pres">
      <dgm:prSet presAssocID="{B00D4FBF-7533-4369-88B6-3FE067CEFFA7}" presName="tx2" presStyleLbl="revTx" presStyleIdx="3" presStyleCnt="4"/>
      <dgm:spPr/>
    </dgm:pt>
    <dgm:pt modelId="{72E944D5-A4CE-4105-82FA-3F2726059366}" type="pres">
      <dgm:prSet presAssocID="{B00D4FBF-7533-4369-88B6-3FE067CEFFA7}" presName="vert2" presStyleCnt="0"/>
      <dgm:spPr/>
    </dgm:pt>
    <dgm:pt modelId="{70C585B9-6E35-470D-BC29-16B5C391E32B}" type="pres">
      <dgm:prSet presAssocID="{B00D4FBF-7533-4369-88B6-3FE067CEFFA7}" presName="thinLine2b" presStyleLbl="callout" presStyleIdx="2" presStyleCnt="3"/>
      <dgm:spPr/>
    </dgm:pt>
    <dgm:pt modelId="{84CB9839-ABF7-427E-961F-A27F1288710E}" type="pres">
      <dgm:prSet presAssocID="{B00D4FBF-7533-4369-88B6-3FE067CEFFA7}" presName="vertSpace2b" presStyleCnt="0"/>
      <dgm:spPr/>
    </dgm:pt>
  </dgm:ptLst>
  <dgm:cxnLst>
    <dgm:cxn modelId="{1BA87218-5083-4E75-8305-54644CABF22A}" type="presOf" srcId="{06719020-B7C9-4777-9430-1A5236F75DE6}" destId="{73FD6DF1-BB38-44C1-940D-80817738EB3F}" srcOrd="0" destOrd="0" presId="urn:microsoft.com/office/officeart/2008/layout/LinedList"/>
    <dgm:cxn modelId="{7DF4D15C-2CED-48FE-9471-2C7DB5C4FC24}" srcId="{C88DAED9-06D3-4C41-9ACD-A33A9DB9DB05}" destId="{06719020-B7C9-4777-9430-1A5236F75DE6}" srcOrd="0" destOrd="0" parTransId="{30CC0E2E-52C6-462A-843B-602D7AABF6C0}" sibTransId="{2EFDBE7B-9114-439C-8A1A-D5290451B08E}"/>
    <dgm:cxn modelId="{215B5469-1A2D-4406-B7D0-F877F7F73142}" srcId="{56FC0B3A-E777-4F5E-A040-30B9DDEEDCF4}" destId="{C88DAED9-06D3-4C41-9ACD-A33A9DB9DB05}" srcOrd="0" destOrd="0" parTransId="{89285A98-1B80-406E-ADF6-D9C042CE968C}" sibTransId="{A00CE377-16BB-4EBD-ADE8-562E38E313BE}"/>
    <dgm:cxn modelId="{2D7FAB76-CA2D-4610-8422-F9DDBF3A4640}" type="presOf" srcId="{56FC0B3A-E777-4F5E-A040-30B9DDEEDCF4}" destId="{4FB9E643-D5DB-49C2-BAAA-FE93EFAFBE8D}" srcOrd="0" destOrd="0" presId="urn:microsoft.com/office/officeart/2008/layout/LinedList"/>
    <dgm:cxn modelId="{48470C58-C9EC-4148-BD00-E05CD0E47637}" type="presOf" srcId="{8F4439A3-51D9-4FC5-A48E-3CF99977E102}" destId="{38502B14-0636-4068-BF82-FD00319EB8FF}" srcOrd="0" destOrd="0" presId="urn:microsoft.com/office/officeart/2008/layout/LinedList"/>
    <dgm:cxn modelId="{D9884880-7A64-45CB-AB56-35C735298644}" srcId="{C88DAED9-06D3-4C41-9ACD-A33A9DB9DB05}" destId="{B00D4FBF-7533-4369-88B6-3FE067CEFFA7}" srcOrd="2" destOrd="0" parTransId="{CD896B0C-B1F7-4B63-BE7C-71ACD772726E}" sibTransId="{78307000-D49E-44B8-81C4-3E55B593C41A}"/>
    <dgm:cxn modelId="{69EF9E81-83DC-497D-9658-C05F65F44F96}" srcId="{C88DAED9-06D3-4C41-9ACD-A33A9DB9DB05}" destId="{8F4439A3-51D9-4FC5-A48E-3CF99977E102}" srcOrd="1" destOrd="0" parTransId="{80198C46-8A7B-45D0-BC91-D585236A63AD}" sibTransId="{8C79313D-785F-425A-AE9E-D7122DF5358A}"/>
    <dgm:cxn modelId="{5EFFEAA0-3CF5-48BC-9006-FF395E38E540}" type="presOf" srcId="{B00D4FBF-7533-4369-88B6-3FE067CEFFA7}" destId="{E7CAE548-D311-4DA3-8CE0-C0B4A421DF72}" srcOrd="0" destOrd="0" presId="urn:microsoft.com/office/officeart/2008/layout/LinedList"/>
    <dgm:cxn modelId="{6D8AE5D9-0991-4573-B26B-CA5D602F5B27}" type="presOf" srcId="{C88DAED9-06D3-4C41-9ACD-A33A9DB9DB05}" destId="{E5036770-C6CD-4B71-8A05-72FE6AB4D428}"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DA42ECFE-D752-40B8-A3BD-B7B2C7E1743E}" type="presParOf" srcId="{9CC99002-8D9F-443F-A58C-299D18C75338}" destId="{C181E6D9-BB9C-4D11-94FC-E4F367459125}" srcOrd="0" destOrd="0" presId="urn:microsoft.com/office/officeart/2008/layout/LinedList"/>
    <dgm:cxn modelId="{29B15283-4654-4DF0-B7C0-2F71740194C3}" type="presParOf" srcId="{9CC99002-8D9F-443F-A58C-299D18C75338}" destId="{2599D0C5-BE06-4DEE-9029-5F1E03E491DE}" srcOrd="1" destOrd="0" presId="urn:microsoft.com/office/officeart/2008/layout/LinedList"/>
    <dgm:cxn modelId="{330C45A4-693C-4AAF-A674-1AF0123CBEC7}" type="presParOf" srcId="{2599D0C5-BE06-4DEE-9029-5F1E03E491DE}" destId="{9EC619D3-0F93-4CDF-871D-F77D25E3FA8A}" srcOrd="0" destOrd="0" presId="urn:microsoft.com/office/officeart/2008/layout/LinedList"/>
    <dgm:cxn modelId="{24C62BA0-6513-44DB-9038-5E88C9A523FE}" type="presParOf" srcId="{2599D0C5-BE06-4DEE-9029-5F1E03E491DE}" destId="{73FD6DF1-BB38-44C1-940D-80817738EB3F}" srcOrd="1" destOrd="0" presId="urn:microsoft.com/office/officeart/2008/layout/LinedList"/>
    <dgm:cxn modelId="{9B118633-8319-4E3D-AC61-AE5A66EE5AF0}" type="presParOf" srcId="{2599D0C5-BE06-4DEE-9029-5F1E03E491DE}" destId="{E8CFEF52-F746-4039-BE19-0EA356C9BDBD}" srcOrd="2" destOrd="0" presId="urn:microsoft.com/office/officeart/2008/layout/LinedList"/>
    <dgm:cxn modelId="{0BC20D93-E86D-4CEC-8BBE-9838EBEAF969}" type="presParOf" srcId="{9CC99002-8D9F-443F-A58C-299D18C75338}" destId="{711C6B1A-C594-4A13-9A72-4757D9CBDD87}" srcOrd="2" destOrd="0" presId="urn:microsoft.com/office/officeart/2008/layout/LinedList"/>
    <dgm:cxn modelId="{45F39A29-D0F4-40BA-B045-3A61D0C60122}" type="presParOf" srcId="{9CC99002-8D9F-443F-A58C-299D18C75338}" destId="{732BC80E-8967-48A4-8337-AE1EBE97B76E}" srcOrd="3" destOrd="0" presId="urn:microsoft.com/office/officeart/2008/layout/LinedList"/>
    <dgm:cxn modelId="{91A207F2-7623-4099-9448-F4737CCDEC25}" type="presParOf" srcId="{9CC99002-8D9F-443F-A58C-299D18C75338}" destId="{5476F1A7-C559-45BF-8968-883CE05CA290}" srcOrd="4"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5" destOrd="0" presId="urn:microsoft.com/office/officeart/2008/layout/LinedList"/>
    <dgm:cxn modelId="{09E4FFB5-FAE1-4526-9A1F-D81309133BCF}" type="presParOf" srcId="{9CC99002-8D9F-443F-A58C-299D18C75338}" destId="{CE14D0B5-AB15-4035-BCE7-02BC58E27FBA}" srcOrd="6" destOrd="0" presId="urn:microsoft.com/office/officeart/2008/layout/LinedList"/>
    <dgm:cxn modelId="{787E5F4C-ED30-4F7D-8F22-E2B6DFA4A1C9}" type="presParOf" srcId="{9CC99002-8D9F-443F-A58C-299D18C75338}" destId="{BF4083AF-E9CD-4ED2-BC91-49B81DF98D29}" srcOrd="7" destOrd="0" presId="urn:microsoft.com/office/officeart/2008/layout/LinedList"/>
    <dgm:cxn modelId="{21A63352-5502-4FBD-BC0B-AADDE2494C67}" type="presParOf" srcId="{BF4083AF-E9CD-4ED2-BC91-49B81DF98D29}" destId="{A1FECFC4-C92E-4369-A8F3-F96C896806E5}" srcOrd="0" destOrd="0" presId="urn:microsoft.com/office/officeart/2008/layout/LinedList"/>
    <dgm:cxn modelId="{066C1969-EC1B-4402-B7C7-F53EF014DCFD}" type="presParOf" srcId="{BF4083AF-E9CD-4ED2-BC91-49B81DF98D29}" destId="{E7CAE548-D311-4DA3-8CE0-C0B4A421DF72}" srcOrd="1" destOrd="0" presId="urn:microsoft.com/office/officeart/2008/layout/LinedList"/>
    <dgm:cxn modelId="{19FD56C9-7ECC-4871-A07C-9C5826732791}" type="presParOf" srcId="{BF4083AF-E9CD-4ED2-BC91-49B81DF98D29}" destId="{72E944D5-A4CE-4105-82FA-3F2726059366}" srcOrd="2" destOrd="0" presId="urn:microsoft.com/office/officeart/2008/layout/LinedList"/>
    <dgm:cxn modelId="{C71950E4-940B-4442-8AAF-3339FDDA34BF}" type="presParOf" srcId="{9CC99002-8D9F-443F-A58C-299D18C75338}" destId="{70C585B9-6E35-470D-BC29-16B5C391E32B}" srcOrd="8" destOrd="0" presId="urn:microsoft.com/office/officeart/2008/layout/LinedList"/>
    <dgm:cxn modelId="{6EED480B-4CC1-463F-A071-84399797A315}" type="presParOf" srcId="{9CC99002-8D9F-443F-A58C-299D18C75338}" destId="{84CB9839-ABF7-427E-961F-A27F1288710E}"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lstStyle/>
        <a:p>
          <a:r>
            <a:rPr lang="pl-PL" sz="1800">
              <a:latin typeface="Arial" panose="020B0604020202020204" pitchFamily="34" charset="0"/>
              <a:cs typeface="Arial" panose="020B0604020202020204" pitchFamily="34" charset="0"/>
            </a:rPr>
            <a:t>Regression methods</a:t>
          </a:r>
          <a:endParaRPr lang="pl-PL" sz="1800" dirty="0">
            <a:latin typeface="Arial" panose="020B0604020202020204" pitchFamily="34" charset="0"/>
            <a:cs typeface="Arial" panose="020B0604020202020204" pitchFamily="34" charset="0"/>
          </a:endParaRPr>
        </a:p>
      </dgm:t>
    </dgm:pt>
    <dgm:pt modelId="{89285A98-1B80-406E-ADF6-D9C042CE968C}" type="parTrans" cxnId="{215B5469-1A2D-4406-B7D0-F877F7F73142}">
      <dgm:prSet/>
      <dgm:spPr/>
      <dgm:t>
        <a:bodyPr/>
        <a:lstStyle/>
        <a:p>
          <a:endParaRPr lang="pl-PL" sz="18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18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pl-PL" sz="1800" b="0">
              <a:latin typeface="Arial" panose="020B0604020202020204" pitchFamily="34" charset="0"/>
              <a:cs typeface="Arial" panose="020B0604020202020204" pitchFamily="34" charset="0"/>
            </a:rPr>
            <a:t>Trend Projection Method</a:t>
          </a:r>
          <a:endParaRPr lang="pl-PL" sz="1800" b="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18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1800">
            <a:latin typeface="Arial" panose="020B0604020202020204" pitchFamily="34" charset="0"/>
            <a:cs typeface="Arial" panose="020B0604020202020204" pitchFamily="34" charset="0"/>
          </a:endParaRPr>
        </a:p>
      </dgm:t>
    </dgm:pt>
    <dgm:pt modelId="{9EE8B099-2FED-44BD-9884-076F29E641CD}">
      <dgm:prSet custT="1"/>
      <dgm:spPr/>
      <dgm:t>
        <a:bodyPr/>
        <a:lstStyle/>
        <a:p>
          <a:pPr>
            <a:buFont typeface="+mj-lt"/>
            <a:buAutoNum type="arabicPeriod"/>
          </a:pPr>
          <a:r>
            <a:rPr lang="pl-PL" sz="1800" b="0">
              <a:latin typeface="Arial" panose="020B0604020202020204" pitchFamily="34" charset="0"/>
              <a:cs typeface="Arial" panose="020B0604020202020204" pitchFamily="34" charset="0"/>
            </a:rPr>
            <a:t>Simple linear regression method</a:t>
          </a:r>
          <a:endParaRPr lang="pl-PL" sz="1800" b="0" i="0">
            <a:latin typeface="Arial" panose="020B0604020202020204" pitchFamily="34" charset="0"/>
            <a:cs typeface="Arial" panose="020B0604020202020204" pitchFamily="34" charset="0"/>
          </a:endParaRPr>
        </a:p>
      </dgm:t>
    </dgm:pt>
    <dgm:pt modelId="{D3E11028-D6AD-47CC-9B35-C9090C839367}" type="parTrans" cxnId="{00C1840D-9C3D-4DBC-9A7B-134D570C27BE}">
      <dgm:prSet/>
      <dgm:spPr/>
      <dgm:t>
        <a:bodyPr/>
        <a:lstStyle/>
        <a:p>
          <a:endParaRPr lang="pl-PL" sz="1800">
            <a:latin typeface="Arial" panose="020B0604020202020204" pitchFamily="34" charset="0"/>
            <a:cs typeface="Arial" panose="020B0604020202020204" pitchFamily="34" charset="0"/>
          </a:endParaRPr>
        </a:p>
      </dgm:t>
    </dgm:pt>
    <dgm:pt modelId="{B976B9D3-EE79-4FF9-961D-29B756319CD1}" type="sibTrans" cxnId="{00C1840D-9C3D-4DBC-9A7B-134D570C27BE}">
      <dgm:prSet/>
      <dgm:spPr/>
      <dgm:t>
        <a:bodyPr/>
        <a:lstStyle/>
        <a:p>
          <a:endParaRPr lang="pl-PL" sz="1800">
            <a:latin typeface="Arial" panose="020B0604020202020204" pitchFamily="34" charset="0"/>
            <a:cs typeface="Arial" panose="020B0604020202020204" pitchFamily="34" charset="0"/>
          </a:endParaRPr>
        </a:p>
      </dgm:t>
    </dgm:pt>
    <dgm:pt modelId="{02D99494-69E5-4648-8AA3-23415BBCF242}">
      <dgm:prSet custT="1"/>
      <dgm:spPr/>
      <dgm:t>
        <a:bodyPr/>
        <a:lstStyle/>
        <a:p>
          <a:pPr>
            <a:buFont typeface="+mj-lt"/>
            <a:buAutoNum type="arabicPeriod"/>
          </a:pPr>
          <a:r>
            <a:rPr lang="pl-PL" sz="1800" b="0">
              <a:latin typeface="Arial" panose="020B0604020202020204" pitchFamily="34" charset="0"/>
              <a:cs typeface="Arial" panose="020B0604020202020204" pitchFamily="34" charset="0"/>
            </a:rPr>
            <a:t>Multiple linear regression method</a:t>
          </a:r>
          <a:endParaRPr lang="pl-PL" sz="1800" b="0" i="0">
            <a:latin typeface="Arial" panose="020B0604020202020204" pitchFamily="34" charset="0"/>
            <a:cs typeface="Arial" panose="020B0604020202020204" pitchFamily="34" charset="0"/>
          </a:endParaRPr>
        </a:p>
      </dgm:t>
    </dgm:pt>
    <dgm:pt modelId="{54316A5C-A9CF-42A0-8725-2BE9B2D6DFDB}" type="parTrans" cxnId="{ABF83C5C-566D-4369-BFA3-DA203C614A08}">
      <dgm:prSet/>
      <dgm:spPr/>
      <dgm:t>
        <a:bodyPr/>
        <a:lstStyle/>
        <a:p>
          <a:endParaRPr lang="pl-PL" sz="1800">
            <a:latin typeface="Arial" panose="020B0604020202020204" pitchFamily="34" charset="0"/>
            <a:cs typeface="Arial" panose="020B0604020202020204" pitchFamily="34" charset="0"/>
          </a:endParaRPr>
        </a:p>
      </dgm:t>
    </dgm:pt>
    <dgm:pt modelId="{E8D1AAFB-E5D0-47A1-A7CC-93EED30B6A3A}" type="sibTrans" cxnId="{ABF83C5C-566D-4369-BFA3-DA203C614A08}">
      <dgm:prSet/>
      <dgm:spPr/>
      <dgm:t>
        <a:bodyPr/>
        <a:lstStyle/>
        <a:p>
          <a:endParaRPr lang="pl-PL" sz="1800">
            <a:latin typeface="Arial" panose="020B0604020202020204" pitchFamily="34" charset="0"/>
            <a:cs typeface="Arial" panose="020B0604020202020204" pitchFamily="34" charset="0"/>
          </a:endParaRPr>
        </a:p>
      </dgm:t>
    </dgm:pt>
    <dgm:pt modelId="{4FB9E643-D5DB-49C2-BAAA-FE93EFAFBE8D}" type="pres">
      <dgm:prSet presAssocID="{56FC0B3A-E777-4F5E-A040-30B9DDEEDCF4}" presName="vert0" presStyleCnt="0">
        <dgm:presLayoutVars>
          <dgm:dir/>
          <dgm:animOne val="branch"/>
          <dgm:animLvl val="lvl"/>
        </dgm:presLayoutVars>
      </dgm:prSet>
      <dgm:spPr/>
    </dgm:pt>
    <dgm:pt modelId="{8FD1070D-9B4E-4E48-923C-D64C8E05EA55}" type="pres">
      <dgm:prSet presAssocID="{C88DAED9-06D3-4C41-9ACD-A33A9DB9DB05}" presName="thickLine" presStyleLbl="alignNode1" presStyleIdx="0" presStyleCnt="1"/>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4"/>
      <dgm:spPr/>
    </dgm:pt>
    <dgm:pt modelId="{9CC99002-8D9F-443F-A58C-299D18C75338}" type="pres">
      <dgm:prSet presAssocID="{C88DAED9-06D3-4C41-9ACD-A33A9DB9DB05}" presName="vert1" presStyleCnt="0"/>
      <dgm:spPr/>
    </dgm:pt>
    <dgm:pt modelId="{750AA255-2587-48BF-A740-BC219E5CEF7B}" type="pres">
      <dgm:prSet presAssocID="{8F4439A3-51D9-4FC5-A48E-3CF99977E102}" presName="vertSpace2a"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1" presStyleCnt="4"/>
      <dgm:spPr/>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0" presStyleCnt="3"/>
      <dgm:spPr/>
    </dgm:pt>
    <dgm:pt modelId="{CE14D0B5-AB15-4035-BCE7-02BC58E27FBA}" type="pres">
      <dgm:prSet presAssocID="{8F4439A3-51D9-4FC5-A48E-3CF99977E102}" presName="vertSpace2b" presStyleCnt="0"/>
      <dgm:spPr/>
    </dgm:pt>
    <dgm:pt modelId="{8C449C3A-1F5B-4331-9F11-8D375BD31BBF}" type="pres">
      <dgm:prSet presAssocID="{9EE8B099-2FED-44BD-9884-076F29E641CD}" presName="horz2" presStyleCnt="0"/>
      <dgm:spPr/>
    </dgm:pt>
    <dgm:pt modelId="{F4E72CB5-B3E0-4B76-8B15-DFD31A4A8EDD}" type="pres">
      <dgm:prSet presAssocID="{9EE8B099-2FED-44BD-9884-076F29E641CD}" presName="horzSpace2" presStyleCnt="0"/>
      <dgm:spPr/>
    </dgm:pt>
    <dgm:pt modelId="{0085E882-BEFA-443D-8ED6-3693FE64ABA5}" type="pres">
      <dgm:prSet presAssocID="{9EE8B099-2FED-44BD-9884-076F29E641CD}" presName="tx2" presStyleLbl="revTx" presStyleIdx="2" presStyleCnt="4"/>
      <dgm:spPr/>
    </dgm:pt>
    <dgm:pt modelId="{62759347-4FA2-4051-B83A-080ACCBA6E6D}" type="pres">
      <dgm:prSet presAssocID="{9EE8B099-2FED-44BD-9884-076F29E641CD}" presName="vert2" presStyleCnt="0"/>
      <dgm:spPr/>
    </dgm:pt>
    <dgm:pt modelId="{451F7A10-DF48-4CF4-8CA3-B30ED2E344E0}" type="pres">
      <dgm:prSet presAssocID="{9EE8B099-2FED-44BD-9884-076F29E641CD}" presName="thinLine2b" presStyleLbl="callout" presStyleIdx="1" presStyleCnt="3"/>
      <dgm:spPr/>
    </dgm:pt>
    <dgm:pt modelId="{FC7EB849-BF67-4572-8EEE-D6D8264F403F}" type="pres">
      <dgm:prSet presAssocID="{9EE8B099-2FED-44BD-9884-076F29E641CD}" presName="vertSpace2b" presStyleCnt="0"/>
      <dgm:spPr/>
    </dgm:pt>
    <dgm:pt modelId="{84EDF9B9-229A-465F-9E1F-213D6E4C5C5A}" type="pres">
      <dgm:prSet presAssocID="{02D99494-69E5-4648-8AA3-23415BBCF242}" presName="horz2" presStyleCnt="0"/>
      <dgm:spPr/>
    </dgm:pt>
    <dgm:pt modelId="{C8A2AD5B-87A3-43CA-BF3E-AB765456D534}" type="pres">
      <dgm:prSet presAssocID="{02D99494-69E5-4648-8AA3-23415BBCF242}" presName="horzSpace2" presStyleCnt="0"/>
      <dgm:spPr/>
    </dgm:pt>
    <dgm:pt modelId="{5DFADDE7-5589-43A5-AD76-FF9DF2094AE4}" type="pres">
      <dgm:prSet presAssocID="{02D99494-69E5-4648-8AA3-23415BBCF242}" presName="tx2" presStyleLbl="revTx" presStyleIdx="3" presStyleCnt="4"/>
      <dgm:spPr/>
    </dgm:pt>
    <dgm:pt modelId="{AD8CF26E-D6FC-493E-82DF-72B3D8D8DF22}" type="pres">
      <dgm:prSet presAssocID="{02D99494-69E5-4648-8AA3-23415BBCF242}" presName="vert2" presStyleCnt="0"/>
      <dgm:spPr/>
    </dgm:pt>
    <dgm:pt modelId="{86B220C7-E4D9-44C3-9FAB-F1B589C5F0AF}" type="pres">
      <dgm:prSet presAssocID="{02D99494-69E5-4648-8AA3-23415BBCF242}" presName="thinLine2b" presStyleLbl="callout" presStyleIdx="2" presStyleCnt="3"/>
      <dgm:spPr/>
    </dgm:pt>
    <dgm:pt modelId="{D67E8411-3D65-4E76-B3C0-7E9777CCE663}" type="pres">
      <dgm:prSet presAssocID="{02D99494-69E5-4648-8AA3-23415BBCF242}" presName="vertSpace2b" presStyleCnt="0"/>
      <dgm:spPr/>
    </dgm:pt>
  </dgm:ptLst>
  <dgm:cxnLst>
    <dgm:cxn modelId="{A53F6B07-110F-4343-A2A3-D0F24E20473F}" type="presOf" srcId="{02D99494-69E5-4648-8AA3-23415BBCF242}" destId="{5DFADDE7-5589-43A5-AD76-FF9DF2094AE4}" srcOrd="0" destOrd="0" presId="urn:microsoft.com/office/officeart/2008/layout/LinedList"/>
    <dgm:cxn modelId="{00C1840D-9C3D-4DBC-9A7B-134D570C27BE}" srcId="{C88DAED9-06D3-4C41-9ACD-A33A9DB9DB05}" destId="{9EE8B099-2FED-44BD-9884-076F29E641CD}" srcOrd="1" destOrd="0" parTransId="{D3E11028-D6AD-47CC-9B35-C9090C839367}" sibTransId="{B976B9D3-EE79-4FF9-961D-29B756319CD1}"/>
    <dgm:cxn modelId="{ABF83C5C-566D-4369-BFA3-DA203C614A08}" srcId="{C88DAED9-06D3-4C41-9ACD-A33A9DB9DB05}" destId="{02D99494-69E5-4648-8AA3-23415BBCF242}" srcOrd="2" destOrd="0" parTransId="{54316A5C-A9CF-42A0-8725-2BE9B2D6DFDB}" sibTransId="{E8D1AAFB-E5D0-47A1-A7CC-93EED30B6A3A}"/>
    <dgm:cxn modelId="{215B5469-1A2D-4406-B7D0-F877F7F73142}" srcId="{56FC0B3A-E777-4F5E-A040-30B9DDEEDCF4}" destId="{C88DAED9-06D3-4C41-9ACD-A33A9DB9DB05}" srcOrd="0" destOrd="0" parTransId="{89285A98-1B80-406E-ADF6-D9C042CE968C}" sibTransId="{A00CE377-16BB-4EBD-ADE8-562E38E313BE}"/>
    <dgm:cxn modelId="{2D7FAB76-CA2D-4610-8422-F9DDBF3A4640}" type="presOf" srcId="{56FC0B3A-E777-4F5E-A040-30B9DDEEDCF4}" destId="{4FB9E643-D5DB-49C2-BAAA-FE93EFAFBE8D}" srcOrd="0" destOrd="0" presId="urn:microsoft.com/office/officeart/2008/layout/LinedList"/>
    <dgm:cxn modelId="{48470C58-C9EC-4148-BD00-E05CD0E47637}" type="presOf" srcId="{8F4439A3-51D9-4FC5-A48E-3CF99977E102}" destId="{38502B14-0636-4068-BF82-FD00319EB8FF}" srcOrd="0" destOrd="0" presId="urn:microsoft.com/office/officeart/2008/layout/LinedList"/>
    <dgm:cxn modelId="{69EF9E81-83DC-497D-9658-C05F65F44F96}" srcId="{C88DAED9-06D3-4C41-9ACD-A33A9DB9DB05}" destId="{8F4439A3-51D9-4FC5-A48E-3CF99977E102}" srcOrd="0" destOrd="0" parTransId="{80198C46-8A7B-45D0-BC91-D585236A63AD}" sibTransId="{8C79313D-785F-425A-AE9E-D7122DF5358A}"/>
    <dgm:cxn modelId="{FA9A1EA3-6BD2-4C28-9556-39BDC9711F98}" type="presOf" srcId="{9EE8B099-2FED-44BD-9884-076F29E641CD}" destId="{0085E882-BEFA-443D-8ED6-3693FE64ABA5}" srcOrd="0" destOrd="0" presId="urn:microsoft.com/office/officeart/2008/layout/LinedList"/>
    <dgm:cxn modelId="{6D8AE5D9-0991-4573-B26B-CA5D602F5B27}" type="presOf" srcId="{C88DAED9-06D3-4C41-9ACD-A33A9DB9DB05}" destId="{E5036770-C6CD-4B71-8A05-72FE6AB4D428}"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BC3B663C-BB7F-42BF-BD07-5D8B05873E53}" type="presParOf" srcId="{9CC99002-8D9F-443F-A58C-299D18C75338}" destId="{750AA255-2587-48BF-A740-BC219E5CEF7B}" srcOrd="0" destOrd="0" presId="urn:microsoft.com/office/officeart/2008/layout/LinedList"/>
    <dgm:cxn modelId="{91A207F2-7623-4099-9448-F4737CCDEC25}" type="presParOf" srcId="{9CC99002-8D9F-443F-A58C-299D18C75338}" destId="{5476F1A7-C559-45BF-8968-883CE05CA290}" srcOrd="1"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2" destOrd="0" presId="urn:microsoft.com/office/officeart/2008/layout/LinedList"/>
    <dgm:cxn modelId="{09E4FFB5-FAE1-4526-9A1F-D81309133BCF}" type="presParOf" srcId="{9CC99002-8D9F-443F-A58C-299D18C75338}" destId="{CE14D0B5-AB15-4035-BCE7-02BC58E27FBA}" srcOrd="3" destOrd="0" presId="urn:microsoft.com/office/officeart/2008/layout/LinedList"/>
    <dgm:cxn modelId="{F86C2F53-B435-4D22-97C8-5CC7523E68AA}" type="presParOf" srcId="{9CC99002-8D9F-443F-A58C-299D18C75338}" destId="{8C449C3A-1F5B-4331-9F11-8D375BD31BBF}" srcOrd="4" destOrd="0" presId="urn:microsoft.com/office/officeart/2008/layout/LinedList"/>
    <dgm:cxn modelId="{5AD6C182-3D1B-40B9-9E8D-ECE3EA37F0F8}" type="presParOf" srcId="{8C449C3A-1F5B-4331-9F11-8D375BD31BBF}" destId="{F4E72CB5-B3E0-4B76-8B15-DFD31A4A8EDD}" srcOrd="0" destOrd="0" presId="urn:microsoft.com/office/officeart/2008/layout/LinedList"/>
    <dgm:cxn modelId="{DEFFB520-4876-422C-8F82-29E8EF650ED8}" type="presParOf" srcId="{8C449C3A-1F5B-4331-9F11-8D375BD31BBF}" destId="{0085E882-BEFA-443D-8ED6-3693FE64ABA5}" srcOrd="1" destOrd="0" presId="urn:microsoft.com/office/officeart/2008/layout/LinedList"/>
    <dgm:cxn modelId="{FD3C0EC0-4F5A-4A5A-BE88-012082B33933}" type="presParOf" srcId="{8C449C3A-1F5B-4331-9F11-8D375BD31BBF}" destId="{62759347-4FA2-4051-B83A-080ACCBA6E6D}" srcOrd="2" destOrd="0" presId="urn:microsoft.com/office/officeart/2008/layout/LinedList"/>
    <dgm:cxn modelId="{718313EE-0A99-45A2-977B-B9E41F3BF102}" type="presParOf" srcId="{9CC99002-8D9F-443F-A58C-299D18C75338}" destId="{451F7A10-DF48-4CF4-8CA3-B30ED2E344E0}" srcOrd="5" destOrd="0" presId="urn:microsoft.com/office/officeart/2008/layout/LinedList"/>
    <dgm:cxn modelId="{A4C3A89B-F03F-45F7-9A92-762EE30AAE34}" type="presParOf" srcId="{9CC99002-8D9F-443F-A58C-299D18C75338}" destId="{FC7EB849-BF67-4572-8EEE-D6D8264F403F}" srcOrd="6" destOrd="0" presId="urn:microsoft.com/office/officeart/2008/layout/LinedList"/>
    <dgm:cxn modelId="{9CC60B12-28AB-442C-B5D9-473802F33273}" type="presParOf" srcId="{9CC99002-8D9F-443F-A58C-299D18C75338}" destId="{84EDF9B9-229A-465F-9E1F-213D6E4C5C5A}" srcOrd="7" destOrd="0" presId="urn:microsoft.com/office/officeart/2008/layout/LinedList"/>
    <dgm:cxn modelId="{9E2374CA-8323-404A-834D-07FB7D544490}" type="presParOf" srcId="{84EDF9B9-229A-465F-9E1F-213D6E4C5C5A}" destId="{C8A2AD5B-87A3-43CA-BF3E-AB765456D534}" srcOrd="0" destOrd="0" presId="urn:microsoft.com/office/officeart/2008/layout/LinedList"/>
    <dgm:cxn modelId="{317E67DC-B7A2-4F88-843F-FCA32F973EE6}" type="presParOf" srcId="{84EDF9B9-229A-465F-9E1F-213D6E4C5C5A}" destId="{5DFADDE7-5589-43A5-AD76-FF9DF2094AE4}" srcOrd="1" destOrd="0" presId="urn:microsoft.com/office/officeart/2008/layout/LinedList"/>
    <dgm:cxn modelId="{29DF4E53-6EBE-423B-BCDC-6A8C662DC0F2}" type="presParOf" srcId="{84EDF9B9-229A-465F-9E1F-213D6E4C5C5A}" destId="{AD8CF26E-D6FC-493E-82DF-72B3D8D8DF22}" srcOrd="2" destOrd="0" presId="urn:microsoft.com/office/officeart/2008/layout/LinedList"/>
    <dgm:cxn modelId="{3E66156E-061F-4BAA-BB27-0308B955CDCB}" type="presParOf" srcId="{9CC99002-8D9F-443F-A58C-299D18C75338}" destId="{86B220C7-E4D9-44C3-9FAB-F1B589C5F0AF}" srcOrd="8" destOrd="0" presId="urn:microsoft.com/office/officeart/2008/layout/LinedList"/>
    <dgm:cxn modelId="{4F3C7FCD-F4E4-494E-B876-5726EF3C05D1}" type="presParOf" srcId="{9CC99002-8D9F-443F-A58C-299D18C75338}" destId="{D67E8411-3D65-4E76-B3C0-7E9777CCE663}"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0CF61-9618-4334-A9C0-0D35E1F6A31E}">
      <dsp:nvSpPr>
        <dsp:cNvPr id="0" name=""/>
        <dsp:cNvSpPr/>
      </dsp:nvSpPr>
      <dsp:spPr>
        <a:xfrm>
          <a:off x="3386830" y="1108282"/>
          <a:ext cx="1338174" cy="464490"/>
        </a:xfrm>
        <a:custGeom>
          <a:avLst/>
          <a:gdLst/>
          <a:ahLst/>
          <a:cxnLst/>
          <a:rect l="0" t="0" r="0" b="0"/>
          <a:pathLst>
            <a:path>
              <a:moveTo>
                <a:pt x="0" y="0"/>
              </a:moveTo>
              <a:lnTo>
                <a:pt x="0" y="232245"/>
              </a:lnTo>
              <a:lnTo>
                <a:pt x="1338174" y="232245"/>
              </a:lnTo>
              <a:lnTo>
                <a:pt x="1338174" y="4644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110AED-7654-4467-AE18-5071986EDAEE}">
      <dsp:nvSpPr>
        <dsp:cNvPr id="0" name=""/>
        <dsp:cNvSpPr/>
      </dsp:nvSpPr>
      <dsp:spPr>
        <a:xfrm>
          <a:off x="2048656" y="1108282"/>
          <a:ext cx="1338174" cy="464490"/>
        </a:xfrm>
        <a:custGeom>
          <a:avLst/>
          <a:gdLst/>
          <a:ahLst/>
          <a:cxnLst/>
          <a:rect l="0" t="0" r="0" b="0"/>
          <a:pathLst>
            <a:path>
              <a:moveTo>
                <a:pt x="1338174" y="0"/>
              </a:moveTo>
              <a:lnTo>
                <a:pt x="1338174" y="232245"/>
              </a:lnTo>
              <a:lnTo>
                <a:pt x="0" y="232245"/>
              </a:lnTo>
              <a:lnTo>
                <a:pt x="0" y="4644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095466-2DC4-40E4-8C48-38284A42C463}">
      <dsp:nvSpPr>
        <dsp:cNvPr id="0" name=""/>
        <dsp:cNvSpPr/>
      </dsp:nvSpPr>
      <dsp:spPr>
        <a:xfrm>
          <a:off x="2833865" y="2353"/>
          <a:ext cx="1105929" cy="110592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84D926-2046-4036-BB3B-DCB5CC6E980C}">
      <dsp:nvSpPr>
        <dsp:cNvPr id="0" name=""/>
        <dsp:cNvSpPr/>
      </dsp:nvSpPr>
      <dsp:spPr>
        <a:xfrm>
          <a:off x="2833865" y="2353"/>
          <a:ext cx="1105929" cy="110592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BA2424-134B-4736-B014-57C167320322}">
      <dsp:nvSpPr>
        <dsp:cNvPr id="0" name=""/>
        <dsp:cNvSpPr/>
      </dsp:nvSpPr>
      <dsp:spPr>
        <a:xfrm>
          <a:off x="2280901" y="201420"/>
          <a:ext cx="2211858" cy="7077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l-PL" sz="2400" kern="1200" dirty="0" err="1"/>
            <a:t>Forecasting</a:t>
          </a:r>
          <a:r>
            <a:rPr lang="pl-PL" sz="2400" kern="1200" dirty="0"/>
            <a:t> </a:t>
          </a:r>
          <a:r>
            <a:rPr lang="pl-PL" sz="2400" kern="1200" dirty="0" err="1"/>
            <a:t>methods</a:t>
          </a:r>
          <a:r>
            <a:rPr lang="pl-PL" sz="2400" kern="1200" dirty="0"/>
            <a:t> </a:t>
          </a:r>
        </a:p>
      </dsp:txBody>
      <dsp:txXfrm>
        <a:off x="2280901" y="201420"/>
        <a:ext cx="2211858" cy="707794"/>
      </dsp:txXfrm>
    </dsp:sp>
    <dsp:sp modelId="{0B63B474-2B6A-4175-894F-CBF15FCDC141}">
      <dsp:nvSpPr>
        <dsp:cNvPr id="0" name=""/>
        <dsp:cNvSpPr/>
      </dsp:nvSpPr>
      <dsp:spPr>
        <a:xfrm>
          <a:off x="1495691" y="1572773"/>
          <a:ext cx="1105929" cy="110592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168E84-1E1A-4441-A378-E4419CE6AA5D}">
      <dsp:nvSpPr>
        <dsp:cNvPr id="0" name=""/>
        <dsp:cNvSpPr/>
      </dsp:nvSpPr>
      <dsp:spPr>
        <a:xfrm>
          <a:off x="1495691" y="1572773"/>
          <a:ext cx="1105929" cy="110592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2FD71A-324D-495F-8E62-3C41F968B8FB}">
      <dsp:nvSpPr>
        <dsp:cNvPr id="0" name=""/>
        <dsp:cNvSpPr/>
      </dsp:nvSpPr>
      <dsp:spPr>
        <a:xfrm>
          <a:off x="942727" y="1771840"/>
          <a:ext cx="2211858" cy="7077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l-PL" sz="2400" b="0" i="0" kern="1200"/>
            <a:t>Quantitative methods</a:t>
          </a:r>
          <a:endParaRPr lang="pl-PL" sz="2400" kern="1200" dirty="0"/>
        </a:p>
      </dsp:txBody>
      <dsp:txXfrm>
        <a:off x="942727" y="1771840"/>
        <a:ext cx="2211858" cy="707794"/>
      </dsp:txXfrm>
    </dsp:sp>
    <dsp:sp modelId="{F9B57121-1391-4CF4-8DC4-793DB802C47C}">
      <dsp:nvSpPr>
        <dsp:cNvPr id="0" name=""/>
        <dsp:cNvSpPr/>
      </dsp:nvSpPr>
      <dsp:spPr>
        <a:xfrm>
          <a:off x="4172040" y="1572773"/>
          <a:ext cx="1105929" cy="110592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D8FDC4-CDA1-4DC3-A4AC-0B812B129090}">
      <dsp:nvSpPr>
        <dsp:cNvPr id="0" name=""/>
        <dsp:cNvSpPr/>
      </dsp:nvSpPr>
      <dsp:spPr>
        <a:xfrm>
          <a:off x="4172040" y="1572773"/>
          <a:ext cx="1105929" cy="110592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5C51D1-6586-4757-B112-D3EB91DEAD05}">
      <dsp:nvSpPr>
        <dsp:cNvPr id="0" name=""/>
        <dsp:cNvSpPr/>
      </dsp:nvSpPr>
      <dsp:spPr>
        <a:xfrm>
          <a:off x="3619075" y="1771840"/>
          <a:ext cx="2211858" cy="7077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l-PL" sz="2400" b="0" i="0" kern="1200"/>
            <a:t>Qualitative methods</a:t>
          </a:r>
          <a:endParaRPr lang="pl-PL" sz="2400" kern="1200" dirty="0"/>
        </a:p>
      </dsp:txBody>
      <dsp:txXfrm>
        <a:off x="3619075" y="1771840"/>
        <a:ext cx="2211858" cy="7077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77C49-6A38-44CA-A6A9-37B6002855FA}">
      <dsp:nvSpPr>
        <dsp:cNvPr id="0" name=""/>
        <dsp:cNvSpPr/>
      </dsp:nvSpPr>
      <dsp:spPr>
        <a:xfrm>
          <a:off x="0" y="0"/>
          <a:ext cx="57641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DA89DC-61D5-423B-BA99-3795843DD7B6}">
      <dsp:nvSpPr>
        <dsp:cNvPr id="0" name=""/>
        <dsp:cNvSpPr/>
      </dsp:nvSpPr>
      <dsp:spPr>
        <a:xfrm>
          <a:off x="0" y="0"/>
          <a:ext cx="1152839" cy="250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l-PL" sz="1600" kern="1200" dirty="0"/>
            <a:t>Quantitative forecasts</a:t>
          </a:r>
        </a:p>
      </dsp:txBody>
      <dsp:txXfrm>
        <a:off x="0" y="0"/>
        <a:ext cx="1152839" cy="2509503"/>
      </dsp:txXfrm>
    </dsp:sp>
    <dsp:sp modelId="{3ECD91E3-025A-4D25-8DDB-D17C69B56FD4}">
      <dsp:nvSpPr>
        <dsp:cNvPr id="0" name=""/>
        <dsp:cNvSpPr/>
      </dsp:nvSpPr>
      <dsp:spPr>
        <a:xfrm>
          <a:off x="1239302" y="19758"/>
          <a:ext cx="4524893" cy="39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t>Time series models</a:t>
          </a:r>
        </a:p>
      </dsp:txBody>
      <dsp:txXfrm>
        <a:off x="1239302" y="19758"/>
        <a:ext cx="4524893" cy="395173"/>
      </dsp:txXfrm>
    </dsp:sp>
    <dsp:sp modelId="{DA78946F-6B31-403A-817C-9E3A6DA96A01}">
      <dsp:nvSpPr>
        <dsp:cNvPr id="0" name=""/>
        <dsp:cNvSpPr/>
      </dsp:nvSpPr>
      <dsp:spPr>
        <a:xfrm>
          <a:off x="1152839" y="414931"/>
          <a:ext cx="46113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FF14DA-5918-4DCA-8174-D0E9FDF199F7}">
      <dsp:nvSpPr>
        <dsp:cNvPr id="0" name=""/>
        <dsp:cNvSpPr/>
      </dsp:nvSpPr>
      <dsp:spPr>
        <a:xfrm>
          <a:off x="1239302" y="434690"/>
          <a:ext cx="4524893" cy="39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t>Econometric models</a:t>
          </a:r>
        </a:p>
      </dsp:txBody>
      <dsp:txXfrm>
        <a:off x="1239302" y="434690"/>
        <a:ext cx="4524893" cy="395173"/>
      </dsp:txXfrm>
    </dsp:sp>
    <dsp:sp modelId="{2471DC2A-DB3D-44A9-A288-A4E95330E1EC}">
      <dsp:nvSpPr>
        <dsp:cNvPr id="0" name=""/>
        <dsp:cNvSpPr/>
      </dsp:nvSpPr>
      <dsp:spPr>
        <a:xfrm>
          <a:off x="1152839" y="829863"/>
          <a:ext cx="46113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9397B5-146A-465E-B99A-FBA461EA50CE}">
      <dsp:nvSpPr>
        <dsp:cNvPr id="0" name=""/>
        <dsp:cNvSpPr/>
      </dsp:nvSpPr>
      <dsp:spPr>
        <a:xfrm>
          <a:off x="1239302" y="849622"/>
          <a:ext cx="4524893" cy="39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t>Analog models</a:t>
          </a:r>
        </a:p>
      </dsp:txBody>
      <dsp:txXfrm>
        <a:off x="1239302" y="849622"/>
        <a:ext cx="4524893" cy="395173"/>
      </dsp:txXfrm>
    </dsp:sp>
    <dsp:sp modelId="{B7B4EB43-2900-47A4-95A7-3041EF55BDA2}">
      <dsp:nvSpPr>
        <dsp:cNvPr id="0" name=""/>
        <dsp:cNvSpPr/>
      </dsp:nvSpPr>
      <dsp:spPr>
        <a:xfrm>
          <a:off x="1152839" y="1244795"/>
          <a:ext cx="46113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DA238A-7822-45A4-AF3F-3D779420E9D9}">
      <dsp:nvSpPr>
        <dsp:cNvPr id="0" name=""/>
        <dsp:cNvSpPr/>
      </dsp:nvSpPr>
      <dsp:spPr>
        <a:xfrm>
          <a:off x="1239302" y="1264554"/>
          <a:ext cx="4524893" cy="39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t>Lead variable models</a:t>
          </a:r>
        </a:p>
      </dsp:txBody>
      <dsp:txXfrm>
        <a:off x="1239302" y="1264554"/>
        <a:ext cx="4524893" cy="395173"/>
      </dsp:txXfrm>
    </dsp:sp>
    <dsp:sp modelId="{72ABBA05-8FC3-45D6-ADBE-62F710F01495}">
      <dsp:nvSpPr>
        <dsp:cNvPr id="0" name=""/>
        <dsp:cNvSpPr/>
      </dsp:nvSpPr>
      <dsp:spPr>
        <a:xfrm>
          <a:off x="1152839" y="1659727"/>
          <a:ext cx="46113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6700CC-97FC-42AD-9D88-1EFDE21496D9}">
      <dsp:nvSpPr>
        <dsp:cNvPr id="0" name=""/>
        <dsp:cNvSpPr/>
      </dsp:nvSpPr>
      <dsp:spPr>
        <a:xfrm>
          <a:off x="1239302" y="1679486"/>
          <a:ext cx="4524893" cy="39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t>Cohort analysis models</a:t>
          </a:r>
        </a:p>
      </dsp:txBody>
      <dsp:txXfrm>
        <a:off x="1239302" y="1679486"/>
        <a:ext cx="4524893" cy="395173"/>
      </dsp:txXfrm>
    </dsp:sp>
    <dsp:sp modelId="{B399317C-835E-4BE0-9F4B-840399D48973}">
      <dsp:nvSpPr>
        <dsp:cNvPr id="0" name=""/>
        <dsp:cNvSpPr/>
      </dsp:nvSpPr>
      <dsp:spPr>
        <a:xfrm>
          <a:off x="1152839" y="2074659"/>
          <a:ext cx="46113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55B9D5-220B-45BB-A8D1-F77F97C44AA4}">
      <dsp:nvSpPr>
        <dsp:cNvPr id="0" name=""/>
        <dsp:cNvSpPr/>
      </dsp:nvSpPr>
      <dsp:spPr>
        <a:xfrm>
          <a:off x="1239302" y="2094417"/>
          <a:ext cx="4524893" cy="39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t>Market tests</a:t>
          </a:r>
        </a:p>
      </dsp:txBody>
      <dsp:txXfrm>
        <a:off x="1239302" y="2094417"/>
        <a:ext cx="4524893" cy="395173"/>
      </dsp:txXfrm>
    </dsp:sp>
    <dsp:sp modelId="{317E2439-C45F-4541-8671-74C857C4B605}">
      <dsp:nvSpPr>
        <dsp:cNvPr id="0" name=""/>
        <dsp:cNvSpPr/>
      </dsp:nvSpPr>
      <dsp:spPr>
        <a:xfrm>
          <a:off x="1152839" y="2489591"/>
          <a:ext cx="46113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1763"/>
          <a:ext cx="57980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1763"/>
          <a:ext cx="1159601" cy="1202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b="0" i="0" kern="1200" dirty="0" err="1">
              <a:latin typeface="Arial" panose="020B0604020202020204" pitchFamily="34" charset="0"/>
              <a:cs typeface="Arial" panose="020B0604020202020204" pitchFamily="34" charset="0"/>
            </a:rPr>
            <a:t>Constant</a:t>
          </a:r>
          <a:r>
            <a:rPr lang="pl-PL" sz="1800" b="0" i="0" kern="1200" dirty="0">
              <a:latin typeface="Arial" panose="020B0604020202020204" pitchFamily="34" charset="0"/>
              <a:cs typeface="Arial" panose="020B0604020202020204" pitchFamily="34" charset="0"/>
            </a:rPr>
            <a:t> </a:t>
          </a:r>
          <a:r>
            <a:rPr lang="pl-PL" sz="1800" b="0" i="0" kern="1200" dirty="0" err="1">
              <a:latin typeface="Arial" panose="020B0604020202020204" pitchFamily="34" charset="0"/>
              <a:cs typeface="Arial" panose="020B0604020202020204" pitchFamily="34" charset="0"/>
            </a:rPr>
            <a:t>demand</a:t>
          </a:r>
          <a:r>
            <a:rPr lang="pl-PL" sz="1800" kern="1200" dirty="0">
              <a:latin typeface="Arial" panose="020B0604020202020204" pitchFamily="34" charset="0"/>
              <a:cs typeface="Arial" panose="020B0604020202020204" pitchFamily="34" charset="0"/>
            </a:rPr>
            <a:t>	</a:t>
          </a:r>
        </a:p>
      </dsp:txBody>
      <dsp:txXfrm>
        <a:off x="0" y="1763"/>
        <a:ext cx="1159601" cy="1202569"/>
      </dsp:txXfrm>
    </dsp:sp>
    <dsp:sp modelId="{38502B14-0636-4068-BF82-FD00319EB8FF}">
      <dsp:nvSpPr>
        <dsp:cNvPr id="0" name=""/>
        <dsp:cNvSpPr/>
      </dsp:nvSpPr>
      <dsp:spPr>
        <a:xfrm>
          <a:off x="1246571" y="15899"/>
          <a:ext cx="4551434" cy="28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b="0" i="0" kern="1200">
              <a:latin typeface="Arial" panose="020B0604020202020204" pitchFamily="34" charset="0"/>
              <a:cs typeface="Arial" panose="020B0604020202020204" pitchFamily="34" charset="0"/>
            </a:rPr>
            <a:t>Naive methods</a:t>
          </a:r>
          <a:endParaRPr lang="pl-PL" sz="1800" kern="1200" dirty="0">
            <a:latin typeface="Arial" panose="020B0604020202020204" pitchFamily="34" charset="0"/>
            <a:cs typeface="Arial" panose="020B0604020202020204" pitchFamily="34" charset="0"/>
          </a:endParaRPr>
        </a:p>
      </dsp:txBody>
      <dsp:txXfrm>
        <a:off x="1246571" y="15899"/>
        <a:ext cx="4551434" cy="282733"/>
      </dsp:txXfrm>
    </dsp:sp>
    <dsp:sp modelId="{0666C116-1EB9-4E04-934F-C783C7C54296}">
      <dsp:nvSpPr>
        <dsp:cNvPr id="0" name=""/>
        <dsp:cNvSpPr/>
      </dsp:nvSpPr>
      <dsp:spPr>
        <a:xfrm>
          <a:off x="1159601" y="298633"/>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62D524-CB0B-4B6F-8607-FF354CE1D86E}">
      <dsp:nvSpPr>
        <dsp:cNvPr id="0" name=""/>
        <dsp:cNvSpPr/>
      </dsp:nvSpPr>
      <dsp:spPr>
        <a:xfrm>
          <a:off x="1246571" y="312769"/>
          <a:ext cx="4551434" cy="28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b="0" i="0" kern="1200">
              <a:latin typeface="Arial" panose="020B0604020202020204" pitchFamily="34" charset="0"/>
              <a:cs typeface="Arial" panose="020B0604020202020204" pitchFamily="34" charset="0"/>
            </a:rPr>
            <a:t>Average methods</a:t>
          </a:r>
          <a:endParaRPr lang="pl-PL" sz="1800" kern="1200" dirty="0">
            <a:latin typeface="Arial" panose="020B0604020202020204" pitchFamily="34" charset="0"/>
            <a:cs typeface="Arial" panose="020B0604020202020204" pitchFamily="34" charset="0"/>
          </a:endParaRPr>
        </a:p>
      </dsp:txBody>
      <dsp:txXfrm>
        <a:off x="1246571" y="312769"/>
        <a:ext cx="4551434" cy="282733"/>
      </dsp:txXfrm>
    </dsp:sp>
    <dsp:sp modelId="{1A4C8F95-D5FA-4D27-A602-57C2AF9827CC}">
      <dsp:nvSpPr>
        <dsp:cNvPr id="0" name=""/>
        <dsp:cNvSpPr/>
      </dsp:nvSpPr>
      <dsp:spPr>
        <a:xfrm>
          <a:off x="1159601" y="595502"/>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D2457C-3296-44EC-A919-71A2A27ACE84}">
      <dsp:nvSpPr>
        <dsp:cNvPr id="0" name=""/>
        <dsp:cNvSpPr/>
      </dsp:nvSpPr>
      <dsp:spPr>
        <a:xfrm>
          <a:off x="1246571" y="609639"/>
          <a:ext cx="4551434" cy="28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b="0" i="0" kern="1200">
              <a:latin typeface="Arial" panose="020B0604020202020204" pitchFamily="34" charset="0"/>
              <a:cs typeface="Arial" panose="020B0604020202020204" pitchFamily="34" charset="0"/>
            </a:rPr>
            <a:t>Exponential smoothing method (Brown</a:t>
          </a:r>
          <a:r>
            <a:rPr lang="pl-PL" sz="1800" b="0" i="0" kern="1200"/>
            <a:t>)</a:t>
          </a:r>
          <a:endParaRPr lang="pl-PL" sz="1800" kern="1200" dirty="0">
            <a:latin typeface="Arial" panose="020B0604020202020204" pitchFamily="34" charset="0"/>
            <a:cs typeface="Arial" panose="020B0604020202020204" pitchFamily="34" charset="0"/>
          </a:endParaRPr>
        </a:p>
      </dsp:txBody>
      <dsp:txXfrm>
        <a:off x="1246571" y="609639"/>
        <a:ext cx="4551434" cy="282733"/>
      </dsp:txXfrm>
    </dsp:sp>
    <dsp:sp modelId="{54E17A4C-992F-4604-9BF5-4D3E674BFAC4}">
      <dsp:nvSpPr>
        <dsp:cNvPr id="0" name=""/>
        <dsp:cNvSpPr/>
      </dsp:nvSpPr>
      <dsp:spPr>
        <a:xfrm>
          <a:off x="1159601" y="892372"/>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B5C7EB-A0D5-46CE-A2FC-F1E5056F7928}">
      <dsp:nvSpPr>
        <dsp:cNvPr id="0" name=""/>
        <dsp:cNvSpPr/>
      </dsp:nvSpPr>
      <dsp:spPr>
        <a:xfrm>
          <a:off x="1246571" y="906509"/>
          <a:ext cx="4551434" cy="28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latin typeface="Arial" panose="020B0604020202020204" pitchFamily="34" charset="0"/>
              <a:cs typeface="Arial" panose="020B0604020202020204" pitchFamily="34" charset="0"/>
            </a:rPr>
            <a:t>ARMA model</a:t>
          </a:r>
        </a:p>
      </dsp:txBody>
      <dsp:txXfrm>
        <a:off x="1246571" y="906509"/>
        <a:ext cx="4551434" cy="282733"/>
      </dsp:txXfrm>
    </dsp:sp>
    <dsp:sp modelId="{3FA619F6-BE32-4672-BF4A-2E5F44193847}">
      <dsp:nvSpPr>
        <dsp:cNvPr id="0" name=""/>
        <dsp:cNvSpPr/>
      </dsp:nvSpPr>
      <dsp:spPr>
        <a:xfrm>
          <a:off x="1159601" y="1189242"/>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F1676B-94E2-4D37-AA28-B7970F03FD27}">
      <dsp:nvSpPr>
        <dsp:cNvPr id="0" name=""/>
        <dsp:cNvSpPr/>
      </dsp:nvSpPr>
      <dsp:spPr>
        <a:xfrm>
          <a:off x="0" y="1204333"/>
          <a:ext cx="57980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AC32C4-0F05-437D-8876-898934B6294B}">
      <dsp:nvSpPr>
        <dsp:cNvPr id="0" name=""/>
        <dsp:cNvSpPr/>
      </dsp:nvSpPr>
      <dsp:spPr>
        <a:xfrm>
          <a:off x="0" y="1204333"/>
          <a:ext cx="1159601" cy="1202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b="0" i="0" kern="1200" dirty="0">
              <a:latin typeface="Arial" panose="020B0604020202020204" pitchFamily="34" charset="0"/>
              <a:cs typeface="Arial" panose="020B0604020202020204" pitchFamily="34" charset="0"/>
            </a:rPr>
            <a:t>Trend-</a:t>
          </a:r>
          <a:r>
            <a:rPr lang="pl-PL" sz="1800" b="0" i="0" kern="1200" dirty="0" err="1">
              <a:latin typeface="Arial" panose="020B0604020202020204" pitchFamily="34" charset="0"/>
              <a:cs typeface="Arial" panose="020B0604020202020204" pitchFamily="34" charset="0"/>
            </a:rPr>
            <a:t>like</a:t>
          </a:r>
          <a:r>
            <a:rPr lang="pl-PL" sz="1800" b="0" i="0" kern="1200" dirty="0">
              <a:latin typeface="Arial" panose="020B0604020202020204" pitchFamily="34" charset="0"/>
              <a:cs typeface="Arial" panose="020B0604020202020204" pitchFamily="34" charset="0"/>
            </a:rPr>
            <a:t> </a:t>
          </a:r>
          <a:r>
            <a:rPr lang="pl-PL" sz="1800" b="0" i="0" kern="1200" dirty="0" err="1">
              <a:latin typeface="Arial" panose="020B0604020202020204" pitchFamily="34" charset="0"/>
              <a:cs typeface="Arial" panose="020B0604020202020204" pitchFamily="34" charset="0"/>
            </a:rPr>
            <a:t>demand</a:t>
          </a:r>
          <a:endParaRPr lang="pl-PL" sz="1800" kern="1200" dirty="0">
            <a:latin typeface="Arial" panose="020B0604020202020204" pitchFamily="34" charset="0"/>
            <a:cs typeface="Arial" panose="020B0604020202020204" pitchFamily="34" charset="0"/>
          </a:endParaRPr>
        </a:p>
      </dsp:txBody>
      <dsp:txXfrm>
        <a:off x="0" y="1204333"/>
        <a:ext cx="1159601" cy="1202569"/>
      </dsp:txXfrm>
    </dsp:sp>
    <dsp:sp modelId="{317B284B-1AB9-4FF2-9669-33EE2E1EEBB5}">
      <dsp:nvSpPr>
        <dsp:cNvPr id="0" name=""/>
        <dsp:cNvSpPr/>
      </dsp:nvSpPr>
      <dsp:spPr>
        <a:xfrm>
          <a:off x="1246571" y="1218469"/>
          <a:ext cx="4551434" cy="28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err="1">
              <a:latin typeface="Arial" panose="020B0604020202020204" pitchFamily="34" charset="0"/>
              <a:cs typeface="Arial" panose="020B0604020202020204" pitchFamily="34" charset="0"/>
            </a:rPr>
            <a:t>Linear</a:t>
          </a:r>
          <a:r>
            <a:rPr lang="pl-PL" sz="1800" kern="1200" dirty="0">
              <a:latin typeface="Arial" panose="020B0604020202020204" pitchFamily="34" charset="0"/>
              <a:cs typeface="Arial" panose="020B0604020202020204" pitchFamily="34" charset="0"/>
            </a:rPr>
            <a:t> </a:t>
          </a:r>
          <a:r>
            <a:rPr lang="pl-PL" sz="1800" kern="1200" dirty="0" err="1">
              <a:latin typeface="Arial" panose="020B0604020202020204" pitchFamily="34" charset="0"/>
              <a:cs typeface="Arial" panose="020B0604020202020204" pitchFamily="34" charset="0"/>
            </a:rPr>
            <a:t>exponential</a:t>
          </a:r>
          <a:r>
            <a:rPr lang="pl-PL" sz="1800" kern="1200" dirty="0">
              <a:latin typeface="Arial" panose="020B0604020202020204" pitchFamily="34" charset="0"/>
              <a:cs typeface="Arial" panose="020B0604020202020204" pitchFamily="34" charset="0"/>
            </a:rPr>
            <a:t> </a:t>
          </a:r>
          <a:r>
            <a:rPr lang="pl-PL" sz="1800" kern="1200" dirty="0" err="1">
              <a:latin typeface="Arial" panose="020B0604020202020204" pitchFamily="34" charset="0"/>
              <a:cs typeface="Arial" panose="020B0604020202020204" pitchFamily="34" charset="0"/>
            </a:rPr>
            <a:t>smoothing</a:t>
          </a:r>
          <a:r>
            <a:rPr lang="pl-PL" sz="1800" kern="1200" dirty="0">
              <a:latin typeface="Arial" panose="020B0604020202020204" pitchFamily="34" charset="0"/>
              <a:cs typeface="Arial" panose="020B0604020202020204" pitchFamily="34" charset="0"/>
            </a:rPr>
            <a:t>, LES </a:t>
          </a:r>
          <a:r>
            <a:rPr lang="pl-PL" altLang="pl-PL" sz="1800" kern="1200" dirty="0">
              <a:latin typeface="Arial" panose="020B0604020202020204" pitchFamily="34" charset="0"/>
              <a:cs typeface="Arial" panose="020B0604020202020204" pitchFamily="34" charset="0"/>
            </a:rPr>
            <a:t>(</a:t>
          </a:r>
          <a:r>
            <a:rPr lang="pl-PL" sz="1800" kern="1200" dirty="0" err="1">
              <a:latin typeface="Arial" panose="020B0604020202020204" pitchFamily="34" charset="0"/>
              <a:cs typeface="Arial" panose="020B0604020202020204" pitchFamily="34" charset="0"/>
            </a:rPr>
            <a:t>Holt</a:t>
          </a:r>
          <a:r>
            <a:rPr lang="pl-PL" sz="1800" kern="1200" dirty="0">
              <a:latin typeface="Arial" panose="020B0604020202020204" pitchFamily="34" charset="0"/>
              <a:cs typeface="Arial" panose="020B0604020202020204" pitchFamily="34" charset="0"/>
            </a:rPr>
            <a:t>)</a:t>
          </a:r>
        </a:p>
      </dsp:txBody>
      <dsp:txXfrm>
        <a:off x="1246571" y="1218469"/>
        <a:ext cx="4551434" cy="282733"/>
      </dsp:txXfrm>
    </dsp:sp>
    <dsp:sp modelId="{6631F698-3823-4057-8D94-F4B8044730F2}">
      <dsp:nvSpPr>
        <dsp:cNvPr id="0" name=""/>
        <dsp:cNvSpPr/>
      </dsp:nvSpPr>
      <dsp:spPr>
        <a:xfrm>
          <a:off x="1159601" y="1501202"/>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2BA2EC-D3D4-4D8D-9809-8A4FE3A8F979}">
      <dsp:nvSpPr>
        <dsp:cNvPr id="0" name=""/>
        <dsp:cNvSpPr/>
      </dsp:nvSpPr>
      <dsp:spPr>
        <a:xfrm>
          <a:off x="1246571" y="1515339"/>
          <a:ext cx="4551434" cy="28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b="0" kern="1200" dirty="0">
              <a:latin typeface="Arial" panose="020B0604020202020204" pitchFamily="34" charset="0"/>
              <a:cs typeface="Arial" panose="020B0604020202020204" pitchFamily="34" charset="0"/>
            </a:rPr>
            <a:t>Simple </a:t>
          </a:r>
          <a:r>
            <a:rPr lang="pl-PL" sz="1800" b="0" kern="1200" dirty="0" err="1">
              <a:latin typeface="Arial" panose="020B0604020202020204" pitchFamily="34" charset="0"/>
              <a:cs typeface="Arial" panose="020B0604020202020204" pitchFamily="34" charset="0"/>
            </a:rPr>
            <a:t>linear</a:t>
          </a:r>
          <a:r>
            <a:rPr lang="pl-PL" sz="1800" b="0" kern="1200" dirty="0">
              <a:latin typeface="Arial" panose="020B0604020202020204" pitchFamily="34" charset="0"/>
              <a:cs typeface="Arial" panose="020B0604020202020204" pitchFamily="34" charset="0"/>
            </a:rPr>
            <a:t> </a:t>
          </a:r>
          <a:r>
            <a:rPr lang="pl-PL" sz="1800" b="0" kern="1200" dirty="0" err="1">
              <a:latin typeface="Arial" panose="020B0604020202020204" pitchFamily="34" charset="0"/>
              <a:cs typeface="Arial" panose="020B0604020202020204" pitchFamily="34" charset="0"/>
            </a:rPr>
            <a:t>regression</a:t>
          </a:r>
          <a:r>
            <a:rPr lang="pl-PL" sz="1800" b="0" kern="1200" dirty="0">
              <a:latin typeface="Arial" panose="020B0604020202020204" pitchFamily="34" charset="0"/>
              <a:cs typeface="Arial" panose="020B0604020202020204" pitchFamily="34" charset="0"/>
            </a:rPr>
            <a:t> </a:t>
          </a:r>
          <a:r>
            <a:rPr lang="pl-PL" sz="1800" b="0" kern="1200" dirty="0" err="1">
              <a:latin typeface="Arial" panose="020B0604020202020204" pitchFamily="34" charset="0"/>
              <a:cs typeface="Arial" panose="020B0604020202020204" pitchFamily="34" charset="0"/>
            </a:rPr>
            <a:t>method</a:t>
          </a:r>
          <a:endParaRPr lang="pl-PL" sz="1800" b="0" kern="1200" dirty="0">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endParaRPr lang="pl-PL" sz="1800" b="0" kern="1200" dirty="0">
            <a:latin typeface="Arial" panose="020B0604020202020204" pitchFamily="34" charset="0"/>
            <a:cs typeface="Arial" panose="020B0604020202020204" pitchFamily="34" charset="0"/>
          </a:endParaRPr>
        </a:p>
      </dsp:txBody>
      <dsp:txXfrm>
        <a:off x="1246571" y="1515339"/>
        <a:ext cx="4551434" cy="282733"/>
      </dsp:txXfrm>
    </dsp:sp>
    <dsp:sp modelId="{3E68DFCA-D600-4FD3-9A0B-4C1602F02227}">
      <dsp:nvSpPr>
        <dsp:cNvPr id="0" name=""/>
        <dsp:cNvSpPr/>
      </dsp:nvSpPr>
      <dsp:spPr>
        <a:xfrm>
          <a:off x="1159601" y="1798072"/>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373104-92AC-4D57-9676-633A55B618EE}">
      <dsp:nvSpPr>
        <dsp:cNvPr id="0" name=""/>
        <dsp:cNvSpPr/>
      </dsp:nvSpPr>
      <dsp:spPr>
        <a:xfrm>
          <a:off x="1246571" y="1812209"/>
          <a:ext cx="4551434" cy="28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latin typeface="Arial" panose="020B0604020202020204" pitchFamily="34" charset="0"/>
              <a:cs typeface="Arial" panose="020B0604020202020204" pitchFamily="34" charset="0"/>
            </a:rPr>
            <a:t>ARIMA model</a:t>
          </a:r>
        </a:p>
      </dsp:txBody>
      <dsp:txXfrm>
        <a:off x="1246571" y="1812209"/>
        <a:ext cx="4551434" cy="282733"/>
      </dsp:txXfrm>
    </dsp:sp>
    <dsp:sp modelId="{9C0D4B64-CFBA-4BFA-9C14-9C2EB02E2122}">
      <dsp:nvSpPr>
        <dsp:cNvPr id="0" name=""/>
        <dsp:cNvSpPr/>
      </dsp:nvSpPr>
      <dsp:spPr>
        <a:xfrm>
          <a:off x="1159601" y="2094942"/>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9A7700-87FA-45B8-8335-93608C7CBF8F}">
      <dsp:nvSpPr>
        <dsp:cNvPr id="0" name=""/>
        <dsp:cNvSpPr/>
      </dsp:nvSpPr>
      <dsp:spPr>
        <a:xfrm>
          <a:off x="1246571" y="2109078"/>
          <a:ext cx="4551434" cy="28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latin typeface="Arial" panose="020B0604020202020204" pitchFamily="34" charset="0"/>
              <a:cs typeface="Arial" panose="020B0604020202020204" pitchFamily="34" charset="0"/>
            </a:rPr>
            <a:t>RW model</a:t>
          </a:r>
        </a:p>
      </dsp:txBody>
      <dsp:txXfrm>
        <a:off x="1246571" y="2109078"/>
        <a:ext cx="4551434" cy="282733"/>
      </dsp:txXfrm>
    </dsp:sp>
    <dsp:sp modelId="{F92D8CC1-CFDF-469D-A776-72E2271F975E}">
      <dsp:nvSpPr>
        <dsp:cNvPr id="0" name=""/>
        <dsp:cNvSpPr/>
      </dsp:nvSpPr>
      <dsp:spPr>
        <a:xfrm>
          <a:off x="1159601" y="2391812"/>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946141-1C8F-4A39-BC94-20E0496E8EBC}">
      <dsp:nvSpPr>
        <dsp:cNvPr id="0" name=""/>
        <dsp:cNvSpPr/>
      </dsp:nvSpPr>
      <dsp:spPr>
        <a:xfrm>
          <a:off x="0" y="2406902"/>
          <a:ext cx="57980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1FBA01-DB50-4D27-8998-D54196DCAC48}">
      <dsp:nvSpPr>
        <dsp:cNvPr id="0" name=""/>
        <dsp:cNvSpPr/>
      </dsp:nvSpPr>
      <dsp:spPr>
        <a:xfrm>
          <a:off x="0" y="2406902"/>
          <a:ext cx="1159601" cy="1202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b="0" i="0" kern="1200">
              <a:latin typeface="Arial" panose="020B0604020202020204" pitchFamily="34" charset="0"/>
              <a:cs typeface="Arial" panose="020B0604020202020204" pitchFamily="34" charset="0"/>
            </a:rPr>
            <a:t>Seasonal demand</a:t>
          </a:r>
          <a:endParaRPr lang="pl-PL" sz="1800" kern="1200" dirty="0">
            <a:latin typeface="Arial" panose="020B0604020202020204" pitchFamily="34" charset="0"/>
            <a:cs typeface="Arial" panose="020B0604020202020204" pitchFamily="34" charset="0"/>
          </a:endParaRPr>
        </a:p>
      </dsp:txBody>
      <dsp:txXfrm>
        <a:off x="0" y="2406902"/>
        <a:ext cx="1159601" cy="1202569"/>
      </dsp:txXfrm>
    </dsp:sp>
    <dsp:sp modelId="{0E12B06E-2F49-48FE-84A3-08651AE239ED}">
      <dsp:nvSpPr>
        <dsp:cNvPr id="0" name=""/>
        <dsp:cNvSpPr/>
      </dsp:nvSpPr>
      <dsp:spPr>
        <a:xfrm>
          <a:off x="1246571" y="2461511"/>
          <a:ext cx="4551434" cy="1092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err="1">
              <a:latin typeface="Arial" panose="020B0604020202020204" pitchFamily="34" charset="0"/>
              <a:cs typeface="Arial" panose="020B0604020202020204" pitchFamily="34" charset="0"/>
            </a:rPr>
            <a:t>Holt-Winters</a:t>
          </a:r>
          <a:r>
            <a:rPr lang="pl-PL" sz="1800" kern="1200" dirty="0">
              <a:latin typeface="Arial" panose="020B0604020202020204" pitchFamily="34" charset="0"/>
              <a:cs typeface="Arial" panose="020B0604020202020204" pitchFamily="34" charset="0"/>
            </a:rPr>
            <a:t>’ </a:t>
          </a:r>
          <a:r>
            <a:rPr lang="pl-PL" sz="1800" kern="1200" dirty="0" err="1">
              <a:latin typeface="Arial" panose="020B0604020202020204" pitchFamily="34" charset="0"/>
              <a:cs typeface="Arial" panose="020B0604020202020204" pitchFamily="34" charset="0"/>
            </a:rPr>
            <a:t>seasonal</a:t>
          </a:r>
          <a:r>
            <a:rPr lang="pl-PL" sz="1800" kern="1200" dirty="0">
              <a:latin typeface="Arial" panose="020B0604020202020204" pitchFamily="34" charset="0"/>
              <a:cs typeface="Arial" panose="020B0604020202020204" pitchFamily="34" charset="0"/>
            </a:rPr>
            <a:t> </a:t>
          </a:r>
          <a:r>
            <a:rPr lang="pl-PL" sz="1800" kern="1200" dirty="0" err="1">
              <a:latin typeface="Arial" panose="020B0604020202020204" pitchFamily="34" charset="0"/>
              <a:cs typeface="Arial" panose="020B0604020202020204" pitchFamily="34" charset="0"/>
            </a:rPr>
            <a:t>method</a:t>
          </a:r>
          <a:r>
            <a:rPr lang="pl-PL" sz="1800" kern="1200" dirty="0">
              <a:latin typeface="Arial" panose="020B0604020202020204" pitchFamily="34" charset="0"/>
              <a:cs typeface="Arial" panose="020B0604020202020204" pitchFamily="34" charset="0"/>
            </a:rPr>
            <a:t> </a:t>
          </a:r>
          <a:r>
            <a:rPr lang="pl-PL" altLang="pl-PL" sz="1800" kern="1200" dirty="0">
              <a:latin typeface="Arial" panose="020B0604020202020204" pitchFamily="34" charset="0"/>
              <a:cs typeface="Arial" panose="020B0604020202020204" pitchFamily="34" charset="0"/>
            </a:rPr>
            <a:t>(</a:t>
          </a:r>
          <a:r>
            <a:rPr lang="pl-PL" altLang="pl-PL" sz="1800" kern="1200" dirty="0" err="1">
              <a:latin typeface="Arial" panose="020B0604020202020204" pitchFamily="34" charset="0"/>
              <a:cs typeface="Arial" panose="020B0604020202020204" pitchFamily="34" charset="0"/>
            </a:rPr>
            <a:t>Holt-</a:t>
          </a:r>
          <a:r>
            <a:rPr lang="pl-PL" sz="1800" kern="1200" dirty="0" err="1">
              <a:latin typeface="Arial" panose="020B0604020202020204" pitchFamily="34" charset="0"/>
              <a:cs typeface="Arial" panose="020B0604020202020204" pitchFamily="34" charset="0"/>
            </a:rPr>
            <a:t>Winters</a:t>
          </a:r>
          <a:r>
            <a:rPr lang="pl-PL" sz="1800" kern="1200" dirty="0">
              <a:latin typeface="Arial" panose="020B0604020202020204" pitchFamily="34" charset="0"/>
              <a:cs typeface="Arial" panose="020B0604020202020204" pitchFamily="34" charset="0"/>
            </a:rPr>
            <a:t>)</a:t>
          </a:r>
        </a:p>
      </dsp:txBody>
      <dsp:txXfrm>
        <a:off x="1246571" y="2461511"/>
        <a:ext cx="4551434" cy="1092177"/>
      </dsp:txXfrm>
    </dsp:sp>
    <dsp:sp modelId="{0135E0A2-C6BF-4006-BBB9-E776B81C9534}">
      <dsp:nvSpPr>
        <dsp:cNvPr id="0" name=""/>
        <dsp:cNvSpPr/>
      </dsp:nvSpPr>
      <dsp:spPr>
        <a:xfrm>
          <a:off x="1159601" y="3553689"/>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0"/>
          <a:ext cx="82990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0"/>
          <a:ext cx="1659809" cy="2384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dirty="0" err="1">
              <a:latin typeface="Arial" panose="020B0604020202020204" pitchFamily="34" charset="0"/>
              <a:cs typeface="Arial" panose="020B0604020202020204" pitchFamily="34" charset="0"/>
            </a:rPr>
            <a:t>Naive</a:t>
          </a:r>
          <a:r>
            <a:rPr lang="pl-PL" sz="2800" b="0" kern="1200" dirty="0">
              <a:latin typeface="Arial" panose="020B0604020202020204" pitchFamily="34" charset="0"/>
              <a:cs typeface="Arial" panose="020B0604020202020204" pitchFamily="34" charset="0"/>
            </a:rPr>
            <a:t> </a:t>
          </a:r>
          <a:r>
            <a:rPr lang="pl-PL" sz="2800" b="0" kern="1200" dirty="0" err="1">
              <a:latin typeface="Arial" panose="020B0604020202020204" pitchFamily="34" charset="0"/>
              <a:cs typeface="Arial" panose="020B0604020202020204" pitchFamily="34" charset="0"/>
            </a:rPr>
            <a:t>methods</a:t>
          </a:r>
          <a:r>
            <a:rPr lang="pl-PL" sz="2800" kern="1200" dirty="0">
              <a:latin typeface="Arial" panose="020B0604020202020204" pitchFamily="34" charset="0"/>
              <a:cs typeface="Arial" panose="020B0604020202020204" pitchFamily="34" charset="0"/>
            </a:rPr>
            <a:t>	</a:t>
          </a:r>
        </a:p>
      </dsp:txBody>
      <dsp:txXfrm>
        <a:off x="0" y="0"/>
        <a:ext cx="1659809" cy="2384144"/>
      </dsp:txXfrm>
    </dsp:sp>
    <dsp:sp modelId="{38502B14-0636-4068-BF82-FD00319EB8FF}">
      <dsp:nvSpPr>
        <dsp:cNvPr id="0" name=""/>
        <dsp:cNvSpPr/>
      </dsp:nvSpPr>
      <dsp:spPr>
        <a:xfrm>
          <a:off x="1784295" y="37252"/>
          <a:ext cx="6514753" cy="745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a:latin typeface="Arial" panose="020B0604020202020204" pitchFamily="34" charset="0"/>
              <a:cs typeface="Arial" panose="020B0604020202020204" pitchFamily="34" charset="0"/>
            </a:rPr>
            <a:t>Naive forecast</a:t>
          </a:r>
          <a:endParaRPr lang="pl-PL" sz="2800" b="0" kern="1200" dirty="0">
            <a:latin typeface="Arial" panose="020B0604020202020204" pitchFamily="34" charset="0"/>
            <a:cs typeface="Arial" panose="020B0604020202020204" pitchFamily="34" charset="0"/>
          </a:endParaRPr>
        </a:p>
      </dsp:txBody>
      <dsp:txXfrm>
        <a:off x="1784295" y="37252"/>
        <a:ext cx="6514753" cy="745044"/>
      </dsp:txXfrm>
    </dsp:sp>
    <dsp:sp modelId="{0666C116-1EB9-4E04-934F-C783C7C54296}">
      <dsp:nvSpPr>
        <dsp:cNvPr id="0" name=""/>
        <dsp:cNvSpPr/>
      </dsp:nvSpPr>
      <dsp:spPr>
        <a:xfrm>
          <a:off x="1659809" y="782297"/>
          <a:ext cx="66392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D2457C-3296-44EC-A919-71A2A27ACE84}">
      <dsp:nvSpPr>
        <dsp:cNvPr id="0" name=""/>
        <dsp:cNvSpPr/>
      </dsp:nvSpPr>
      <dsp:spPr>
        <a:xfrm>
          <a:off x="1784295" y="819549"/>
          <a:ext cx="6514753" cy="745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a:latin typeface="Arial" panose="020B0604020202020204" pitchFamily="34" charset="0"/>
              <a:cs typeface="Arial" panose="020B0604020202020204" pitchFamily="34" charset="0"/>
            </a:rPr>
            <a:t>Seasonal naive method</a:t>
          </a:r>
          <a:endParaRPr lang="pl-PL" sz="2800" b="0" kern="1200" dirty="0">
            <a:latin typeface="Arial" panose="020B0604020202020204" pitchFamily="34" charset="0"/>
            <a:cs typeface="Arial" panose="020B0604020202020204" pitchFamily="34" charset="0"/>
          </a:endParaRPr>
        </a:p>
      </dsp:txBody>
      <dsp:txXfrm>
        <a:off x="1784295" y="819549"/>
        <a:ext cx="6514753" cy="745044"/>
      </dsp:txXfrm>
    </dsp:sp>
    <dsp:sp modelId="{54E17A4C-992F-4604-9BF5-4D3E674BFAC4}">
      <dsp:nvSpPr>
        <dsp:cNvPr id="0" name=""/>
        <dsp:cNvSpPr/>
      </dsp:nvSpPr>
      <dsp:spPr>
        <a:xfrm>
          <a:off x="1659809" y="1564594"/>
          <a:ext cx="66392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B5C7EB-A0D5-46CE-A2FC-F1E5056F7928}">
      <dsp:nvSpPr>
        <dsp:cNvPr id="0" name=""/>
        <dsp:cNvSpPr/>
      </dsp:nvSpPr>
      <dsp:spPr>
        <a:xfrm>
          <a:off x="1784295" y="1601846"/>
          <a:ext cx="6514753" cy="745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a:latin typeface="Arial" panose="020B0604020202020204" pitchFamily="34" charset="0"/>
              <a:cs typeface="Arial" panose="020B0604020202020204" pitchFamily="34" charset="0"/>
            </a:rPr>
            <a:t>Drift method</a:t>
          </a:r>
          <a:endParaRPr lang="pl-PL" sz="2800" b="0" kern="1200" dirty="0">
            <a:latin typeface="Arial" panose="020B0604020202020204" pitchFamily="34" charset="0"/>
            <a:cs typeface="Arial" panose="020B0604020202020204" pitchFamily="34" charset="0"/>
          </a:endParaRPr>
        </a:p>
      </dsp:txBody>
      <dsp:txXfrm>
        <a:off x="1784295" y="1601846"/>
        <a:ext cx="6514753" cy="745044"/>
      </dsp:txXfrm>
    </dsp:sp>
    <dsp:sp modelId="{3FA619F6-BE32-4672-BF4A-2E5F44193847}">
      <dsp:nvSpPr>
        <dsp:cNvPr id="0" name=""/>
        <dsp:cNvSpPr/>
      </dsp:nvSpPr>
      <dsp:spPr>
        <a:xfrm>
          <a:off x="1659809" y="2346891"/>
          <a:ext cx="66392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983"/>
          <a:ext cx="100127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983"/>
          <a:ext cx="2002548" cy="2012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i="0" kern="1200">
              <a:latin typeface="Arial" panose="020B0604020202020204" pitchFamily="34" charset="0"/>
              <a:cs typeface="Arial" panose="020B0604020202020204" pitchFamily="34" charset="0"/>
            </a:rPr>
            <a:t>Average methods</a:t>
          </a:r>
          <a:endParaRPr lang="pl-PL" sz="2800" kern="1200" dirty="0">
            <a:latin typeface="Arial" panose="020B0604020202020204" pitchFamily="34" charset="0"/>
            <a:cs typeface="Arial" panose="020B0604020202020204" pitchFamily="34" charset="0"/>
          </a:endParaRPr>
        </a:p>
      </dsp:txBody>
      <dsp:txXfrm>
        <a:off x="0" y="983"/>
        <a:ext cx="2002548" cy="2012604"/>
      </dsp:txXfrm>
    </dsp:sp>
    <dsp:sp modelId="{38502B14-0636-4068-BF82-FD00319EB8FF}">
      <dsp:nvSpPr>
        <dsp:cNvPr id="0" name=""/>
        <dsp:cNvSpPr/>
      </dsp:nvSpPr>
      <dsp:spPr>
        <a:xfrm>
          <a:off x="2152739" y="24642"/>
          <a:ext cx="7860004" cy="47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a:latin typeface="Arial" panose="020B0604020202020204" pitchFamily="34" charset="0"/>
              <a:cs typeface="Arial" panose="020B0604020202020204" pitchFamily="34" charset="0"/>
            </a:rPr>
            <a:t>Global Mean or Global Average</a:t>
          </a:r>
          <a:endParaRPr lang="pl-PL" sz="2800" b="0" kern="1200" dirty="0">
            <a:latin typeface="Arial" panose="020B0604020202020204" pitchFamily="34" charset="0"/>
            <a:cs typeface="Arial" panose="020B0604020202020204" pitchFamily="34" charset="0"/>
          </a:endParaRPr>
        </a:p>
      </dsp:txBody>
      <dsp:txXfrm>
        <a:off x="2152739" y="24642"/>
        <a:ext cx="7860004" cy="473178"/>
      </dsp:txXfrm>
    </dsp:sp>
    <dsp:sp modelId="{0666C116-1EB9-4E04-934F-C783C7C54296}">
      <dsp:nvSpPr>
        <dsp:cNvPr id="0" name=""/>
        <dsp:cNvSpPr/>
      </dsp:nvSpPr>
      <dsp:spPr>
        <a:xfrm>
          <a:off x="2002548" y="497820"/>
          <a:ext cx="80101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62D524-CB0B-4B6F-8607-FF354CE1D86E}">
      <dsp:nvSpPr>
        <dsp:cNvPr id="0" name=""/>
        <dsp:cNvSpPr/>
      </dsp:nvSpPr>
      <dsp:spPr>
        <a:xfrm>
          <a:off x="2152739" y="521479"/>
          <a:ext cx="7860004" cy="47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a:latin typeface="Arial" panose="020B0604020202020204" pitchFamily="34" charset="0"/>
              <a:cs typeface="Arial" panose="020B0604020202020204" pitchFamily="34" charset="0"/>
            </a:rPr>
            <a:t>Simple Moving Average, SMA</a:t>
          </a:r>
          <a:endParaRPr lang="pl-PL" sz="2800" b="0" kern="1200" dirty="0">
            <a:latin typeface="Arial" panose="020B0604020202020204" pitchFamily="34" charset="0"/>
            <a:cs typeface="Arial" panose="020B0604020202020204" pitchFamily="34" charset="0"/>
          </a:endParaRPr>
        </a:p>
      </dsp:txBody>
      <dsp:txXfrm>
        <a:off x="2152739" y="521479"/>
        <a:ext cx="7860004" cy="473178"/>
      </dsp:txXfrm>
    </dsp:sp>
    <dsp:sp modelId="{1A4C8F95-D5FA-4D27-A602-57C2AF9827CC}">
      <dsp:nvSpPr>
        <dsp:cNvPr id="0" name=""/>
        <dsp:cNvSpPr/>
      </dsp:nvSpPr>
      <dsp:spPr>
        <a:xfrm>
          <a:off x="2002548" y="994658"/>
          <a:ext cx="80101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D2457C-3296-44EC-A919-71A2A27ACE84}">
      <dsp:nvSpPr>
        <dsp:cNvPr id="0" name=""/>
        <dsp:cNvSpPr/>
      </dsp:nvSpPr>
      <dsp:spPr>
        <a:xfrm>
          <a:off x="2152739" y="1018316"/>
          <a:ext cx="7860004" cy="47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dirty="0" err="1">
              <a:latin typeface="Arial" panose="020B0604020202020204" pitchFamily="34" charset="0"/>
              <a:cs typeface="Arial" panose="020B0604020202020204" pitchFamily="34" charset="0"/>
            </a:rPr>
            <a:t>Exponential</a:t>
          </a:r>
          <a:r>
            <a:rPr lang="pl-PL" sz="2800" b="0" kern="1200" dirty="0">
              <a:latin typeface="Arial" panose="020B0604020202020204" pitchFamily="34" charset="0"/>
              <a:cs typeface="Arial" panose="020B0604020202020204" pitchFamily="34" charset="0"/>
            </a:rPr>
            <a:t> </a:t>
          </a:r>
          <a:r>
            <a:rPr lang="pl-PL" sz="2800" b="0" kern="1200">
              <a:latin typeface="Arial" panose="020B0604020202020204" pitchFamily="34" charset="0"/>
              <a:cs typeface="Arial" panose="020B0604020202020204" pitchFamily="34" charset="0"/>
            </a:rPr>
            <a:t>moving</a:t>
          </a:r>
          <a:r>
            <a:rPr lang="pl-PL" sz="2800" b="0" kern="1200" dirty="0">
              <a:latin typeface="Arial" panose="020B0604020202020204" pitchFamily="34" charset="0"/>
              <a:cs typeface="Arial" panose="020B0604020202020204" pitchFamily="34" charset="0"/>
            </a:rPr>
            <a:t> </a:t>
          </a:r>
          <a:r>
            <a:rPr lang="pl-PL" sz="2800" b="0" kern="1200" dirty="0" err="1">
              <a:latin typeface="Arial" panose="020B0604020202020204" pitchFamily="34" charset="0"/>
              <a:cs typeface="Arial" panose="020B0604020202020204" pitchFamily="34" charset="0"/>
            </a:rPr>
            <a:t>average</a:t>
          </a:r>
          <a:r>
            <a:rPr lang="pl-PL" sz="2800" b="0" kern="1200" dirty="0">
              <a:latin typeface="Arial" panose="020B0604020202020204" pitchFamily="34" charset="0"/>
              <a:cs typeface="Arial" panose="020B0604020202020204" pitchFamily="34" charset="0"/>
            </a:rPr>
            <a:t>, EMA</a:t>
          </a:r>
        </a:p>
      </dsp:txBody>
      <dsp:txXfrm>
        <a:off x="2152739" y="1018316"/>
        <a:ext cx="7860004" cy="473178"/>
      </dsp:txXfrm>
    </dsp:sp>
    <dsp:sp modelId="{54E17A4C-992F-4604-9BF5-4D3E674BFAC4}">
      <dsp:nvSpPr>
        <dsp:cNvPr id="0" name=""/>
        <dsp:cNvSpPr/>
      </dsp:nvSpPr>
      <dsp:spPr>
        <a:xfrm>
          <a:off x="2002548" y="1491495"/>
          <a:ext cx="80101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B5C7EB-A0D5-46CE-A2FC-F1E5056F7928}">
      <dsp:nvSpPr>
        <dsp:cNvPr id="0" name=""/>
        <dsp:cNvSpPr/>
      </dsp:nvSpPr>
      <dsp:spPr>
        <a:xfrm>
          <a:off x="2152739" y="1515154"/>
          <a:ext cx="7860004" cy="47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a:latin typeface="Arial" panose="020B0604020202020204" pitchFamily="34" charset="0"/>
              <a:cs typeface="Arial" panose="020B0604020202020204" pitchFamily="34" charset="0"/>
            </a:rPr>
            <a:t>Weighted Moving Average, WMA</a:t>
          </a:r>
          <a:endParaRPr lang="pl-PL" sz="2800" b="0" kern="1200" dirty="0">
            <a:latin typeface="Arial" panose="020B0604020202020204" pitchFamily="34" charset="0"/>
            <a:cs typeface="Arial" panose="020B0604020202020204" pitchFamily="34" charset="0"/>
          </a:endParaRPr>
        </a:p>
      </dsp:txBody>
      <dsp:txXfrm>
        <a:off x="2152739" y="1515154"/>
        <a:ext cx="7860004" cy="473178"/>
      </dsp:txXfrm>
    </dsp:sp>
    <dsp:sp modelId="{3FA619F6-BE32-4672-BF4A-2E5F44193847}">
      <dsp:nvSpPr>
        <dsp:cNvPr id="0" name=""/>
        <dsp:cNvSpPr/>
      </dsp:nvSpPr>
      <dsp:spPr>
        <a:xfrm>
          <a:off x="2002548" y="1988332"/>
          <a:ext cx="80101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810"/>
          <a:ext cx="116477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810"/>
          <a:ext cx="2329554" cy="1657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i="0" kern="1200">
              <a:latin typeface="Arial" panose="020B0604020202020204" pitchFamily="34" charset="0"/>
              <a:cs typeface="Arial" panose="020B0604020202020204" pitchFamily="34" charset="0"/>
            </a:rPr>
            <a:t>Exponential smoothing methods</a:t>
          </a:r>
          <a:endParaRPr lang="pl-PL" sz="2800" kern="1200" dirty="0">
            <a:latin typeface="Arial" panose="020B0604020202020204" pitchFamily="34" charset="0"/>
            <a:cs typeface="Arial" panose="020B0604020202020204" pitchFamily="34" charset="0"/>
          </a:endParaRPr>
        </a:p>
      </dsp:txBody>
      <dsp:txXfrm>
        <a:off x="0" y="810"/>
        <a:ext cx="2329554" cy="1657321"/>
      </dsp:txXfrm>
    </dsp:sp>
    <dsp:sp modelId="{38502B14-0636-4068-BF82-FD00319EB8FF}">
      <dsp:nvSpPr>
        <dsp:cNvPr id="0" name=""/>
        <dsp:cNvSpPr/>
      </dsp:nvSpPr>
      <dsp:spPr>
        <a:xfrm>
          <a:off x="2504271" y="26705"/>
          <a:ext cx="9143502" cy="517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dirty="0">
              <a:latin typeface="Arial" panose="020B0604020202020204" pitchFamily="34" charset="0"/>
              <a:cs typeface="Arial" panose="020B0604020202020204" pitchFamily="34" charset="0"/>
            </a:rPr>
            <a:t>Simple </a:t>
          </a:r>
          <a:r>
            <a:rPr lang="pl-PL" sz="2800" b="0" kern="1200" dirty="0" err="1">
              <a:latin typeface="Arial" panose="020B0604020202020204" pitchFamily="34" charset="0"/>
              <a:cs typeface="Arial" panose="020B0604020202020204" pitchFamily="34" charset="0"/>
            </a:rPr>
            <a:t>Exponential</a:t>
          </a:r>
          <a:r>
            <a:rPr lang="pl-PL" sz="2800" b="0" kern="1200" dirty="0">
              <a:latin typeface="Arial" panose="020B0604020202020204" pitchFamily="34" charset="0"/>
              <a:cs typeface="Arial" panose="020B0604020202020204" pitchFamily="34" charset="0"/>
            </a:rPr>
            <a:t> </a:t>
          </a:r>
          <a:r>
            <a:rPr lang="pl-PL" sz="2800" b="0" kern="1200" dirty="0" err="1">
              <a:latin typeface="Arial" panose="020B0604020202020204" pitchFamily="34" charset="0"/>
              <a:cs typeface="Arial" panose="020B0604020202020204" pitchFamily="34" charset="0"/>
            </a:rPr>
            <a:t>Smoothing</a:t>
          </a:r>
          <a:r>
            <a:rPr lang="pl-PL" sz="2800" b="0" kern="1200" dirty="0">
              <a:latin typeface="Arial" panose="020B0604020202020204" pitchFamily="34" charset="0"/>
              <a:cs typeface="Arial" panose="020B0604020202020204" pitchFamily="34" charset="0"/>
            </a:rPr>
            <a:t>, SES (</a:t>
          </a:r>
          <a:r>
            <a:rPr lang="pl-PL" sz="2800" b="0" kern="1200" dirty="0" err="1">
              <a:latin typeface="Arial" panose="020B0604020202020204" pitchFamily="34" charset="0"/>
              <a:cs typeface="Arial" panose="020B0604020202020204" pitchFamily="34" charset="0"/>
            </a:rPr>
            <a:t>Brown’s</a:t>
          </a:r>
          <a:r>
            <a:rPr lang="pl-PL" sz="2800" b="0" kern="1200" dirty="0">
              <a:latin typeface="Arial" panose="020B0604020202020204" pitchFamily="34" charset="0"/>
              <a:cs typeface="Arial" panose="020B0604020202020204" pitchFamily="34" charset="0"/>
            </a:rPr>
            <a:t> model</a:t>
          </a:r>
          <a:r>
            <a:rPr lang="pl-PL" sz="2800" b="0" i="0" kern="1200" dirty="0">
              <a:latin typeface="Arial" panose="020B0604020202020204" pitchFamily="34" charset="0"/>
              <a:cs typeface="Arial" panose="020B0604020202020204" pitchFamily="34" charset="0"/>
            </a:rPr>
            <a:t>)</a:t>
          </a:r>
          <a:endParaRPr lang="pl-PL" sz="2800" kern="1200" dirty="0">
            <a:latin typeface="Arial" panose="020B0604020202020204" pitchFamily="34" charset="0"/>
            <a:cs typeface="Arial" panose="020B0604020202020204" pitchFamily="34" charset="0"/>
          </a:endParaRPr>
        </a:p>
      </dsp:txBody>
      <dsp:txXfrm>
        <a:off x="2504271" y="26705"/>
        <a:ext cx="9143502" cy="517913"/>
      </dsp:txXfrm>
    </dsp:sp>
    <dsp:sp modelId="{0666C116-1EB9-4E04-934F-C783C7C54296}">
      <dsp:nvSpPr>
        <dsp:cNvPr id="0" name=""/>
        <dsp:cNvSpPr/>
      </dsp:nvSpPr>
      <dsp:spPr>
        <a:xfrm>
          <a:off x="2329554" y="544618"/>
          <a:ext cx="931821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85E882-BEFA-443D-8ED6-3693FE64ABA5}">
      <dsp:nvSpPr>
        <dsp:cNvPr id="0" name=""/>
        <dsp:cNvSpPr/>
      </dsp:nvSpPr>
      <dsp:spPr>
        <a:xfrm>
          <a:off x="2504271" y="570514"/>
          <a:ext cx="9143502" cy="517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mj-lt"/>
            <a:buNone/>
          </a:pPr>
          <a:r>
            <a:rPr lang="pl-PL" sz="2800" b="0" kern="1200" dirty="0" err="1">
              <a:latin typeface="Arial" panose="020B0604020202020204" pitchFamily="34" charset="0"/>
              <a:cs typeface="Arial" panose="020B0604020202020204" pitchFamily="34" charset="0"/>
            </a:rPr>
            <a:t>Linear</a:t>
          </a:r>
          <a:r>
            <a:rPr lang="pl-PL" sz="2800" b="0" kern="1200" dirty="0">
              <a:latin typeface="Arial" panose="020B0604020202020204" pitchFamily="34" charset="0"/>
              <a:cs typeface="Arial" panose="020B0604020202020204" pitchFamily="34" charset="0"/>
            </a:rPr>
            <a:t> </a:t>
          </a:r>
          <a:r>
            <a:rPr lang="pl-PL" sz="2800" b="0" kern="1200" dirty="0" err="1">
              <a:latin typeface="Arial" panose="020B0604020202020204" pitchFamily="34" charset="0"/>
              <a:cs typeface="Arial" panose="020B0604020202020204" pitchFamily="34" charset="0"/>
            </a:rPr>
            <a:t>Exponential</a:t>
          </a:r>
          <a:r>
            <a:rPr lang="pl-PL" sz="2800" b="0" kern="1200" dirty="0">
              <a:latin typeface="Arial" panose="020B0604020202020204" pitchFamily="34" charset="0"/>
              <a:cs typeface="Arial" panose="020B0604020202020204" pitchFamily="34" charset="0"/>
            </a:rPr>
            <a:t> </a:t>
          </a:r>
          <a:r>
            <a:rPr lang="pl-PL" sz="2800" b="0" kern="1200" dirty="0" err="1">
              <a:latin typeface="Arial" panose="020B0604020202020204" pitchFamily="34" charset="0"/>
              <a:cs typeface="Arial" panose="020B0604020202020204" pitchFamily="34" charset="0"/>
            </a:rPr>
            <a:t>Smoothing</a:t>
          </a:r>
          <a:r>
            <a:rPr lang="pl-PL" sz="2800" b="0" kern="1200" dirty="0">
              <a:latin typeface="Arial" panose="020B0604020202020204" pitchFamily="34" charset="0"/>
              <a:cs typeface="Arial" panose="020B0604020202020204" pitchFamily="34" charset="0"/>
            </a:rPr>
            <a:t>, LES (</a:t>
          </a:r>
          <a:r>
            <a:rPr lang="pl-PL" sz="2800" b="0" kern="1200" dirty="0" err="1">
              <a:latin typeface="Arial" panose="020B0604020202020204" pitchFamily="34" charset="0"/>
              <a:cs typeface="Arial" panose="020B0604020202020204" pitchFamily="34" charset="0"/>
            </a:rPr>
            <a:t>Holt’s</a:t>
          </a:r>
          <a:r>
            <a:rPr lang="pl-PL" sz="2800" b="0" kern="1200" dirty="0">
              <a:latin typeface="Arial" panose="020B0604020202020204" pitchFamily="34" charset="0"/>
              <a:cs typeface="Arial" panose="020B0604020202020204" pitchFamily="34" charset="0"/>
            </a:rPr>
            <a:t> model)</a:t>
          </a:r>
          <a:endParaRPr lang="pl-PL" sz="2800" b="0" i="0" kern="1200" dirty="0">
            <a:latin typeface="Arial" panose="020B0604020202020204" pitchFamily="34" charset="0"/>
            <a:cs typeface="Arial" panose="020B0604020202020204" pitchFamily="34" charset="0"/>
          </a:endParaRPr>
        </a:p>
      </dsp:txBody>
      <dsp:txXfrm>
        <a:off x="2504271" y="570514"/>
        <a:ext cx="9143502" cy="517913"/>
      </dsp:txXfrm>
    </dsp:sp>
    <dsp:sp modelId="{451F7A10-DF48-4CF4-8CA3-B30ED2E344E0}">
      <dsp:nvSpPr>
        <dsp:cNvPr id="0" name=""/>
        <dsp:cNvSpPr/>
      </dsp:nvSpPr>
      <dsp:spPr>
        <a:xfrm>
          <a:off x="2329554" y="1088427"/>
          <a:ext cx="931821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FADDE7-5589-43A5-AD76-FF9DF2094AE4}">
      <dsp:nvSpPr>
        <dsp:cNvPr id="0" name=""/>
        <dsp:cNvSpPr/>
      </dsp:nvSpPr>
      <dsp:spPr>
        <a:xfrm>
          <a:off x="2504271" y="1114323"/>
          <a:ext cx="9143502" cy="517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mj-lt"/>
            <a:buNone/>
          </a:pPr>
          <a:r>
            <a:rPr lang="pl-PL" sz="2800" b="0" i="0" kern="1200" dirty="0" err="1">
              <a:latin typeface="Arial" panose="020B0604020202020204" pitchFamily="34" charset="0"/>
              <a:cs typeface="Arial" panose="020B0604020202020204" pitchFamily="34" charset="0"/>
            </a:rPr>
            <a:t>Holt-Winters</a:t>
          </a:r>
          <a:r>
            <a:rPr lang="pl-PL" sz="2800" b="0" i="0" kern="1200" dirty="0">
              <a:latin typeface="Arial" panose="020B0604020202020204" pitchFamily="34" charset="0"/>
              <a:cs typeface="Arial" panose="020B0604020202020204" pitchFamily="34" charset="0"/>
            </a:rPr>
            <a:t>’ </a:t>
          </a:r>
          <a:r>
            <a:rPr lang="pl-PL" sz="2800" b="0" i="0" kern="1200" dirty="0" err="1">
              <a:latin typeface="Arial" panose="020B0604020202020204" pitchFamily="34" charset="0"/>
              <a:cs typeface="Arial" panose="020B0604020202020204" pitchFamily="34" charset="0"/>
            </a:rPr>
            <a:t>seasonal</a:t>
          </a:r>
          <a:r>
            <a:rPr lang="pl-PL" sz="2800" b="0" i="0" kern="1200" dirty="0">
              <a:latin typeface="Arial" panose="020B0604020202020204" pitchFamily="34" charset="0"/>
              <a:cs typeface="Arial" panose="020B0604020202020204" pitchFamily="34" charset="0"/>
            </a:rPr>
            <a:t> </a:t>
          </a:r>
          <a:r>
            <a:rPr lang="pl-PL" sz="2800" b="0" i="0" kern="1200" dirty="0" err="1">
              <a:latin typeface="Arial" panose="020B0604020202020204" pitchFamily="34" charset="0"/>
              <a:cs typeface="Arial" panose="020B0604020202020204" pitchFamily="34" charset="0"/>
            </a:rPr>
            <a:t>method</a:t>
          </a:r>
          <a:r>
            <a:rPr lang="pl-PL" sz="2800" b="0" i="0" kern="1200" dirty="0">
              <a:latin typeface="Arial" panose="020B0604020202020204" pitchFamily="34" charset="0"/>
              <a:cs typeface="Arial" panose="020B0604020202020204" pitchFamily="34" charset="0"/>
            </a:rPr>
            <a:t> (</a:t>
          </a:r>
          <a:r>
            <a:rPr lang="pl-PL" sz="2800" b="0" i="0" kern="1200" dirty="0" err="1">
              <a:latin typeface="Arial" panose="020B0604020202020204" pitchFamily="34" charset="0"/>
              <a:cs typeface="Arial" panose="020B0604020202020204" pitchFamily="34" charset="0"/>
            </a:rPr>
            <a:t>Holt-Winters</a:t>
          </a:r>
          <a:r>
            <a:rPr lang="pl-PL" sz="2800" b="0" i="0" kern="1200" dirty="0">
              <a:latin typeface="Arial" panose="020B0604020202020204" pitchFamily="34" charset="0"/>
              <a:cs typeface="Arial" panose="020B0604020202020204" pitchFamily="34" charset="0"/>
            </a:rPr>
            <a:t>’ model)</a:t>
          </a:r>
        </a:p>
      </dsp:txBody>
      <dsp:txXfrm>
        <a:off x="2504271" y="1114323"/>
        <a:ext cx="9143502" cy="517913"/>
      </dsp:txXfrm>
    </dsp:sp>
    <dsp:sp modelId="{86B220C7-E4D9-44C3-9FAB-F1B589C5F0AF}">
      <dsp:nvSpPr>
        <dsp:cNvPr id="0" name=""/>
        <dsp:cNvSpPr/>
      </dsp:nvSpPr>
      <dsp:spPr>
        <a:xfrm>
          <a:off x="2329554" y="1632236"/>
          <a:ext cx="931821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0"/>
          <a:ext cx="1159674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0"/>
          <a:ext cx="2319348" cy="1716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pl-PL" sz="2400" b="0" i="0" kern="1200">
              <a:latin typeface="Arial" panose="020B0604020202020204" pitchFamily="34" charset="0"/>
              <a:cs typeface="Arial" panose="020B0604020202020204" pitchFamily="34" charset="0"/>
            </a:rPr>
            <a:t>Autoregressive methods</a:t>
          </a:r>
          <a:endParaRPr lang="pl-PL" sz="2400" kern="1200" dirty="0">
            <a:latin typeface="Arial" panose="020B0604020202020204" pitchFamily="34" charset="0"/>
            <a:cs typeface="Arial" panose="020B0604020202020204" pitchFamily="34" charset="0"/>
          </a:endParaRPr>
        </a:p>
      </dsp:txBody>
      <dsp:txXfrm>
        <a:off x="0" y="0"/>
        <a:ext cx="2319348" cy="1716052"/>
      </dsp:txXfrm>
    </dsp:sp>
    <dsp:sp modelId="{73FD6DF1-BB38-44C1-940D-80817738EB3F}">
      <dsp:nvSpPr>
        <dsp:cNvPr id="0" name=""/>
        <dsp:cNvSpPr/>
      </dsp:nvSpPr>
      <dsp:spPr>
        <a:xfrm>
          <a:off x="2493299" y="26813"/>
          <a:ext cx="9103442" cy="536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pl-PL" sz="2400" kern="1200" dirty="0" err="1">
              <a:latin typeface="Arial" panose="020B0604020202020204" pitchFamily="34" charset="0"/>
              <a:cs typeface="Arial" panose="020B0604020202020204" pitchFamily="34" charset="0"/>
            </a:rPr>
            <a:t>Autoregressive</a:t>
          </a:r>
          <a:r>
            <a:rPr lang="pl-PL" sz="2400" kern="1200" dirty="0">
              <a:latin typeface="Arial" panose="020B0604020202020204" pitchFamily="34" charset="0"/>
              <a:cs typeface="Arial" panose="020B0604020202020204" pitchFamily="34" charset="0"/>
            </a:rPr>
            <a:t> </a:t>
          </a:r>
          <a:r>
            <a:rPr lang="pl-PL" sz="2400" kern="1200" dirty="0" err="1">
              <a:latin typeface="Arial" panose="020B0604020202020204" pitchFamily="34" charset="0"/>
              <a:cs typeface="Arial" panose="020B0604020202020204" pitchFamily="34" charset="0"/>
            </a:rPr>
            <a:t>Moving</a:t>
          </a:r>
          <a:r>
            <a:rPr lang="pl-PL" sz="2400" kern="1200" dirty="0">
              <a:latin typeface="Arial" panose="020B0604020202020204" pitchFamily="34" charset="0"/>
              <a:cs typeface="Arial" panose="020B0604020202020204" pitchFamily="34" charset="0"/>
            </a:rPr>
            <a:t> </a:t>
          </a:r>
          <a:r>
            <a:rPr lang="pl-PL" sz="2400" kern="1200" dirty="0" err="1">
              <a:latin typeface="Arial" panose="020B0604020202020204" pitchFamily="34" charset="0"/>
              <a:cs typeface="Arial" panose="020B0604020202020204" pitchFamily="34" charset="0"/>
            </a:rPr>
            <a:t>Average</a:t>
          </a:r>
          <a:r>
            <a:rPr lang="pl-PL" sz="2400" kern="1200" dirty="0">
              <a:latin typeface="Arial" panose="020B0604020202020204" pitchFamily="34" charset="0"/>
              <a:cs typeface="Arial" panose="020B0604020202020204" pitchFamily="34" charset="0"/>
            </a:rPr>
            <a:t> </a:t>
          </a:r>
          <a:r>
            <a:rPr lang="pl-PL" sz="2400" b="0" i="0" kern="1200" dirty="0">
              <a:latin typeface="Arial" panose="020B0604020202020204" pitchFamily="34" charset="0"/>
              <a:cs typeface="Arial" panose="020B0604020202020204" pitchFamily="34" charset="0"/>
            </a:rPr>
            <a:t>(ARMA)</a:t>
          </a:r>
        </a:p>
      </dsp:txBody>
      <dsp:txXfrm>
        <a:off x="2493299" y="26813"/>
        <a:ext cx="9103442" cy="536266"/>
      </dsp:txXfrm>
    </dsp:sp>
    <dsp:sp modelId="{711C6B1A-C594-4A13-9A72-4757D9CBDD87}">
      <dsp:nvSpPr>
        <dsp:cNvPr id="0" name=""/>
        <dsp:cNvSpPr/>
      </dsp:nvSpPr>
      <dsp:spPr>
        <a:xfrm>
          <a:off x="2319348" y="563079"/>
          <a:ext cx="927739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502B14-0636-4068-BF82-FD00319EB8FF}">
      <dsp:nvSpPr>
        <dsp:cNvPr id="0" name=""/>
        <dsp:cNvSpPr/>
      </dsp:nvSpPr>
      <dsp:spPr>
        <a:xfrm>
          <a:off x="2493299" y="589892"/>
          <a:ext cx="9103442" cy="536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pl-PL" sz="2400" b="0" kern="1200">
              <a:latin typeface="Arial" panose="020B0604020202020204" pitchFamily="34" charset="0"/>
              <a:cs typeface="Arial" panose="020B0604020202020204" pitchFamily="34" charset="0"/>
            </a:rPr>
            <a:t>Autoregressive Integrated Moving Average (ARIMA</a:t>
          </a:r>
          <a:r>
            <a:rPr lang="pl-PL" sz="2400" b="0" i="0" kern="1200">
              <a:latin typeface="Arial" panose="020B0604020202020204" pitchFamily="34" charset="0"/>
              <a:cs typeface="Arial" panose="020B0604020202020204" pitchFamily="34" charset="0"/>
            </a:rPr>
            <a:t>)</a:t>
          </a:r>
          <a:endParaRPr lang="pl-PL" sz="2400" b="0" i="0" kern="1200" dirty="0">
            <a:latin typeface="Arial" panose="020B0604020202020204" pitchFamily="34" charset="0"/>
            <a:cs typeface="Arial" panose="020B0604020202020204" pitchFamily="34" charset="0"/>
          </a:endParaRPr>
        </a:p>
      </dsp:txBody>
      <dsp:txXfrm>
        <a:off x="2493299" y="589892"/>
        <a:ext cx="9103442" cy="536266"/>
      </dsp:txXfrm>
    </dsp:sp>
    <dsp:sp modelId="{0666C116-1EB9-4E04-934F-C783C7C54296}">
      <dsp:nvSpPr>
        <dsp:cNvPr id="0" name=""/>
        <dsp:cNvSpPr/>
      </dsp:nvSpPr>
      <dsp:spPr>
        <a:xfrm>
          <a:off x="2319348" y="1126159"/>
          <a:ext cx="927739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CAE548-D311-4DA3-8CE0-C0B4A421DF72}">
      <dsp:nvSpPr>
        <dsp:cNvPr id="0" name=""/>
        <dsp:cNvSpPr/>
      </dsp:nvSpPr>
      <dsp:spPr>
        <a:xfrm>
          <a:off x="2493299" y="1152972"/>
          <a:ext cx="9103442" cy="536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pl-PL" sz="2400" b="0" kern="1200">
              <a:latin typeface="Arial" panose="020B0604020202020204" pitchFamily="34" charset="0"/>
              <a:cs typeface="Arial" panose="020B0604020202020204" pitchFamily="34" charset="0"/>
            </a:rPr>
            <a:t>Random Walk (RW</a:t>
          </a:r>
          <a:r>
            <a:rPr lang="pl-PL" sz="2400" kern="1200">
              <a:latin typeface="Arial" panose="020B0604020202020204" pitchFamily="34" charset="0"/>
              <a:cs typeface="Arial" panose="020B0604020202020204" pitchFamily="34" charset="0"/>
            </a:rPr>
            <a:t>)</a:t>
          </a:r>
          <a:endParaRPr lang="pl-PL" sz="2400" b="0" i="0" kern="1200" dirty="0">
            <a:latin typeface="Arial" panose="020B0604020202020204" pitchFamily="34" charset="0"/>
            <a:cs typeface="Arial" panose="020B0604020202020204" pitchFamily="34" charset="0"/>
          </a:endParaRPr>
        </a:p>
      </dsp:txBody>
      <dsp:txXfrm>
        <a:off x="2493299" y="1152972"/>
        <a:ext cx="9103442" cy="536266"/>
      </dsp:txXfrm>
    </dsp:sp>
    <dsp:sp modelId="{70C585B9-6E35-470D-BC29-16B5C391E32B}">
      <dsp:nvSpPr>
        <dsp:cNvPr id="0" name=""/>
        <dsp:cNvSpPr/>
      </dsp:nvSpPr>
      <dsp:spPr>
        <a:xfrm>
          <a:off x="2319348" y="1689238"/>
          <a:ext cx="927739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550"/>
          <a:ext cx="64761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550"/>
          <a:ext cx="1295232" cy="1126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a:latin typeface="Arial" panose="020B0604020202020204" pitchFamily="34" charset="0"/>
              <a:cs typeface="Arial" panose="020B0604020202020204" pitchFamily="34" charset="0"/>
            </a:rPr>
            <a:t>Regression methods</a:t>
          </a:r>
          <a:endParaRPr lang="pl-PL" sz="1800" kern="1200" dirty="0">
            <a:latin typeface="Arial" panose="020B0604020202020204" pitchFamily="34" charset="0"/>
            <a:cs typeface="Arial" panose="020B0604020202020204" pitchFamily="34" charset="0"/>
          </a:endParaRPr>
        </a:p>
      </dsp:txBody>
      <dsp:txXfrm>
        <a:off x="0" y="550"/>
        <a:ext cx="1295232" cy="1126658"/>
      </dsp:txXfrm>
    </dsp:sp>
    <dsp:sp modelId="{38502B14-0636-4068-BF82-FD00319EB8FF}">
      <dsp:nvSpPr>
        <dsp:cNvPr id="0" name=""/>
        <dsp:cNvSpPr/>
      </dsp:nvSpPr>
      <dsp:spPr>
        <a:xfrm>
          <a:off x="1392374" y="18154"/>
          <a:ext cx="5083785" cy="35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b="0" kern="1200">
              <a:latin typeface="Arial" panose="020B0604020202020204" pitchFamily="34" charset="0"/>
              <a:cs typeface="Arial" panose="020B0604020202020204" pitchFamily="34" charset="0"/>
            </a:rPr>
            <a:t>Trend Projection Method</a:t>
          </a:r>
          <a:endParaRPr lang="pl-PL" sz="1800" b="0" kern="1200" dirty="0">
            <a:latin typeface="Arial" panose="020B0604020202020204" pitchFamily="34" charset="0"/>
            <a:cs typeface="Arial" panose="020B0604020202020204" pitchFamily="34" charset="0"/>
          </a:endParaRPr>
        </a:p>
      </dsp:txBody>
      <dsp:txXfrm>
        <a:off x="1392374" y="18154"/>
        <a:ext cx="5083785" cy="352080"/>
      </dsp:txXfrm>
    </dsp:sp>
    <dsp:sp modelId="{0666C116-1EB9-4E04-934F-C783C7C54296}">
      <dsp:nvSpPr>
        <dsp:cNvPr id="0" name=""/>
        <dsp:cNvSpPr/>
      </dsp:nvSpPr>
      <dsp:spPr>
        <a:xfrm>
          <a:off x="1295232" y="370235"/>
          <a:ext cx="51809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85E882-BEFA-443D-8ED6-3693FE64ABA5}">
      <dsp:nvSpPr>
        <dsp:cNvPr id="0" name=""/>
        <dsp:cNvSpPr/>
      </dsp:nvSpPr>
      <dsp:spPr>
        <a:xfrm>
          <a:off x="1392374" y="387839"/>
          <a:ext cx="5083785" cy="35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mj-lt"/>
            <a:buNone/>
          </a:pPr>
          <a:r>
            <a:rPr lang="pl-PL" sz="1800" b="0" kern="1200">
              <a:latin typeface="Arial" panose="020B0604020202020204" pitchFamily="34" charset="0"/>
              <a:cs typeface="Arial" panose="020B0604020202020204" pitchFamily="34" charset="0"/>
            </a:rPr>
            <a:t>Simple linear regression method</a:t>
          </a:r>
          <a:endParaRPr lang="pl-PL" sz="1800" b="0" i="0" kern="1200">
            <a:latin typeface="Arial" panose="020B0604020202020204" pitchFamily="34" charset="0"/>
            <a:cs typeface="Arial" panose="020B0604020202020204" pitchFamily="34" charset="0"/>
          </a:endParaRPr>
        </a:p>
      </dsp:txBody>
      <dsp:txXfrm>
        <a:off x="1392374" y="387839"/>
        <a:ext cx="5083785" cy="352080"/>
      </dsp:txXfrm>
    </dsp:sp>
    <dsp:sp modelId="{451F7A10-DF48-4CF4-8CA3-B30ED2E344E0}">
      <dsp:nvSpPr>
        <dsp:cNvPr id="0" name=""/>
        <dsp:cNvSpPr/>
      </dsp:nvSpPr>
      <dsp:spPr>
        <a:xfrm>
          <a:off x="1295232" y="739920"/>
          <a:ext cx="51809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FADDE7-5589-43A5-AD76-FF9DF2094AE4}">
      <dsp:nvSpPr>
        <dsp:cNvPr id="0" name=""/>
        <dsp:cNvSpPr/>
      </dsp:nvSpPr>
      <dsp:spPr>
        <a:xfrm>
          <a:off x="1392374" y="757524"/>
          <a:ext cx="5083785" cy="35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mj-lt"/>
            <a:buNone/>
          </a:pPr>
          <a:r>
            <a:rPr lang="pl-PL" sz="1800" b="0" kern="1200">
              <a:latin typeface="Arial" panose="020B0604020202020204" pitchFamily="34" charset="0"/>
              <a:cs typeface="Arial" panose="020B0604020202020204" pitchFamily="34" charset="0"/>
            </a:rPr>
            <a:t>Multiple linear regression method</a:t>
          </a:r>
          <a:endParaRPr lang="pl-PL" sz="1800" b="0" i="0" kern="1200">
            <a:latin typeface="Arial" panose="020B0604020202020204" pitchFamily="34" charset="0"/>
            <a:cs typeface="Arial" panose="020B0604020202020204" pitchFamily="34" charset="0"/>
          </a:endParaRPr>
        </a:p>
      </dsp:txBody>
      <dsp:txXfrm>
        <a:off x="1392374" y="757524"/>
        <a:ext cx="5083785" cy="352080"/>
      </dsp:txXfrm>
    </dsp:sp>
    <dsp:sp modelId="{86B220C7-E4D9-44C3-9FAB-F1B589C5F0AF}">
      <dsp:nvSpPr>
        <dsp:cNvPr id="0" name=""/>
        <dsp:cNvSpPr/>
      </dsp:nvSpPr>
      <dsp:spPr>
        <a:xfrm>
          <a:off x="1295232" y="1109605"/>
          <a:ext cx="51809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publicdomainpictures.net/view-image.php?image=16268&amp;jazyk=se" TargetMode="External"/><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publicdomainpictures.net/view-image.php?image=16268&amp;jazyk=se" TargetMode="External"/><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8.png"/><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publicdomainpictures.net/view-image.php?image=16268&amp;jazyk=se" TargetMode="External"/><Relationship Id="rId2" Type="http://schemas.openxmlformats.org/officeDocument/2006/relationships/image" Target="../media/image18.jpeg"/><Relationship Id="rId1" Type="http://schemas.openxmlformats.org/officeDocument/2006/relationships/slideLayout" Target="../slideLayouts/slideLayout3.xml"/><Relationship Id="rId5" Type="http://schemas.openxmlformats.org/officeDocument/2006/relationships/image" Target="../media/image26.wmf"/><Relationship Id="rId4" Type="http://schemas.openxmlformats.org/officeDocument/2006/relationships/oleObject" Target="../embeddings/oleObject2.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err="1">
                <a:latin typeface="Tahoma" panose="020B0604030504040204" pitchFamily="34" charset="0"/>
                <a:ea typeface="Tahoma" panose="020B0604030504040204" pitchFamily="34" charset="0"/>
                <a:cs typeface="Tahoma" panose="020B0604030504040204" pitchFamily="34" charset="0"/>
              </a:rPr>
              <a:t>Forecasting</a:t>
            </a:r>
            <a:r>
              <a:rPr lang="pl-PL" sz="4400" dirty="0">
                <a:latin typeface="Tahoma" panose="020B0604030504040204" pitchFamily="34" charset="0"/>
                <a:ea typeface="Tahoma" panose="020B0604030504040204" pitchFamily="34" charset="0"/>
                <a:cs typeface="Tahoma" panose="020B0604030504040204" pitchFamily="34" charset="0"/>
              </a:rPr>
              <a:t> </a:t>
            </a:r>
            <a:r>
              <a:rPr lang="pl-PL" sz="4400" dirty="0" err="1">
                <a:latin typeface="Tahoma" panose="020B0604030504040204" pitchFamily="34" charset="0"/>
                <a:ea typeface="Tahoma" panose="020B0604030504040204" pitchFamily="34" charset="0"/>
                <a:cs typeface="Tahoma" panose="020B0604030504040204" pitchFamily="34" charset="0"/>
              </a:rPr>
              <a:t>Techniques</a:t>
            </a:r>
            <a:endParaRPr lang="pl-PL" sz="4400" dirty="0">
              <a:latin typeface="Tahoma" panose="020B0604030504040204" pitchFamily="34" charset="0"/>
              <a:ea typeface="Tahoma" panose="020B0604030504040204" pitchFamily="34" charset="0"/>
              <a:cs typeface="Tahoma" panose="020B0604030504040204" pitchFamily="34" charset="0"/>
            </a:endParaRP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err="1">
                <a:latin typeface="Tahoma" panose="020B0604030504040204" pitchFamily="34" charset="0"/>
                <a:ea typeface="Tahoma" panose="020B0604030504040204" pitchFamily="34" charset="0"/>
                <a:cs typeface="Tahoma" panose="020B0604030504040204" pitchFamily="34" charset="0"/>
              </a:rPr>
              <a:t>Lecture</a:t>
            </a:r>
            <a:endParaRPr lang="pl-PL" sz="28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
        <p:nvSpPr>
          <p:cNvPr id="12" name="Tytuł 1">
            <a:extLst>
              <a:ext uri="{FF2B5EF4-FFF2-40B4-BE49-F238E27FC236}">
                <a16:creationId xmlns:a16="http://schemas.microsoft.com/office/drawing/2014/main" id="{011F3324-4588-7D62-8BEB-3176CAF17BB4}"/>
              </a:ext>
            </a:extLst>
          </p:cNvPr>
          <p:cNvSpPr>
            <a:spLocks noGrp="1"/>
          </p:cNvSpPr>
          <p:nvPr>
            <p:ph type="ctrTitle"/>
          </p:nvPr>
        </p:nvSpPr>
        <p:spPr>
          <a:xfrm>
            <a:off x="4811697" y="546867"/>
            <a:ext cx="7306347" cy="1752566"/>
          </a:xfrm>
        </p:spPr>
        <p:txBody>
          <a:bodyPr>
            <a:normAutofit fontScale="90000"/>
          </a:bodyPr>
          <a:lstStyle/>
          <a:p>
            <a:r>
              <a:rPr lang="en-US" b="1" dirty="0"/>
              <a:t>Advanced using of spreadsheet to analyze logistics data</a:t>
            </a:r>
            <a:endParaRPr lang="pl-PL" b="1" dirty="0"/>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Time series decomposition</a:t>
            </a:r>
            <a:endParaRPr lang="pl-PL" dirty="0"/>
          </a:p>
        </p:txBody>
      </p:sp>
      <p:sp>
        <p:nvSpPr>
          <p:cNvPr id="5" name="pole tekstowe 4">
            <a:extLst>
              <a:ext uri="{FF2B5EF4-FFF2-40B4-BE49-F238E27FC236}">
                <a16:creationId xmlns:a16="http://schemas.microsoft.com/office/drawing/2014/main" id="{7408E4CD-7D6A-7909-D1FE-4658B99B717A}"/>
              </a:ext>
            </a:extLst>
          </p:cNvPr>
          <p:cNvSpPr txBox="1"/>
          <p:nvPr/>
        </p:nvSpPr>
        <p:spPr>
          <a:xfrm>
            <a:off x="1047591" y="6313649"/>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Source: </a:t>
            </a:r>
            <a:r>
              <a:rPr lang="pl-PL" dirty="0" err="1"/>
              <a:t>Cieslak</a:t>
            </a:r>
            <a:r>
              <a:rPr lang="pl-PL" dirty="0"/>
              <a:t>, 1997</a:t>
            </a:r>
          </a:p>
        </p:txBody>
      </p:sp>
      <p:sp>
        <p:nvSpPr>
          <p:cNvPr id="7" name="pole tekstowe 6">
            <a:extLst>
              <a:ext uri="{FF2B5EF4-FFF2-40B4-BE49-F238E27FC236}">
                <a16:creationId xmlns:a16="http://schemas.microsoft.com/office/drawing/2014/main" id="{B987DC4F-0019-CE8C-0E76-06C2554BF095}"/>
              </a:ext>
            </a:extLst>
          </p:cNvPr>
          <p:cNvSpPr txBox="1"/>
          <p:nvPr/>
        </p:nvSpPr>
        <p:spPr>
          <a:xfrm>
            <a:off x="786570" y="4452232"/>
            <a:ext cx="4622992" cy="1477328"/>
          </a:xfrm>
          <a:prstGeom prst="rect">
            <a:avLst/>
          </a:prstGeom>
          <a:noFill/>
        </p:spPr>
        <p:txBody>
          <a:bodyPr wrap="square">
            <a:spAutoFit/>
          </a:bodyPr>
          <a:lstStyle/>
          <a:p>
            <a:pPr algn="just"/>
            <a:r>
              <a:rPr lang="en-US" dirty="0">
                <a:solidFill>
                  <a:srgbClr val="347CB8"/>
                </a:solidFill>
                <a:latin typeface="Tahoma" panose="020B0604030504040204" pitchFamily="34" charset="0"/>
                <a:ea typeface="Tahoma" panose="020B0604030504040204" pitchFamily="34" charset="0"/>
                <a:cs typeface="Tahoma" panose="020B0604030504040204" pitchFamily="34" charset="0"/>
              </a:rPr>
              <a:t>development tendencies (trend) </a:t>
            </a:r>
            <a:r>
              <a:rPr lang="en-US" dirty="0">
                <a:latin typeface="Tahoma" panose="020B0604030504040204" pitchFamily="34" charset="0"/>
                <a:ea typeface="Tahoma" panose="020B0604030504040204" pitchFamily="34" charset="0"/>
                <a:cs typeface="Tahoma" panose="020B0604030504040204" pitchFamily="34" charset="0"/>
              </a:rPr>
              <a:t>– these are the long-term tendency of series data to one-way (monotonic) changes in the forecast variable. They are of an increase or decrease nature</a:t>
            </a:r>
            <a:endParaRPr lang="pl-PL" dirty="0">
              <a:latin typeface="Tahoma" panose="020B0604030504040204" pitchFamily="34" charset="0"/>
              <a:ea typeface="Tahoma" panose="020B0604030504040204" pitchFamily="34" charset="0"/>
              <a:cs typeface="Tahoma" panose="020B0604030504040204" pitchFamily="34" charset="0"/>
            </a:endParaRPr>
          </a:p>
        </p:txBody>
      </p:sp>
      <p:pic>
        <p:nvPicPr>
          <p:cNvPr id="6" name="Obraz 5">
            <a:extLst>
              <a:ext uri="{FF2B5EF4-FFF2-40B4-BE49-F238E27FC236}">
                <a16:creationId xmlns:a16="http://schemas.microsoft.com/office/drawing/2014/main" id="{98A5F4AE-5517-AEE4-69F1-F4169F7772F8}"/>
              </a:ext>
            </a:extLst>
          </p:cNvPr>
          <p:cNvPicPr>
            <a:picLocks noChangeAspect="1"/>
          </p:cNvPicPr>
          <p:nvPr/>
        </p:nvPicPr>
        <p:blipFill>
          <a:blip r:embed="rId2"/>
          <a:stretch>
            <a:fillRect/>
          </a:stretch>
        </p:blipFill>
        <p:spPr>
          <a:xfrm>
            <a:off x="455186" y="1667104"/>
            <a:ext cx="5285761" cy="2659825"/>
          </a:xfrm>
          <a:prstGeom prst="rect">
            <a:avLst/>
          </a:prstGeom>
        </p:spPr>
      </p:pic>
      <p:pic>
        <p:nvPicPr>
          <p:cNvPr id="8" name="Obraz 7">
            <a:extLst>
              <a:ext uri="{FF2B5EF4-FFF2-40B4-BE49-F238E27FC236}">
                <a16:creationId xmlns:a16="http://schemas.microsoft.com/office/drawing/2014/main" id="{4507EE8F-2364-7062-BB72-88E6D1F56C1B}"/>
              </a:ext>
            </a:extLst>
          </p:cNvPr>
          <p:cNvPicPr>
            <a:picLocks noChangeAspect="1"/>
          </p:cNvPicPr>
          <p:nvPr/>
        </p:nvPicPr>
        <p:blipFill>
          <a:blip r:embed="rId3"/>
          <a:stretch>
            <a:fillRect/>
          </a:stretch>
        </p:blipFill>
        <p:spPr>
          <a:xfrm>
            <a:off x="6096000" y="1861933"/>
            <a:ext cx="5698487" cy="2270165"/>
          </a:xfrm>
          <a:prstGeom prst="rect">
            <a:avLst/>
          </a:prstGeom>
        </p:spPr>
      </p:pic>
      <p:sp>
        <p:nvSpPr>
          <p:cNvPr id="9" name="pole tekstowe 8">
            <a:extLst>
              <a:ext uri="{FF2B5EF4-FFF2-40B4-BE49-F238E27FC236}">
                <a16:creationId xmlns:a16="http://schemas.microsoft.com/office/drawing/2014/main" id="{0C8E4755-FA18-C042-F5B8-CDF5905860C7}"/>
              </a:ext>
            </a:extLst>
          </p:cNvPr>
          <p:cNvSpPr txBox="1"/>
          <p:nvPr/>
        </p:nvSpPr>
        <p:spPr>
          <a:xfrm>
            <a:off x="6633747" y="4452232"/>
            <a:ext cx="4622992" cy="1477328"/>
          </a:xfrm>
          <a:prstGeom prst="rect">
            <a:avLst/>
          </a:prstGeom>
          <a:noFill/>
        </p:spPr>
        <p:txBody>
          <a:bodyPr wrap="square">
            <a:spAutoFit/>
          </a:bodyPr>
          <a:lstStyle/>
          <a:p>
            <a:pPr algn="just"/>
            <a:r>
              <a:rPr lang="en-US" dirty="0">
                <a:solidFill>
                  <a:srgbClr val="347CB8"/>
                </a:solidFill>
                <a:latin typeface="Tahoma" panose="020B0604030504040204" pitchFamily="34" charset="0"/>
                <a:ea typeface="Tahoma" panose="020B0604030504040204" pitchFamily="34" charset="0"/>
                <a:cs typeface="Tahoma" panose="020B0604030504040204" pitchFamily="34" charset="0"/>
              </a:rPr>
              <a:t>cyclical fluctuations </a:t>
            </a:r>
            <a:r>
              <a:rPr lang="en-US" dirty="0">
                <a:latin typeface="Tahoma" panose="020B0604030504040204" pitchFamily="34" charset="0"/>
                <a:ea typeface="Tahoma" panose="020B0604030504040204" pitchFamily="34" charset="0"/>
                <a:cs typeface="Tahoma" panose="020B0604030504040204" pitchFamily="34" charset="0"/>
              </a:rPr>
              <a:t>– these are long-term, rhythmic fluctuations in the value of a variable around a trend or a constant level, which persist for a long time (longer than a year</a:t>
            </a:r>
            <a:endParaRPr lang="pl-P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0127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Time series decomposition</a:t>
            </a:r>
            <a:endParaRPr lang="pl-PL" dirty="0"/>
          </a:p>
        </p:txBody>
      </p:sp>
      <p:sp>
        <p:nvSpPr>
          <p:cNvPr id="5" name="pole tekstowe 4">
            <a:extLst>
              <a:ext uri="{FF2B5EF4-FFF2-40B4-BE49-F238E27FC236}">
                <a16:creationId xmlns:a16="http://schemas.microsoft.com/office/drawing/2014/main" id="{7408E4CD-7D6A-7909-D1FE-4658B99B717A}"/>
              </a:ext>
            </a:extLst>
          </p:cNvPr>
          <p:cNvSpPr txBox="1"/>
          <p:nvPr/>
        </p:nvSpPr>
        <p:spPr>
          <a:xfrm>
            <a:off x="1047591" y="6313649"/>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Source: </a:t>
            </a:r>
            <a:r>
              <a:rPr lang="pl-PL" dirty="0" err="1"/>
              <a:t>Cieslak</a:t>
            </a:r>
            <a:r>
              <a:rPr lang="pl-PL" dirty="0"/>
              <a:t>, 1997</a:t>
            </a:r>
          </a:p>
        </p:txBody>
      </p:sp>
      <p:sp>
        <p:nvSpPr>
          <p:cNvPr id="7" name="pole tekstowe 6">
            <a:extLst>
              <a:ext uri="{FF2B5EF4-FFF2-40B4-BE49-F238E27FC236}">
                <a16:creationId xmlns:a16="http://schemas.microsoft.com/office/drawing/2014/main" id="{B987DC4F-0019-CE8C-0E76-06C2554BF095}"/>
              </a:ext>
            </a:extLst>
          </p:cNvPr>
          <p:cNvSpPr txBox="1"/>
          <p:nvPr/>
        </p:nvSpPr>
        <p:spPr>
          <a:xfrm>
            <a:off x="6583688" y="2690336"/>
            <a:ext cx="4622992" cy="1477328"/>
          </a:xfrm>
          <a:prstGeom prst="rect">
            <a:avLst/>
          </a:prstGeom>
          <a:noFill/>
        </p:spPr>
        <p:txBody>
          <a:bodyPr wrap="square">
            <a:spAutoFit/>
          </a:bodyPr>
          <a:lstStyle/>
          <a:p>
            <a:pPr algn="just"/>
            <a:r>
              <a:rPr lang="en-US" dirty="0">
                <a:solidFill>
                  <a:srgbClr val="347CB8"/>
                </a:solidFill>
                <a:latin typeface="Tahoma" panose="020B0604030504040204" pitchFamily="34" charset="0"/>
                <a:ea typeface="Tahoma" panose="020B0604030504040204" pitchFamily="34" charset="0"/>
                <a:cs typeface="Tahoma" panose="020B0604030504040204" pitchFamily="34" charset="0"/>
              </a:rPr>
              <a:t>seasonal fluctuations </a:t>
            </a:r>
            <a:r>
              <a:rPr lang="en-US" dirty="0">
                <a:latin typeface="Tahoma" panose="020B0604030504040204" pitchFamily="34" charset="0"/>
                <a:ea typeface="Tahoma" panose="020B0604030504040204" pitchFamily="34" charset="0"/>
                <a:cs typeface="Tahoma" panose="020B0604030504040204" pitchFamily="34" charset="0"/>
              </a:rPr>
              <a:t>– these are fluctuations in the value of a time series variable around a trend or constant level, which tend to repeat at regular (seasonal) intervals, not exceeding a year</a:t>
            </a:r>
            <a:endParaRPr lang="pl-PL" dirty="0">
              <a:latin typeface="Tahoma" panose="020B0604030504040204" pitchFamily="34" charset="0"/>
              <a:ea typeface="Tahoma" panose="020B0604030504040204" pitchFamily="34" charset="0"/>
              <a:cs typeface="Tahoma" panose="020B0604030504040204" pitchFamily="34" charset="0"/>
            </a:endParaRPr>
          </a:p>
        </p:txBody>
      </p:sp>
      <p:pic>
        <p:nvPicPr>
          <p:cNvPr id="2" name="Obraz 1">
            <a:extLst>
              <a:ext uri="{FF2B5EF4-FFF2-40B4-BE49-F238E27FC236}">
                <a16:creationId xmlns:a16="http://schemas.microsoft.com/office/drawing/2014/main" id="{DB154297-58E7-41F2-994C-404CE4EB1D6A}"/>
              </a:ext>
            </a:extLst>
          </p:cNvPr>
          <p:cNvPicPr>
            <a:picLocks noChangeAspect="1"/>
          </p:cNvPicPr>
          <p:nvPr/>
        </p:nvPicPr>
        <p:blipFill>
          <a:blip r:embed="rId2"/>
          <a:stretch>
            <a:fillRect/>
          </a:stretch>
        </p:blipFill>
        <p:spPr>
          <a:xfrm>
            <a:off x="489445" y="2192784"/>
            <a:ext cx="5922427" cy="3237097"/>
          </a:xfrm>
          <a:prstGeom prst="rect">
            <a:avLst/>
          </a:prstGeom>
        </p:spPr>
      </p:pic>
    </p:spTree>
    <p:extLst>
      <p:ext uri="{BB962C8B-B14F-4D97-AF65-F5344CB8AC3E}">
        <p14:creationId xmlns:p14="http://schemas.microsoft.com/office/powerpoint/2010/main" val="693171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Preparing time series data</a:t>
            </a:r>
            <a:endParaRPr lang="pl-PL" dirty="0"/>
          </a:p>
        </p:txBody>
      </p:sp>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838201" y="1706908"/>
            <a:ext cx="10643885" cy="47859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l-PL" dirty="0"/>
              <a:t>Pe</a:t>
            </a:r>
            <a:r>
              <a:rPr lang="en-US" dirty="0" err="1"/>
              <a:t>rforming</a:t>
            </a:r>
            <a:r>
              <a:rPr lang="en-US" dirty="0"/>
              <a:t> preliminary data processing, also known as </a:t>
            </a:r>
            <a:r>
              <a:rPr lang="en-US" dirty="0">
                <a:solidFill>
                  <a:srgbClr val="347CB8"/>
                </a:solidFill>
              </a:rPr>
              <a:t>data cleaning</a:t>
            </a:r>
            <a:r>
              <a:rPr lang="pl-PL" dirty="0"/>
              <a:t>;</a:t>
            </a:r>
            <a:r>
              <a:rPr lang="en-US" dirty="0"/>
              <a:t> </a:t>
            </a:r>
            <a:endParaRPr lang="pl-PL" dirty="0"/>
          </a:p>
          <a:p>
            <a:pPr algn="just"/>
            <a:endParaRPr lang="pl-PL" dirty="0"/>
          </a:p>
          <a:p>
            <a:pPr algn="just"/>
            <a:r>
              <a:rPr lang="pl-PL" dirty="0"/>
              <a:t>V</a:t>
            </a:r>
            <a:r>
              <a:rPr lang="en-US" dirty="0" err="1"/>
              <a:t>arious</a:t>
            </a:r>
            <a:r>
              <a:rPr lang="en-US" dirty="0"/>
              <a:t> strategies for dealing with outlier data</a:t>
            </a:r>
            <a:r>
              <a:rPr lang="pl-PL" dirty="0"/>
              <a:t>:</a:t>
            </a:r>
          </a:p>
          <a:p>
            <a:pPr lvl="1" algn="just"/>
            <a:r>
              <a:rPr lang="en-US" dirty="0"/>
              <a:t>no action – it involves ignoring atypical data;</a:t>
            </a:r>
          </a:p>
          <a:p>
            <a:pPr lvl="1" algn="just"/>
            <a:r>
              <a:rPr lang="en-US" dirty="0"/>
              <a:t>filtering cases with outlier data – this involves removing this data;</a:t>
            </a:r>
          </a:p>
          <a:p>
            <a:pPr lvl="1" algn="just"/>
            <a:r>
              <a:rPr lang="en-US" dirty="0"/>
              <a:t>replacing unusual data – this is a popular strategy in which outliers are replaced by: (1) a value of 0, (2) an average value; (3) the maximum/minimum value of the filter or (4) another value determined </a:t>
            </a:r>
            <a:r>
              <a:rPr lang="pl-PL" dirty="0" err="1"/>
              <a:t>based</a:t>
            </a:r>
            <a:r>
              <a:rPr lang="pl-PL" dirty="0"/>
              <a:t> on </a:t>
            </a:r>
            <a:r>
              <a:rPr lang="en-US" dirty="0"/>
              <a:t>a substantive criterion.</a:t>
            </a:r>
            <a:endParaRPr lang="pl-PL" dirty="0"/>
          </a:p>
        </p:txBody>
      </p:sp>
    </p:spTree>
    <p:extLst>
      <p:ext uri="{BB962C8B-B14F-4D97-AF65-F5344CB8AC3E}">
        <p14:creationId xmlns:p14="http://schemas.microsoft.com/office/powerpoint/2010/main" val="4270448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Selected types of outliers</a:t>
            </a:r>
            <a:endParaRPr lang="pl-PL" dirty="0"/>
          </a:p>
        </p:txBody>
      </p:sp>
      <p:sp>
        <p:nvSpPr>
          <p:cNvPr id="7" name="pole tekstowe 6">
            <a:extLst>
              <a:ext uri="{FF2B5EF4-FFF2-40B4-BE49-F238E27FC236}">
                <a16:creationId xmlns:a16="http://schemas.microsoft.com/office/drawing/2014/main" id="{B987DC4F-0019-CE8C-0E76-06C2554BF095}"/>
              </a:ext>
            </a:extLst>
          </p:cNvPr>
          <p:cNvSpPr txBox="1"/>
          <p:nvPr/>
        </p:nvSpPr>
        <p:spPr>
          <a:xfrm>
            <a:off x="781383" y="4644276"/>
            <a:ext cx="4622992" cy="1477328"/>
          </a:xfrm>
          <a:prstGeom prst="rect">
            <a:avLst/>
          </a:prstGeom>
          <a:noFill/>
        </p:spPr>
        <p:txBody>
          <a:bodyPr wrap="square">
            <a:spAutoFit/>
          </a:bodyPr>
          <a:lstStyle/>
          <a:p>
            <a:pPr algn="just"/>
            <a:r>
              <a:rPr lang="en-US" dirty="0">
                <a:solidFill>
                  <a:srgbClr val="347CB8"/>
                </a:solidFill>
                <a:latin typeface="Tahoma" panose="020B0604030504040204" pitchFamily="34" charset="0"/>
                <a:ea typeface="Tahoma" panose="020B0604030504040204" pitchFamily="34" charset="0"/>
                <a:cs typeface="Tahoma" panose="020B0604030504040204" pitchFamily="34" charset="0"/>
              </a:rPr>
              <a:t>Additive outlier</a:t>
            </a:r>
            <a:r>
              <a:rPr lang="pl-PL" dirty="0">
                <a:solidFill>
                  <a:srgbClr val="347CB8"/>
                </a:solidFill>
                <a:latin typeface="Tahoma" panose="020B0604030504040204" pitchFamily="34" charset="0"/>
                <a:ea typeface="Tahoma" panose="020B0604030504040204" pitchFamily="34" charset="0"/>
                <a:cs typeface="Tahoma" panose="020B0604030504040204" pitchFamily="34" charset="0"/>
              </a:rPr>
              <a:t> </a:t>
            </a:r>
            <a:r>
              <a:rPr lang="pl-PL" dirty="0">
                <a:latin typeface="Tahoma" panose="020B0604030504040204" pitchFamily="34" charset="0"/>
                <a:ea typeface="Tahoma" panose="020B0604030504040204" pitchFamily="34" charset="0"/>
                <a:cs typeface="Tahoma" panose="020B0604030504040204" pitchFamily="34" charset="0"/>
              </a:rPr>
              <a:t>– i</a:t>
            </a:r>
            <a:r>
              <a:rPr lang="en-US" dirty="0">
                <a:latin typeface="Tahoma" panose="020B0604030504040204" pitchFamily="34" charset="0"/>
                <a:ea typeface="Tahoma" panose="020B0604030504040204" pitchFamily="34" charset="0"/>
                <a:cs typeface="Tahoma" panose="020B0604030504040204" pitchFamily="34" charset="0"/>
              </a:rPr>
              <a:t>t appears as a surprisingly large or surprisingly small value for a single observation.</a:t>
            </a:r>
            <a:r>
              <a:rPr lang="pl-PL"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It has no effect on subsequent observations – the value of the series does not deviate any further.</a:t>
            </a:r>
          </a:p>
        </p:txBody>
      </p:sp>
      <p:sp>
        <p:nvSpPr>
          <p:cNvPr id="9" name="pole tekstowe 8">
            <a:extLst>
              <a:ext uri="{FF2B5EF4-FFF2-40B4-BE49-F238E27FC236}">
                <a16:creationId xmlns:a16="http://schemas.microsoft.com/office/drawing/2014/main" id="{0C8E4755-FA18-C042-F5B8-CDF5905860C7}"/>
              </a:ext>
            </a:extLst>
          </p:cNvPr>
          <p:cNvSpPr txBox="1"/>
          <p:nvPr/>
        </p:nvSpPr>
        <p:spPr>
          <a:xfrm>
            <a:off x="6607113" y="4644276"/>
            <a:ext cx="4978245" cy="1477328"/>
          </a:xfrm>
          <a:prstGeom prst="rect">
            <a:avLst/>
          </a:prstGeom>
          <a:noFill/>
        </p:spPr>
        <p:txBody>
          <a:bodyPr wrap="square">
            <a:spAutoFit/>
          </a:bodyPr>
          <a:lstStyle/>
          <a:p>
            <a:pPr algn="just"/>
            <a:r>
              <a:rPr lang="en-US" dirty="0">
                <a:solidFill>
                  <a:srgbClr val="347CB8"/>
                </a:solidFill>
                <a:latin typeface="Tahoma" panose="020B0604030504040204" pitchFamily="34" charset="0"/>
                <a:ea typeface="Tahoma" panose="020B0604030504040204" pitchFamily="34" charset="0"/>
                <a:cs typeface="Tahoma" panose="020B0604030504040204" pitchFamily="34" charset="0"/>
              </a:rPr>
              <a:t>Innovative outlier</a:t>
            </a:r>
            <a:r>
              <a:rPr lang="pl-PL" dirty="0">
                <a:solidFill>
                  <a:srgbClr val="347CB8"/>
                </a:solidFill>
                <a:latin typeface="Tahoma" panose="020B0604030504040204" pitchFamily="34" charset="0"/>
                <a:ea typeface="Tahoma" panose="020B0604030504040204" pitchFamily="34" charset="0"/>
                <a:cs typeface="Tahoma" panose="020B0604030504040204" pitchFamily="34" charset="0"/>
              </a:rPr>
              <a:t> </a:t>
            </a:r>
            <a:r>
              <a:rPr lang="pl-PL" dirty="0">
                <a:latin typeface="Tahoma" panose="020B0604030504040204" pitchFamily="34" charset="0"/>
                <a:ea typeface="Tahoma" panose="020B0604030504040204" pitchFamily="34" charset="0"/>
                <a:cs typeface="Tahoma" panose="020B0604030504040204" pitchFamily="34" charset="0"/>
              </a:rPr>
              <a:t>– i</a:t>
            </a:r>
            <a:r>
              <a:rPr lang="en-US" dirty="0">
                <a:latin typeface="Tahoma" panose="020B0604030504040204" pitchFamily="34" charset="0"/>
                <a:ea typeface="Tahoma" panose="020B0604030504040204" pitchFamily="34" charset="0"/>
                <a:cs typeface="Tahoma" panose="020B0604030504040204" pitchFamily="34" charset="0"/>
              </a:rPr>
              <a:t>t occurs as a deviation with further effects on observations. An initial (first) effect with a delay and extension effect on subsequent observations (decreasing or increasing) can be observed.</a:t>
            </a:r>
          </a:p>
        </p:txBody>
      </p:sp>
      <p:pic>
        <p:nvPicPr>
          <p:cNvPr id="2" name="Obraz 1">
            <a:extLst>
              <a:ext uri="{FF2B5EF4-FFF2-40B4-BE49-F238E27FC236}">
                <a16:creationId xmlns:a16="http://schemas.microsoft.com/office/drawing/2014/main" id="{CF425792-AD3B-E6B4-2590-6A628DFE9BB5}"/>
              </a:ext>
            </a:extLst>
          </p:cNvPr>
          <p:cNvPicPr>
            <a:picLocks noChangeAspect="1"/>
          </p:cNvPicPr>
          <p:nvPr/>
        </p:nvPicPr>
        <p:blipFill>
          <a:blip r:embed="rId2"/>
          <a:stretch>
            <a:fillRect/>
          </a:stretch>
        </p:blipFill>
        <p:spPr>
          <a:xfrm>
            <a:off x="935261" y="1821180"/>
            <a:ext cx="4315236" cy="2631052"/>
          </a:xfrm>
          <a:prstGeom prst="rect">
            <a:avLst/>
          </a:prstGeom>
        </p:spPr>
      </p:pic>
      <p:pic>
        <p:nvPicPr>
          <p:cNvPr id="3" name="Obraz 2">
            <a:extLst>
              <a:ext uri="{FF2B5EF4-FFF2-40B4-BE49-F238E27FC236}">
                <a16:creationId xmlns:a16="http://schemas.microsoft.com/office/drawing/2014/main" id="{3C30BA53-8293-8005-50AC-670518E3C589}"/>
              </a:ext>
            </a:extLst>
          </p:cNvPr>
          <p:cNvPicPr>
            <a:picLocks noChangeAspect="1"/>
          </p:cNvPicPr>
          <p:nvPr/>
        </p:nvPicPr>
        <p:blipFill>
          <a:blip r:embed="rId3"/>
          <a:stretch>
            <a:fillRect/>
          </a:stretch>
        </p:blipFill>
        <p:spPr>
          <a:xfrm>
            <a:off x="6676394" y="1821180"/>
            <a:ext cx="4580345" cy="2734991"/>
          </a:xfrm>
          <a:prstGeom prst="rect">
            <a:avLst/>
          </a:prstGeom>
        </p:spPr>
      </p:pic>
      <p:sp>
        <p:nvSpPr>
          <p:cNvPr id="10" name="Strzałka: w dół 9">
            <a:extLst>
              <a:ext uri="{FF2B5EF4-FFF2-40B4-BE49-F238E27FC236}">
                <a16:creationId xmlns:a16="http://schemas.microsoft.com/office/drawing/2014/main" id="{B6211F2C-734D-AC0E-C5FD-46E4CFA994D7}"/>
              </a:ext>
            </a:extLst>
          </p:cNvPr>
          <p:cNvSpPr/>
          <p:nvPr/>
        </p:nvSpPr>
        <p:spPr>
          <a:xfrm rot="3621193">
            <a:off x="4506691" y="1317621"/>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trzałka: w dół 10">
            <a:extLst>
              <a:ext uri="{FF2B5EF4-FFF2-40B4-BE49-F238E27FC236}">
                <a16:creationId xmlns:a16="http://schemas.microsoft.com/office/drawing/2014/main" id="{5964486C-A511-CF65-1204-093CBBB7ECCB}"/>
              </a:ext>
            </a:extLst>
          </p:cNvPr>
          <p:cNvSpPr/>
          <p:nvPr/>
        </p:nvSpPr>
        <p:spPr>
          <a:xfrm rot="14040840">
            <a:off x="934631" y="3478829"/>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Strzałka: w dół 12">
            <a:extLst>
              <a:ext uri="{FF2B5EF4-FFF2-40B4-BE49-F238E27FC236}">
                <a16:creationId xmlns:a16="http://schemas.microsoft.com/office/drawing/2014/main" id="{B9715608-E61C-1656-DB10-A7ACA67CE9C7}"/>
              </a:ext>
            </a:extLst>
          </p:cNvPr>
          <p:cNvSpPr/>
          <p:nvPr/>
        </p:nvSpPr>
        <p:spPr>
          <a:xfrm rot="14040840">
            <a:off x="6413632" y="2899391"/>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1791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Selected types of outliers</a:t>
            </a:r>
            <a:endParaRPr lang="pl-PL" dirty="0"/>
          </a:p>
        </p:txBody>
      </p:sp>
      <p:sp>
        <p:nvSpPr>
          <p:cNvPr id="7" name="pole tekstowe 6">
            <a:extLst>
              <a:ext uri="{FF2B5EF4-FFF2-40B4-BE49-F238E27FC236}">
                <a16:creationId xmlns:a16="http://schemas.microsoft.com/office/drawing/2014/main" id="{B987DC4F-0019-CE8C-0E76-06C2554BF095}"/>
              </a:ext>
            </a:extLst>
          </p:cNvPr>
          <p:cNvSpPr txBox="1"/>
          <p:nvPr/>
        </p:nvSpPr>
        <p:spPr>
          <a:xfrm>
            <a:off x="781383" y="4644276"/>
            <a:ext cx="4622992" cy="1200329"/>
          </a:xfrm>
          <a:prstGeom prst="rect">
            <a:avLst/>
          </a:prstGeom>
          <a:noFill/>
        </p:spPr>
        <p:txBody>
          <a:bodyPr wrap="square">
            <a:spAutoFit/>
          </a:bodyPr>
          <a:lstStyle/>
          <a:p>
            <a:pPr algn="just"/>
            <a:r>
              <a:rPr lang="en-US" dirty="0">
                <a:solidFill>
                  <a:srgbClr val="347CB8"/>
                </a:solidFill>
                <a:latin typeface="Tahoma" panose="020B0604030504040204" pitchFamily="34" charset="0"/>
                <a:ea typeface="Tahoma" panose="020B0604030504040204" pitchFamily="34" charset="0"/>
                <a:cs typeface="Tahoma" panose="020B0604030504040204" pitchFamily="34" charset="0"/>
              </a:rPr>
              <a:t>Transient change outlier</a:t>
            </a:r>
            <a:r>
              <a:rPr lang="pl-PL" dirty="0">
                <a:solidFill>
                  <a:srgbClr val="347CB8"/>
                </a:solidFill>
                <a:latin typeface="Tahoma" panose="020B0604030504040204" pitchFamily="34" charset="0"/>
                <a:ea typeface="Tahoma" panose="020B0604030504040204" pitchFamily="34" charset="0"/>
                <a:cs typeface="Tahoma" panose="020B0604030504040204" pitchFamily="34" charset="0"/>
              </a:rPr>
              <a:t> </a:t>
            </a:r>
            <a:r>
              <a:rPr lang="pl-PL" dirty="0">
                <a:latin typeface="Tahoma" panose="020B0604030504040204" pitchFamily="34" charset="0"/>
                <a:ea typeface="Tahoma" panose="020B0604030504040204" pitchFamily="34" charset="0"/>
                <a:cs typeface="Tahoma" panose="020B0604030504040204" pitchFamily="34" charset="0"/>
              </a:rPr>
              <a:t>– i</a:t>
            </a:r>
            <a:r>
              <a:rPr lang="en-US" dirty="0">
                <a:latin typeface="Tahoma" panose="020B0604030504040204" pitchFamily="34" charset="0"/>
                <a:ea typeface="Tahoma" panose="020B0604030504040204" pitchFamily="34" charset="0"/>
                <a:cs typeface="Tahoma" panose="020B0604030504040204" pitchFamily="34" charset="0"/>
              </a:rPr>
              <a:t>t occurs when the influence decays exponentially with subsequent observations.</a:t>
            </a:r>
            <a:r>
              <a:rPr lang="pl-PL"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Eventually the series returns to its normal level.</a:t>
            </a:r>
          </a:p>
        </p:txBody>
      </p:sp>
      <p:sp>
        <p:nvSpPr>
          <p:cNvPr id="9" name="pole tekstowe 8">
            <a:extLst>
              <a:ext uri="{FF2B5EF4-FFF2-40B4-BE49-F238E27FC236}">
                <a16:creationId xmlns:a16="http://schemas.microsoft.com/office/drawing/2014/main" id="{0C8E4755-FA18-C042-F5B8-CDF5905860C7}"/>
              </a:ext>
            </a:extLst>
          </p:cNvPr>
          <p:cNvSpPr txBox="1"/>
          <p:nvPr/>
        </p:nvSpPr>
        <p:spPr>
          <a:xfrm>
            <a:off x="6607113" y="4644276"/>
            <a:ext cx="4978245" cy="923330"/>
          </a:xfrm>
          <a:prstGeom prst="rect">
            <a:avLst/>
          </a:prstGeom>
          <a:noFill/>
        </p:spPr>
        <p:txBody>
          <a:bodyPr wrap="square">
            <a:spAutoFit/>
          </a:bodyPr>
          <a:lstStyle/>
          <a:p>
            <a:pPr algn="just"/>
            <a:r>
              <a:rPr lang="en-US" dirty="0">
                <a:solidFill>
                  <a:srgbClr val="347CB8"/>
                </a:solidFill>
                <a:latin typeface="Tahoma" panose="020B0604030504040204" pitchFamily="34" charset="0"/>
                <a:ea typeface="Tahoma" panose="020B0604030504040204" pitchFamily="34" charset="0"/>
                <a:cs typeface="Tahoma" panose="020B0604030504040204" pitchFamily="34" charset="0"/>
              </a:rPr>
              <a:t>Seasonally additive outlier</a:t>
            </a:r>
            <a:r>
              <a:rPr lang="pl-PL" dirty="0">
                <a:solidFill>
                  <a:srgbClr val="347CB8"/>
                </a:solidFill>
                <a:latin typeface="Tahoma" panose="020B0604030504040204" pitchFamily="34" charset="0"/>
                <a:ea typeface="Tahoma" panose="020B0604030504040204" pitchFamily="34" charset="0"/>
                <a:cs typeface="Tahoma" panose="020B0604030504040204" pitchFamily="34" charset="0"/>
              </a:rPr>
              <a:t> </a:t>
            </a:r>
            <a:r>
              <a:rPr lang="pl-PL" dirty="0">
                <a:latin typeface="Tahoma" panose="020B0604030504040204" pitchFamily="34" charset="0"/>
                <a:ea typeface="Tahoma" panose="020B0604030504040204" pitchFamily="34" charset="0"/>
                <a:cs typeface="Tahoma" panose="020B0604030504040204" pitchFamily="34" charset="0"/>
              </a:rPr>
              <a:t>– i</a:t>
            </a:r>
            <a:r>
              <a:rPr lang="en-US" dirty="0">
                <a:latin typeface="Tahoma" panose="020B0604030504040204" pitchFamily="34" charset="0"/>
                <a:ea typeface="Tahoma" panose="020B0604030504040204" pitchFamily="34" charset="0"/>
                <a:cs typeface="Tahoma" panose="020B0604030504040204" pitchFamily="34" charset="0"/>
              </a:rPr>
              <a:t>t appears as a surprisingly large or surprisingly small value that occurs periodically (at regular intervals).</a:t>
            </a:r>
          </a:p>
        </p:txBody>
      </p:sp>
      <p:pic>
        <p:nvPicPr>
          <p:cNvPr id="5" name="Obraz 4">
            <a:extLst>
              <a:ext uri="{FF2B5EF4-FFF2-40B4-BE49-F238E27FC236}">
                <a16:creationId xmlns:a16="http://schemas.microsoft.com/office/drawing/2014/main" id="{4948F6B8-6C76-0123-6533-0DC7AE952800}"/>
              </a:ext>
            </a:extLst>
          </p:cNvPr>
          <p:cNvPicPr>
            <a:picLocks noChangeAspect="1"/>
          </p:cNvPicPr>
          <p:nvPr/>
        </p:nvPicPr>
        <p:blipFill>
          <a:blip r:embed="rId2"/>
          <a:stretch>
            <a:fillRect/>
          </a:stretch>
        </p:blipFill>
        <p:spPr>
          <a:xfrm>
            <a:off x="685615" y="1821180"/>
            <a:ext cx="4622993" cy="2756519"/>
          </a:xfrm>
          <a:prstGeom prst="rect">
            <a:avLst/>
          </a:prstGeom>
        </p:spPr>
      </p:pic>
      <p:pic>
        <p:nvPicPr>
          <p:cNvPr id="6" name="Obraz 5">
            <a:extLst>
              <a:ext uri="{FF2B5EF4-FFF2-40B4-BE49-F238E27FC236}">
                <a16:creationId xmlns:a16="http://schemas.microsoft.com/office/drawing/2014/main" id="{D88441A2-6D03-F63D-B51D-B97EBE8E6A06}"/>
              </a:ext>
            </a:extLst>
          </p:cNvPr>
          <p:cNvPicPr>
            <a:picLocks noChangeAspect="1"/>
          </p:cNvPicPr>
          <p:nvPr/>
        </p:nvPicPr>
        <p:blipFill>
          <a:blip r:embed="rId3"/>
          <a:stretch>
            <a:fillRect/>
          </a:stretch>
        </p:blipFill>
        <p:spPr>
          <a:xfrm>
            <a:off x="6683328" y="1821180"/>
            <a:ext cx="4519432" cy="2706080"/>
          </a:xfrm>
          <a:prstGeom prst="rect">
            <a:avLst/>
          </a:prstGeom>
        </p:spPr>
      </p:pic>
      <p:sp>
        <p:nvSpPr>
          <p:cNvPr id="10" name="Strzałka: w dół 9">
            <a:extLst>
              <a:ext uri="{FF2B5EF4-FFF2-40B4-BE49-F238E27FC236}">
                <a16:creationId xmlns:a16="http://schemas.microsoft.com/office/drawing/2014/main" id="{B6211F2C-734D-AC0E-C5FD-46E4CFA994D7}"/>
              </a:ext>
            </a:extLst>
          </p:cNvPr>
          <p:cNvSpPr/>
          <p:nvPr/>
        </p:nvSpPr>
        <p:spPr>
          <a:xfrm rot="3621193">
            <a:off x="3423617" y="1852484"/>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Strzałka: w dół 12">
            <a:extLst>
              <a:ext uri="{FF2B5EF4-FFF2-40B4-BE49-F238E27FC236}">
                <a16:creationId xmlns:a16="http://schemas.microsoft.com/office/drawing/2014/main" id="{B9715608-E61C-1656-DB10-A7ACA67CE9C7}"/>
              </a:ext>
            </a:extLst>
          </p:cNvPr>
          <p:cNvSpPr/>
          <p:nvPr/>
        </p:nvSpPr>
        <p:spPr>
          <a:xfrm rot="19194334">
            <a:off x="6855543" y="1370966"/>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trzałka: w dół 7">
            <a:extLst>
              <a:ext uri="{FF2B5EF4-FFF2-40B4-BE49-F238E27FC236}">
                <a16:creationId xmlns:a16="http://schemas.microsoft.com/office/drawing/2014/main" id="{E5B36D73-8786-3D9B-933D-741CD2B64D2C}"/>
              </a:ext>
            </a:extLst>
          </p:cNvPr>
          <p:cNvSpPr/>
          <p:nvPr/>
        </p:nvSpPr>
        <p:spPr>
          <a:xfrm rot="2796058">
            <a:off x="9853823" y="1412527"/>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Strzałka: w dół 11">
            <a:extLst>
              <a:ext uri="{FF2B5EF4-FFF2-40B4-BE49-F238E27FC236}">
                <a16:creationId xmlns:a16="http://schemas.microsoft.com/office/drawing/2014/main" id="{12FD1C44-0523-8EA1-5D58-F306BA26B6FF}"/>
              </a:ext>
            </a:extLst>
          </p:cNvPr>
          <p:cNvSpPr/>
          <p:nvPr/>
        </p:nvSpPr>
        <p:spPr>
          <a:xfrm>
            <a:off x="8254576" y="1184085"/>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5109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3" grpId="0" animBg="1"/>
      <p:bldP spid="8"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Preparing time series data</a:t>
            </a:r>
            <a:endParaRPr lang="pl-PL" dirty="0"/>
          </a:p>
        </p:txBody>
      </p:sp>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838199" y="1517180"/>
            <a:ext cx="11244309" cy="47859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t>Reducing the forecaster's subjectivity when removing atypical cases is possible with quantitative data</a:t>
            </a:r>
            <a:r>
              <a:rPr lang="pl-PL" dirty="0"/>
              <a:t>;</a:t>
            </a:r>
          </a:p>
          <a:p>
            <a:pPr algn="just"/>
            <a:r>
              <a:rPr lang="pl-PL" dirty="0">
                <a:solidFill>
                  <a:srgbClr val="1065AB"/>
                </a:solidFill>
              </a:rPr>
              <a:t>S</a:t>
            </a:r>
            <a:r>
              <a:rPr lang="en-US" dirty="0" err="1">
                <a:solidFill>
                  <a:srgbClr val="1065AB"/>
                </a:solidFill>
              </a:rPr>
              <a:t>tandard</a:t>
            </a:r>
            <a:r>
              <a:rPr lang="en-US" dirty="0">
                <a:solidFill>
                  <a:srgbClr val="1065AB"/>
                </a:solidFill>
              </a:rPr>
              <a:t> deviation rule</a:t>
            </a:r>
            <a:r>
              <a:rPr lang="pl-PL" dirty="0">
                <a:solidFill>
                  <a:srgbClr val="1065AB"/>
                </a:solidFill>
              </a:rPr>
              <a:t> </a:t>
            </a:r>
            <a:r>
              <a:rPr lang="pl-PL" dirty="0" err="1"/>
              <a:t>can</a:t>
            </a:r>
            <a:r>
              <a:rPr lang="pl-PL" dirty="0"/>
              <a:t> be applied:</a:t>
            </a:r>
          </a:p>
          <a:p>
            <a:pPr marL="914400" lvl="1" indent="-457200" algn="just">
              <a:buFont typeface="+mj-lt"/>
              <a:buAutoNum type="arabicPeriod"/>
            </a:pPr>
            <a:r>
              <a:rPr lang="en-US" dirty="0"/>
              <a:t>Identifying the functional form of the series, which means determining the type of trend</a:t>
            </a:r>
            <a:r>
              <a:rPr lang="pl-PL" dirty="0"/>
              <a:t>.</a:t>
            </a:r>
            <a:endParaRPr lang="en-US" dirty="0"/>
          </a:p>
          <a:p>
            <a:pPr marL="914400" lvl="1" indent="-457200" algn="just">
              <a:buFont typeface="+mj-lt"/>
              <a:buAutoNum type="arabicPeriod"/>
            </a:pPr>
            <a:r>
              <a:rPr lang="en-US" dirty="0"/>
              <a:t>Search for outlier observations and replace them with average values or so-called upper and/or lower filters</a:t>
            </a:r>
            <a:r>
              <a:rPr lang="pl-PL" dirty="0"/>
              <a:t>.</a:t>
            </a:r>
            <a:endParaRPr lang="en-US" dirty="0"/>
          </a:p>
          <a:p>
            <a:pPr marL="914400" lvl="1" indent="-457200" algn="just">
              <a:buFont typeface="+mj-lt"/>
              <a:buAutoNum type="arabicPeriod"/>
            </a:pPr>
            <a:r>
              <a:rPr lang="en-US" dirty="0"/>
              <a:t>Verification whether the last observed data in the series behaves typically; if not cleansing it</a:t>
            </a:r>
            <a:r>
              <a:rPr lang="pl-PL" dirty="0"/>
              <a:t>.</a:t>
            </a:r>
            <a:endParaRPr lang="en-US" dirty="0"/>
          </a:p>
          <a:p>
            <a:pPr marL="914400" lvl="1" indent="-457200" algn="just">
              <a:buFont typeface="+mj-lt"/>
              <a:buAutoNum type="arabicPeriod"/>
            </a:pPr>
            <a:r>
              <a:rPr lang="en-US" dirty="0"/>
              <a:t>Identification of the trend slope coefficient, to determine the stability of the main trend observed in the series</a:t>
            </a:r>
            <a:r>
              <a:rPr lang="pl-PL" dirty="0"/>
              <a:t>.</a:t>
            </a:r>
            <a:endParaRPr lang="en-US" dirty="0"/>
          </a:p>
          <a:p>
            <a:pPr marL="914400" lvl="1" indent="-457200" algn="just">
              <a:buFont typeface="+mj-lt"/>
              <a:buAutoNum type="arabicPeriod"/>
            </a:pPr>
            <a:r>
              <a:rPr lang="en-US" dirty="0"/>
              <a:t>Examine the stability of the current short-term trend.</a:t>
            </a:r>
          </a:p>
          <a:p>
            <a:pPr algn="just"/>
            <a:endParaRPr lang="pl-PL" dirty="0"/>
          </a:p>
          <a:p>
            <a:pPr algn="just"/>
            <a:endParaRPr lang="en-US" dirty="0"/>
          </a:p>
        </p:txBody>
      </p:sp>
    </p:spTree>
    <p:extLst>
      <p:ext uri="{BB962C8B-B14F-4D97-AF65-F5344CB8AC3E}">
        <p14:creationId xmlns:p14="http://schemas.microsoft.com/office/powerpoint/2010/main" val="3492943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Preparing time series data</a:t>
            </a:r>
            <a:endParaRPr lang="pl-PL" dirty="0"/>
          </a:p>
        </p:txBody>
      </p:sp>
      <mc:AlternateContent xmlns:mc="http://schemas.openxmlformats.org/markup-compatibility/2006" xmlns:a14="http://schemas.microsoft.com/office/drawing/2010/main">
        <mc:Choice Requires="a14">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6747030" y="1481668"/>
                <a:ext cx="5202314" cy="460841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a:t>Filters (minimum or maximum) are a good solution when outliers </a:t>
                </a:r>
                <a:r>
                  <a:rPr lang="en-US" dirty="0" err="1"/>
                  <a:t>appea</a:t>
                </a:r>
                <a:r>
                  <a:rPr lang="pl-PL" dirty="0"/>
                  <a:t>r;</a:t>
                </a:r>
              </a:p>
              <a:p>
                <a:pPr marL="0" indent="0" algn="just">
                  <a:buNone/>
                </a:pPr>
                <a:endParaRPr lang="pl-PL" dirty="0"/>
              </a:p>
              <a:p>
                <a:pPr marL="0" indent="0" algn="just">
                  <a:buNone/>
                </a:pPr>
                <a:r>
                  <a:rPr lang="en-GB" sz="2800" dirty="0">
                    <a:effectLst/>
                    <a:latin typeface="Tahoma" panose="020B0604030504040204" pitchFamily="34" charset="0"/>
                    <a:ea typeface="Calibri" panose="020F0502020204030204" pitchFamily="34" charset="0"/>
                    <a:cs typeface="Times New Roman" panose="02020603050405020304" pitchFamily="18" charset="0"/>
                  </a:rPr>
                  <a:t>Extreme outliers are found above </a:t>
                </a:r>
                <a14:m>
                  <m:oMath xmlns:m="http://schemas.openxmlformats.org/officeDocument/2006/math">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𝑚𝑎𝑥</m:t>
                        </m:r>
                      </m:sub>
                    </m:sSub>
                    <m:r>
                      <a:rPr lang="en-GB" sz="2800" i="1">
                        <a:effectLst/>
                        <a:latin typeface="Cambria Math" panose="02040503050406030204" pitchFamily="18" charset="0"/>
                        <a:ea typeface="Calibri" panose="020F0502020204030204" pitchFamily="34" charset="0"/>
                        <a:cs typeface="Times New Roman" panose="02020603050405020304" pitchFamily="18" charset="0"/>
                      </a:rPr>
                      <m:t>+</m:t>
                    </m:r>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3</m:t>
                    </m:r>
                    <m:sSub>
                      <m:sSubPr>
                        <m:ctrlPr>
                          <a:rPr lang="pl-PL" i="1">
                            <a:effectLst/>
                            <a:latin typeface="Cambria Math" panose="02040503050406030204" pitchFamily="18" charset="0"/>
                            <a:ea typeface="Times New Roman" panose="02020603050405020304" pitchFamily="18" charset="0"/>
                          </a:rPr>
                        </m:ctrlPr>
                      </m:sSubPr>
                      <m:e>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𝑞</m:t>
                        </m:r>
                      </m:sub>
                    </m:sSub>
                    <m:r>
                      <a:rPr lang="en-GB" sz="280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GB" sz="2800" dirty="0">
                    <a:effectLst/>
                    <a:latin typeface="Tahoma" panose="020B0604030504040204" pitchFamily="34" charset="0"/>
                    <a:ea typeface="Calibri" panose="020F0502020204030204" pitchFamily="34" charset="0"/>
                    <a:cs typeface="Times New Roman" panose="02020603050405020304" pitchFamily="18" charset="0"/>
                  </a:rPr>
                  <a:t> or below </a:t>
                </a:r>
                <a14:m>
                  <m:oMath xmlns:m="http://schemas.openxmlformats.org/officeDocument/2006/math">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𝑚𝑖𝑛</m:t>
                        </m:r>
                      </m:sub>
                    </m:sSub>
                    <m:r>
                      <a:rPr lang="en-GB" sz="2800" i="1">
                        <a:effectLst/>
                        <a:latin typeface="Cambria Math" panose="02040503050406030204" pitchFamily="18" charset="0"/>
                        <a:ea typeface="Calibri" panose="020F0502020204030204" pitchFamily="34" charset="0"/>
                        <a:cs typeface="Times New Roman" panose="02020603050405020304" pitchFamily="18" charset="0"/>
                      </a:rPr>
                      <m:t>−</m:t>
                    </m:r>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3</m:t>
                    </m:r>
                    <m:sSub>
                      <m:sSubPr>
                        <m:ctrlPr>
                          <a:rPr lang="pl-PL" i="1">
                            <a:effectLst/>
                            <a:latin typeface="Cambria Math" panose="02040503050406030204" pitchFamily="18" charset="0"/>
                            <a:ea typeface="Times New Roman" panose="02020603050405020304" pitchFamily="18" charset="0"/>
                          </a:rPr>
                        </m:ctrlPr>
                      </m:sSubPr>
                      <m:e>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𝑞</m:t>
                        </m:r>
                      </m:sub>
                    </m:sSub>
                    <m:r>
                      <a:rPr lang="en-GB" sz="280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GB" sz="2800" dirty="0">
                    <a:effectLst/>
                    <a:latin typeface="Tahoma" panose="020B0604030504040204" pitchFamily="34" charset="0"/>
                    <a:ea typeface="Times New Roman" panose="02020603050405020304" pitchFamily="18" charset="0"/>
                    <a:cs typeface="Times New Roman" panose="02020603050405020304" pitchFamily="18" charset="0"/>
                  </a:rPr>
                  <a:t>. </a:t>
                </a:r>
                <a:r>
                  <a:rPr lang="en-GB" sz="2800" dirty="0">
                    <a:effectLst/>
                    <a:latin typeface="Tahoma" panose="020B0604030504040204" pitchFamily="34" charset="0"/>
                    <a:ea typeface="Calibri" panose="020F0502020204030204" pitchFamily="34" charset="0"/>
                    <a:cs typeface="Times New Roman" panose="02020603050405020304" pitchFamily="18" charset="0"/>
                  </a:rPr>
                  <a:t>Values suspected of being outliers are included in the ranges </a:t>
                </a:r>
                <a14:m>
                  <m:oMath xmlns:m="http://schemas.openxmlformats.org/officeDocument/2006/math">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m:t>
                        </m:r>
                        <m:r>
                          <a:rPr lang="en-GB" sz="2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𝑚𝑖𝑛</m:t>
                        </m:r>
                      </m:sub>
                    </m:sSub>
                    <m:r>
                      <a:rPr lang="en-GB" sz="2800" i="1">
                        <a:effectLst/>
                        <a:latin typeface="Cambria Math" panose="02040503050406030204" pitchFamily="18" charset="0"/>
                        <a:ea typeface="Calibri" panose="020F0502020204030204" pitchFamily="34" charset="0"/>
                        <a:cs typeface="Times New Roman" panose="02020603050405020304" pitchFamily="18" charset="0"/>
                      </a:rPr>
                      <m:t>−1,5</m:t>
                    </m:r>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𝑞</m:t>
                        </m:r>
                      </m:sub>
                    </m:sSub>
                    <m:r>
                      <a:rPr lang="en-GB" sz="2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𝑚𝑖𝑛</m:t>
                        </m:r>
                      </m:sub>
                    </m:sSub>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−3</m:t>
                    </m:r>
                    <m:sSub>
                      <m:sSubPr>
                        <m:ctrlPr>
                          <a:rPr lang="pl-PL" i="1">
                            <a:effectLst/>
                            <a:latin typeface="Cambria Math" panose="02040503050406030204" pitchFamily="18" charset="0"/>
                            <a:ea typeface="Times New Roman" panose="02020603050405020304" pitchFamily="18" charset="0"/>
                          </a:rPr>
                        </m:ctrlPr>
                      </m:sSubPr>
                      <m:e>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𝑞</m:t>
                        </m:r>
                      </m:sub>
                    </m:sSub>
                    <m:r>
                      <a:rPr lang="en-GB" sz="280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GB" sz="2800" dirty="0">
                    <a:effectLst/>
                    <a:latin typeface="Tahoma" panose="020B0604030504040204" pitchFamily="34" charset="0"/>
                    <a:ea typeface="Calibri" panose="020F0502020204030204" pitchFamily="34" charset="0"/>
                    <a:cs typeface="Times New Roman" panose="02020603050405020304" pitchFamily="18" charset="0"/>
                  </a:rPr>
                  <a:t> and </a:t>
                </a:r>
                <a14:m>
                  <m:oMath xmlns:m="http://schemas.openxmlformats.org/officeDocument/2006/math">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m:t>
                        </m:r>
                        <m:r>
                          <a:rPr lang="en-GB" sz="2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𝑚𝑎𝑥</m:t>
                        </m:r>
                      </m:sub>
                    </m:sSub>
                    <m:r>
                      <a:rPr lang="en-GB" sz="2800" i="1">
                        <a:effectLst/>
                        <a:latin typeface="Cambria Math" panose="02040503050406030204" pitchFamily="18" charset="0"/>
                        <a:ea typeface="Calibri" panose="020F0502020204030204" pitchFamily="34" charset="0"/>
                        <a:cs typeface="Times New Roman" panose="02020603050405020304" pitchFamily="18" charset="0"/>
                      </a:rPr>
                      <m:t>+1,5</m:t>
                    </m:r>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𝑞</m:t>
                        </m:r>
                      </m:sub>
                    </m:sSub>
                    <m:r>
                      <a:rPr lang="en-GB" sz="2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𝑚𝑎𝑥</m:t>
                        </m:r>
                      </m:sub>
                    </m:sSub>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+3</m:t>
                    </m:r>
                    <m:sSub>
                      <m:sSubPr>
                        <m:ctrlPr>
                          <a:rPr lang="pl-PL" i="1">
                            <a:effectLst/>
                            <a:latin typeface="Cambria Math" panose="02040503050406030204" pitchFamily="18" charset="0"/>
                            <a:ea typeface="Times New Roman" panose="02020603050405020304" pitchFamily="18" charset="0"/>
                          </a:rPr>
                        </m:ctrlPr>
                      </m:sSubPr>
                      <m:e>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𝑞</m:t>
                        </m:r>
                      </m:sub>
                    </m:sSub>
                    <m:r>
                      <a:rPr lang="en-GB" sz="2800">
                        <a:effectLst/>
                        <a:latin typeface="Cambria Math" panose="02040503050406030204" pitchFamily="18" charset="0"/>
                        <a:ea typeface="Times New Roman" panose="02020603050405020304" pitchFamily="18" charset="0"/>
                        <a:cs typeface="Times New Roman" panose="02020603050405020304" pitchFamily="18" charset="0"/>
                      </a:rPr>
                      <m:t>)</m:t>
                    </m:r>
                    <m:r>
                      <a:rPr lang="pl-PL" sz="2800" b="0" i="0"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dirty="0"/>
              </a:p>
              <a:p>
                <a:pPr marL="0" indent="0" algn="just">
                  <a:buNone/>
                </a:pPr>
                <a:endParaRPr lang="en-US" dirty="0"/>
              </a:p>
            </p:txBody>
          </p:sp>
        </mc:Choice>
        <mc:Fallback xmlns="">
          <p:sp>
            <p:nvSpPr>
              <p:cNvPr id="2" name="Symbol zastępczy zawartości 4">
                <a:extLst>
                  <a:ext uri="{FF2B5EF4-FFF2-40B4-BE49-F238E27FC236}">
                    <a16:creationId xmlns:a16="http://schemas.microsoft.com/office/drawing/2014/main" id="{B5D51148-4B57-292A-EE3B-8E85A4B8BCE9}"/>
                  </a:ext>
                </a:extLst>
              </p:cNvPr>
              <p:cNvSpPr txBox="1">
                <a:spLocks noRot="1" noChangeAspect="1" noMove="1" noResize="1" noEditPoints="1" noAdjustHandles="1" noChangeArrowheads="1" noChangeShapeType="1" noTextEdit="1"/>
              </p:cNvSpPr>
              <p:nvPr/>
            </p:nvSpPr>
            <p:spPr>
              <a:xfrm>
                <a:off x="6747030" y="1481668"/>
                <a:ext cx="5202314" cy="4608414"/>
              </a:xfrm>
              <a:prstGeom prst="rect">
                <a:avLst/>
              </a:prstGeom>
              <a:blipFill>
                <a:blip r:embed="rId2"/>
                <a:stretch>
                  <a:fillRect l="-2462" t="-3175" r="-2345"/>
                </a:stretch>
              </a:blipFill>
            </p:spPr>
            <p:txBody>
              <a:bodyPr/>
              <a:lstStyle/>
              <a:p>
                <a:r>
                  <a:rPr lang="pl-PL">
                    <a:noFill/>
                  </a:rPr>
                  <a:t> </a:t>
                </a:r>
              </a:p>
            </p:txBody>
          </p:sp>
        </mc:Fallback>
      </mc:AlternateContent>
      <p:pic>
        <p:nvPicPr>
          <p:cNvPr id="3" name="Obraz 2">
            <a:extLst>
              <a:ext uri="{FF2B5EF4-FFF2-40B4-BE49-F238E27FC236}">
                <a16:creationId xmlns:a16="http://schemas.microsoft.com/office/drawing/2014/main" id="{BD5804D8-6055-4326-BB52-9AB19A7905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105" y="1858111"/>
            <a:ext cx="6050315" cy="3589887"/>
          </a:xfrm>
          <a:prstGeom prst="rect">
            <a:avLst/>
          </a:prstGeom>
          <a:noFill/>
          <a:ln>
            <a:noFill/>
          </a:ln>
        </p:spPr>
      </p:pic>
      <p:sp>
        <p:nvSpPr>
          <p:cNvPr id="5" name="pole tekstowe 4">
            <a:extLst>
              <a:ext uri="{FF2B5EF4-FFF2-40B4-BE49-F238E27FC236}">
                <a16:creationId xmlns:a16="http://schemas.microsoft.com/office/drawing/2014/main" id="{327C69CD-98CC-18E0-0D05-4FD3769A8340}"/>
              </a:ext>
            </a:extLst>
          </p:cNvPr>
          <p:cNvSpPr txBox="1"/>
          <p:nvPr/>
        </p:nvSpPr>
        <p:spPr>
          <a:xfrm>
            <a:off x="386712" y="5824441"/>
            <a:ext cx="6094520" cy="646331"/>
          </a:xfrm>
          <a:prstGeom prst="rect">
            <a:avLst/>
          </a:prstGeom>
          <a:noFill/>
        </p:spPr>
        <p:txBody>
          <a:bodyPr wrap="square">
            <a:spAutoFit/>
          </a:bodyPr>
          <a:lstStyle/>
          <a:p>
            <a:r>
              <a:rPr lang="en-US" dirty="0"/>
              <a:t>Figure</a:t>
            </a:r>
            <a:r>
              <a:rPr lang="pl-PL" dirty="0"/>
              <a:t> 4: </a:t>
            </a:r>
            <a:r>
              <a:rPr lang="en-US" dirty="0"/>
              <a:t>Clearly inconsistent values with the general regularity of the time series</a:t>
            </a:r>
            <a:endParaRPr lang="pl-PL" dirty="0"/>
          </a:p>
        </p:txBody>
      </p:sp>
      <p:sp>
        <p:nvSpPr>
          <p:cNvPr id="6" name="Strzałka: w dół 5">
            <a:extLst>
              <a:ext uri="{FF2B5EF4-FFF2-40B4-BE49-F238E27FC236}">
                <a16:creationId xmlns:a16="http://schemas.microsoft.com/office/drawing/2014/main" id="{A1F5B0D9-3C83-D056-3961-37EBBD8F0535}"/>
              </a:ext>
            </a:extLst>
          </p:cNvPr>
          <p:cNvSpPr/>
          <p:nvPr/>
        </p:nvSpPr>
        <p:spPr>
          <a:xfrm rot="19194334">
            <a:off x="1780880" y="1785416"/>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trzałka: w dół 6">
            <a:extLst>
              <a:ext uri="{FF2B5EF4-FFF2-40B4-BE49-F238E27FC236}">
                <a16:creationId xmlns:a16="http://schemas.microsoft.com/office/drawing/2014/main" id="{5DAA78D2-370D-6325-FB97-8BA34BA622DA}"/>
              </a:ext>
            </a:extLst>
          </p:cNvPr>
          <p:cNvSpPr/>
          <p:nvPr/>
        </p:nvSpPr>
        <p:spPr>
          <a:xfrm rot="2796058">
            <a:off x="5281822" y="3987384"/>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99213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Preparing time series data</a:t>
            </a:r>
            <a:endParaRPr lang="pl-PL" dirty="0"/>
          </a:p>
        </p:txBody>
      </p:sp>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6096000" y="1382697"/>
            <a:ext cx="5801912" cy="4549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ea typeface="Calibri" panose="020F0502020204030204" pitchFamily="34" charset="0"/>
                <a:cs typeface="Times New Roman" panose="02020603050405020304" pitchFamily="18" charset="0"/>
              </a:rPr>
              <a:t>This is represented by the model</a:t>
            </a:r>
            <a:r>
              <a:rPr lang="pl-PL" sz="1800" dirty="0">
                <a:ea typeface="Calibri" panose="020F0502020204030204" pitchFamily="34" charset="0"/>
                <a:cs typeface="Times New Roman" panose="02020603050405020304" pitchFamily="18" charset="0"/>
              </a:rPr>
              <a:t>:</a:t>
            </a:r>
            <a:endParaRPr lang="en-US" dirty="0"/>
          </a:p>
        </p:txBody>
      </p:sp>
      <p:sp>
        <p:nvSpPr>
          <p:cNvPr id="5" name="pole tekstowe 4">
            <a:extLst>
              <a:ext uri="{FF2B5EF4-FFF2-40B4-BE49-F238E27FC236}">
                <a16:creationId xmlns:a16="http://schemas.microsoft.com/office/drawing/2014/main" id="{327C69CD-98CC-18E0-0D05-4FD3769A8340}"/>
              </a:ext>
            </a:extLst>
          </p:cNvPr>
          <p:cNvSpPr txBox="1"/>
          <p:nvPr/>
        </p:nvSpPr>
        <p:spPr>
          <a:xfrm>
            <a:off x="386712" y="5824441"/>
            <a:ext cx="6094520" cy="369332"/>
          </a:xfrm>
          <a:prstGeom prst="rect">
            <a:avLst/>
          </a:prstGeom>
          <a:noFill/>
        </p:spPr>
        <p:txBody>
          <a:bodyPr wrap="square">
            <a:spAutoFit/>
          </a:bodyPr>
          <a:lstStyle/>
          <a:p>
            <a:r>
              <a:rPr lang="en-US" dirty="0"/>
              <a:t>Figure</a:t>
            </a:r>
            <a:r>
              <a:rPr lang="pl-PL" dirty="0"/>
              <a:t> 5: </a:t>
            </a:r>
            <a:r>
              <a:rPr lang="en-US" dirty="0"/>
              <a:t>Filter values and outliers</a:t>
            </a:r>
            <a:endParaRPr lang="pl-PL" dirty="0"/>
          </a:p>
        </p:txBody>
      </p:sp>
      <p:sp>
        <p:nvSpPr>
          <p:cNvPr id="8" name="pole tekstowe 7">
            <a:extLst>
              <a:ext uri="{FF2B5EF4-FFF2-40B4-BE49-F238E27FC236}">
                <a16:creationId xmlns:a16="http://schemas.microsoft.com/office/drawing/2014/main" id="{4ED8B746-E039-EDA3-C818-76141DB568FF}"/>
              </a:ext>
            </a:extLst>
          </p:cNvPr>
          <p:cNvSpPr txBox="1"/>
          <p:nvPr/>
        </p:nvSpPr>
        <p:spPr>
          <a:xfrm>
            <a:off x="386712" y="6234342"/>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Source: Grzybowska, 2009</a:t>
            </a:r>
          </a:p>
        </p:txBody>
      </p:sp>
      <p:pic>
        <p:nvPicPr>
          <p:cNvPr id="9" name="Obraz 8">
            <a:extLst>
              <a:ext uri="{FF2B5EF4-FFF2-40B4-BE49-F238E27FC236}">
                <a16:creationId xmlns:a16="http://schemas.microsoft.com/office/drawing/2014/main" id="{7BC74D6E-D9C5-A24D-CFEB-A03177C252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6712" y="1953794"/>
            <a:ext cx="5534694" cy="3398520"/>
          </a:xfrm>
          <a:prstGeom prst="rect">
            <a:avLst/>
          </a:prstGeom>
          <a:noFill/>
          <a:ln>
            <a:noFill/>
          </a:ln>
        </p:spPr>
      </p:pic>
      <mc:AlternateContent xmlns:mc="http://schemas.openxmlformats.org/markup-compatibility/2006" xmlns:a14="http://schemas.microsoft.com/office/drawing/2010/main">
        <mc:Choice Requires="a14">
          <p:sp>
            <p:nvSpPr>
              <p:cNvPr id="11" name="pole tekstowe 10">
                <a:extLst>
                  <a:ext uri="{FF2B5EF4-FFF2-40B4-BE49-F238E27FC236}">
                    <a16:creationId xmlns:a16="http://schemas.microsoft.com/office/drawing/2014/main" id="{21D1A9B0-215C-7A42-2411-218CB4E6FAB6}"/>
                  </a:ext>
                </a:extLst>
              </p:cNvPr>
              <p:cNvSpPr txBox="1"/>
              <p:nvPr/>
            </p:nvSpPr>
            <p:spPr>
              <a:xfrm>
                <a:off x="5634716" y="1562357"/>
                <a:ext cx="6094520" cy="4671985"/>
              </a:xfrm>
              <a:prstGeom prst="rect">
                <a:avLst/>
              </a:prstGeom>
              <a:noFill/>
            </p:spPr>
            <p:txBody>
              <a:bodyPr wrap="square">
                <a:spAutoFit/>
              </a:bodyPr>
              <a:lstStyle/>
              <a:p>
                <a:pPr marL="449580" algn="just">
                  <a:lnSpc>
                    <a:spcPct val="150000"/>
                  </a:lnSpc>
                  <a:spcAft>
                    <a:spcPts val="600"/>
                  </a:spcAft>
                </a:pPr>
                <a14:m>
                  <m:oMathPara xmlns:m="http://schemas.openxmlformats.org/officeDocument/2006/math">
                    <m:oMathParaPr>
                      <m:jc m:val="left"/>
                    </m:oMathParaPr>
                    <m:oMath xmlns:m="http://schemas.openxmlformats.org/officeDocument/2006/math">
                      <m:sSub>
                        <m:sSubPr>
                          <m:ctrlPr>
                            <a:rPr lang="pl-PL" sz="1800" i="1" kern="100"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𝐹</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𝑚𝑖𝑛</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𝑚𝑖𝑛</m:t>
                          </m:r>
                        </m:sub>
                      </m:sSub>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−1,5</m:t>
                      </m:r>
                      <m:sSub>
                        <m:sSubPr>
                          <m:ctrlP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𝑞</m:t>
                          </m:r>
                        </m:sub>
                      </m:sSub>
                    </m:oMath>
                    <m:oMath xmlns:m="http://schemas.openxmlformats.org/officeDocument/2006/math">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𝐹</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𝑚𝑎𝑥</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𝑚𝑎𝑥</m:t>
                          </m:r>
                        </m:sub>
                      </m:sSub>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+1,5</m:t>
                      </m:r>
                      <m:sSub>
                        <m:sSubPr>
                          <m:ctrlP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𝑞</m:t>
                          </m:r>
                        </m:sub>
                      </m:sSub>
                    </m:oMath>
                  </m:oMathPara>
                </a14:m>
                <a:br>
                  <a:rPr lang="pl-PL" sz="1800" kern="100" dirty="0">
                    <a:effectLst/>
                    <a:latin typeface="Cambria Math" panose="02040503050406030204" pitchFamily="18" charset="0"/>
                    <a:ea typeface="Calibri" panose="020F0502020204030204" pitchFamily="34" charset="0"/>
                    <a:cs typeface="Times New Roman" panose="02020603050405020304" pitchFamily="18" charset="0"/>
                  </a:rPr>
                </a:br>
                <a14:m>
                  <m:oMath xmlns:m="http://schemas.openxmlformats.org/officeDocument/2006/math">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𝑅</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𝑞</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𝑚𝑎𝑥</m:t>
                        </m:r>
                      </m:sub>
                    </m:sSub>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𝑚𝑖𝑛</m:t>
                        </m:r>
                      </m:sub>
                    </m:sSub>
                  </m:oMath>
                </a14:m>
                <a:r>
                  <a:rPr lang="en-GB" sz="1800" kern="100" dirty="0">
                    <a:effectLst/>
                    <a:latin typeface="Tahoma" panose="020B0604030504040204" pitchFamily="34" charset="0"/>
                    <a:ea typeface="Calibri" panose="020F0502020204030204" pitchFamily="34" charset="0"/>
                    <a:cs typeface="Times New Roman" panose="02020603050405020304" pitchFamily="18" charset="0"/>
                  </a:rPr>
                  <a:t>where:</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Aft>
                    <a:spcPts val="600"/>
                  </a:spcAft>
                </a:pPr>
                <a:r>
                  <a:rPr lang="en-GB" sz="1800" i="1" kern="100" dirty="0" err="1">
                    <a:effectLst/>
                    <a:latin typeface="Tahoma" panose="020B0604030504040204" pitchFamily="34" charset="0"/>
                    <a:ea typeface="Calibri" panose="020F0502020204030204" pitchFamily="34" charset="0"/>
                    <a:cs typeface="Times New Roman" panose="02020603050405020304" pitchFamily="18" charset="0"/>
                  </a:rPr>
                  <a:t>F</a:t>
                </a:r>
                <a:r>
                  <a:rPr lang="en-GB" sz="1800" i="1" kern="100" baseline="-25000" dirty="0" err="1">
                    <a:effectLst/>
                    <a:latin typeface="Tahoma" panose="020B0604030504040204" pitchFamily="34" charset="0"/>
                    <a:ea typeface="Calibri" panose="020F0502020204030204" pitchFamily="34" charset="0"/>
                    <a:cs typeface="Times New Roman" panose="02020603050405020304" pitchFamily="18" charset="0"/>
                  </a:rPr>
                  <a:t>min</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minimum filter value</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Aft>
                    <a:spcPts val="600"/>
                  </a:spcAft>
                </a:pPr>
                <a:r>
                  <a:rPr lang="en-GB" sz="1800" i="1" kern="100" dirty="0">
                    <a:effectLst/>
                    <a:latin typeface="Tahoma" panose="020B0604030504040204" pitchFamily="34" charset="0"/>
                    <a:ea typeface="Calibri" panose="020F0502020204030204" pitchFamily="34" charset="0"/>
                    <a:cs typeface="Times New Roman" panose="02020603050405020304" pitchFamily="18" charset="0"/>
                  </a:rPr>
                  <a:t>F</a:t>
                </a:r>
                <a:r>
                  <a:rPr lang="en-GB" sz="1800" i="1" kern="100" baseline="-25000" dirty="0">
                    <a:effectLst/>
                    <a:latin typeface="Tahoma" panose="020B0604030504040204" pitchFamily="34" charset="0"/>
                    <a:ea typeface="Calibri" panose="020F0502020204030204" pitchFamily="34" charset="0"/>
                    <a:cs typeface="Times New Roman" panose="02020603050405020304" pitchFamily="18" charset="0"/>
                  </a:rPr>
                  <a:t>max</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maximum filter value</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Aft>
                    <a:spcPts val="600"/>
                  </a:spcAft>
                </a:pPr>
                <a:r>
                  <a:rPr lang="en-GB" sz="1800" i="1" kern="100" dirty="0" err="1">
                    <a:effectLst/>
                    <a:latin typeface="Tahoma" panose="020B0604030504040204" pitchFamily="34" charset="0"/>
                    <a:ea typeface="Calibri" panose="020F0502020204030204" pitchFamily="34" charset="0"/>
                    <a:cs typeface="Times New Roman" panose="02020603050405020304" pitchFamily="18" charset="0"/>
                  </a:rPr>
                  <a:t>y</a:t>
                </a:r>
                <a:r>
                  <a:rPr lang="en-GB" sz="1800" i="1" kern="100" baseline="-25000" dirty="0" err="1">
                    <a:effectLst/>
                    <a:latin typeface="Tahoma" panose="020B0604030504040204" pitchFamily="34" charset="0"/>
                    <a:ea typeface="Calibri" panose="020F0502020204030204" pitchFamily="34" charset="0"/>
                    <a:cs typeface="Times New Roman" panose="02020603050405020304" pitchFamily="18" charset="0"/>
                  </a:rPr>
                  <a:t>min</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minimum value determined from the time series</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Aft>
                    <a:spcPts val="600"/>
                  </a:spcAft>
                </a:pPr>
                <a:r>
                  <a:rPr lang="en-GB" sz="1800" i="1" kern="100" dirty="0" err="1">
                    <a:effectLst/>
                    <a:latin typeface="Tahoma" panose="020B0604030504040204" pitchFamily="34" charset="0"/>
                    <a:ea typeface="Calibri" panose="020F0502020204030204" pitchFamily="34" charset="0"/>
                    <a:cs typeface="Times New Roman" panose="02020603050405020304" pitchFamily="18" charset="0"/>
                  </a:rPr>
                  <a:t>y</a:t>
                </a:r>
                <a:r>
                  <a:rPr lang="en-GB" sz="1800" i="1" kern="100" baseline="-25000" dirty="0" err="1">
                    <a:effectLst/>
                    <a:latin typeface="Tahoma" panose="020B0604030504040204" pitchFamily="34" charset="0"/>
                    <a:ea typeface="Calibri" panose="020F0502020204030204" pitchFamily="34" charset="0"/>
                    <a:cs typeface="Times New Roman" panose="02020603050405020304" pitchFamily="18" charset="0"/>
                  </a:rPr>
                  <a:t>max</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maximum value determined from the time series</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Aft>
                    <a:spcPts val="600"/>
                  </a:spcAft>
                </a:pPr>
                <a:r>
                  <a:rPr lang="en-GB" sz="1800" i="1" kern="100" dirty="0" err="1">
                    <a:effectLst/>
                    <a:latin typeface="Tahoma" panose="020B0604030504040204" pitchFamily="34" charset="0"/>
                    <a:ea typeface="Calibri" panose="020F0502020204030204" pitchFamily="34" charset="0"/>
                    <a:cs typeface="Times New Roman" panose="02020603050405020304" pitchFamily="18" charset="0"/>
                  </a:rPr>
                  <a:t>R</a:t>
                </a:r>
                <a:r>
                  <a:rPr lang="en-GB" sz="1800" i="1" kern="100" baseline="-25000" dirty="0" err="1">
                    <a:effectLst/>
                    <a:latin typeface="Tahoma" panose="020B0604030504040204" pitchFamily="34" charset="0"/>
                    <a:ea typeface="Calibri" panose="020F0502020204030204" pitchFamily="34" charset="0"/>
                    <a:cs typeface="Times New Roman" panose="02020603050405020304" pitchFamily="18" charset="0"/>
                  </a:rPr>
                  <a:t>q</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interquartile range.</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11" name="pole tekstowe 10">
                <a:extLst>
                  <a:ext uri="{FF2B5EF4-FFF2-40B4-BE49-F238E27FC236}">
                    <a16:creationId xmlns:a16="http://schemas.microsoft.com/office/drawing/2014/main" id="{21D1A9B0-215C-7A42-2411-218CB4E6FAB6}"/>
                  </a:ext>
                </a:extLst>
              </p:cNvPr>
              <p:cNvSpPr txBox="1">
                <a:spLocks noRot="1" noChangeAspect="1" noMove="1" noResize="1" noEditPoints="1" noAdjustHandles="1" noChangeArrowheads="1" noChangeShapeType="1" noTextEdit="1"/>
              </p:cNvSpPr>
              <p:nvPr/>
            </p:nvSpPr>
            <p:spPr>
              <a:xfrm>
                <a:off x="5634716" y="1562357"/>
                <a:ext cx="6094520" cy="4671985"/>
              </a:xfrm>
              <a:prstGeom prst="rect">
                <a:avLst/>
              </a:prstGeom>
              <a:blipFill>
                <a:blip r:embed="rId3"/>
                <a:stretch>
                  <a:fillRect r="-900" b="-1043"/>
                </a:stretch>
              </a:blipFill>
            </p:spPr>
            <p:txBody>
              <a:bodyPr/>
              <a:lstStyle/>
              <a:p>
                <a:r>
                  <a:rPr lang="pl-PL">
                    <a:noFill/>
                  </a:rPr>
                  <a:t> </a:t>
                </a:r>
              </a:p>
            </p:txBody>
          </p:sp>
        </mc:Fallback>
      </mc:AlternateContent>
    </p:spTree>
    <p:extLst>
      <p:ext uri="{BB962C8B-B14F-4D97-AF65-F5344CB8AC3E}">
        <p14:creationId xmlns:p14="http://schemas.microsoft.com/office/powerpoint/2010/main" val="1971365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Time series forecasting</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6481232" y="1694298"/>
                <a:ext cx="5527091" cy="4166946"/>
              </a:xfrm>
            </p:spPr>
            <p:txBody>
              <a:bodyPr>
                <a:noAutofit/>
              </a:bodyPr>
              <a:lstStyle/>
              <a:p>
                <a:pPr algn="just"/>
                <a:r>
                  <a:rPr lang="en-US" sz="2400" dirty="0"/>
                  <a:t>Time series forecasting methods have been divided according to the data trend. Forecasts can be specified for constant demand, trend-like demand (growing or decreasing) and seasonal demand (Fig. 6</a:t>
                </a:r>
                <a:r>
                  <a:rPr lang="pl-PL" sz="2400" dirty="0"/>
                  <a:t>);</a:t>
                </a:r>
              </a:p>
              <a:p>
                <a:pPr algn="just"/>
                <a:endParaRPr lang="pl-PL" sz="2400" dirty="0"/>
              </a:p>
              <a:p>
                <a:pPr algn="just"/>
                <a:r>
                  <a:rPr lang="en-GB" sz="2400" dirty="0">
                    <a:effectLst/>
                    <a:latin typeface="Tahoma" panose="020B0604030504040204" pitchFamily="34" charset="0"/>
                    <a:ea typeface="Calibri" panose="020F0502020204030204" pitchFamily="34" charset="0"/>
                    <a:cs typeface="Times New Roman" panose="02020603050405020304" pitchFamily="18" charset="0"/>
                  </a:rPr>
                  <a:t>the </a:t>
                </a:r>
                <a:r>
                  <a:rPr lang="en-GB" sz="2400" i="1" dirty="0">
                    <a:effectLst/>
                    <a:latin typeface="Tahoma" panose="020B0604030504040204" pitchFamily="34" charset="0"/>
                    <a:ea typeface="Calibri" panose="020F0502020204030204" pitchFamily="34" charset="0"/>
                    <a:cs typeface="Times New Roman" panose="02020603050405020304" pitchFamily="18" charset="0"/>
                  </a:rPr>
                  <a:t>y</a:t>
                </a:r>
                <a:r>
                  <a:rPr lang="en-GB" sz="2400" dirty="0">
                    <a:effectLst/>
                    <a:latin typeface="Tahoma" panose="020B0604030504040204" pitchFamily="34" charset="0"/>
                    <a:ea typeface="Calibri" panose="020F0502020204030204" pitchFamily="34" charset="0"/>
                    <a:cs typeface="Times New Roman" panose="02020603050405020304" pitchFamily="18" charset="0"/>
                  </a:rPr>
                  <a:t> parameter always refers to the actual demand values, and the </a:t>
                </a:r>
                <a14:m>
                  <m:oMath xmlns:m="http://schemas.openxmlformats.org/officeDocument/2006/math">
                    <m:sSub>
                      <m:sSubPr>
                        <m:ctrlPr>
                          <a:rPr lang="pl-PL" sz="2400" i="1">
                            <a:effectLst/>
                            <a:latin typeface="Cambria Math" panose="02040503050406030204" pitchFamily="18" charset="0"/>
                          </a:rPr>
                        </m:ctrlPr>
                      </m:sSubPr>
                      <m:e>
                        <m:acc>
                          <m:accPr>
                            <m:chr m:val="̌"/>
                            <m:ctrlPr>
                              <a:rPr lang="pl-PL" sz="2400" i="1">
                                <a:effectLst/>
                                <a:latin typeface="Cambria Math" panose="02040503050406030204" pitchFamily="18" charset="0"/>
                              </a:rPr>
                            </m:ctrlPr>
                          </m:accPr>
                          <m:e>
                            <m:r>
                              <a:rPr lang="en-GB" sz="2400" i="1">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2400" i="1">
                            <a:effectLst/>
                            <a:latin typeface="Cambria Math" panose="02040503050406030204" pitchFamily="18" charset="0"/>
                            <a:ea typeface="Calibri" panose="020F0502020204030204" pitchFamily="34" charset="0"/>
                            <a:cs typeface="Times New Roman" panose="02020603050405020304" pitchFamily="18" charset="0"/>
                          </a:rPr>
                          <m:t>𝑡</m:t>
                        </m:r>
                      </m:sub>
                    </m:sSub>
                  </m:oMath>
                </a14:m>
                <a:r>
                  <a:rPr lang="en-GB" sz="2400" dirty="0">
                    <a:effectLst/>
                    <a:latin typeface="Tahoma" panose="020B0604030504040204" pitchFamily="34" charset="0"/>
                    <a:ea typeface="Calibri" panose="020F0502020204030204" pitchFamily="34" charset="0"/>
                    <a:cs typeface="Times New Roman" panose="02020603050405020304" pitchFamily="18" charset="0"/>
                  </a:rPr>
                  <a:t> parameter always refers to the constructed forecast</a:t>
                </a:r>
                <a:r>
                  <a:rPr lang="pl-PL" sz="2400" dirty="0">
                    <a:effectLst/>
                    <a:latin typeface="Tahoma" panose="020B0604030504040204" pitchFamily="34" charset="0"/>
                    <a:ea typeface="Calibri" panose="020F0502020204030204" pitchFamily="34" charset="0"/>
                    <a:cs typeface="Times New Roman" panose="02020603050405020304" pitchFamily="18" charset="0"/>
                  </a:rPr>
                  <a:t>.</a:t>
                </a:r>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6481232" y="1694298"/>
                <a:ext cx="5527091" cy="4166946"/>
              </a:xfrm>
              <a:blipFill>
                <a:blip r:embed="rId2"/>
                <a:stretch>
                  <a:fillRect l="-1433" t="-2050" r="-5402"/>
                </a:stretch>
              </a:blipFill>
            </p:spPr>
            <p:txBody>
              <a:bodyPr/>
              <a:lstStyle/>
              <a:p>
                <a:r>
                  <a:rPr lang="pl-PL">
                    <a:noFill/>
                  </a:rPr>
                  <a:t> </a:t>
                </a:r>
              </a:p>
            </p:txBody>
          </p:sp>
        </mc:Fallback>
      </mc:AlternateContent>
      <p:sp>
        <p:nvSpPr>
          <p:cNvPr id="10" name="pole tekstowe 9">
            <a:extLst>
              <a:ext uri="{FF2B5EF4-FFF2-40B4-BE49-F238E27FC236}">
                <a16:creationId xmlns:a16="http://schemas.microsoft.com/office/drawing/2014/main" id="{3C766B97-5931-0A99-1528-E55744BEE1BB}"/>
              </a:ext>
            </a:extLst>
          </p:cNvPr>
          <p:cNvSpPr txBox="1"/>
          <p:nvPr/>
        </p:nvSpPr>
        <p:spPr>
          <a:xfrm>
            <a:off x="1493668" y="6415512"/>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Source: </a:t>
            </a:r>
            <a:r>
              <a:rPr lang="pl-PL" dirty="0" err="1"/>
              <a:t>Dittmann</a:t>
            </a:r>
            <a:r>
              <a:rPr lang="pl-PL" dirty="0"/>
              <a:t>, 2000</a:t>
            </a:r>
          </a:p>
        </p:txBody>
      </p:sp>
      <p:sp>
        <p:nvSpPr>
          <p:cNvPr id="11" name="pole tekstowe 10">
            <a:extLst>
              <a:ext uri="{FF2B5EF4-FFF2-40B4-BE49-F238E27FC236}">
                <a16:creationId xmlns:a16="http://schemas.microsoft.com/office/drawing/2014/main" id="{DAEE32DE-4222-BBBC-A317-A3E1089B5645}"/>
              </a:ext>
            </a:extLst>
          </p:cNvPr>
          <p:cNvSpPr txBox="1"/>
          <p:nvPr/>
        </p:nvSpPr>
        <p:spPr>
          <a:xfrm>
            <a:off x="452762" y="5833550"/>
            <a:ext cx="5805996" cy="369332"/>
          </a:xfrm>
          <a:prstGeom prst="rect">
            <a:avLst/>
          </a:prstGeom>
          <a:noFill/>
        </p:spPr>
        <p:txBody>
          <a:bodyPr wrap="square">
            <a:spAutoFit/>
          </a:bodyPr>
          <a:lstStyle/>
          <a:p>
            <a:r>
              <a:rPr lang="en-US" dirty="0"/>
              <a:t>Figure</a:t>
            </a:r>
            <a:r>
              <a:rPr lang="pl-PL" dirty="0"/>
              <a:t> 6: </a:t>
            </a:r>
            <a:r>
              <a:rPr lang="en-US" dirty="0"/>
              <a:t>Quantitative methods for time series forecasting</a:t>
            </a:r>
            <a:endParaRPr lang="pl-PL" dirty="0"/>
          </a:p>
        </p:txBody>
      </p:sp>
      <p:graphicFrame>
        <p:nvGraphicFramePr>
          <p:cNvPr id="2" name="Diagram 1">
            <a:extLst>
              <a:ext uri="{FF2B5EF4-FFF2-40B4-BE49-F238E27FC236}">
                <a16:creationId xmlns:a16="http://schemas.microsoft.com/office/drawing/2014/main" id="{9F6E75C7-B928-45D3-B9DD-4DE10F0BE008}"/>
              </a:ext>
            </a:extLst>
          </p:cNvPr>
          <p:cNvGraphicFramePr/>
          <p:nvPr>
            <p:extLst>
              <p:ext uri="{D42A27DB-BD31-4B8C-83A1-F6EECF244321}">
                <p14:modId xmlns:p14="http://schemas.microsoft.com/office/powerpoint/2010/main" val="4010905390"/>
              </p:ext>
            </p:extLst>
          </p:nvPr>
        </p:nvGraphicFramePr>
        <p:xfrm>
          <a:off x="448915" y="2098684"/>
          <a:ext cx="5798006" cy="3611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9926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Naive methods</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74562" y="4478302"/>
            <a:ext cx="7178412" cy="2014572"/>
          </a:xfrm>
        </p:spPr>
        <p:txBody>
          <a:bodyPr>
            <a:noAutofit/>
          </a:bodyPr>
          <a:lstStyle/>
          <a:p>
            <a:pPr algn="just"/>
            <a:r>
              <a:rPr lang="en-US" sz="2400" dirty="0">
                <a:solidFill>
                  <a:srgbClr val="1065AB"/>
                </a:solidFill>
              </a:rPr>
              <a:t>Naive forecasting </a:t>
            </a:r>
            <a:r>
              <a:rPr lang="en-US" sz="2400" dirty="0"/>
              <a:t>methods are characterized as simple, fast and cheap. They allow the development of forecasts from a small amount of historical data</a:t>
            </a:r>
            <a:r>
              <a:rPr lang="pl-PL" sz="2400" dirty="0"/>
              <a:t>.</a:t>
            </a:r>
          </a:p>
        </p:txBody>
      </p:sp>
      <p:sp>
        <p:nvSpPr>
          <p:cNvPr id="11" name="pole tekstowe 10">
            <a:extLst>
              <a:ext uri="{FF2B5EF4-FFF2-40B4-BE49-F238E27FC236}">
                <a16:creationId xmlns:a16="http://schemas.microsoft.com/office/drawing/2014/main" id="{DAEE32DE-4222-BBBC-A317-A3E1089B5645}"/>
              </a:ext>
            </a:extLst>
          </p:cNvPr>
          <p:cNvSpPr txBox="1"/>
          <p:nvPr/>
        </p:nvSpPr>
        <p:spPr>
          <a:xfrm>
            <a:off x="7436734" y="3996426"/>
            <a:ext cx="3310374" cy="369332"/>
          </a:xfrm>
          <a:prstGeom prst="rect">
            <a:avLst/>
          </a:prstGeom>
          <a:noFill/>
        </p:spPr>
        <p:txBody>
          <a:bodyPr wrap="square">
            <a:spAutoFit/>
          </a:bodyPr>
          <a:lstStyle/>
          <a:p>
            <a:r>
              <a:rPr lang="en-US" dirty="0"/>
              <a:t>Figure</a:t>
            </a:r>
            <a:r>
              <a:rPr lang="pl-PL" dirty="0"/>
              <a:t> 7: </a:t>
            </a:r>
            <a:r>
              <a:rPr lang="en-US" dirty="0"/>
              <a:t>Selected naive methods</a:t>
            </a:r>
            <a:endParaRPr lang="pl-PL" dirty="0"/>
          </a:p>
        </p:txBody>
      </p:sp>
      <p:graphicFrame>
        <p:nvGraphicFramePr>
          <p:cNvPr id="8" name="Diagram 7">
            <a:extLst>
              <a:ext uri="{FF2B5EF4-FFF2-40B4-BE49-F238E27FC236}">
                <a16:creationId xmlns:a16="http://schemas.microsoft.com/office/drawing/2014/main" id="{9F6E75C7-B928-45D3-B9DD-4DE10F0BE008}"/>
              </a:ext>
            </a:extLst>
          </p:cNvPr>
          <p:cNvGraphicFramePr/>
          <p:nvPr>
            <p:extLst>
              <p:ext uri="{D42A27DB-BD31-4B8C-83A1-F6EECF244321}">
                <p14:modId xmlns:p14="http://schemas.microsoft.com/office/powerpoint/2010/main" val="2791596764"/>
              </p:ext>
            </p:extLst>
          </p:nvPr>
        </p:nvGraphicFramePr>
        <p:xfrm>
          <a:off x="3287210" y="1499738"/>
          <a:ext cx="8299049" cy="2384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0837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err="1"/>
              <a:t>Forecasting</a:t>
            </a:r>
            <a:r>
              <a:rPr lang="pl-PL" sz="2000" dirty="0"/>
              <a:t> </a:t>
            </a:r>
            <a:r>
              <a:rPr lang="pl-PL" sz="2000" dirty="0" err="1"/>
              <a:t>definition</a:t>
            </a:r>
            <a:r>
              <a:rPr lang="pl-PL" sz="2000" dirty="0"/>
              <a:t>;</a:t>
            </a:r>
          </a:p>
          <a:p>
            <a:r>
              <a:rPr lang="pl-PL" sz="2000" dirty="0" err="1"/>
              <a:t>Classification</a:t>
            </a:r>
            <a:r>
              <a:rPr lang="pl-PL" sz="2000" dirty="0"/>
              <a:t> of </a:t>
            </a:r>
            <a:r>
              <a:rPr lang="pl-PL" sz="2000" dirty="0" err="1"/>
              <a:t>forecasting</a:t>
            </a:r>
            <a:r>
              <a:rPr lang="pl-PL" sz="2000" dirty="0"/>
              <a:t> </a:t>
            </a:r>
            <a:r>
              <a:rPr lang="pl-PL" sz="2000" dirty="0" err="1"/>
              <a:t>methods</a:t>
            </a:r>
            <a:r>
              <a:rPr lang="pl-PL" sz="2000" dirty="0"/>
              <a:t>;</a:t>
            </a:r>
          </a:p>
          <a:p>
            <a:r>
              <a:rPr lang="pl-PL" sz="2000" dirty="0"/>
              <a:t>Time </a:t>
            </a:r>
            <a:r>
              <a:rPr lang="pl-PL" sz="2000" dirty="0" err="1"/>
              <a:t>series</a:t>
            </a:r>
            <a:r>
              <a:rPr lang="pl-PL" sz="2000" dirty="0"/>
              <a:t> </a:t>
            </a:r>
            <a:r>
              <a:rPr lang="pl-PL" sz="2000" dirty="0" err="1"/>
              <a:t>forecasting</a:t>
            </a:r>
            <a:r>
              <a:rPr lang="pl-PL" sz="2000" dirty="0"/>
              <a:t> and </a:t>
            </a:r>
            <a:r>
              <a:rPr lang="pl-PL" sz="2000" dirty="0" err="1"/>
              <a:t>decomposition</a:t>
            </a:r>
            <a:r>
              <a:rPr lang="pl-PL" sz="2000" dirty="0"/>
              <a:t>;</a:t>
            </a:r>
          </a:p>
          <a:p>
            <a:r>
              <a:rPr lang="pl-PL" sz="2000" dirty="0"/>
              <a:t>Time </a:t>
            </a:r>
            <a:r>
              <a:rPr lang="pl-PL" sz="2000" dirty="0" err="1"/>
              <a:t>series</a:t>
            </a:r>
            <a:r>
              <a:rPr lang="pl-PL" sz="2000" dirty="0"/>
              <a:t> </a:t>
            </a:r>
            <a:r>
              <a:rPr lang="pl-PL" sz="2000" dirty="0" err="1"/>
              <a:t>forecasting</a:t>
            </a:r>
            <a:r>
              <a:rPr lang="pl-PL" sz="2000" dirty="0"/>
              <a:t> </a:t>
            </a:r>
            <a:r>
              <a:rPr lang="pl-PL" sz="2000" dirty="0" err="1"/>
              <a:t>methods</a:t>
            </a:r>
            <a:r>
              <a:rPr lang="pl-PL" sz="2000" dirty="0"/>
              <a:t>;</a:t>
            </a:r>
          </a:p>
          <a:p>
            <a:r>
              <a:rPr lang="pl-PL" sz="2000" dirty="0" err="1"/>
              <a:t>Forecast</a:t>
            </a:r>
            <a:r>
              <a:rPr lang="pl-PL" sz="2000" dirty="0"/>
              <a:t> </a:t>
            </a:r>
            <a:r>
              <a:rPr lang="pl-PL" sz="2000" dirty="0" err="1"/>
              <a:t>errors</a:t>
            </a:r>
            <a:r>
              <a:rPr lang="pl-PL" sz="2000" dirty="0"/>
              <a:t>;</a:t>
            </a:r>
          </a:p>
          <a:p>
            <a:r>
              <a:rPr lang="pl-PL" sz="2000" dirty="0" err="1"/>
              <a:t>Forecasting</a:t>
            </a:r>
            <a:r>
              <a:rPr lang="pl-PL" sz="2000" dirty="0"/>
              <a:t> in Excel;</a:t>
            </a:r>
          </a:p>
          <a:p>
            <a:r>
              <a:rPr lang="pl-PL" sz="2000" dirty="0" err="1"/>
              <a:t>Summary</a:t>
            </a:r>
            <a:r>
              <a:rPr lang="pl-PL" sz="2000" dirty="0"/>
              <a:t>.</a:t>
            </a:r>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Naive methods</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09"/>
                <a:ext cx="8112118" cy="4278645"/>
              </a:xfrm>
            </p:spPr>
            <p:txBody>
              <a:bodyPr>
                <a:noAutofit/>
              </a:bodyPr>
              <a:lstStyle/>
              <a:p>
                <a:pPr marL="0" indent="0" algn="just">
                  <a:buNone/>
                </a:pPr>
                <a:r>
                  <a:rPr lang="pl-PL" sz="2400" dirty="0"/>
                  <a:t>Method</a:t>
                </a:r>
                <a:r>
                  <a:rPr lang="en-US" sz="2400" dirty="0"/>
                  <a:t> in which the forecast value for a given period is simply equal to the value observed in the previous period</a:t>
                </a:r>
                <a:r>
                  <a:rPr lang="pl-PL" sz="2400" dirty="0"/>
                  <a:t>;</a:t>
                </a:r>
              </a:p>
              <a:p>
                <a:pPr marL="0" indent="0" algn="just">
                  <a:buNone/>
                </a:pPr>
                <a:endParaRPr lang="pl-PL" sz="24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just">
                  <a:buNone/>
                </a:pPr>
                <a:r>
                  <a:rPr lang="en-GB" sz="2400" kern="100" dirty="0">
                    <a:effectLst/>
                    <a:latin typeface="Tahoma" panose="020B0604030504040204" pitchFamily="34" charset="0"/>
                    <a:ea typeface="Calibri" panose="020F0502020204030204" pitchFamily="34" charset="0"/>
                    <a:cs typeface="Times New Roman" panose="02020603050405020304" pitchFamily="18" charset="0"/>
                  </a:rPr>
                  <a:t>This is represented by the formal model:</a:t>
                </a:r>
                <a:endParaRPr lang="pl-PL" sz="2400" kern="100" dirty="0">
                  <a:ea typeface="Calibri" panose="020F0502020204030204" pitchFamily="34" charset="0"/>
                  <a:cs typeface="Times New Roman" panose="02020603050405020304" pitchFamily="18" charset="0"/>
                </a:endParaRPr>
              </a:p>
              <a:p>
                <a:pPr marL="0" indent="0" algn="just">
                  <a:buNone/>
                </a:pPr>
                <a:endParaRPr lang="pl-PL" sz="2400" kern="100" dirty="0">
                  <a:ea typeface="Calibri" panose="020F0502020204030204" pitchFamily="34" charset="0"/>
                  <a:cs typeface="Times New Roman" panose="02020603050405020304" pitchFamily="18" charset="0"/>
                </a:endParaRPr>
              </a:p>
              <a:p>
                <a:pPr marL="0" indent="0" algn="just">
                  <a:buNone/>
                </a:pPr>
                <a14:m>
                  <m:oMathPara xmlns:m="http://schemas.openxmlformats.org/officeDocument/2006/math">
                    <m:oMathParaPr>
                      <m:jc m:val="left"/>
                    </m:oMathParaPr>
                    <m:oMath xmlns:m="http://schemas.openxmlformats.org/officeDocument/2006/math">
                      <m:sSub>
                        <m:sSubPr>
                          <m:ctrlPr>
                            <a:rPr lang="pl-PL" sz="2400" i="1" kern="10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sz="24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4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𝑡</m:t>
                          </m:r>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−1</m:t>
                          </m:r>
                        </m:sub>
                      </m:sSub>
                    </m:oMath>
                  </m:oMathPara>
                </a14:m>
                <a:endParaRPr lang="pl-PL" sz="2400" kern="100" dirty="0">
                  <a:effectLst/>
                  <a:ea typeface="Calibri" panose="020F0502020204030204" pitchFamily="34" charset="0"/>
                  <a:cs typeface="Times New Roman" panose="02020603050405020304" pitchFamily="18" charset="0"/>
                </a:endParaRPr>
              </a:p>
              <a:p>
                <a:pPr marL="0" indent="0" algn="just">
                  <a:buNone/>
                </a:pPr>
                <a:r>
                  <a:rPr lang="en-GB" sz="2400" kern="100" dirty="0">
                    <a:effectLst/>
                    <a:ea typeface="Calibri" panose="020F0502020204030204" pitchFamily="34" charset="0"/>
                    <a:cs typeface="Times New Roman" panose="02020603050405020304" pitchFamily="18" charset="0"/>
                  </a:rPr>
                  <a:t>where:</a:t>
                </a:r>
                <a:endParaRPr lang="pl-PL" sz="2400" kern="100" dirty="0">
                  <a:ea typeface="Calibri" panose="020F0502020204030204" pitchFamily="34" charset="0"/>
                  <a:cs typeface="Times New Roman" panose="02020603050405020304" pitchFamily="18" charset="0"/>
                </a:endParaRPr>
              </a:p>
              <a:p>
                <a:pPr marL="0" indent="0" algn="just">
                  <a:buNone/>
                </a:pPr>
                <a14:m>
                  <m:oMath xmlns:m="http://schemas.openxmlformats.org/officeDocument/2006/math">
                    <m:sSub>
                      <m:sSubPr>
                        <m:ctrlPr>
                          <a:rPr lang="pl-PL" sz="2400" i="1" kern="10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sz="24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oMath>
                </a14:m>
                <a:r>
                  <a:rPr lang="en-GB" sz="2400" kern="100" baseline="-25000" dirty="0">
                    <a:effectLst/>
                    <a:ea typeface="Calibri" panose="020F0502020204030204" pitchFamily="34" charset="0"/>
                    <a:cs typeface="Times New Roman" panose="02020603050405020304" pitchFamily="18" charset="0"/>
                  </a:rPr>
                  <a:t> </a:t>
                </a:r>
                <a:r>
                  <a:rPr lang="en-GB" sz="2400" kern="100" dirty="0">
                    <a:effectLst/>
                    <a:ea typeface="Calibri" panose="020F0502020204030204" pitchFamily="34" charset="0"/>
                    <a:cs typeface="Times New Roman" panose="02020603050405020304" pitchFamily="18" charset="0"/>
                  </a:rPr>
                  <a:t>– forecast for the future period</a:t>
                </a:r>
                <a:endParaRPr lang="pl-PL" sz="2400" kern="100" dirty="0">
                  <a:ea typeface="Calibri" panose="020F0502020204030204" pitchFamily="34" charset="0"/>
                  <a:cs typeface="Times New Roman" panose="02020603050405020304" pitchFamily="18" charset="0"/>
                </a:endParaRPr>
              </a:p>
              <a:p>
                <a:pPr marL="0" indent="0" algn="just">
                  <a:buNone/>
                </a:pPr>
                <a:r>
                  <a:rPr lang="en-GB" sz="2400" i="1" kern="100" dirty="0">
                    <a:effectLst/>
                    <a:ea typeface="Calibri" panose="020F0502020204030204" pitchFamily="34" charset="0"/>
                    <a:cs typeface="Times New Roman" panose="02020603050405020304" pitchFamily="18" charset="0"/>
                  </a:rPr>
                  <a:t>y</a:t>
                </a:r>
                <a:r>
                  <a:rPr lang="en-GB" sz="2400" i="1" kern="100" baseline="-25000" dirty="0">
                    <a:effectLst/>
                    <a:ea typeface="Calibri" panose="020F0502020204030204" pitchFamily="34" charset="0"/>
                    <a:cs typeface="Times New Roman" panose="02020603050405020304" pitchFamily="18" charset="0"/>
                  </a:rPr>
                  <a:t>t-1 </a:t>
                </a:r>
                <a:r>
                  <a:rPr lang="en-GB" sz="2400" kern="100" dirty="0">
                    <a:effectLst/>
                    <a:ea typeface="Calibri" panose="020F0502020204030204" pitchFamily="34" charset="0"/>
                    <a:cs typeface="Times New Roman" panose="02020603050405020304" pitchFamily="18" charset="0"/>
                  </a:rPr>
                  <a:t>– actual value of demand from the previous period.</a:t>
                </a:r>
                <a:endParaRPr lang="pl-PL" sz="2400" kern="100" dirty="0">
                  <a:effectLst/>
                  <a:ea typeface="Calibri" panose="020F0502020204030204" pitchFamily="34" charset="0"/>
                  <a:cs typeface="Times New Roman" panose="02020603050405020304" pitchFamily="18" charset="0"/>
                </a:endParaRPr>
              </a:p>
              <a:p>
                <a:pPr algn="just"/>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09"/>
                <a:ext cx="8112118" cy="4278645"/>
              </a:xfrm>
              <a:blipFill>
                <a:blip r:embed="rId2"/>
                <a:stretch>
                  <a:fillRect l="-1203" t="-1997" r="-1203"/>
                </a:stretch>
              </a:blipFill>
            </p:spPr>
            <p:txBody>
              <a:bodyPr/>
              <a:lstStyle/>
              <a:p>
                <a:r>
                  <a:rPr lang="pl-PL">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Naive </a:t>
            </a:r>
            <a:r>
              <a:rPr lang="pl-PL" sz="2000" dirty="0" err="1"/>
              <a:t>forecast</a:t>
            </a:r>
            <a:endParaRPr lang="pl-PL"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23699" y="2218267"/>
            <a:ext cx="1813559" cy="1516451"/>
          </a:xfrm>
          <a:prstGeom prst="rect">
            <a:avLst/>
          </a:prstGeom>
        </p:spPr>
      </p:pic>
      <p:sp>
        <p:nvSpPr>
          <p:cNvPr id="7" name="pole tekstowe 6">
            <a:extLst>
              <a:ext uri="{FF2B5EF4-FFF2-40B4-BE49-F238E27FC236}">
                <a16:creationId xmlns:a16="http://schemas.microsoft.com/office/drawing/2014/main" id="{EB03AC9C-2824-71FE-99FE-C35955041D31}"/>
              </a:ext>
            </a:extLst>
          </p:cNvPr>
          <p:cNvSpPr txBox="1"/>
          <p:nvPr/>
        </p:nvSpPr>
        <p:spPr>
          <a:xfrm>
            <a:off x="8681078" y="3623112"/>
            <a:ext cx="3098800" cy="861774"/>
          </a:xfrm>
          <a:prstGeom prst="rect">
            <a:avLst/>
          </a:prstGeom>
          <a:noFill/>
        </p:spPr>
        <p:txBody>
          <a:bodyPr wrap="square">
            <a:spAutoFit/>
          </a:bodyPr>
          <a:lstStyle/>
          <a:p>
            <a:pPr algn="l">
              <a:lnSpc>
                <a:spcPct val="150000"/>
              </a:lnSpc>
              <a:spcAft>
                <a:spcPts val="600"/>
              </a:spcAft>
            </a:pPr>
            <a:r>
              <a:rPr lang="en-GB" sz="1800" kern="100" dirty="0">
                <a:effectLst/>
                <a:latin typeface="Tahoma" panose="020B0604030504040204" pitchFamily="34" charset="0"/>
                <a:ea typeface="Calibri" panose="020F0502020204030204" pitchFamily="34" charset="0"/>
                <a:cs typeface="Times New Roman" panose="02020603050405020304" pitchFamily="18" charset="0"/>
              </a:rPr>
              <a:t>Formula used in Excel:</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800" b="1"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endParaRPr lang="pl-PL" dirty="0"/>
          </a:p>
        </p:txBody>
      </p:sp>
      <p:sp>
        <p:nvSpPr>
          <p:cNvPr id="9" name="Strzałka: w dół 8">
            <a:extLst>
              <a:ext uri="{FF2B5EF4-FFF2-40B4-BE49-F238E27FC236}">
                <a16:creationId xmlns:a16="http://schemas.microsoft.com/office/drawing/2014/main" id="{7C92D82C-65DF-C530-2FF8-0382D80B32CC}"/>
              </a:ext>
            </a:extLst>
          </p:cNvPr>
          <p:cNvSpPr/>
          <p:nvPr/>
        </p:nvSpPr>
        <p:spPr>
          <a:xfrm rot="19194334">
            <a:off x="9495913" y="161244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05797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Naive methods</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09"/>
                <a:ext cx="7543158" cy="4983171"/>
              </a:xfrm>
            </p:spPr>
            <p:txBody>
              <a:bodyPr>
                <a:noAutofit/>
              </a:bodyPr>
              <a:lstStyle/>
              <a:p>
                <a:pPr marL="0" indent="0" algn="just">
                  <a:buNone/>
                </a:pPr>
                <a:r>
                  <a:rPr lang="pl-PL" sz="2400" dirty="0"/>
                  <a:t>E</a:t>
                </a:r>
                <a:r>
                  <a:rPr lang="en-US" sz="2400" dirty="0"/>
                  <a:t>ach forecast is equal to the last observed value from the same season (e.g., from the same month of the previous year). The forecasts assume the value observed in the previous season</a:t>
                </a:r>
                <a:r>
                  <a:rPr lang="pl-PL" sz="2400" dirty="0"/>
                  <a:t>;</a:t>
                </a:r>
              </a:p>
              <a:p>
                <a:pPr marL="0" indent="0" algn="just">
                  <a:buNone/>
                </a:pPr>
                <a:endParaRPr lang="pl-PL" sz="2400" kern="100" dirty="0">
                  <a:effectLst/>
                  <a:ea typeface="Calibri" panose="020F0502020204030204" pitchFamily="34" charset="0"/>
                  <a:cs typeface="Times New Roman" panose="02020603050405020304" pitchFamily="18" charset="0"/>
                </a:endParaRPr>
              </a:p>
              <a:p>
                <a:pPr marL="0" indent="0" algn="just">
                  <a:buNone/>
                </a:pPr>
                <a:r>
                  <a:rPr lang="en-GB" sz="2400" dirty="0"/>
                  <a:t>This is represented by the formal model:</a:t>
                </a:r>
                <a:endParaRPr lang="pl-PL" sz="2400" dirty="0"/>
              </a:p>
              <a:p>
                <a:pPr marL="0" indent="0" algn="just">
                  <a:buNone/>
                </a:pPr>
                <a14:m>
                  <m:oMathPara xmlns:m="http://schemas.openxmlformats.org/officeDocument/2006/math">
                    <m:oMathParaPr>
                      <m:jc m:val="left"/>
                    </m:oMathParaPr>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 </m:t>
                          </m:r>
                          <m:r>
                            <a:rPr lang="en-GB" sz="2400" i="1">
                              <a:latin typeface="Cambria Math" panose="02040503050406030204" pitchFamily="18" charset="0"/>
                            </a:rPr>
                            <m:t>𝑇</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m:t>
                          </m:r>
                          <m:r>
                            <a:rPr lang="en-GB" sz="2400" i="1">
                              <a:latin typeface="Cambria Math" panose="02040503050406030204" pitchFamily="18" charset="0"/>
                            </a:rPr>
                            <m:t>𝑚</m:t>
                          </m:r>
                          <m:d>
                            <m:dPr>
                              <m:ctrlPr>
                                <a:rPr lang="pl-PL" sz="2400" i="1">
                                  <a:latin typeface="Cambria Math" panose="02040503050406030204" pitchFamily="18" charset="0"/>
                                </a:rPr>
                              </m:ctrlPr>
                            </m:dPr>
                            <m:e>
                              <m:r>
                                <a:rPr lang="en-GB" sz="2400" i="1">
                                  <a:latin typeface="Cambria Math" panose="02040503050406030204" pitchFamily="18" charset="0"/>
                                </a:rPr>
                                <m:t>𝑘</m:t>
                              </m:r>
                              <m:r>
                                <a:rPr lang="en-GB" sz="2400" i="1">
                                  <a:latin typeface="Cambria Math" panose="02040503050406030204" pitchFamily="18" charset="0"/>
                                </a:rPr>
                                <m:t>+1</m:t>
                              </m:r>
                            </m:e>
                          </m:d>
                        </m:sub>
                      </m:sSub>
                    </m:oMath>
                  </m:oMathPara>
                </a14:m>
                <a:endParaRPr lang="pl-PL" sz="2400" dirty="0"/>
              </a:p>
              <a:p>
                <a:pPr marL="0" indent="0" algn="just">
                  <a:buNone/>
                </a:pPr>
                <a:r>
                  <a:rPr lang="en-GB" sz="2400" dirty="0"/>
                  <a:t>where:</a:t>
                </a:r>
                <a:endParaRPr lang="pl-PL" sz="2400" dirty="0"/>
              </a:p>
              <a:p>
                <a:pPr marL="0" indent="0" algn="just">
                  <a:buNone/>
                </a:pPr>
                <a14:m>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 </m:t>
                        </m:r>
                        <m:r>
                          <a:rPr lang="en-GB" sz="2400" i="1">
                            <a:latin typeface="Cambria Math" panose="02040503050406030204" pitchFamily="18" charset="0"/>
                          </a:rPr>
                          <m:t>𝑇</m:t>
                        </m:r>
                      </m:sub>
                    </m:sSub>
                  </m:oMath>
                </a14:m>
                <a:r>
                  <a:rPr lang="en-GB" sz="2400" dirty="0"/>
                  <a:t>– forecast for the future period</a:t>
                </a:r>
                <a:endParaRPr lang="pl-PL" sz="2400" dirty="0"/>
              </a:p>
              <a:p>
                <a:pPr marL="0" indent="0" algn="just">
                  <a:buNone/>
                </a:pPr>
                <a:r>
                  <a:rPr lang="en-GB" sz="2400" i="1" dirty="0"/>
                  <a:t>m</a:t>
                </a:r>
                <a:r>
                  <a:rPr lang="en-GB" sz="2400" dirty="0"/>
                  <a:t> – seasonal period</a:t>
                </a:r>
                <a:endParaRPr lang="pl-PL" sz="2400" dirty="0"/>
              </a:p>
              <a:p>
                <a:pPr marL="0" indent="0" algn="just">
                  <a:buNone/>
                </a:pPr>
                <a:r>
                  <a:rPr lang="en-GB" sz="2400" i="1" dirty="0"/>
                  <a:t>k</a:t>
                </a:r>
                <a:r>
                  <a:rPr lang="en-GB" sz="2400" dirty="0"/>
                  <a:t> – integer part</a:t>
                </a:r>
                <a:r>
                  <a:rPr lang="pl-PL" sz="2400" dirty="0"/>
                  <a:t> </a:t>
                </a:r>
                <a:r>
                  <a:rPr lang="en-GB" sz="2400" i="1" dirty="0"/>
                  <a:t>(h−1)/m</a:t>
                </a:r>
                <a:r>
                  <a:rPr lang="en-GB" sz="2400" dirty="0"/>
                  <a:t> (i.e. the number of complete years in the forecast period preceding </a:t>
                </a:r>
                <a:r>
                  <a:rPr lang="en-GB" sz="2400" i="1" dirty="0" err="1"/>
                  <a:t>T+h</a:t>
                </a:r>
                <a:r>
                  <a:rPr lang="en-GB" sz="2400" dirty="0"/>
                  <a:t>).</a:t>
                </a:r>
                <a:endParaRPr lang="pl-PL" sz="2400" dirty="0"/>
              </a:p>
              <a:p>
                <a:pPr algn="just"/>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09"/>
                <a:ext cx="7543158" cy="4983171"/>
              </a:xfrm>
              <a:blipFill>
                <a:blip r:embed="rId2"/>
                <a:stretch>
                  <a:fillRect l="-1293" t="-1714" r="-1213" b="-367"/>
                </a:stretch>
              </a:blipFill>
            </p:spPr>
            <p:txBody>
              <a:bodyPr/>
              <a:lstStyle/>
              <a:p>
                <a:r>
                  <a:rPr lang="pl-PL">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Seasonal Naive method</a:t>
            </a:r>
            <a:endParaRPr lang="pl-PL"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23699" y="2218267"/>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495913" y="161244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40A6869F-4835-1138-D5AF-CDEA74CD17EF}"/>
              </a:ext>
            </a:extLst>
          </p:cNvPr>
          <p:cNvSpPr txBox="1"/>
          <p:nvPr/>
        </p:nvSpPr>
        <p:spPr>
          <a:xfrm>
            <a:off x="8158480" y="3734718"/>
            <a:ext cx="4033520" cy="1277273"/>
          </a:xfrm>
          <a:prstGeom prst="rect">
            <a:avLst/>
          </a:prstGeom>
          <a:noFill/>
        </p:spPr>
        <p:txBody>
          <a:bodyPr wrap="square">
            <a:spAutoFit/>
          </a:bodyPr>
          <a:lstStyle/>
          <a:p>
            <a:pPr algn="just">
              <a:lnSpc>
                <a:spcPct val="150000"/>
              </a:lnSpc>
              <a:spcAft>
                <a:spcPts val="600"/>
              </a:spcAft>
            </a:pPr>
            <a:r>
              <a:rPr lang="en-GB" sz="1800" kern="100" dirty="0">
                <a:effectLst/>
                <a:latin typeface="Tahoma" panose="020B0604030504040204" pitchFamily="34" charset="0"/>
                <a:ea typeface="Calibri" panose="020F0502020204030204" pitchFamily="34" charset="0"/>
                <a:cs typeface="Times New Roman" panose="02020603050405020304" pitchFamily="18" charset="0"/>
              </a:rPr>
              <a:t>This is explained by the formula used in Excel:</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800" b="1"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 previous year)</a:t>
            </a:r>
            <a:r>
              <a:rPr lang="en-GB" sz="1800" b="1" dirty="0">
                <a:effectLst/>
                <a:latin typeface="Tahoma" panose="020B0604030504040204" pitchFamily="34" charset="0"/>
                <a:ea typeface="Calibri" panose="020F0502020204030204" pitchFamily="34" charset="0"/>
                <a:cs typeface="Times New Roman" panose="02020603050405020304" pitchFamily="18" charset="0"/>
              </a:rPr>
              <a:t> </a:t>
            </a:r>
            <a:endParaRPr lang="pl-PL" dirty="0"/>
          </a:p>
        </p:txBody>
      </p:sp>
    </p:spTree>
    <p:extLst>
      <p:ext uri="{BB962C8B-B14F-4D97-AF65-F5344CB8AC3E}">
        <p14:creationId xmlns:p14="http://schemas.microsoft.com/office/powerpoint/2010/main" val="21043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Naive methods</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09"/>
                <a:ext cx="7543158" cy="4983171"/>
              </a:xfrm>
            </p:spPr>
            <p:txBody>
              <a:bodyPr>
                <a:noAutofit/>
              </a:bodyPr>
              <a:lstStyle/>
              <a:p>
                <a:pPr marL="0" indent="0" algn="just">
                  <a:buNone/>
                </a:pPr>
                <a:r>
                  <a:rPr lang="pl-PL" sz="2400" dirty="0" err="1"/>
                  <a:t>This</a:t>
                </a:r>
                <a:r>
                  <a:rPr lang="pl-PL" sz="2400" dirty="0"/>
                  <a:t> </a:t>
                </a:r>
                <a:r>
                  <a:rPr lang="en-US" sz="2400" dirty="0"/>
                  <a:t>method involves allowing forecasts to increase or decrease over time, where the amount of change over time (called drift) is set to the average change seen in historical data</a:t>
                </a:r>
                <a:r>
                  <a:rPr lang="pl-PL" sz="2400" dirty="0"/>
                  <a:t>;</a:t>
                </a:r>
              </a:p>
              <a:p>
                <a:pPr marL="0" indent="0" algn="just">
                  <a:buNone/>
                </a:pPr>
                <a:endParaRPr lang="pl-PL" sz="2400" kern="100" dirty="0">
                  <a:effectLst/>
                  <a:ea typeface="Calibri" panose="020F0502020204030204" pitchFamily="34" charset="0"/>
                  <a:cs typeface="Times New Roman" panose="02020603050405020304" pitchFamily="18" charset="0"/>
                </a:endParaRPr>
              </a:p>
              <a:p>
                <a:pPr marL="0" indent="0" algn="just">
                  <a:buNone/>
                </a:pPr>
                <a:r>
                  <a:rPr lang="en-GB" sz="2400" dirty="0"/>
                  <a:t>This is represented by the formal model:</a:t>
                </a:r>
                <a:endParaRPr lang="pl-PL" sz="2400" dirty="0"/>
              </a:p>
              <a:p>
                <a:pPr marL="0" indent="0">
                  <a:buNone/>
                </a:pPr>
                <a14:m>
                  <m:oMathPara xmlns:m="http://schemas.openxmlformats.org/officeDocument/2006/math">
                    <m:oMathParaPr>
                      <m:jc m:val="left"/>
                    </m:oMathParaPr>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 </m:t>
                          </m:r>
                          <m:r>
                            <a:rPr lang="en-GB" sz="2400" i="1">
                              <a:latin typeface="Cambria Math" panose="02040503050406030204" pitchFamily="18" charset="0"/>
                            </a:rPr>
                            <m:t>𝑇</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sub>
                      </m:sSub>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m:t>
                      </m:r>
                      <m:f>
                        <m:fPr>
                          <m:ctrlPr>
                            <a:rPr lang="pl-PL" sz="2400" i="1">
                              <a:latin typeface="Cambria Math" panose="02040503050406030204" pitchFamily="18" charset="0"/>
                            </a:rPr>
                          </m:ctrlPr>
                        </m:fPr>
                        <m:num>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1</m:t>
                              </m:r>
                            </m:sub>
                          </m:sSub>
                        </m:num>
                        <m:den>
                          <m:r>
                            <a:rPr lang="en-GB" sz="2400" i="1">
                              <a:latin typeface="Cambria Math" panose="02040503050406030204" pitchFamily="18" charset="0"/>
                            </a:rPr>
                            <m:t>𝑡</m:t>
                          </m:r>
                          <m:r>
                            <a:rPr lang="en-GB" sz="2400" i="1">
                              <a:latin typeface="Cambria Math" panose="02040503050406030204" pitchFamily="18" charset="0"/>
                            </a:rPr>
                            <m:t>−1</m:t>
                          </m:r>
                        </m:den>
                      </m:f>
                      <m:r>
                        <a:rPr lang="en-GB" sz="2400" i="1">
                          <a:latin typeface="Cambria Math" panose="02040503050406030204" pitchFamily="18" charset="0"/>
                        </a:rPr>
                        <m:t>)</m:t>
                      </m:r>
                    </m:oMath>
                  </m:oMathPara>
                </a14:m>
                <a:endParaRPr lang="pl-PL" sz="2400" dirty="0"/>
              </a:p>
              <a:p>
                <a:pPr marL="0" indent="0">
                  <a:buNone/>
                </a:pPr>
                <a:r>
                  <a:rPr lang="en-GB" sz="2400" dirty="0"/>
                  <a:t>where:</a:t>
                </a:r>
                <a:endParaRPr lang="pl-PL" sz="2400" dirty="0"/>
              </a:p>
              <a:p>
                <a:pPr marL="0" indent="0">
                  <a:buNone/>
                </a:pPr>
                <a14:m>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 </m:t>
                        </m:r>
                        <m:r>
                          <a:rPr lang="en-GB" sz="2400" i="1">
                            <a:latin typeface="Cambria Math" panose="02040503050406030204" pitchFamily="18" charset="0"/>
                          </a:rPr>
                          <m:t>𝑇</m:t>
                        </m:r>
                      </m:sub>
                    </m:sSub>
                  </m:oMath>
                </a14:m>
                <a:r>
                  <a:rPr lang="en-GB" sz="2400" dirty="0"/>
                  <a:t>– forecast for the future period</a:t>
                </a:r>
                <a:endParaRPr lang="pl-PL" sz="2400" dirty="0"/>
              </a:p>
              <a:p>
                <a:pPr marL="0" indent="0">
                  <a:buNone/>
                </a:pPr>
                <a14:m>
                  <m:oMath xmlns:m="http://schemas.openxmlformats.org/officeDocument/2006/math">
                    <m:r>
                      <a:rPr lang="en-GB" sz="2400" i="1">
                        <a:latin typeface="Cambria Math" panose="02040503050406030204" pitchFamily="18" charset="0"/>
                      </a:rPr>
                      <m:t>h</m:t>
                    </m:r>
                    <m:r>
                      <a:rPr lang="en-GB" sz="2400" i="1">
                        <a:latin typeface="Cambria Math" panose="02040503050406030204" pitchFamily="18" charset="0"/>
                      </a:rPr>
                      <m:t>(</m:t>
                    </m:r>
                    <m:f>
                      <m:fPr>
                        <m:ctrlPr>
                          <a:rPr lang="pl-PL" sz="2400" i="1">
                            <a:latin typeface="Cambria Math" panose="02040503050406030204" pitchFamily="18" charset="0"/>
                          </a:rPr>
                        </m:ctrlPr>
                      </m:fPr>
                      <m:num>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1</m:t>
                            </m:r>
                          </m:sub>
                        </m:sSub>
                      </m:num>
                      <m:den>
                        <m:r>
                          <a:rPr lang="en-GB" sz="2400" i="1">
                            <a:latin typeface="Cambria Math" panose="02040503050406030204" pitchFamily="18" charset="0"/>
                          </a:rPr>
                          <m:t>𝑡</m:t>
                        </m:r>
                        <m:r>
                          <a:rPr lang="en-GB" sz="2400" i="1">
                            <a:latin typeface="Cambria Math" panose="02040503050406030204" pitchFamily="18" charset="0"/>
                          </a:rPr>
                          <m:t>−1</m:t>
                        </m:r>
                      </m:den>
                    </m:f>
                    <m:r>
                      <a:rPr lang="en-GB" sz="2400" i="1">
                        <a:latin typeface="Cambria Math" panose="02040503050406030204" pitchFamily="18" charset="0"/>
                      </a:rPr>
                      <m:t>)</m:t>
                    </m:r>
                  </m:oMath>
                </a14:m>
                <a:r>
                  <a:rPr lang="en-GB" sz="2400" dirty="0"/>
                  <a:t> – drift component.</a:t>
                </a:r>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09"/>
                <a:ext cx="7543158" cy="4983171"/>
              </a:xfrm>
              <a:blipFill>
                <a:blip r:embed="rId2"/>
                <a:stretch>
                  <a:fillRect l="-1293" t="-1714" r="-1213"/>
                </a:stretch>
              </a:blipFill>
            </p:spPr>
            <p:txBody>
              <a:bodyPr/>
              <a:lstStyle/>
              <a:p>
                <a:r>
                  <a:rPr lang="pl-PL">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Drift method</a:t>
            </a:r>
            <a:endParaRPr lang="pl-PL"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14099" y="2807547"/>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080626" y="2078034"/>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1BB2D11C-514C-1A73-7C74-5AC31B01EB70}"/>
              </a:ext>
            </a:extLst>
          </p:cNvPr>
          <p:cNvSpPr txBox="1"/>
          <p:nvPr/>
        </p:nvSpPr>
        <p:spPr>
          <a:xfrm>
            <a:off x="7194540" y="4244494"/>
            <a:ext cx="5088892" cy="1692771"/>
          </a:xfrm>
          <a:prstGeom prst="rect">
            <a:avLst/>
          </a:prstGeom>
          <a:noFill/>
        </p:spPr>
        <p:txBody>
          <a:bodyPr wrap="square">
            <a:spAutoFit/>
          </a:bodyPr>
          <a:lstStyle/>
          <a:p>
            <a:pPr algn="just">
              <a:lnSpc>
                <a:spcPct val="150000"/>
              </a:lnSpc>
              <a:spcAft>
                <a:spcPts val="600"/>
              </a:spcAft>
            </a:pPr>
            <a:r>
              <a:rPr lang="en-GB" sz="1800" kern="100" dirty="0">
                <a:effectLst/>
                <a:latin typeface="Tahoma" panose="020B0604030504040204" pitchFamily="34" charset="0"/>
                <a:ea typeface="Calibri" panose="020F0502020204030204" pitchFamily="34" charset="0"/>
                <a:cs typeface="Times New Roman" panose="02020603050405020304" pitchFamily="18" charset="0"/>
              </a:rPr>
              <a:t>This is explained by the formula used in Excel:</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800" b="1"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(from the last period of the previous year)</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[h *(demand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(from the last period of the previous year)</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(from the first period of the previous year)</a:t>
            </a:r>
            <a:r>
              <a:rPr lang="en-GB" sz="1800" b="1" dirty="0">
                <a:effectLst/>
                <a:latin typeface="Tahoma" panose="020B0604030504040204" pitchFamily="34" charset="0"/>
                <a:ea typeface="Calibri" panose="020F0502020204030204" pitchFamily="34" charset="0"/>
                <a:cs typeface="Times New Roman" panose="02020603050405020304" pitchFamily="18" charset="0"/>
              </a:rPr>
              <a:t>]/n-1</a:t>
            </a:r>
            <a:endParaRPr lang="pl-PL" dirty="0"/>
          </a:p>
        </p:txBody>
      </p:sp>
    </p:spTree>
    <p:extLst>
      <p:ext uri="{BB962C8B-B14F-4D97-AF65-F5344CB8AC3E}">
        <p14:creationId xmlns:p14="http://schemas.microsoft.com/office/powerpoint/2010/main" val="398934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Naive methods</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5750560" y="1752909"/>
            <a:ext cx="5801360" cy="4219331"/>
          </a:xfrm>
        </p:spPr>
        <p:txBody>
          <a:bodyPr>
            <a:noAutofit/>
          </a:bodyPr>
          <a:lstStyle/>
          <a:p>
            <a:pPr marL="0" indent="0" algn="just">
              <a:buNone/>
            </a:pPr>
            <a:r>
              <a:rPr lang="en-US" sz="2400" kern="100" dirty="0">
                <a:solidFill>
                  <a:srgbClr val="1065AB"/>
                </a:solidFill>
                <a:ea typeface="Calibri" panose="020F0502020204030204" pitchFamily="34" charset="0"/>
                <a:cs typeface="Times New Roman" panose="02020603050405020304" pitchFamily="18" charset="0"/>
              </a:rPr>
              <a:t>Drift </a:t>
            </a:r>
            <a:r>
              <a:rPr lang="en-US" sz="2400" kern="100" dirty="0">
                <a:ea typeface="Calibri" panose="020F0502020204030204" pitchFamily="34" charset="0"/>
                <a:cs typeface="Times New Roman" panose="02020603050405020304" pitchFamily="18" charset="0"/>
              </a:rPr>
              <a:t>refers to the decline in model performance due to changes in data and the relationship between input and output variables</a:t>
            </a:r>
            <a:r>
              <a:rPr lang="pl-PL" sz="2400" kern="100" dirty="0">
                <a:ea typeface="Calibri" panose="020F0502020204030204" pitchFamily="34" charset="0"/>
                <a:cs typeface="Times New Roman" panose="02020603050405020304" pitchFamily="18" charset="0"/>
              </a:rPr>
              <a:t>. </a:t>
            </a:r>
            <a:r>
              <a:rPr lang="en-US" sz="2400" kern="100" dirty="0">
                <a:ea typeface="Calibri" panose="020F0502020204030204" pitchFamily="34" charset="0"/>
                <a:cs typeface="Times New Roman" panose="02020603050405020304" pitchFamily="18" charset="0"/>
              </a:rPr>
              <a:t>Changing the input data can be:</a:t>
            </a:r>
          </a:p>
          <a:p>
            <a:pPr algn="just">
              <a:buFont typeface="Wingdings" panose="05000000000000000000" pitchFamily="2" charset="2"/>
              <a:buChar char="§"/>
            </a:pPr>
            <a:r>
              <a:rPr lang="en-US" sz="2400" kern="100" dirty="0">
                <a:ea typeface="Calibri" panose="020F0502020204030204" pitchFamily="34" charset="0"/>
                <a:cs typeface="Times New Roman" panose="02020603050405020304" pitchFamily="18" charset="0"/>
              </a:rPr>
              <a:t>violent (sudden), e.g., due to lockdowns during the COVID-19 pandemic</a:t>
            </a:r>
            <a:r>
              <a:rPr lang="pl-PL" sz="2400" kern="100" dirty="0">
                <a:ea typeface="Calibri" panose="020F0502020204030204" pitchFamily="34" charset="0"/>
                <a:cs typeface="Times New Roman" panose="02020603050405020304" pitchFamily="18" charset="0"/>
              </a:rPr>
              <a:t>;</a:t>
            </a:r>
            <a:endParaRPr lang="en-US" sz="2400" kern="100" dirty="0">
              <a:ea typeface="Calibri" panose="020F0502020204030204" pitchFamily="34" charset="0"/>
              <a:cs typeface="Times New Roman" panose="02020603050405020304" pitchFamily="18" charset="0"/>
            </a:endParaRPr>
          </a:p>
          <a:p>
            <a:pPr algn="just">
              <a:buFont typeface="Wingdings" panose="05000000000000000000" pitchFamily="2" charset="2"/>
              <a:buChar char="§"/>
            </a:pPr>
            <a:r>
              <a:rPr lang="en-US" sz="2400" kern="100" dirty="0">
                <a:ea typeface="Calibri" panose="020F0502020204030204" pitchFamily="34" charset="0"/>
                <a:cs typeface="Times New Roman" panose="02020603050405020304" pitchFamily="18" charset="0"/>
              </a:rPr>
              <a:t>increasing (changing slowly)</a:t>
            </a:r>
            <a:r>
              <a:rPr lang="pl-PL" sz="2400" kern="100" dirty="0">
                <a:ea typeface="Calibri" panose="020F0502020204030204" pitchFamily="34" charset="0"/>
                <a:cs typeface="Times New Roman" panose="02020603050405020304" pitchFamily="18" charset="0"/>
              </a:rPr>
              <a:t>;</a:t>
            </a:r>
            <a:endParaRPr lang="en-US" sz="2400" kern="100" dirty="0">
              <a:ea typeface="Calibri" panose="020F0502020204030204" pitchFamily="34" charset="0"/>
              <a:cs typeface="Times New Roman" panose="02020603050405020304" pitchFamily="18" charset="0"/>
            </a:endParaRPr>
          </a:p>
          <a:p>
            <a:pPr algn="just">
              <a:buFont typeface="Wingdings" panose="05000000000000000000" pitchFamily="2" charset="2"/>
              <a:buChar char="§"/>
            </a:pPr>
            <a:r>
              <a:rPr lang="en-US" sz="2400" kern="100" dirty="0">
                <a:ea typeface="Calibri" panose="020F0502020204030204" pitchFamily="34" charset="0"/>
                <a:cs typeface="Times New Roman" panose="02020603050405020304" pitchFamily="18" charset="0"/>
              </a:rPr>
              <a:t>impulse (one-off), e.g., in the case of incorrectly supplied data</a:t>
            </a:r>
            <a:r>
              <a:rPr lang="pl-PL" sz="2400" kern="100" dirty="0">
                <a:ea typeface="Calibri" panose="020F0502020204030204" pitchFamily="34" charset="0"/>
                <a:cs typeface="Times New Roman" panose="02020603050405020304" pitchFamily="18" charset="0"/>
              </a:rPr>
              <a:t>.</a:t>
            </a:r>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Drift method</a:t>
            </a:r>
            <a:endParaRPr lang="pl-PL" dirty="0"/>
          </a:p>
        </p:txBody>
      </p:sp>
      <p:pic>
        <p:nvPicPr>
          <p:cNvPr id="6" name="Obraz 5">
            <a:extLst>
              <a:ext uri="{FF2B5EF4-FFF2-40B4-BE49-F238E27FC236}">
                <a16:creationId xmlns:a16="http://schemas.microsoft.com/office/drawing/2014/main" id="{2E478224-1355-BDB6-A6AC-C968EA2BA723}"/>
              </a:ext>
            </a:extLst>
          </p:cNvPr>
          <p:cNvPicPr>
            <a:picLocks noChangeAspect="1"/>
          </p:cNvPicPr>
          <p:nvPr/>
        </p:nvPicPr>
        <p:blipFill>
          <a:blip r:embed="rId2"/>
          <a:stretch>
            <a:fillRect/>
          </a:stretch>
        </p:blipFill>
        <p:spPr>
          <a:xfrm>
            <a:off x="248919" y="2866959"/>
            <a:ext cx="5297245" cy="3105281"/>
          </a:xfrm>
          <a:prstGeom prst="rect">
            <a:avLst/>
          </a:prstGeom>
        </p:spPr>
      </p:pic>
      <p:sp>
        <p:nvSpPr>
          <p:cNvPr id="10" name="pole tekstowe 9">
            <a:extLst>
              <a:ext uri="{FF2B5EF4-FFF2-40B4-BE49-F238E27FC236}">
                <a16:creationId xmlns:a16="http://schemas.microsoft.com/office/drawing/2014/main" id="{3487AC23-2E74-0D70-4D70-D78D4B939FA9}"/>
              </a:ext>
            </a:extLst>
          </p:cNvPr>
          <p:cNvSpPr txBox="1"/>
          <p:nvPr/>
        </p:nvSpPr>
        <p:spPr>
          <a:xfrm>
            <a:off x="248919" y="1788804"/>
            <a:ext cx="3266441" cy="424732"/>
          </a:xfrm>
          <a:prstGeom prst="rect">
            <a:avLst/>
          </a:prstGeom>
        </p:spPr>
        <p:txBody>
          <a:bodyPr vert="horz" lIns="91440" tIns="45720" rIns="91440" bIns="45720" rtlCol="0">
            <a:noAutofit/>
          </a:bodyPr>
          <a:lstStyle>
            <a:lvl1pPr indent="0" algn="just">
              <a:lnSpc>
                <a:spcPct val="90000"/>
              </a:lnSpc>
              <a:spcBef>
                <a:spcPts val="1000"/>
              </a:spcBef>
              <a:buClr>
                <a:srgbClr val="015BA6"/>
              </a:buClr>
              <a:buFont typeface="Arial" panose="020B0604020202020204" pitchFamily="34" charset="0"/>
              <a:buNone/>
              <a:defRPr sz="2400" kern="100">
                <a:solidFill>
                  <a:srgbClr val="1065AB"/>
                </a:solidFill>
                <a:latin typeface="Tahoma" panose="020B0604030504040204" pitchFamily="34" charset="0"/>
                <a:ea typeface="Calibri" panose="020F0502020204030204" pitchFamily="34" charset="0"/>
                <a:cs typeface="Times New Roman" panose="02020603050405020304" pitchFamily="18"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err="1">
                <a:solidFill>
                  <a:schemeClr val="tx1"/>
                </a:solidFill>
              </a:rPr>
              <a:t>Types</a:t>
            </a:r>
            <a:r>
              <a:rPr lang="pl-PL" dirty="0">
                <a:solidFill>
                  <a:schemeClr val="tx1"/>
                </a:solidFill>
              </a:rPr>
              <a:t> of </a:t>
            </a:r>
            <a:r>
              <a:rPr lang="pl-PL" dirty="0" err="1">
                <a:solidFill>
                  <a:schemeClr val="tx1"/>
                </a:solidFill>
              </a:rPr>
              <a:t>drifts</a:t>
            </a:r>
            <a:r>
              <a:rPr lang="pl-PL" dirty="0">
                <a:solidFill>
                  <a:schemeClr val="tx1"/>
                </a:solidFill>
              </a:rPr>
              <a:t>:</a:t>
            </a:r>
            <a:endParaRPr lang="en-US" dirty="0">
              <a:solidFill>
                <a:schemeClr val="tx1"/>
              </a:solidFill>
            </a:endParaRPr>
          </a:p>
        </p:txBody>
      </p:sp>
      <p:sp>
        <p:nvSpPr>
          <p:cNvPr id="12" name="pole tekstowe 11">
            <a:extLst>
              <a:ext uri="{FF2B5EF4-FFF2-40B4-BE49-F238E27FC236}">
                <a16:creationId xmlns:a16="http://schemas.microsoft.com/office/drawing/2014/main" id="{1C5034B6-C07A-5EA1-3C43-9C48CFD4C010}"/>
              </a:ext>
            </a:extLst>
          </p:cNvPr>
          <p:cNvSpPr txBox="1"/>
          <p:nvPr/>
        </p:nvSpPr>
        <p:spPr>
          <a:xfrm>
            <a:off x="325120" y="6280508"/>
            <a:ext cx="5425440" cy="424732"/>
          </a:xfrm>
          <a:prstGeom prst="rect">
            <a:avLst/>
          </a:prstGeom>
        </p:spPr>
        <p:txBody>
          <a:bodyPr vert="horz" lIns="91440" tIns="45720" rIns="91440" bIns="45720" rtlCol="0">
            <a:noAutofit/>
          </a:bodyPr>
          <a:lstStyle>
            <a:defPPr>
              <a:defRPr lang="pl-PL"/>
            </a:defPPr>
            <a:lvl1pPr indent="0" algn="just">
              <a:lnSpc>
                <a:spcPct val="90000"/>
              </a:lnSpc>
              <a:spcBef>
                <a:spcPts val="1000"/>
              </a:spcBef>
              <a:buClr>
                <a:srgbClr val="015BA6"/>
              </a:buClr>
              <a:buFont typeface="Arial" panose="020B0604020202020204" pitchFamily="34" charset="0"/>
              <a:buNone/>
              <a:defRPr sz="2400" kern="100">
                <a:latin typeface="Tahoma" panose="020B0604030504040204" pitchFamily="34" charset="0"/>
                <a:ea typeface="Calibri" panose="020F0502020204030204" pitchFamily="34" charset="0"/>
                <a:cs typeface="Times New Roman" panose="02020603050405020304" pitchFamily="18"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dirty="0"/>
              <a:t>Change of input data – rapid (sudden)</a:t>
            </a:r>
            <a:endParaRPr lang="pl-PL" sz="1800" dirty="0"/>
          </a:p>
        </p:txBody>
      </p:sp>
    </p:spTree>
    <p:extLst>
      <p:ext uri="{BB962C8B-B14F-4D97-AF65-F5344CB8AC3E}">
        <p14:creationId xmlns:p14="http://schemas.microsoft.com/office/powerpoint/2010/main" val="685232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Naive methods</a:t>
            </a:r>
            <a:endParaRPr lang="pl-PL" dirty="0"/>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Drift method</a:t>
            </a:r>
            <a:endParaRPr lang="pl-PL" dirty="0"/>
          </a:p>
        </p:txBody>
      </p:sp>
      <p:sp>
        <p:nvSpPr>
          <p:cNvPr id="10" name="pole tekstowe 9">
            <a:extLst>
              <a:ext uri="{FF2B5EF4-FFF2-40B4-BE49-F238E27FC236}">
                <a16:creationId xmlns:a16="http://schemas.microsoft.com/office/drawing/2014/main" id="{3487AC23-2E74-0D70-4D70-D78D4B939FA9}"/>
              </a:ext>
            </a:extLst>
          </p:cNvPr>
          <p:cNvSpPr txBox="1"/>
          <p:nvPr/>
        </p:nvSpPr>
        <p:spPr>
          <a:xfrm>
            <a:off x="248919" y="1788804"/>
            <a:ext cx="3266441" cy="424732"/>
          </a:xfrm>
          <a:prstGeom prst="rect">
            <a:avLst/>
          </a:prstGeom>
        </p:spPr>
        <p:txBody>
          <a:bodyPr vert="horz" lIns="91440" tIns="45720" rIns="91440" bIns="45720" rtlCol="0">
            <a:noAutofit/>
          </a:bodyPr>
          <a:lstStyle>
            <a:lvl1pPr indent="0" algn="just">
              <a:lnSpc>
                <a:spcPct val="90000"/>
              </a:lnSpc>
              <a:spcBef>
                <a:spcPts val="1000"/>
              </a:spcBef>
              <a:buClr>
                <a:srgbClr val="015BA6"/>
              </a:buClr>
              <a:buFont typeface="Arial" panose="020B0604020202020204" pitchFamily="34" charset="0"/>
              <a:buNone/>
              <a:defRPr sz="2400" kern="100">
                <a:solidFill>
                  <a:srgbClr val="1065AB"/>
                </a:solidFill>
                <a:latin typeface="Tahoma" panose="020B0604030504040204" pitchFamily="34" charset="0"/>
                <a:ea typeface="Calibri" panose="020F0502020204030204" pitchFamily="34" charset="0"/>
                <a:cs typeface="Times New Roman" panose="02020603050405020304" pitchFamily="18"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err="1">
                <a:solidFill>
                  <a:schemeClr val="tx1"/>
                </a:solidFill>
              </a:rPr>
              <a:t>Types</a:t>
            </a:r>
            <a:r>
              <a:rPr lang="pl-PL" dirty="0">
                <a:solidFill>
                  <a:schemeClr val="tx1"/>
                </a:solidFill>
              </a:rPr>
              <a:t> of </a:t>
            </a:r>
            <a:r>
              <a:rPr lang="pl-PL" dirty="0" err="1">
                <a:solidFill>
                  <a:schemeClr val="tx1"/>
                </a:solidFill>
              </a:rPr>
              <a:t>drifts</a:t>
            </a:r>
            <a:r>
              <a:rPr lang="pl-PL" dirty="0">
                <a:solidFill>
                  <a:schemeClr val="tx1"/>
                </a:solidFill>
              </a:rPr>
              <a:t>:</a:t>
            </a:r>
            <a:endParaRPr lang="en-US" dirty="0">
              <a:solidFill>
                <a:schemeClr val="tx1"/>
              </a:solidFill>
            </a:endParaRPr>
          </a:p>
        </p:txBody>
      </p:sp>
      <p:sp>
        <p:nvSpPr>
          <p:cNvPr id="12" name="pole tekstowe 11">
            <a:extLst>
              <a:ext uri="{FF2B5EF4-FFF2-40B4-BE49-F238E27FC236}">
                <a16:creationId xmlns:a16="http://schemas.microsoft.com/office/drawing/2014/main" id="{1C5034B6-C07A-5EA1-3C43-9C48CFD4C010}"/>
              </a:ext>
            </a:extLst>
          </p:cNvPr>
          <p:cNvSpPr txBox="1"/>
          <p:nvPr/>
        </p:nvSpPr>
        <p:spPr>
          <a:xfrm>
            <a:off x="386079" y="5685688"/>
            <a:ext cx="5425440" cy="424732"/>
          </a:xfrm>
          <a:prstGeom prst="rect">
            <a:avLst/>
          </a:prstGeom>
        </p:spPr>
        <p:txBody>
          <a:bodyPr vert="horz" lIns="91440" tIns="45720" rIns="91440" bIns="45720" rtlCol="0">
            <a:noAutofit/>
          </a:bodyPr>
          <a:lstStyle>
            <a:defPPr>
              <a:defRPr lang="pl-PL"/>
            </a:defPPr>
            <a:lvl1pPr indent="0" algn="just">
              <a:lnSpc>
                <a:spcPct val="90000"/>
              </a:lnSpc>
              <a:spcBef>
                <a:spcPts val="1000"/>
              </a:spcBef>
              <a:buClr>
                <a:srgbClr val="015BA6"/>
              </a:buClr>
              <a:buFont typeface="Arial" panose="020B0604020202020204" pitchFamily="34" charset="0"/>
              <a:buNone/>
              <a:defRPr sz="2400" kern="100">
                <a:latin typeface="Tahoma" panose="020B0604030504040204" pitchFamily="34" charset="0"/>
                <a:ea typeface="Calibri" panose="020F0502020204030204" pitchFamily="34" charset="0"/>
                <a:cs typeface="Times New Roman" panose="02020603050405020304" pitchFamily="18"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dirty="0"/>
              <a:t>Change of input data – incremental</a:t>
            </a:r>
            <a:endParaRPr lang="pl-PL" sz="1800" dirty="0"/>
          </a:p>
        </p:txBody>
      </p:sp>
      <p:pic>
        <p:nvPicPr>
          <p:cNvPr id="8" name="Obraz 7">
            <a:extLst>
              <a:ext uri="{FF2B5EF4-FFF2-40B4-BE49-F238E27FC236}">
                <a16:creationId xmlns:a16="http://schemas.microsoft.com/office/drawing/2014/main" id="{12D77008-06E8-2AD0-ECB8-92D762A8016E}"/>
              </a:ext>
            </a:extLst>
          </p:cNvPr>
          <p:cNvPicPr>
            <a:picLocks noChangeAspect="1"/>
          </p:cNvPicPr>
          <p:nvPr/>
        </p:nvPicPr>
        <p:blipFill>
          <a:blip r:embed="rId2"/>
          <a:stretch>
            <a:fillRect/>
          </a:stretch>
        </p:blipFill>
        <p:spPr>
          <a:xfrm>
            <a:off x="386079" y="2408886"/>
            <a:ext cx="4903939" cy="2864154"/>
          </a:xfrm>
          <a:prstGeom prst="rect">
            <a:avLst/>
          </a:prstGeom>
        </p:spPr>
      </p:pic>
      <p:pic>
        <p:nvPicPr>
          <p:cNvPr id="9" name="Obraz 8">
            <a:extLst>
              <a:ext uri="{FF2B5EF4-FFF2-40B4-BE49-F238E27FC236}">
                <a16:creationId xmlns:a16="http://schemas.microsoft.com/office/drawing/2014/main" id="{CEF4BCB3-1C36-0193-C366-342677250D78}"/>
              </a:ext>
            </a:extLst>
          </p:cNvPr>
          <p:cNvPicPr>
            <a:picLocks noChangeAspect="1"/>
          </p:cNvPicPr>
          <p:nvPr/>
        </p:nvPicPr>
        <p:blipFill>
          <a:blip r:embed="rId3"/>
          <a:stretch>
            <a:fillRect/>
          </a:stretch>
        </p:blipFill>
        <p:spPr>
          <a:xfrm>
            <a:off x="6901982" y="2408887"/>
            <a:ext cx="4903939" cy="2861786"/>
          </a:xfrm>
          <a:prstGeom prst="rect">
            <a:avLst/>
          </a:prstGeom>
        </p:spPr>
      </p:pic>
      <p:sp>
        <p:nvSpPr>
          <p:cNvPr id="11" name="pole tekstowe 10">
            <a:extLst>
              <a:ext uri="{FF2B5EF4-FFF2-40B4-BE49-F238E27FC236}">
                <a16:creationId xmlns:a16="http://schemas.microsoft.com/office/drawing/2014/main" id="{BCEF4990-EF6B-4603-4369-E2BDF96A7C58}"/>
              </a:ext>
            </a:extLst>
          </p:cNvPr>
          <p:cNvSpPr txBox="1"/>
          <p:nvPr/>
        </p:nvSpPr>
        <p:spPr>
          <a:xfrm>
            <a:off x="6901982" y="5661374"/>
            <a:ext cx="5425440" cy="424732"/>
          </a:xfrm>
          <a:prstGeom prst="rect">
            <a:avLst/>
          </a:prstGeom>
        </p:spPr>
        <p:txBody>
          <a:bodyPr vert="horz" lIns="91440" tIns="45720" rIns="91440" bIns="45720" rtlCol="0">
            <a:noAutofit/>
          </a:bodyPr>
          <a:lstStyle>
            <a:defPPr>
              <a:defRPr lang="pl-PL"/>
            </a:defPPr>
            <a:lvl1pPr indent="0" algn="just">
              <a:lnSpc>
                <a:spcPct val="90000"/>
              </a:lnSpc>
              <a:spcBef>
                <a:spcPts val="1000"/>
              </a:spcBef>
              <a:buClr>
                <a:srgbClr val="015BA6"/>
              </a:buClr>
              <a:buFont typeface="Arial" panose="020B0604020202020204" pitchFamily="34" charset="0"/>
              <a:buNone/>
              <a:defRPr sz="2400" kern="100">
                <a:latin typeface="Tahoma" panose="020B0604030504040204" pitchFamily="34" charset="0"/>
                <a:ea typeface="Calibri" panose="020F0502020204030204" pitchFamily="34" charset="0"/>
                <a:cs typeface="Times New Roman" panose="02020603050405020304" pitchFamily="18"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dirty="0"/>
              <a:t>Change of input data – impulse</a:t>
            </a:r>
            <a:endParaRPr lang="pl-PL" sz="1800" dirty="0"/>
          </a:p>
        </p:txBody>
      </p:sp>
    </p:spTree>
    <p:extLst>
      <p:ext uri="{BB962C8B-B14F-4D97-AF65-F5344CB8AC3E}">
        <p14:creationId xmlns:p14="http://schemas.microsoft.com/office/powerpoint/2010/main" val="642265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Average methods </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74562" y="4478302"/>
            <a:ext cx="7178412" cy="2014572"/>
          </a:xfrm>
        </p:spPr>
        <p:txBody>
          <a:bodyPr>
            <a:noAutofit/>
          </a:bodyPr>
          <a:lstStyle/>
          <a:p>
            <a:pPr algn="just"/>
            <a:r>
              <a:rPr lang="en-US" sz="2400" dirty="0">
                <a:solidFill>
                  <a:srgbClr val="1065AB"/>
                </a:solidFill>
              </a:rPr>
              <a:t>Moving average methods </a:t>
            </a:r>
            <a:r>
              <a:rPr lang="en-US" sz="2400" dirty="0"/>
              <a:t>act as a filter because they eliminate short-term fluctuations from the data series. To build a forecast, moving average methods use a specific number of adjacent demand data</a:t>
            </a:r>
            <a:r>
              <a:rPr lang="pl-PL" sz="2400" dirty="0"/>
              <a:t>.</a:t>
            </a:r>
          </a:p>
        </p:txBody>
      </p:sp>
      <p:graphicFrame>
        <p:nvGraphicFramePr>
          <p:cNvPr id="2" name="Diagram 1">
            <a:extLst>
              <a:ext uri="{FF2B5EF4-FFF2-40B4-BE49-F238E27FC236}">
                <a16:creationId xmlns:a16="http://schemas.microsoft.com/office/drawing/2014/main" id="{9F6E75C7-B928-45D3-B9DD-4DE10F0BE008}"/>
              </a:ext>
            </a:extLst>
          </p:cNvPr>
          <p:cNvGraphicFramePr/>
          <p:nvPr/>
        </p:nvGraphicFramePr>
        <p:xfrm>
          <a:off x="1747134" y="1573631"/>
          <a:ext cx="10012744" cy="2014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a:extLst>
              <a:ext uri="{FF2B5EF4-FFF2-40B4-BE49-F238E27FC236}">
                <a16:creationId xmlns:a16="http://schemas.microsoft.com/office/drawing/2014/main" id="{DAEE32DE-4222-BBBC-A317-A3E1089B5645}"/>
              </a:ext>
            </a:extLst>
          </p:cNvPr>
          <p:cNvSpPr txBox="1"/>
          <p:nvPr/>
        </p:nvSpPr>
        <p:spPr>
          <a:xfrm>
            <a:off x="5953882" y="3813913"/>
            <a:ext cx="5805996" cy="369332"/>
          </a:xfrm>
          <a:prstGeom prst="rect">
            <a:avLst/>
          </a:prstGeom>
          <a:noFill/>
        </p:spPr>
        <p:txBody>
          <a:bodyPr wrap="square">
            <a:spAutoFit/>
          </a:bodyPr>
          <a:lstStyle/>
          <a:p>
            <a:r>
              <a:rPr lang="en-US" dirty="0"/>
              <a:t>Figure</a:t>
            </a:r>
            <a:r>
              <a:rPr lang="pl-PL" dirty="0"/>
              <a:t> 8: </a:t>
            </a:r>
            <a:r>
              <a:rPr lang="en-US" dirty="0"/>
              <a:t>Selected average methods</a:t>
            </a:r>
            <a:endParaRPr lang="pl-PL" dirty="0"/>
          </a:p>
        </p:txBody>
      </p:sp>
    </p:spTree>
    <p:extLst>
      <p:ext uri="{BB962C8B-B14F-4D97-AF65-F5344CB8AC3E}">
        <p14:creationId xmlns:p14="http://schemas.microsoft.com/office/powerpoint/2010/main" val="2680746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Average methods </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09"/>
                <a:ext cx="7543158" cy="4983171"/>
              </a:xfrm>
            </p:spPr>
            <p:txBody>
              <a:bodyPr>
                <a:noAutofit/>
              </a:bodyPr>
              <a:lstStyle/>
              <a:p>
                <a:pPr marL="0" indent="0" algn="just">
                  <a:buNone/>
                </a:pPr>
                <a:r>
                  <a:rPr lang="en-US" sz="2400" dirty="0"/>
                  <a:t>The forecast, using the global average method, is built on all available historical observations included in the series</a:t>
                </a:r>
                <a:r>
                  <a:rPr lang="pl-PL" sz="2400" dirty="0"/>
                  <a:t>;</a:t>
                </a:r>
              </a:p>
              <a:p>
                <a:pPr marL="0" indent="0" algn="just">
                  <a:buNone/>
                </a:pPr>
                <a:endParaRPr lang="pl-PL" sz="2400" dirty="0"/>
              </a:p>
              <a:p>
                <a:pPr marL="0" indent="0" algn="just">
                  <a:buNone/>
                </a:pPr>
                <a:r>
                  <a:rPr lang="en-US" sz="2400" dirty="0"/>
                  <a:t>This is represented by the formal model:</a:t>
                </a:r>
                <a:endParaRPr lang="pl-PL" sz="2400" dirty="0"/>
              </a:p>
              <a:p>
                <a:pPr marL="0" indent="0" algn="just">
                  <a:buNone/>
                </a:pPr>
                <a:endParaRPr lang="pl-PL" sz="2400" dirty="0"/>
              </a:p>
              <a:p>
                <a:pPr marL="0" indent="0" algn="just">
                  <a:buNone/>
                </a:pPr>
                <a14:m>
                  <m:oMath xmlns:m="http://schemas.openxmlformats.org/officeDocument/2006/math">
                    <m:sSub>
                      <m:sSubPr>
                        <m:ctrlPr>
                          <a:rPr lang="pl-PL" sz="2400" i="1" kern="100" smtClean="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sz="24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pl-PL" sz="2400" i="1" kern="100">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ctrlPr>
                              <a:rPr lang="pl-PL" sz="2400" b="1" i="1" kern="100">
                                <a:effectLst/>
                                <a:latin typeface="Cambria Math" panose="02040503050406030204" pitchFamily="18" charset="0"/>
                                <a:ea typeface="Calibri" panose="020F0502020204030204" pitchFamily="34" charset="0"/>
                                <a:cs typeface="Times New Roman" panose="02020603050405020304" pitchFamily="18" charset="0"/>
                              </a:rPr>
                            </m:ctrlPr>
                          </m:naryPr>
                          <m:sub>
                            <m:r>
                              <a:rPr lang="en-GB" sz="2400" b="1" i="1" kern="100">
                                <a:effectLst/>
                                <a:latin typeface="Cambria Math" panose="02040503050406030204" pitchFamily="18" charset="0"/>
                                <a:ea typeface="Calibri" panose="020F0502020204030204" pitchFamily="34" charset="0"/>
                                <a:cs typeface="Times New Roman" panose="02020603050405020304" pitchFamily="18" charset="0"/>
                              </a:rPr>
                              <m:t>𝒕</m:t>
                            </m:r>
                            <m:r>
                              <a:rPr lang="en-GB" sz="2400" b="1"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2400" b="1" i="1" kern="100">
                                <a:effectLst/>
                                <a:latin typeface="Cambria Math" panose="02040503050406030204" pitchFamily="18" charset="0"/>
                                <a:ea typeface="Calibri" panose="020F0502020204030204" pitchFamily="34" charset="0"/>
                                <a:cs typeface="Times New Roman" panose="02020603050405020304" pitchFamily="18" charset="0"/>
                              </a:rPr>
                              <m:t>𝟏</m:t>
                            </m:r>
                          </m:sub>
                          <m:sup>
                            <m:r>
                              <a:rPr lang="en-GB" sz="2400" b="1" i="1" kern="100">
                                <a:effectLst/>
                                <a:latin typeface="Cambria Math" panose="02040503050406030204" pitchFamily="18" charset="0"/>
                                <a:ea typeface="Calibri" panose="020F0502020204030204" pitchFamily="34" charset="0"/>
                                <a:cs typeface="Times New Roman" panose="02020603050405020304" pitchFamily="18" charset="0"/>
                              </a:rPr>
                              <m:t>𝒏</m:t>
                            </m:r>
                          </m:sup>
                          <m:e>
                            <m:sSub>
                              <m:sSubPr>
                                <m:ctrlPr>
                                  <a:rPr lang="pl-PL" sz="2400" b="1"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2400" b="1" i="1" kern="100">
                                    <a:effectLst/>
                                    <a:latin typeface="Cambria Math" panose="02040503050406030204" pitchFamily="18" charset="0"/>
                                    <a:ea typeface="Calibri" panose="020F0502020204030204" pitchFamily="34" charset="0"/>
                                    <a:cs typeface="Times New Roman" panose="02020603050405020304" pitchFamily="18" charset="0"/>
                                  </a:rPr>
                                  <m:t>𝒚</m:t>
                                </m:r>
                              </m:e>
                              <m:sub>
                                <m:r>
                                  <a:rPr lang="en-GB" sz="2400" b="1" i="1" kern="100">
                                    <a:effectLst/>
                                    <a:latin typeface="Cambria Math" panose="02040503050406030204" pitchFamily="18" charset="0"/>
                                    <a:ea typeface="Calibri" panose="020F0502020204030204" pitchFamily="34" charset="0"/>
                                    <a:cs typeface="Times New Roman" panose="02020603050405020304" pitchFamily="18" charset="0"/>
                                  </a:rPr>
                                  <m:t>𝒕</m:t>
                                </m:r>
                              </m:sub>
                            </m:sSub>
                          </m:e>
                        </m:nary>
                      </m:num>
                      <m:den>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𝑛</m:t>
                        </m:r>
                      </m:den>
                    </m:f>
                  </m:oMath>
                </a14:m>
                <a:r>
                  <a:rPr lang="en-GB" sz="2400" kern="100" dirty="0">
                    <a:effectLst/>
                    <a:ea typeface="Calibri" panose="020F0502020204030204" pitchFamily="34" charset="0"/>
                    <a:cs typeface="Times New Roman" panose="02020603050405020304" pitchFamily="18" charset="0"/>
                  </a:rPr>
                  <a:t> </a:t>
                </a:r>
                <a:endParaRPr lang="pl-PL" sz="2400" kern="100" dirty="0">
                  <a:ea typeface="Calibri" panose="020F0502020204030204" pitchFamily="34" charset="0"/>
                  <a:cs typeface="Times New Roman" panose="02020603050405020304" pitchFamily="18" charset="0"/>
                </a:endParaRPr>
              </a:p>
              <a:p>
                <a:pPr marL="0" indent="0" algn="just">
                  <a:buNone/>
                </a:pPr>
                <a:r>
                  <a:rPr lang="en-GB" sz="2400" kern="100" dirty="0">
                    <a:effectLst/>
                    <a:ea typeface="Calibri" panose="020F0502020204030204" pitchFamily="34" charset="0"/>
                    <a:cs typeface="Times New Roman" panose="02020603050405020304" pitchFamily="18" charset="0"/>
                  </a:rPr>
                  <a:t>where:</a:t>
                </a:r>
                <a:endParaRPr lang="pl-PL" sz="2400" kern="100" dirty="0">
                  <a:ea typeface="Calibri" panose="020F0502020204030204" pitchFamily="34" charset="0"/>
                  <a:cs typeface="Times New Roman" panose="02020603050405020304" pitchFamily="18" charset="0"/>
                </a:endParaRPr>
              </a:p>
              <a:p>
                <a:pPr marL="0" indent="0" algn="just">
                  <a:buNone/>
                </a:pPr>
                <a:r>
                  <a:rPr lang="en-GB" sz="2400" i="1" kern="100" dirty="0">
                    <a:effectLst/>
                    <a:ea typeface="Calibri" panose="020F0502020204030204" pitchFamily="34" charset="0"/>
                    <a:cs typeface="Times New Roman" panose="02020603050405020304" pitchFamily="18" charset="0"/>
                  </a:rPr>
                  <a:t>n</a:t>
                </a:r>
                <a:r>
                  <a:rPr lang="en-GB" sz="2400" kern="100" dirty="0">
                    <a:effectLst/>
                    <a:ea typeface="Calibri" panose="020F0502020204030204" pitchFamily="34" charset="0"/>
                    <a:cs typeface="Times New Roman" panose="02020603050405020304" pitchFamily="18" charset="0"/>
                  </a:rPr>
                  <a:t> – number of periods </a:t>
                </a:r>
                <a:r>
                  <a:rPr lang="en-GB" sz="2400" kern="100" dirty="0" err="1">
                    <a:effectLst/>
                    <a:ea typeface="Calibri" panose="020F0502020204030204" pitchFamily="34" charset="0"/>
                    <a:cs typeface="Times New Roman" panose="02020603050405020304" pitchFamily="18" charset="0"/>
                  </a:rPr>
                  <a:t>analyzed</a:t>
                </a:r>
                <a:r>
                  <a:rPr lang="en-GB" sz="2400" kern="100" dirty="0">
                    <a:effectLst/>
                    <a:ea typeface="Calibri" panose="020F0502020204030204" pitchFamily="34" charset="0"/>
                    <a:cs typeface="Times New Roman" panose="02020603050405020304" pitchFamily="18" charset="0"/>
                  </a:rPr>
                  <a:t>.</a:t>
                </a:r>
                <a:endParaRPr lang="pl-PL" sz="2400" kern="100" dirty="0">
                  <a:effectLst/>
                  <a:ea typeface="Calibri" panose="020F0502020204030204" pitchFamily="34" charset="0"/>
                  <a:cs typeface="Times New Roman" panose="02020603050405020304" pitchFamily="18" charset="0"/>
                </a:endParaRPr>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09"/>
                <a:ext cx="7543158" cy="4983171"/>
              </a:xfrm>
              <a:blipFill>
                <a:blip r:embed="rId2"/>
                <a:stretch>
                  <a:fillRect l="-1293" t="-1714" r="-1213"/>
                </a:stretch>
              </a:blipFill>
            </p:spPr>
            <p:txBody>
              <a:bodyPr/>
              <a:lstStyle/>
              <a:p>
                <a:r>
                  <a:rPr lang="pl-PL">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Global Mean or Global Average</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14099" y="2807547"/>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080626" y="2078034"/>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EC7B5851-7565-F5B1-C95F-99F9500D6FDA}"/>
              </a:ext>
            </a:extLst>
          </p:cNvPr>
          <p:cNvSpPr txBox="1"/>
          <p:nvPr/>
        </p:nvSpPr>
        <p:spPr>
          <a:xfrm>
            <a:off x="7081828" y="4595239"/>
            <a:ext cx="5078100" cy="861774"/>
          </a:xfrm>
          <a:prstGeom prst="rect">
            <a:avLst/>
          </a:prstGeom>
          <a:noFill/>
        </p:spPr>
        <p:txBody>
          <a:bodyPr wrap="square">
            <a:spAutoFit/>
          </a:bodyPr>
          <a:lstStyle/>
          <a:p>
            <a:pPr algn="just">
              <a:lnSpc>
                <a:spcPct val="150000"/>
              </a:lnSpc>
              <a:spcAft>
                <a:spcPts val="600"/>
              </a:spcAft>
            </a:pPr>
            <a:r>
              <a:rPr lang="en-GB" sz="1800" kern="100" dirty="0">
                <a:effectLst/>
                <a:latin typeface="Tahoma" panose="020B0604030504040204" pitchFamily="34" charset="0"/>
                <a:ea typeface="Calibri" panose="020F0502020204030204" pitchFamily="34" charset="0"/>
                <a:cs typeface="Times New Roman" panose="02020603050405020304" pitchFamily="18" charset="0"/>
              </a:rPr>
              <a:t>This is explained by the formula used in Excel:</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800" b="1"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a:t>
            </a:r>
            <a:r>
              <a:rPr lang="en-GB" sz="1800" b="1" dirty="0">
                <a:effectLst/>
                <a:latin typeface="Tahoma" panose="020B0604030504040204" pitchFamily="34" charset="0"/>
                <a:ea typeface="Calibri" panose="020F0502020204030204" pitchFamily="34" charset="0"/>
              </a:rPr>
              <a:t>∑d</a:t>
            </a:r>
            <a:r>
              <a:rPr lang="en-GB" sz="1800" b="1" dirty="0">
                <a:effectLst/>
                <a:latin typeface="Tahoma" panose="020B0604030504040204" pitchFamily="34" charset="0"/>
                <a:ea typeface="Calibri" panose="020F0502020204030204" pitchFamily="34" charset="0"/>
                <a:cs typeface="Times New Roman" panose="02020603050405020304" pitchFamily="18" charset="0"/>
              </a:rPr>
              <a:t>emand/n</a:t>
            </a:r>
            <a:r>
              <a:rPr lang="en-GB" sz="1800" dirty="0">
                <a:effectLst/>
                <a:latin typeface="Tahoma" panose="020B0604030504040204" pitchFamily="34" charset="0"/>
                <a:ea typeface="Calibri" panose="020F0502020204030204" pitchFamily="34" charset="0"/>
                <a:cs typeface="Times New Roman" panose="02020603050405020304" pitchFamily="18" charset="0"/>
              </a:rPr>
              <a:t> </a:t>
            </a:r>
            <a:endParaRPr lang="pl-PL" dirty="0"/>
          </a:p>
        </p:txBody>
      </p:sp>
    </p:spTree>
    <p:extLst>
      <p:ext uri="{BB962C8B-B14F-4D97-AF65-F5344CB8AC3E}">
        <p14:creationId xmlns:p14="http://schemas.microsoft.com/office/powerpoint/2010/main" val="12768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Average methods </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3" y="1752910"/>
                <a:ext cx="5277478" cy="4891730"/>
              </a:xfrm>
            </p:spPr>
            <p:txBody>
              <a:bodyPr>
                <a:noAutofit/>
              </a:bodyPr>
              <a:lstStyle/>
              <a:p>
                <a:pPr marL="0" indent="0" algn="just">
                  <a:buNone/>
                </a:pPr>
                <a:r>
                  <a:rPr lang="en-US" sz="2400" dirty="0"/>
                  <a:t>The simple moving average method uses a typical arithmetic average, but only of a certain amount of historical data</a:t>
                </a:r>
                <a:r>
                  <a:rPr lang="pl-PL" sz="2400" dirty="0"/>
                  <a:t>;</a:t>
                </a:r>
              </a:p>
              <a:p>
                <a:pPr marL="0" indent="0" algn="just">
                  <a:buNone/>
                </a:pPr>
                <a:endParaRPr lang="pl-PL" sz="2400" dirty="0"/>
              </a:p>
              <a:p>
                <a:pPr marL="0" indent="0" algn="just">
                  <a:buNone/>
                </a:pPr>
                <a:r>
                  <a:rPr lang="en-US" sz="2400" dirty="0"/>
                  <a:t>This is represented by the formal model:</a:t>
                </a:r>
                <a:endParaRPr lang="pl-PL" sz="2400" dirty="0"/>
              </a:p>
              <a:p>
                <a:pPr marL="0" indent="0" algn="just">
                  <a:buNone/>
                </a:pPr>
                <a:endParaRPr lang="pl-PL" sz="2400" dirty="0"/>
              </a:p>
              <a:p>
                <a:pPr marL="0" indent="0">
                  <a:buNone/>
                </a:pPr>
                <a14:m>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sub>
                    </m:sSub>
                    <m:r>
                      <a:rPr lang="en-GB" sz="2400" i="1">
                        <a:latin typeface="Cambria Math" panose="02040503050406030204" pitchFamily="18" charset="0"/>
                      </a:rPr>
                      <m:t>=</m:t>
                    </m:r>
                    <m:f>
                      <m:fPr>
                        <m:ctrlPr>
                          <a:rPr lang="pl-PL" sz="2400" i="1">
                            <a:latin typeface="Cambria Math" panose="02040503050406030204" pitchFamily="18" charset="0"/>
                          </a:rPr>
                        </m:ctrlPr>
                      </m:fPr>
                      <m:num>
                        <m:nary>
                          <m:naryPr>
                            <m:chr m:val="∑"/>
                            <m:ctrlPr>
                              <a:rPr lang="pl-PL" sz="2400" i="1">
                                <a:latin typeface="Cambria Math" panose="02040503050406030204" pitchFamily="18" charset="0"/>
                              </a:rPr>
                            </m:ctrlPr>
                          </m:naryPr>
                          <m:sub>
                            <m:r>
                              <a:rPr lang="en-GB" sz="2400" i="1">
                                <a:latin typeface="Cambria Math" panose="02040503050406030204" pitchFamily="18" charset="0"/>
                              </a:rPr>
                              <m:t>𝑡</m:t>
                            </m:r>
                            <m:r>
                              <a:rPr lang="en-GB" sz="2400" i="1">
                                <a:latin typeface="Cambria Math" panose="02040503050406030204" pitchFamily="18" charset="0"/>
                              </a:rPr>
                              <m:t>+1−</m:t>
                            </m:r>
                            <m:r>
                              <a:rPr lang="en-GB" sz="2400" i="1">
                                <a:latin typeface="Cambria Math" panose="02040503050406030204" pitchFamily="18" charset="0"/>
                              </a:rPr>
                              <m:t>𝑚</m:t>
                            </m:r>
                          </m:sub>
                          <m:sup>
                            <m:r>
                              <a:rPr lang="en-GB" sz="2400" i="1">
                                <a:latin typeface="Cambria Math" panose="02040503050406030204" pitchFamily="18" charset="0"/>
                              </a:rPr>
                              <m:t>𝑡</m:t>
                            </m:r>
                          </m:sup>
                          <m:e>
                            <m:r>
                              <a:rPr lang="en-GB" sz="2400" i="1">
                                <a:latin typeface="Cambria Math" panose="02040503050406030204" pitchFamily="18" charset="0"/>
                              </a:rPr>
                              <m:t>𝑦</m:t>
                            </m:r>
                          </m:e>
                        </m:nary>
                      </m:num>
                      <m:den>
                        <m:r>
                          <a:rPr lang="en-GB" sz="2400" i="1">
                            <a:latin typeface="Cambria Math" panose="02040503050406030204" pitchFamily="18" charset="0"/>
                          </a:rPr>
                          <m:t>𝑚</m:t>
                        </m:r>
                      </m:den>
                    </m:f>
                  </m:oMath>
                </a14:m>
                <a:r>
                  <a:rPr lang="en-GB" sz="2400" dirty="0"/>
                  <a:t> </a:t>
                </a:r>
                <a:endParaRPr lang="pl-PL" sz="2400" dirty="0"/>
              </a:p>
              <a:p>
                <a:pPr marL="0" indent="0">
                  <a:buNone/>
                </a:pPr>
                <a:r>
                  <a:rPr lang="en-GB" sz="2400" dirty="0"/>
                  <a:t>where:</a:t>
                </a:r>
                <a:endParaRPr lang="pl-PL" sz="2400" dirty="0"/>
              </a:p>
              <a:p>
                <a:pPr marL="0" indent="0">
                  <a:buNone/>
                </a:pPr>
                <a:r>
                  <a:rPr lang="en-GB" sz="2400" i="1" dirty="0"/>
                  <a:t>m</a:t>
                </a:r>
                <a:r>
                  <a:rPr lang="en-GB" sz="2400" dirty="0"/>
                  <a:t> – number of periods </a:t>
                </a:r>
                <a:r>
                  <a:rPr lang="en-GB" sz="2400" dirty="0" err="1"/>
                  <a:t>analyzed</a:t>
                </a:r>
                <a:r>
                  <a:rPr lang="en-GB" sz="2400" dirty="0"/>
                  <a:t>.</a:t>
                </a:r>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3" y="1752910"/>
                <a:ext cx="5277478" cy="4891730"/>
              </a:xfrm>
              <a:blipFill>
                <a:blip r:embed="rId2"/>
                <a:stretch>
                  <a:fillRect l="-1850" t="-1746" r="-1850"/>
                </a:stretch>
              </a:blipFill>
            </p:spPr>
            <p:txBody>
              <a:bodyPr/>
              <a:lstStyle/>
              <a:p>
                <a:r>
                  <a:rPr lang="pl-PL">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Simple Moving Average, SMA</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61699" y="759402"/>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8928226" y="29889"/>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a:extLst>
              <a:ext uri="{FF2B5EF4-FFF2-40B4-BE49-F238E27FC236}">
                <a16:creationId xmlns:a16="http://schemas.microsoft.com/office/drawing/2014/main" id="{3B43049A-496B-DD44-E04F-EE6414A3657D}"/>
              </a:ext>
            </a:extLst>
          </p:cNvPr>
          <p:cNvSpPr txBox="1"/>
          <p:nvPr/>
        </p:nvSpPr>
        <p:spPr>
          <a:xfrm>
            <a:off x="5963921" y="2184695"/>
            <a:ext cx="5935016" cy="3570208"/>
          </a:xfrm>
          <a:prstGeom prst="rect">
            <a:avLst/>
          </a:prstGeom>
          <a:noFill/>
        </p:spPr>
        <p:txBody>
          <a:bodyPr wrap="square">
            <a:spAutoFit/>
          </a:bodyPr>
          <a:lstStyle/>
          <a:p>
            <a:pPr algn="just">
              <a:lnSpc>
                <a:spcPct val="150000"/>
              </a:lnSpc>
              <a:spcAft>
                <a:spcPts val="600"/>
              </a:spcAft>
            </a:pPr>
            <a:r>
              <a:rPr lang="en-GB" sz="1400" kern="100" dirty="0">
                <a:effectLst/>
                <a:latin typeface="Tahoma" panose="020B0604030504040204" pitchFamily="34" charset="0"/>
                <a:ea typeface="Calibri" panose="020F0502020204030204" pitchFamily="34" charset="0"/>
                <a:cs typeface="Times New Roman" panose="02020603050405020304" pitchFamily="18" charset="0"/>
              </a:rPr>
              <a:t>This is explained by the formula used in Excel:</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400" kern="100" dirty="0">
                <a:effectLst/>
                <a:latin typeface="Tahoma" panose="020B0604030504040204" pitchFamily="34" charset="0"/>
                <a:ea typeface="Calibri" panose="020F0502020204030204" pitchFamily="34" charset="0"/>
                <a:cs typeface="Times New Roman" panose="02020603050405020304" pitchFamily="18" charset="0"/>
              </a:rPr>
              <a:t>for a 3-element average:</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AVERAGE(demand</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demand</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(t-2)</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demand</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(t-3)</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a:t>
            </a:r>
            <a:r>
              <a:rPr lang="en-GB" sz="1400"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400" kern="100" dirty="0">
                <a:effectLst/>
                <a:latin typeface="Tahoma" panose="020B0604030504040204" pitchFamily="34" charset="0"/>
                <a:ea typeface="Calibri" panose="020F0502020204030204" pitchFamily="34" charset="0"/>
                <a:cs typeface="Times New Roman" panose="02020603050405020304" pitchFamily="18" charset="0"/>
              </a:rPr>
              <a:t>for a 5-element average:</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AVERAGE(demand</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demand</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(t-2)</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demand</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(t-3)</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demand</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(t-4)</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demand</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(t-5)</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a:t>
            </a:r>
            <a:r>
              <a:rPr lang="en-GB" sz="1400"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400" kern="100" dirty="0">
                <a:effectLst/>
                <a:latin typeface="Tahoma" panose="020B0604030504040204" pitchFamily="34" charset="0"/>
                <a:ea typeface="Calibri" panose="020F0502020204030204" pitchFamily="34" charset="0"/>
                <a:cs typeface="Times New Roman" panose="02020603050405020304" pitchFamily="18" charset="0"/>
              </a:rPr>
              <a:t>To calculate a moving average, you can use a simple formula based on the </a:t>
            </a:r>
            <a:r>
              <a:rPr lang="en-GB" sz="1400" i="1" kern="100" dirty="0">
                <a:effectLst/>
                <a:latin typeface="Tahoma" panose="020B0604030504040204" pitchFamily="34" charset="0"/>
                <a:ea typeface="Calibri" panose="020F0502020204030204" pitchFamily="34" charset="0"/>
                <a:cs typeface="Times New Roman" panose="02020603050405020304" pitchFamily="18" charset="0"/>
              </a:rPr>
              <a:t>AVERAGE</a:t>
            </a:r>
            <a:r>
              <a:rPr lang="en-GB" sz="1400" kern="100" dirty="0">
                <a:effectLst/>
                <a:latin typeface="Tahoma" panose="020B0604030504040204" pitchFamily="34" charset="0"/>
                <a:ea typeface="Calibri" panose="020F0502020204030204" pitchFamily="34" charset="0"/>
                <a:cs typeface="Times New Roman" panose="02020603050405020304" pitchFamily="18" charset="0"/>
              </a:rPr>
              <a:t> function with relative references.</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400" dirty="0">
                <a:effectLst/>
                <a:latin typeface="Tahoma" panose="020B0604030504040204" pitchFamily="34" charset="0"/>
                <a:ea typeface="Calibri" panose="020F0502020204030204" pitchFamily="34" charset="0"/>
                <a:cs typeface="Times New Roman" panose="02020603050405020304" pitchFamily="18" charset="0"/>
              </a:rPr>
              <a:t>As the formulas are copied down the column, the range changes on each row to account for the values needed for each average.</a:t>
            </a:r>
            <a:endParaRPr lang="pl-PL" sz="1400" dirty="0"/>
          </a:p>
        </p:txBody>
      </p:sp>
    </p:spTree>
    <p:extLst>
      <p:ext uri="{BB962C8B-B14F-4D97-AF65-F5344CB8AC3E}">
        <p14:creationId xmlns:p14="http://schemas.microsoft.com/office/powerpoint/2010/main" val="173844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Average methods </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6506837" cy="4891730"/>
              </a:xfrm>
            </p:spPr>
            <p:txBody>
              <a:bodyPr>
                <a:noAutofit/>
              </a:bodyPr>
              <a:lstStyle/>
              <a:p>
                <a:pPr marL="0" indent="0" algn="just">
                  <a:buNone/>
                </a:pPr>
                <a:r>
                  <a:rPr lang="en-US" sz="2400" dirty="0"/>
                  <a:t>The exponential moving average method allows you to reduce latency by paying more attention to recent historical data values</a:t>
                </a:r>
                <a:r>
                  <a:rPr lang="pl-PL" sz="2400" dirty="0"/>
                  <a:t>;</a:t>
                </a:r>
              </a:p>
              <a:p>
                <a:pPr marL="0" indent="0" algn="just">
                  <a:buNone/>
                </a:pPr>
                <a:endParaRPr lang="pl-PL" sz="2400" dirty="0"/>
              </a:p>
              <a:p>
                <a:pPr marL="0" indent="0" algn="just">
                  <a:buNone/>
                </a:pPr>
                <a:r>
                  <a:rPr lang="en-US" sz="2400" dirty="0"/>
                  <a:t>This is represented by the formal model:</a:t>
                </a:r>
                <a:endParaRPr lang="pl-PL" sz="2400" dirty="0"/>
              </a:p>
              <a:p>
                <a:pPr marL="0" indent="0" algn="just">
                  <a:buNone/>
                </a:pPr>
                <a:endParaRPr lang="pl-PL" sz="2400" dirty="0"/>
              </a:p>
              <a:p>
                <a:pPr marL="0" indent="0">
                  <a:buNone/>
                </a:pPr>
                <a14:m>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𝑝</m:t>
                        </m:r>
                      </m:e>
                      <m:sub>
                        <m:r>
                          <a:rPr lang="en-GB" sz="2400" i="1">
                            <a:latin typeface="Cambria Math" panose="02040503050406030204" pitchFamily="18" charset="0"/>
                          </a:rPr>
                          <m:t>𝑡</m:t>
                        </m:r>
                        <m:r>
                          <a:rPr lang="en-GB" sz="2400" i="1">
                            <a:latin typeface="Cambria Math" panose="02040503050406030204" pitchFamily="18" charset="0"/>
                          </a:rPr>
                          <m:t>−1</m:t>
                        </m:r>
                      </m:sub>
                    </m:sSub>
                    <m:r>
                      <a:rPr lang="en-GB" sz="2400" i="1">
                        <a:latin typeface="Cambria Math" panose="02040503050406030204" pitchFamily="18" charset="0"/>
                      </a:rPr>
                      <m:t>+</m:t>
                    </m:r>
                    <m:r>
                      <a:rPr lang="en-GB" sz="2400" i="1">
                        <a:latin typeface="Cambria Math" panose="02040503050406030204" pitchFamily="18" charset="0"/>
                      </a:rPr>
                      <m:t>𝛼</m:t>
                    </m:r>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r>
                          <a:rPr lang="en-GB" sz="2400" i="1">
                            <a:latin typeface="Cambria Math" panose="02040503050406030204" pitchFamily="18" charset="0"/>
                          </a:rPr>
                          <m:t>−1</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𝑝</m:t>
                        </m:r>
                      </m:e>
                      <m:sub>
                        <m:r>
                          <a:rPr lang="en-GB" sz="2400" i="1">
                            <a:latin typeface="Cambria Math" panose="02040503050406030204" pitchFamily="18" charset="0"/>
                          </a:rPr>
                          <m:t>𝑡</m:t>
                        </m:r>
                        <m:r>
                          <a:rPr lang="en-GB" sz="2400" i="1">
                            <a:latin typeface="Cambria Math" panose="02040503050406030204" pitchFamily="18" charset="0"/>
                          </a:rPr>
                          <m:t>−1</m:t>
                        </m:r>
                      </m:sub>
                    </m:sSub>
                    <m:r>
                      <a:rPr lang="en-GB" sz="2400" i="1">
                        <a:latin typeface="Cambria Math" panose="02040503050406030204" pitchFamily="18" charset="0"/>
                      </a:rPr>
                      <m:t>)</m:t>
                    </m:r>
                  </m:oMath>
                </a14:m>
                <a:r>
                  <a:rPr lang="en-GB" sz="2400" dirty="0"/>
                  <a:t> </a:t>
                </a:r>
                <a:endParaRPr lang="pl-PL" sz="2400" dirty="0"/>
              </a:p>
              <a:p>
                <a:pPr marL="0" indent="0">
                  <a:buNone/>
                </a:pPr>
                <a14:m>
                  <m:oMath xmlns:m="http://schemas.openxmlformats.org/officeDocument/2006/math">
                    <m:r>
                      <a:rPr lang="en-GB" sz="2400" i="1">
                        <a:latin typeface="Cambria Math" panose="02040503050406030204" pitchFamily="18" charset="0"/>
                      </a:rPr>
                      <m:t>𝛼</m:t>
                    </m:r>
                    <m:r>
                      <a:rPr lang="en-GB" sz="2400" i="1">
                        <a:latin typeface="Cambria Math" panose="02040503050406030204" pitchFamily="18" charset="0"/>
                      </a:rPr>
                      <m:t>=</m:t>
                    </m:r>
                    <m:f>
                      <m:fPr>
                        <m:ctrlPr>
                          <a:rPr lang="pl-PL" sz="2400" i="1">
                            <a:latin typeface="Cambria Math" panose="02040503050406030204" pitchFamily="18" charset="0"/>
                          </a:rPr>
                        </m:ctrlPr>
                      </m:fPr>
                      <m:num>
                        <m:r>
                          <a:rPr lang="en-GB" sz="2400" i="1">
                            <a:latin typeface="Cambria Math" panose="02040503050406030204" pitchFamily="18" charset="0"/>
                          </a:rPr>
                          <m:t>2</m:t>
                        </m:r>
                      </m:num>
                      <m:den>
                        <m:r>
                          <a:rPr lang="en-GB" sz="2400" i="1">
                            <a:latin typeface="Cambria Math" panose="02040503050406030204" pitchFamily="18" charset="0"/>
                          </a:rPr>
                          <m:t>𝑛</m:t>
                        </m:r>
                        <m:r>
                          <a:rPr lang="en-GB" sz="2400" i="1">
                            <a:latin typeface="Cambria Math" panose="02040503050406030204" pitchFamily="18" charset="0"/>
                          </a:rPr>
                          <m:t>+1</m:t>
                        </m:r>
                      </m:den>
                    </m:f>
                  </m:oMath>
                </a14:m>
                <a:r>
                  <a:rPr lang="en-GB" sz="2400" dirty="0"/>
                  <a:t> </a:t>
                </a:r>
                <a:endParaRPr lang="pl-PL" sz="2400" dirty="0"/>
              </a:p>
              <a:p>
                <a:pPr marL="0" indent="0">
                  <a:buNone/>
                </a:pPr>
                <a:r>
                  <a:rPr lang="en-GB" sz="2400" dirty="0"/>
                  <a:t>where:</a:t>
                </a:r>
                <a:endParaRPr lang="pl-PL" sz="2400" dirty="0"/>
              </a:p>
              <a:p>
                <a:pPr marL="0" indent="0">
                  <a:buNone/>
                </a:pPr>
                <a14:m>
                  <m:oMath xmlns:m="http://schemas.openxmlformats.org/officeDocument/2006/math">
                    <m:r>
                      <a:rPr lang="en-GB" sz="2400" i="1">
                        <a:latin typeface="Cambria Math" panose="02040503050406030204" pitchFamily="18" charset="0"/>
                      </a:rPr>
                      <m:t>𝛼</m:t>
                    </m:r>
                  </m:oMath>
                </a14:m>
                <a:r>
                  <a:rPr lang="en-GB" sz="2400" dirty="0"/>
                  <a:t> – multiplier</a:t>
                </a:r>
                <a:endParaRPr lang="pl-PL" sz="2400" dirty="0"/>
              </a:p>
              <a:p>
                <a:pPr marL="0" indent="0">
                  <a:buNone/>
                </a:pPr>
                <a:r>
                  <a:rPr lang="en-GB" sz="2400" i="1" dirty="0"/>
                  <a:t>n</a:t>
                </a:r>
                <a:r>
                  <a:rPr lang="en-GB" sz="2400" dirty="0"/>
                  <a:t> – selected time period.</a:t>
                </a:r>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6506837" cy="4891730"/>
              </a:xfrm>
              <a:blipFill>
                <a:blip r:embed="rId2"/>
                <a:stretch>
                  <a:fillRect l="-1500" t="-1746" r="-1406" b="-2369"/>
                </a:stretch>
              </a:blipFill>
            </p:spPr>
            <p:txBody>
              <a:bodyPr/>
              <a:lstStyle/>
              <a:p>
                <a:r>
                  <a:rPr lang="pl-PL">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Exponential Moving Average, EMA</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56011" y="2255830"/>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3985" y="143710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F47BAE08-05CD-D3FB-F73A-77F4A33C40BB}"/>
              </a:ext>
            </a:extLst>
          </p:cNvPr>
          <p:cNvSpPr txBox="1"/>
          <p:nvPr/>
        </p:nvSpPr>
        <p:spPr>
          <a:xfrm>
            <a:off x="7223760" y="3525094"/>
            <a:ext cx="4886960" cy="1138773"/>
          </a:xfrm>
          <a:prstGeom prst="rect">
            <a:avLst/>
          </a:prstGeom>
          <a:noFill/>
        </p:spPr>
        <p:txBody>
          <a:bodyPr wrap="square">
            <a:spAutoFit/>
          </a:bodyPr>
          <a:lstStyle/>
          <a:p>
            <a:pPr algn="just">
              <a:lnSpc>
                <a:spcPct val="150000"/>
              </a:lnSpc>
              <a:spcAft>
                <a:spcPts val="600"/>
              </a:spcAft>
            </a:pPr>
            <a:r>
              <a:rPr lang="en-GB" sz="1800" kern="100" dirty="0">
                <a:effectLst/>
                <a:latin typeface="Tahoma" panose="020B0604030504040204" pitchFamily="34" charset="0"/>
                <a:ea typeface="Calibri" panose="020F0502020204030204" pitchFamily="34" charset="0"/>
                <a:cs typeface="Times New Roman" panose="02020603050405020304" pitchFamily="18" charset="0"/>
              </a:rPr>
              <a:t>This is explained by the formula used in Excel:</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800" b="1"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800" b="1" dirty="0">
                <a:effectLst/>
                <a:latin typeface="Tahoma" panose="020B0604030504040204" pitchFamily="34" charset="0"/>
                <a:ea typeface="Calibri" panose="020F0502020204030204" pitchFamily="34" charset="0"/>
                <a:cs typeface="Times New Roman" panose="02020603050405020304" pitchFamily="18" charset="0"/>
              </a:rPr>
              <a:t>= forecast</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multiplier * (demand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forecast</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800" b="1" dirty="0">
                <a:effectLst/>
                <a:latin typeface="Tahoma" panose="020B0604030504040204" pitchFamily="34" charset="0"/>
                <a:ea typeface="Calibri" panose="020F0502020204030204" pitchFamily="34" charset="0"/>
                <a:cs typeface="Times New Roman" panose="02020603050405020304" pitchFamily="18" charset="0"/>
              </a:rPr>
              <a:t>)</a:t>
            </a:r>
            <a:endParaRPr lang="pl-PL" dirty="0"/>
          </a:p>
        </p:txBody>
      </p:sp>
    </p:spTree>
    <p:extLst>
      <p:ext uri="{BB962C8B-B14F-4D97-AF65-F5344CB8AC3E}">
        <p14:creationId xmlns:p14="http://schemas.microsoft.com/office/powerpoint/2010/main" val="47945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Average methods </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09"/>
                <a:ext cx="6492224" cy="4856235"/>
              </a:xfrm>
            </p:spPr>
            <p:txBody>
              <a:bodyPr>
                <a:noAutofit/>
              </a:bodyPr>
              <a:lstStyle/>
              <a:p>
                <a:pPr marL="0" indent="0" algn="just">
                  <a:buNone/>
                </a:pPr>
                <a:r>
                  <a:rPr lang="en-US" sz="2400" dirty="0"/>
                  <a:t>This is a variant of the Simple Moving Average (SMA). The Weighted Moving Average (WMA) method is a moving average that gives weight to the latest demand values. This means that the latest data has the strongest impact on the forecast value than older data</a:t>
                </a:r>
                <a:r>
                  <a:rPr lang="pl-PL" sz="2400" dirty="0"/>
                  <a:t>;</a:t>
                </a:r>
              </a:p>
              <a:p>
                <a:pPr marL="0" indent="0" algn="just">
                  <a:buNone/>
                </a:pPr>
                <a:endParaRPr lang="pl-PL" sz="2400" dirty="0"/>
              </a:p>
              <a:p>
                <a:pPr marL="0" indent="0" algn="just">
                  <a:buNone/>
                </a:pPr>
                <a:r>
                  <a:rPr lang="en-US" sz="2400" dirty="0"/>
                  <a:t>This is represented by the formal model:</a:t>
                </a:r>
                <a:endParaRPr lang="pl-PL" sz="2400" dirty="0"/>
              </a:p>
              <a:p>
                <a:pPr marL="0" indent="0" algn="just">
                  <a:buNone/>
                </a:pPr>
                <a:endParaRPr lang="pl-PL" sz="2400" dirty="0"/>
              </a:p>
              <a:p>
                <a:pPr marL="0" indent="0">
                  <a:buNone/>
                </a:pPr>
                <a14:m>
                  <m:oMathPara xmlns:m="http://schemas.openxmlformats.org/officeDocument/2006/math">
                    <m:oMathParaPr>
                      <m:jc m:val="left"/>
                    </m:oMathParaPr>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sub>
                      </m:sSub>
                      <m:r>
                        <a:rPr lang="en-GB" sz="2400" i="1">
                          <a:latin typeface="Cambria Math" panose="02040503050406030204" pitchFamily="18" charset="0"/>
                        </a:rPr>
                        <m:t>=</m:t>
                      </m:r>
                      <m:nary>
                        <m:naryPr>
                          <m:chr m:val="∑"/>
                          <m:ctrlPr>
                            <a:rPr lang="pl-PL" sz="2400" i="1">
                              <a:latin typeface="Cambria Math" panose="02040503050406030204" pitchFamily="18" charset="0"/>
                            </a:rPr>
                          </m:ctrlPr>
                        </m:naryPr>
                        <m:sub>
                          <m:r>
                            <a:rPr lang="en-GB" sz="2400" i="1">
                              <a:latin typeface="Cambria Math" panose="02040503050406030204" pitchFamily="18" charset="0"/>
                            </a:rPr>
                            <m:t>𝑡</m:t>
                          </m:r>
                          <m:r>
                            <a:rPr lang="en-GB" sz="2400" i="1">
                              <a:latin typeface="Cambria Math" panose="02040503050406030204" pitchFamily="18" charset="0"/>
                            </a:rPr>
                            <m:t>+1−</m:t>
                          </m:r>
                          <m:r>
                            <a:rPr lang="en-GB" sz="2400" i="1">
                              <a:latin typeface="Cambria Math" panose="02040503050406030204" pitchFamily="18" charset="0"/>
                            </a:rPr>
                            <m:t>𝑚</m:t>
                          </m:r>
                        </m:sub>
                        <m:sup>
                          <m:r>
                            <a:rPr lang="en-GB" sz="2400" i="1">
                              <a:latin typeface="Cambria Math" panose="02040503050406030204" pitchFamily="18" charset="0"/>
                            </a:rPr>
                            <m:t>𝑡</m:t>
                          </m:r>
                        </m:sup>
                        <m:e>
                          <m:d>
                            <m:dPr>
                              <m:ctrlPr>
                                <a:rPr lang="pl-PL" sz="2400" i="1">
                                  <a:latin typeface="Cambria Math" panose="02040503050406030204" pitchFamily="18" charset="0"/>
                                </a:rPr>
                              </m:ctrlPr>
                            </m:dPr>
                            <m:e>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𝑖</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𝜛</m:t>
                                  </m:r>
                                </m:e>
                                <m:sub>
                                  <m:r>
                                    <a:rPr lang="en-GB" sz="2400" i="1">
                                      <a:latin typeface="Cambria Math" panose="02040503050406030204" pitchFamily="18" charset="0"/>
                                    </a:rPr>
                                    <m:t>𝑖</m:t>
                                  </m:r>
                                </m:sub>
                              </m:sSub>
                            </m:e>
                          </m:d>
                        </m:e>
                      </m:nary>
                    </m:oMath>
                  </m:oMathPara>
                </a14:m>
                <a:endParaRPr lang="pl-PL" sz="2400" dirty="0"/>
              </a:p>
              <a:p>
                <a:pPr marL="0" indent="0">
                  <a:buNone/>
                </a:pPr>
                <a14:m>
                  <m:oMath xmlns:m="http://schemas.openxmlformats.org/officeDocument/2006/math">
                    <m:sSub>
                      <m:sSubPr>
                        <m:ctrlPr>
                          <a:rPr lang="pl-PL" sz="2400" i="1">
                            <a:latin typeface="Cambria Math" panose="02040503050406030204" pitchFamily="18" charset="0"/>
                          </a:rPr>
                        </m:ctrlPr>
                      </m:sSubPr>
                      <m:e>
                        <m:r>
                          <a:rPr lang="en-GB" sz="2400" i="1">
                            <a:latin typeface="Cambria Math" panose="02040503050406030204" pitchFamily="18" charset="0"/>
                          </a:rPr>
                          <m:t>𝜛</m:t>
                        </m:r>
                      </m:e>
                      <m:sub>
                        <m:r>
                          <a:rPr lang="en-GB" sz="2400" i="1">
                            <a:latin typeface="Cambria Math" panose="02040503050406030204" pitchFamily="18" charset="0"/>
                          </a:rPr>
                          <m:t>𝑖</m:t>
                        </m:r>
                      </m:sub>
                    </m:sSub>
                    <m:r>
                      <a:rPr lang="en-GB" sz="2400" i="1">
                        <a:latin typeface="Cambria Math" panose="02040503050406030204" pitchFamily="18" charset="0"/>
                      </a:rPr>
                      <m:t>=</m:t>
                    </m:r>
                    <m:r>
                      <a:rPr lang="pl-PL" sz="2400" b="0" i="1" smtClean="0">
                        <a:latin typeface="Cambria Math" panose="02040503050406030204" pitchFamily="18" charset="0"/>
                      </a:rPr>
                      <m:t> </m:t>
                    </m:r>
                  </m:oMath>
                </a14:m>
                <a:r>
                  <a:rPr lang="pl-PL" sz="2400" dirty="0" err="1"/>
                  <a:t>weighted</a:t>
                </a:r>
                <a:r>
                  <a:rPr lang="pl-PL" sz="2400" dirty="0"/>
                  <a:t> </a:t>
                </a:r>
                <a:r>
                  <a:rPr lang="pl-PL" sz="2400" dirty="0" err="1"/>
                  <a:t>coefficient</a:t>
                </a:r>
                <a:r>
                  <a:rPr lang="pl-PL" sz="2400" dirty="0"/>
                  <a:t> in the </a:t>
                </a:r>
                <a:r>
                  <a:rPr lang="pl-PL" sz="2400" dirty="0" err="1"/>
                  <a:t>range</a:t>
                </a:r>
                <a:r>
                  <a:rPr lang="pl-PL" sz="2400" dirty="0"/>
                  <a:t> &lt;0;1&gt;</a:t>
                </a:r>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09"/>
                <a:ext cx="6492224" cy="4856235"/>
              </a:xfrm>
              <a:blipFill>
                <a:blip r:embed="rId2"/>
                <a:stretch>
                  <a:fillRect l="-1502" t="-1759" r="-1408" b="-2010"/>
                </a:stretch>
              </a:blipFill>
            </p:spPr>
            <p:txBody>
              <a:bodyPr/>
              <a:lstStyle/>
              <a:p>
                <a:r>
                  <a:rPr lang="pl-PL">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Weighted Moving Average, WMA</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56011" y="2255830"/>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3985" y="143710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a:extLst>
              <a:ext uri="{FF2B5EF4-FFF2-40B4-BE49-F238E27FC236}">
                <a16:creationId xmlns:a16="http://schemas.microsoft.com/office/drawing/2014/main" id="{9A2EA188-AE98-44EC-0F26-1913A1819EC0}"/>
              </a:ext>
            </a:extLst>
          </p:cNvPr>
          <p:cNvSpPr txBox="1"/>
          <p:nvPr/>
        </p:nvSpPr>
        <p:spPr>
          <a:xfrm>
            <a:off x="7090724" y="3534915"/>
            <a:ext cx="4892667" cy="2662267"/>
          </a:xfrm>
          <a:prstGeom prst="rect">
            <a:avLst/>
          </a:prstGeom>
          <a:noFill/>
        </p:spPr>
        <p:txBody>
          <a:bodyPr wrap="square">
            <a:spAutoFit/>
          </a:bodyPr>
          <a:lstStyle/>
          <a:p>
            <a:pPr algn="just">
              <a:lnSpc>
                <a:spcPct val="150000"/>
              </a:lnSpc>
              <a:spcAft>
                <a:spcPts val="600"/>
              </a:spcAft>
            </a:pPr>
            <a:r>
              <a:rPr lang="en-GB" sz="1400" kern="100" dirty="0">
                <a:effectLst/>
                <a:latin typeface="Tahoma" panose="020B0604030504040204" pitchFamily="34" charset="0"/>
                <a:ea typeface="Calibri" panose="020F0502020204030204" pitchFamily="34" charset="0"/>
                <a:cs typeface="Times New Roman" panose="02020603050405020304" pitchFamily="18" charset="0"/>
              </a:rPr>
              <a:t>This is explained by the formula used in Excel</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400" kern="100" dirty="0">
                <a:effectLst/>
                <a:latin typeface="Tahoma" panose="020B0604030504040204" pitchFamily="34" charset="0"/>
                <a:ea typeface="Calibri" panose="020F0502020204030204" pitchFamily="34" charset="0"/>
                <a:cs typeface="Times New Roman" panose="02020603050405020304" pitchFamily="18" charset="0"/>
              </a:rPr>
              <a:t>for a 3-element weighted average:</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(demand</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(t-3)</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a:t>
            </a:r>
            <a:r>
              <a:rPr lang="en-GB" sz="1400" b="1" kern="100" dirty="0">
                <a:effectLst/>
                <a:latin typeface="Tahoma" panose="020B0604030504040204" pitchFamily="34" charset="0"/>
                <a:ea typeface="Calibri" panose="020F0502020204030204" pitchFamily="34" charset="0"/>
                <a:cs typeface="Tahoma" panose="020B0604030504040204" pitchFamily="34" charset="0"/>
              </a:rPr>
              <a:t>ω</a:t>
            </a:r>
            <a:r>
              <a:rPr lang="en-GB" sz="1400" b="1" kern="100" baseline="-25000" dirty="0">
                <a:effectLst/>
                <a:latin typeface="Tahoma" panose="020B0604030504040204" pitchFamily="34" charset="0"/>
                <a:ea typeface="Calibri" panose="020F0502020204030204" pitchFamily="34" charset="0"/>
                <a:cs typeface="Tahoma" panose="020B0604030504040204" pitchFamily="34" charset="0"/>
              </a:rPr>
              <a:t>(1)</a:t>
            </a:r>
            <a:r>
              <a:rPr lang="en-GB" sz="1400" b="1" kern="100" dirty="0">
                <a:effectLst/>
                <a:latin typeface="Tahoma" panose="020B0604030504040204" pitchFamily="34" charset="0"/>
                <a:ea typeface="Calibri" panose="020F0502020204030204" pitchFamily="34" charset="0"/>
                <a:cs typeface="Tahoma" panose="020B0604030504040204" pitchFamily="34" charset="0"/>
              </a:rPr>
              <a:t>) + (demand</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(t-2)</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a:t>
            </a:r>
            <a:r>
              <a:rPr lang="en-GB" sz="1400" b="1" kern="100" dirty="0">
                <a:effectLst/>
                <a:latin typeface="Tahoma" panose="020B0604030504040204" pitchFamily="34" charset="0"/>
                <a:ea typeface="Calibri" panose="020F0502020204030204" pitchFamily="34" charset="0"/>
                <a:cs typeface="Tahoma" panose="020B0604030504040204" pitchFamily="34" charset="0"/>
              </a:rPr>
              <a:t> ω</a:t>
            </a:r>
            <a:r>
              <a:rPr lang="en-GB" sz="1400" b="1" kern="100" baseline="-25000" dirty="0">
                <a:effectLst/>
                <a:latin typeface="Tahoma" panose="020B0604030504040204" pitchFamily="34" charset="0"/>
                <a:ea typeface="Calibri" panose="020F0502020204030204" pitchFamily="34" charset="0"/>
                <a:cs typeface="Tahoma" panose="020B0604030504040204" pitchFamily="34" charset="0"/>
              </a:rPr>
              <a:t>(2)</a:t>
            </a:r>
            <a:r>
              <a:rPr lang="en-GB" sz="1400" b="1" kern="100" dirty="0">
                <a:effectLst/>
                <a:latin typeface="Tahoma" panose="020B0604030504040204" pitchFamily="34" charset="0"/>
                <a:ea typeface="Calibri" panose="020F0502020204030204" pitchFamily="34" charset="0"/>
                <a:cs typeface="Tahoma" panose="020B0604030504040204" pitchFamily="34" charset="0"/>
              </a:rPr>
              <a:t>) </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(demand</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a:t>
            </a:r>
            <a:r>
              <a:rPr lang="en-GB" sz="1400" b="1" kern="100" dirty="0">
                <a:effectLst/>
                <a:latin typeface="Tahoma" panose="020B0604030504040204" pitchFamily="34" charset="0"/>
                <a:ea typeface="Calibri" panose="020F0502020204030204" pitchFamily="34" charset="0"/>
                <a:cs typeface="Tahoma" panose="020B0604030504040204" pitchFamily="34" charset="0"/>
              </a:rPr>
              <a:t> ω</a:t>
            </a:r>
            <a:r>
              <a:rPr lang="en-GB" sz="1400" b="1" kern="100" baseline="-25000" dirty="0">
                <a:effectLst/>
                <a:latin typeface="Tahoma" panose="020B0604030504040204" pitchFamily="34" charset="0"/>
                <a:ea typeface="Calibri" panose="020F0502020204030204" pitchFamily="34" charset="0"/>
                <a:cs typeface="Tahoma" panose="020B0604030504040204" pitchFamily="34" charset="0"/>
              </a:rPr>
              <a:t>(3)</a:t>
            </a:r>
            <a:r>
              <a:rPr lang="en-GB" sz="1400" b="1" kern="100" dirty="0">
                <a:effectLst/>
                <a:latin typeface="Tahoma" panose="020B0604030504040204" pitchFamily="34" charset="0"/>
                <a:ea typeface="Calibri" panose="020F0502020204030204" pitchFamily="34" charset="0"/>
                <a:cs typeface="Tahoma" panose="020B0604030504040204" pitchFamily="34" charset="0"/>
              </a:rPr>
              <a:t>)</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400" kern="100" dirty="0">
                <a:effectLst/>
                <a:latin typeface="Tahoma" panose="020B0604030504040204" pitchFamily="34" charset="0"/>
                <a:ea typeface="Calibri" panose="020F0502020204030204" pitchFamily="34" charset="0"/>
                <a:cs typeface="Times New Roman" panose="02020603050405020304" pitchFamily="18" charset="0"/>
              </a:rPr>
              <a:t>for a 5-element weighted average:</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400" b="1"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400" b="1"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400" b="1" dirty="0">
                <a:effectLst/>
                <a:latin typeface="Tahoma" panose="020B0604030504040204" pitchFamily="34" charset="0"/>
                <a:ea typeface="Calibri" panose="020F0502020204030204" pitchFamily="34" charset="0"/>
                <a:cs typeface="Times New Roman" panose="02020603050405020304" pitchFamily="18" charset="0"/>
              </a:rPr>
              <a:t>= (demand</a:t>
            </a:r>
            <a:r>
              <a:rPr lang="en-GB" sz="1400" b="1" baseline="-25000" dirty="0">
                <a:effectLst/>
                <a:latin typeface="Tahoma" panose="020B0604030504040204" pitchFamily="34" charset="0"/>
                <a:ea typeface="Calibri" panose="020F0502020204030204" pitchFamily="34" charset="0"/>
                <a:cs typeface="Times New Roman" panose="02020603050405020304" pitchFamily="18" charset="0"/>
              </a:rPr>
              <a:t>(t-5)</a:t>
            </a:r>
            <a:r>
              <a:rPr lang="en-GB" sz="1400" b="1" dirty="0">
                <a:effectLst/>
                <a:latin typeface="Tahoma" panose="020B0604030504040204" pitchFamily="34" charset="0"/>
                <a:ea typeface="Calibri" panose="020F0502020204030204" pitchFamily="34" charset="0"/>
                <a:cs typeface="Times New Roman" panose="02020603050405020304" pitchFamily="18" charset="0"/>
              </a:rPr>
              <a:t> * </a:t>
            </a:r>
            <a:r>
              <a:rPr lang="en-GB" sz="1400" b="1" dirty="0">
                <a:effectLst/>
                <a:latin typeface="Tahoma" panose="020B0604030504040204" pitchFamily="34" charset="0"/>
                <a:ea typeface="Calibri" panose="020F0502020204030204" pitchFamily="34" charset="0"/>
              </a:rPr>
              <a:t>ω</a:t>
            </a:r>
            <a:r>
              <a:rPr lang="en-GB" sz="1400" b="1" baseline="-25000" dirty="0">
                <a:effectLst/>
                <a:latin typeface="Tahoma" panose="020B0604030504040204" pitchFamily="34" charset="0"/>
                <a:ea typeface="Calibri" panose="020F0502020204030204" pitchFamily="34" charset="0"/>
              </a:rPr>
              <a:t>(1)</a:t>
            </a:r>
            <a:r>
              <a:rPr lang="en-GB" sz="1400" b="1" dirty="0">
                <a:effectLst/>
                <a:latin typeface="Tahoma" panose="020B0604030504040204" pitchFamily="34" charset="0"/>
                <a:ea typeface="Calibri" panose="020F0502020204030204" pitchFamily="34" charset="0"/>
              </a:rPr>
              <a:t>) + (demand</a:t>
            </a:r>
            <a:r>
              <a:rPr lang="en-GB" sz="1400" b="1" baseline="-25000" dirty="0">
                <a:effectLst/>
                <a:latin typeface="Tahoma" panose="020B0604030504040204" pitchFamily="34" charset="0"/>
                <a:ea typeface="Calibri" panose="020F0502020204030204" pitchFamily="34" charset="0"/>
                <a:cs typeface="Times New Roman" panose="02020603050405020304" pitchFamily="18" charset="0"/>
              </a:rPr>
              <a:t>(t-4)</a:t>
            </a:r>
            <a:r>
              <a:rPr lang="en-GB" sz="1400" b="1" dirty="0">
                <a:effectLst/>
                <a:latin typeface="Tahoma" panose="020B0604030504040204" pitchFamily="34" charset="0"/>
                <a:ea typeface="Calibri" panose="020F0502020204030204" pitchFamily="34" charset="0"/>
                <a:cs typeface="Times New Roman" panose="02020603050405020304" pitchFamily="18" charset="0"/>
              </a:rPr>
              <a:t> *</a:t>
            </a:r>
            <a:r>
              <a:rPr lang="en-GB" sz="1400" b="1" dirty="0">
                <a:effectLst/>
                <a:latin typeface="Tahoma" panose="020B0604030504040204" pitchFamily="34" charset="0"/>
                <a:ea typeface="Calibri" panose="020F0502020204030204" pitchFamily="34" charset="0"/>
              </a:rPr>
              <a:t> ω</a:t>
            </a:r>
            <a:r>
              <a:rPr lang="en-GB" sz="1400" b="1" baseline="-25000" dirty="0">
                <a:effectLst/>
                <a:latin typeface="Tahoma" panose="020B0604030504040204" pitchFamily="34" charset="0"/>
                <a:ea typeface="Calibri" panose="020F0502020204030204" pitchFamily="34" charset="0"/>
              </a:rPr>
              <a:t>(2)</a:t>
            </a:r>
            <a:r>
              <a:rPr lang="en-GB" sz="1400" b="1" dirty="0">
                <a:effectLst/>
                <a:latin typeface="Tahoma" panose="020B0604030504040204" pitchFamily="34" charset="0"/>
                <a:ea typeface="Calibri" panose="020F0502020204030204" pitchFamily="34" charset="0"/>
              </a:rPr>
              <a:t>) </a:t>
            </a:r>
            <a:r>
              <a:rPr lang="en-GB" sz="1400" b="1" dirty="0">
                <a:effectLst/>
                <a:latin typeface="Tahoma" panose="020B0604030504040204" pitchFamily="34" charset="0"/>
                <a:ea typeface="Calibri" panose="020F0502020204030204" pitchFamily="34" charset="0"/>
                <a:cs typeface="Times New Roman" panose="02020603050405020304" pitchFamily="18" charset="0"/>
              </a:rPr>
              <a:t>+ (demand</a:t>
            </a:r>
            <a:r>
              <a:rPr lang="en-GB" sz="1400" b="1" baseline="-25000" dirty="0">
                <a:effectLst/>
                <a:latin typeface="Tahoma" panose="020B0604030504040204" pitchFamily="34" charset="0"/>
                <a:ea typeface="Calibri" panose="020F0502020204030204" pitchFamily="34" charset="0"/>
                <a:cs typeface="Times New Roman" panose="02020603050405020304" pitchFamily="18" charset="0"/>
              </a:rPr>
              <a:t>(t-3)</a:t>
            </a:r>
            <a:r>
              <a:rPr lang="en-GB" sz="1400" b="1" dirty="0">
                <a:effectLst/>
                <a:latin typeface="Tahoma" panose="020B0604030504040204" pitchFamily="34" charset="0"/>
                <a:ea typeface="Calibri" panose="020F0502020204030204" pitchFamily="34" charset="0"/>
                <a:cs typeface="Times New Roman" panose="02020603050405020304" pitchFamily="18" charset="0"/>
              </a:rPr>
              <a:t> *</a:t>
            </a:r>
            <a:r>
              <a:rPr lang="en-GB" sz="1400" b="1" dirty="0">
                <a:effectLst/>
                <a:latin typeface="Tahoma" panose="020B0604030504040204" pitchFamily="34" charset="0"/>
                <a:ea typeface="Calibri" panose="020F0502020204030204" pitchFamily="34" charset="0"/>
              </a:rPr>
              <a:t> ω</a:t>
            </a:r>
            <a:r>
              <a:rPr lang="en-GB" sz="1400" b="1" baseline="-25000" dirty="0">
                <a:effectLst/>
                <a:latin typeface="Tahoma" panose="020B0604030504040204" pitchFamily="34" charset="0"/>
                <a:ea typeface="Calibri" panose="020F0502020204030204" pitchFamily="34" charset="0"/>
              </a:rPr>
              <a:t>(3)</a:t>
            </a:r>
            <a:r>
              <a:rPr lang="en-GB" sz="1400" b="1" dirty="0">
                <a:effectLst/>
                <a:latin typeface="Tahoma" panose="020B0604030504040204" pitchFamily="34" charset="0"/>
                <a:ea typeface="Calibri" panose="020F0502020204030204" pitchFamily="34" charset="0"/>
              </a:rPr>
              <a:t>) + (demand</a:t>
            </a:r>
            <a:r>
              <a:rPr lang="en-GB" sz="1400" b="1" baseline="-25000" dirty="0">
                <a:effectLst/>
                <a:latin typeface="Tahoma" panose="020B0604030504040204" pitchFamily="34" charset="0"/>
                <a:ea typeface="Calibri" panose="020F0502020204030204" pitchFamily="34" charset="0"/>
                <a:cs typeface="Times New Roman" panose="02020603050405020304" pitchFamily="18" charset="0"/>
              </a:rPr>
              <a:t>(t-2)</a:t>
            </a:r>
            <a:r>
              <a:rPr lang="en-GB" sz="1400" b="1" dirty="0">
                <a:effectLst/>
                <a:latin typeface="Tahoma" panose="020B0604030504040204" pitchFamily="34" charset="0"/>
                <a:ea typeface="Calibri" panose="020F0502020204030204" pitchFamily="34" charset="0"/>
                <a:cs typeface="Times New Roman" panose="02020603050405020304" pitchFamily="18" charset="0"/>
              </a:rPr>
              <a:t> *</a:t>
            </a:r>
            <a:r>
              <a:rPr lang="en-GB" sz="1400" b="1" dirty="0">
                <a:effectLst/>
                <a:latin typeface="Tahoma" panose="020B0604030504040204" pitchFamily="34" charset="0"/>
                <a:ea typeface="Calibri" panose="020F0502020204030204" pitchFamily="34" charset="0"/>
              </a:rPr>
              <a:t> ω</a:t>
            </a:r>
            <a:r>
              <a:rPr lang="en-GB" sz="1400" b="1" baseline="-25000" dirty="0">
                <a:effectLst/>
                <a:latin typeface="Tahoma" panose="020B0604030504040204" pitchFamily="34" charset="0"/>
                <a:ea typeface="Calibri" panose="020F0502020204030204" pitchFamily="34" charset="0"/>
              </a:rPr>
              <a:t>(4)</a:t>
            </a:r>
            <a:r>
              <a:rPr lang="en-GB" sz="1400" b="1" dirty="0">
                <a:effectLst/>
                <a:latin typeface="Tahoma" panose="020B0604030504040204" pitchFamily="34" charset="0"/>
                <a:ea typeface="Calibri" panose="020F0502020204030204" pitchFamily="34" charset="0"/>
              </a:rPr>
              <a:t>) </a:t>
            </a:r>
            <a:r>
              <a:rPr lang="en-GB" sz="1400" b="1" dirty="0">
                <a:effectLst/>
                <a:latin typeface="Tahoma" panose="020B0604030504040204" pitchFamily="34" charset="0"/>
                <a:ea typeface="Calibri" panose="020F0502020204030204" pitchFamily="34" charset="0"/>
                <a:cs typeface="Times New Roman" panose="02020603050405020304" pitchFamily="18" charset="0"/>
              </a:rPr>
              <a:t>+ (demand</a:t>
            </a:r>
            <a:r>
              <a:rPr lang="en-GB" sz="14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400" b="1" dirty="0">
                <a:effectLst/>
                <a:latin typeface="Tahoma" panose="020B0604030504040204" pitchFamily="34" charset="0"/>
                <a:ea typeface="Calibri" panose="020F0502020204030204" pitchFamily="34" charset="0"/>
                <a:cs typeface="Times New Roman" panose="02020603050405020304" pitchFamily="18" charset="0"/>
              </a:rPr>
              <a:t> *</a:t>
            </a:r>
            <a:r>
              <a:rPr lang="en-GB" sz="1400" b="1" dirty="0">
                <a:effectLst/>
                <a:latin typeface="Tahoma" panose="020B0604030504040204" pitchFamily="34" charset="0"/>
                <a:ea typeface="Calibri" panose="020F0502020204030204" pitchFamily="34" charset="0"/>
              </a:rPr>
              <a:t> ω</a:t>
            </a:r>
            <a:r>
              <a:rPr lang="en-GB" sz="1400" b="1" baseline="-25000" dirty="0">
                <a:effectLst/>
                <a:latin typeface="Tahoma" panose="020B0604030504040204" pitchFamily="34" charset="0"/>
                <a:ea typeface="Calibri" panose="020F0502020204030204" pitchFamily="34" charset="0"/>
              </a:rPr>
              <a:t>(5)</a:t>
            </a:r>
            <a:r>
              <a:rPr lang="en-GB" sz="1400" b="1" dirty="0">
                <a:effectLst/>
                <a:latin typeface="Tahoma" panose="020B0604030504040204" pitchFamily="34" charset="0"/>
                <a:ea typeface="Calibri" panose="020F0502020204030204" pitchFamily="34" charset="0"/>
              </a:rPr>
              <a:t>)</a:t>
            </a:r>
            <a:endParaRPr lang="pl-PL" sz="1400" dirty="0"/>
          </a:p>
        </p:txBody>
      </p:sp>
    </p:spTree>
    <p:extLst>
      <p:ext uri="{BB962C8B-B14F-4D97-AF65-F5344CB8AC3E}">
        <p14:creationId xmlns:p14="http://schemas.microsoft.com/office/powerpoint/2010/main" val="14789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Forecasting</a:t>
            </a:r>
            <a:r>
              <a:rPr lang="pl-PL" dirty="0"/>
              <a:t> </a:t>
            </a:r>
            <a:r>
              <a:rPr lang="pl-PL" dirty="0" err="1"/>
              <a:t>definition</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pPr algn="just"/>
            <a:r>
              <a:rPr lang="en-US" sz="2400" dirty="0"/>
              <a:t>Forecasting can be called prediction; predicting future demand, predicting demand, predicting sales or a new trend</a:t>
            </a:r>
            <a:r>
              <a:rPr lang="pl-PL" sz="2400" dirty="0"/>
              <a:t>;</a:t>
            </a:r>
          </a:p>
          <a:p>
            <a:pPr algn="just"/>
            <a:r>
              <a:rPr lang="pl-PL" sz="2400" dirty="0" err="1"/>
              <a:t>However</a:t>
            </a:r>
            <a:r>
              <a:rPr lang="pl-PL" sz="2400" dirty="0"/>
              <a:t>,</a:t>
            </a:r>
            <a:r>
              <a:rPr lang="en-US" sz="2400" dirty="0"/>
              <a:t> not every prediction is forecasting, because forecasting (also called prediction) is based on </a:t>
            </a:r>
            <a:r>
              <a:rPr lang="en-US" sz="2400" dirty="0">
                <a:solidFill>
                  <a:srgbClr val="347CB8"/>
                </a:solidFill>
              </a:rPr>
              <a:t>a rational, usually </a:t>
            </a:r>
            <a:r>
              <a:rPr lang="en-US" sz="2400" dirty="0" err="1">
                <a:solidFill>
                  <a:srgbClr val="347CB8"/>
                </a:solidFill>
              </a:rPr>
              <a:t>scientifc</a:t>
            </a:r>
            <a:r>
              <a:rPr lang="en-US" sz="2400" dirty="0">
                <a:solidFill>
                  <a:srgbClr val="347CB8"/>
                </a:solidFill>
              </a:rPr>
              <a:t> basis</a:t>
            </a:r>
            <a:r>
              <a:rPr lang="pl-PL" sz="2400" dirty="0">
                <a:solidFill>
                  <a:srgbClr val="347CB8"/>
                </a:solidFill>
              </a:rPr>
              <a:t>;</a:t>
            </a:r>
          </a:p>
          <a:p>
            <a:pPr algn="just"/>
            <a:r>
              <a:rPr lang="en-US" sz="2400" dirty="0">
                <a:solidFill>
                  <a:srgbClr val="347CB8"/>
                </a:solidFill>
              </a:rPr>
              <a:t>Forecasting</a:t>
            </a:r>
            <a:r>
              <a:rPr lang="en-US" sz="2400" dirty="0"/>
              <a:t> is inferring about unknown events based on known events. For example, it can be predicted that:</a:t>
            </a:r>
          </a:p>
          <a:p>
            <a:pPr lvl="1" algn="just"/>
            <a:r>
              <a:rPr lang="en-US" sz="1800" dirty="0"/>
              <a:t>(1) the event will occur because it occurred in the past;</a:t>
            </a:r>
          </a:p>
          <a:p>
            <a:pPr lvl="1" algn="just"/>
            <a:r>
              <a:rPr lang="en-US" sz="1800" dirty="0"/>
              <a:t>(2) an event will occur because its frequency indicates it;</a:t>
            </a:r>
          </a:p>
          <a:p>
            <a:pPr lvl="1" algn="just"/>
            <a:r>
              <a:rPr lang="en-US" sz="1800" dirty="0"/>
              <a:t>(3) the event will occur because it is related to other events that have </a:t>
            </a:r>
            <a:r>
              <a:rPr lang="en-US" sz="1800" dirty="0" err="1"/>
              <a:t>occurre</a:t>
            </a:r>
            <a:r>
              <a:rPr lang="pl-PL" sz="1800" dirty="0"/>
              <a:t>d.</a:t>
            </a:r>
            <a:endParaRPr lang="pl-PL" sz="24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Cieślak, 2005; </a:t>
            </a:r>
            <a:r>
              <a:rPr lang="pl-PL" sz="1200" dirty="0" err="1">
                <a:solidFill>
                  <a:srgbClr val="7F7F7F"/>
                </a:solidFill>
              </a:rPr>
              <a:t>Dittmann</a:t>
            </a:r>
            <a:r>
              <a:rPr lang="pl-PL" sz="1200" dirty="0">
                <a:solidFill>
                  <a:srgbClr val="7F7F7F"/>
                </a:solidFill>
              </a:rPr>
              <a:t>, 2003  </a:t>
            </a:r>
          </a:p>
        </p:txBody>
      </p:sp>
    </p:spTree>
    <p:extLst>
      <p:ext uri="{BB962C8B-B14F-4D97-AF65-F5344CB8AC3E}">
        <p14:creationId xmlns:p14="http://schemas.microsoft.com/office/powerpoint/2010/main" val="2115351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Exponential Smoothing methods </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74562" y="4478302"/>
            <a:ext cx="7178412" cy="2014572"/>
          </a:xfrm>
        </p:spPr>
        <p:txBody>
          <a:bodyPr>
            <a:noAutofit/>
          </a:bodyPr>
          <a:lstStyle/>
          <a:p>
            <a:pPr algn="just"/>
            <a:r>
              <a:rPr lang="en-US" sz="2400" dirty="0">
                <a:solidFill>
                  <a:srgbClr val="1065AB"/>
                </a:solidFill>
              </a:rPr>
              <a:t>Exponential smoothing methods </a:t>
            </a:r>
            <a:r>
              <a:rPr lang="en-US" sz="2400" dirty="0"/>
              <a:t>are widely used. There are 15 different methods. Each variant is specified for a different forecasting scenario</a:t>
            </a:r>
            <a:r>
              <a:rPr lang="pl-PL" sz="2400" dirty="0"/>
              <a:t>.</a:t>
            </a:r>
          </a:p>
        </p:txBody>
      </p:sp>
      <p:graphicFrame>
        <p:nvGraphicFramePr>
          <p:cNvPr id="6" name="Diagram 5">
            <a:extLst>
              <a:ext uri="{FF2B5EF4-FFF2-40B4-BE49-F238E27FC236}">
                <a16:creationId xmlns:a16="http://schemas.microsoft.com/office/drawing/2014/main" id="{3250557D-5790-DA82-0C68-9BF22D04935C}"/>
              </a:ext>
            </a:extLst>
          </p:cNvPr>
          <p:cNvGraphicFramePr/>
          <p:nvPr>
            <p:extLst>
              <p:ext uri="{D42A27DB-BD31-4B8C-83A1-F6EECF244321}">
                <p14:modId xmlns:p14="http://schemas.microsoft.com/office/powerpoint/2010/main" val="743675968"/>
              </p:ext>
            </p:extLst>
          </p:nvPr>
        </p:nvGraphicFramePr>
        <p:xfrm>
          <a:off x="474562" y="1550227"/>
          <a:ext cx="11647774" cy="1658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pole tekstowe 10">
            <a:extLst>
              <a:ext uri="{FF2B5EF4-FFF2-40B4-BE49-F238E27FC236}">
                <a16:creationId xmlns:a16="http://schemas.microsoft.com/office/drawing/2014/main" id="{DAEE32DE-4222-BBBC-A317-A3E1089B5645}"/>
              </a:ext>
            </a:extLst>
          </p:cNvPr>
          <p:cNvSpPr txBox="1"/>
          <p:nvPr/>
        </p:nvSpPr>
        <p:spPr>
          <a:xfrm>
            <a:off x="6481232" y="3304118"/>
            <a:ext cx="5805996" cy="369332"/>
          </a:xfrm>
          <a:prstGeom prst="rect">
            <a:avLst/>
          </a:prstGeom>
          <a:noFill/>
        </p:spPr>
        <p:txBody>
          <a:bodyPr wrap="square">
            <a:spAutoFit/>
          </a:bodyPr>
          <a:lstStyle/>
          <a:p>
            <a:r>
              <a:rPr lang="en-US" dirty="0"/>
              <a:t>Figure</a:t>
            </a:r>
            <a:r>
              <a:rPr lang="pl-PL" dirty="0"/>
              <a:t> </a:t>
            </a:r>
            <a:r>
              <a:rPr lang="en-US" dirty="0"/>
              <a:t>9</a:t>
            </a:r>
            <a:r>
              <a:rPr lang="pl-PL" dirty="0"/>
              <a:t>:</a:t>
            </a:r>
            <a:r>
              <a:rPr lang="en-US" dirty="0"/>
              <a:t> Selected exponential smoothing methods</a:t>
            </a:r>
            <a:endParaRPr lang="pl-PL" dirty="0"/>
          </a:p>
        </p:txBody>
      </p:sp>
    </p:spTree>
    <p:extLst>
      <p:ext uri="{BB962C8B-B14F-4D97-AF65-F5344CB8AC3E}">
        <p14:creationId xmlns:p14="http://schemas.microsoft.com/office/powerpoint/2010/main" val="778947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Exponential Smoothing methods </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5953167" cy="4891730"/>
              </a:xfrm>
            </p:spPr>
            <p:txBody>
              <a:bodyPr>
                <a:noAutofit/>
              </a:bodyPr>
              <a:lstStyle/>
              <a:p>
                <a:pPr marL="0" indent="0" algn="just">
                  <a:buNone/>
                </a:pPr>
                <a:r>
                  <a:rPr lang="en-US" sz="2400" dirty="0"/>
                  <a:t>It considers the exponential smoothing factor </a:t>
                </a:r>
                <a:r>
                  <a:rPr lang="en-US" sz="2400" i="1" dirty="0"/>
                  <a:t>(a)</a:t>
                </a:r>
                <a:r>
                  <a:rPr lang="en-US" sz="2400" dirty="0"/>
                  <a:t>. At the same time, the method gives more weight to newer data. It assigns exponentially decreasing weights as the data becomes more distant</a:t>
                </a:r>
                <a:r>
                  <a:rPr lang="pl-PL" sz="2400" dirty="0"/>
                  <a:t>;</a:t>
                </a:r>
              </a:p>
              <a:p>
                <a:pPr marL="0" indent="0" algn="just">
                  <a:buNone/>
                </a:pPr>
                <a:endParaRPr lang="pl-PL" sz="2400" dirty="0"/>
              </a:p>
              <a:p>
                <a:pPr marL="0" indent="0" algn="just">
                  <a:buNone/>
                </a:pPr>
                <a:r>
                  <a:rPr lang="en-US" sz="2400" dirty="0"/>
                  <a:t>This is represented by the formal model:</a:t>
                </a:r>
                <a:br>
                  <a:rPr lang="pl-PL" sz="2400" dirty="0"/>
                </a:br>
                <a:endParaRPr lang="pl-PL" sz="2400" dirty="0"/>
              </a:p>
              <a:p>
                <a:pPr marL="0" indent="0" algn="just">
                  <a:buNone/>
                </a:pPr>
                <a14:m>
                  <m:oMathPara xmlns:m="http://schemas.openxmlformats.org/officeDocument/2006/math">
                    <m:oMathParaPr>
                      <m:jc m:val="left"/>
                    </m:oMathParaPr>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sub>
                      </m:sSub>
                      <m:r>
                        <a:rPr lang="en-GB" sz="2400" i="1">
                          <a:latin typeface="Cambria Math" panose="02040503050406030204" pitchFamily="18" charset="0"/>
                        </a:rPr>
                        <m:t>=</m:t>
                      </m:r>
                      <m:r>
                        <a:rPr lang="en-GB" sz="2400" i="1">
                          <a:latin typeface="Cambria Math" panose="02040503050406030204" pitchFamily="18" charset="0"/>
                        </a:rPr>
                        <m:t>𝑎</m:t>
                      </m:r>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r>
                            <a:rPr lang="en-GB" sz="2400" i="1">
                              <a:latin typeface="Cambria Math" panose="02040503050406030204" pitchFamily="18" charset="0"/>
                            </a:rPr>
                            <m:t>−1</m:t>
                          </m:r>
                        </m:sub>
                      </m:sSub>
                      <m:r>
                        <a:rPr lang="en-GB" sz="2400" i="1">
                          <a:latin typeface="Cambria Math" panose="02040503050406030204" pitchFamily="18" charset="0"/>
                        </a:rPr>
                        <m:t>+(1−</m:t>
                      </m:r>
                      <m:r>
                        <a:rPr lang="en-GB" sz="2400" i="1">
                          <a:latin typeface="Cambria Math" panose="02040503050406030204" pitchFamily="18" charset="0"/>
                        </a:rPr>
                        <m:t>𝑎</m:t>
                      </m:r>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𝑝</m:t>
                          </m:r>
                        </m:e>
                        <m:sub>
                          <m:r>
                            <a:rPr lang="en-GB" sz="2400" i="1">
                              <a:latin typeface="Cambria Math" panose="02040503050406030204" pitchFamily="18" charset="0"/>
                            </a:rPr>
                            <m:t>𝑡</m:t>
                          </m:r>
                          <m:r>
                            <a:rPr lang="en-GB" sz="2400" i="1">
                              <a:latin typeface="Cambria Math" panose="02040503050406030204" pitchFamily="18" charset="0"/>
                            </a:rPr>
                            <m:t>−1</m:t>
                          </m:r>
                        </m:sub>
                      </m:sSub>
                    </m:oMath>
                  </m:oMathPara>
                </a14:m>
                <a:endParaRPr lang="pl-PL" sz="2400" dirty="0"/>
              </a:p>
              <a:p>
                <a:pPr marL="0" indent="0">
                  <a:buNone/>
                </a:pPr>
                <a:r>
                  <a:rPr lang="en-GB" sz="2400" dirty="0"/>
                  <a:t>where:</a:t>
                </a:r>
                <a:endParaRPr lang="pl-PL" sz="2400" dirty="0"/>
              </a:p>
              <a:p>
                <a:pPr marL="0" indent="0">
                  <a:buNone/>
                </a:pPr>
                <a:r>
                  <a:rPr lang="en-GB" sz="2400" i="1" dirty="0"/>
                  <a:t>α </a:t>
                </a:r>
                <a:r>
                  <a:rPr lang="en-GB" sz="2400" dirty="0"/>
                  <a:t>– exponential smoothing factor.</a:t>
                </a:r>
                <a:endParaRPr lang="pl-PL" sz="2400" dirty="0"/>
              </a:p>
              <a:p>
                <a:pPr marL="0" indent="0" algn="just">
                  <a:buNone/>
                </a:pPr>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5953167" cy="4891730"/>
              </a:xfrm>
              <a:blipFill>
                <a:blip r:embed="rId2"/>
                <a:stretch>
                  <a:fillRect l="-1639" t="-1746" r="-1537"/>
                </a:stretch>
              </a:blipFill>
            </p:spPr>
            <p:txBody>
              <a:bodyPr/>
              <a:lstStyle/>
              <a:p>
                <a:r>
                  <a:rPr lang="pl-PL">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sz="2000" dirty="0"/>
              <a:t>S</a:t>
            </a:r>
            <a:r>
              <a:rPr lang="en-US" sz="2000" dirty="0" err="1"/>
              <a:t>imple</a:t>
            </a:r>
            <a:r>
              <a:rPr lang="en-US" sz="2000" dirty="0"/>
              <a:t> Exponential Smoothing, SES (Brown</a:t>
            </a:r>
            <a:r>
              <a:rPr lang="pl-PL" sz="2000" dirty="0"/>
              <a:t>’s</a:t>
            </a:r>
            <a:r>
              <a:rPr lang="en-US" sz="2000" dirty="0"/>
              <a:t> model</a:t>
            </a:r>
            <a:r>
              <a:rPr lang="pl-PL" sz="2000" dirty="0"/>
              <a:t>)</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56011" y="2255830"/>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3985" y="143710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a:extLst>
              <a:ext uri="{FF2B5EF4-FFF2-40B4-BE49-F238E27FC236}">
                <a16:creationId xmlns:a16="http://schemas.microsoft.com/office/drawing/2014/main" id="{5173238E-3313-CF07-6CDC-F9CCD92CBAAB}"/>
              </a:ext>
            </a:extLst>
          </p:cNvPr>
          <p:cNvSpPr txBox="1"/>
          <p:nvPr/>
        </p:nvSpPr>
        <p:spPr>
          <a:xfrm>
            <a:off x="6827149" y="4043523"/>
            <a:ext cx="5290870" cy="1138773"/>
          </a:xfrm>
          <a:prstGeom prst="rect">
            <a:avLst/>
          </a:prstGeom>
          <a:noFill/>
        </p:spPr>
        <p:txBody>
          <a:bodyPr wrap="square">
            <a:spAutoFit/>
          </a:bodyPr>
          <a:lstStyle/>
          <a:p>
            <a:pPr algn="l">
              <a:lnSpc>
                <a:spcPct val="150000"/>
              </a:lnSpc>
              <a:spcAft>
                <a:spcPts val="600"/>
              </a:spcAft>
            </a:pPr>
            <a:r>
              <a:rPr lang="en-GB" sz="1800" kern="100" dirty="0">
                <a:effectLst/>
                <a:latin typeface="Tahoma" panose="020B0604030504040204" pitchFamily="34" charset="0"/>
                <a:ea typeface="Calibri" panose="020F0502020204030204" pitchFamily="34" charset="0"/>
                <a:cs typeface="Times New Roman" panose="02020603050405020304" pitchFamily="18" charset="0"/>
              </a:rPr>
              <a:t>Formula used in Excel:</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800" b="1"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a:t>
            </a:r>
            <a:r>
              <a:rPr lang="en-GB" sz="1800" b="1" dirty="0">
                <a:effectLst/>
                <a:latin typeface="Tahoma" panose="020B0604030504040204" pitchFamily="34" charset="0"/>
                <a:ea typeface="Calibri" panose="020F0502020204030204" pitchFamily="34" charset="0"/>
              </a:rPr>
              <a:t>α</a:t>
            </a:r>
            <a:r>
              <a:rPr lang="en-GB" sz="1800" b="1" dirty="0" err="1">
                <a:effectLst/>
                <a:latin typeface="Tahoma" panose="020B0604030504040204" pitchFamily="34" charset="0"/>
                <a:ea typeface="Calibri" panose="020F0502020204030204" pitchFamily="34" charset="0"/>
              </a:rPr>
              <a:t>lfa</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[(1 – </a:t>
            </a:r>
            <a:r>
              <a:rPr lang="en-GB" sz="1800" b="1" dirty="0">
                <a:effectLst/>
                <a:latin typeface="Tahoma" panose="020B0604030504040204" pitchFamily="34" charset="0"/>
                <a:ea typeface="Calibri" panose="020F0502020204030204" pitchFamily="34" charset="0"/>
              </a:rPr>
              <a:t>α</a:t>
            </a:r>
            <a:r>
              <a:rPr lang="en-GB" sz="1800" b="1" dirty="0" err="1">
                <a:effectLst/>
                <a:latin typeface="Tahoma" panose="020B0604030504040204" pitchFamily="34" charset="0"/>
                <a:ea typeface="Calibri" panose="020F0502020204030204" pitchFamily="34" charset="0"/>
              </a:rPr>
              <a:t>lfa</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forecast</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800" b="1" dirty="0">
                <a:effectLst/>
                <a:latin typeface="Tahoma" panose="020B0604030504040204" pitchFamily="34" charset="0"/>
                <a:ea typeface="Calibri" panose="020F0502020204030204" pitchFamily="34" charset="0"/>
                <a:cs typeface="Times New Roman" panose="02020603050405020304" pitchFamily="18" charset="0"/>
              </a:rPr>
              <a:t>]</a:t>
            </a:r>
            <a:endParaRPr lang="pl-PL" dirty="0"/>
          </a:p>
        </p:txBody>
      </p:sp>
    </p:spTree>
    <p:extLst>
      <p:ext uri="{BB962C8B-B14F-4D97-AF65-F5344CB8AC3E}">
        <p14:creationId xmlns:p14="http://schemas.microsoft.com/office/powerpoint/2010/main" val="333054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Exponential Smoothing methods </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6512461" cy="5011874"/>
              </a:xfrm>
            </p:spPr>
            <p:txBody>
              <a:bodyPr>
                <a:noAutofit/>
              </a:bodyPr>
              <a:lstStyle/>
              <a:p>
                <a:pPr marL="0" indent="0" algn="just">
                  <a:buNone/>
                </a:pPr>
                <a:r>
                  <a:rPr lang="en-GB" sz="1800" dirty="0"/>
                  <a:t>The double exponential smoothing model is based on two smoothing factors. One of them refers to the smoothing of the variable level (random fluctuations), and the other to its increase (trend fluctuations). Both coefficients should be within the range: </a:t>
                </a:r>
                <a14:m>
                  <m:oMath xmlns:m="http://schemas.openxmlformats.org/officeDocument/2006/math">
                    <m:d>
                      <m:dPr>
                        <m:begChr m:val="〈"/>
                        <m:endChr m:val="〉"/>
                        <m:ctrlPr>
                          <a:rPr lang="pl-PL" sz="1800" i="1">
                            <a:latin typeface="Cambria Math" panose="02040503050406030204" pitchFamily="18" charset="0"/>
                          </a:rPr>
                        </m:ctrlPr>
                      </m:dPr>
                      <m:e>
                        <m:r>
                          <a:rPr lang="en-GB" sz="1800" i="1">
                            <a:latin typeface="Cambria Math" panose="02040503050406030204" pitchFamily="18" charset="0"/>
                          </a:rPr>
                          <m:t>0,1</m:t>
                        </m:r>
                      </m:e>
                    </m:d>
                  </m:oMath>
                </a14:m>
                <a:r>
                  <a:rPr lang="pl-PL" sz="1800" dirty="0"/>
                  <a:t>;</a:t>
                </a:r>
              </a:p>
              <a:p>
                <a:pPr marL="0" indent="0">
                  <a:buNone/>
                </a:pPr>
                <a:r>
                  <a:rPr lang="en-US" sz="1800" dirty="0"/>
                  <a:t>This is represented by the formal model:</a:t>
                </a:r>
                <a:endParaRPr lang="pl-PL" sz="18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acc>
                            <m:accPr>
                              <m:chr m:val="̌"/>
                              <m:ctrlPr>
                                <a:rPr lang="pl-PL" sz="1800" i="1">
                                  <a:latin typeface="Cambria Math" panose="02040503050406030204" pitchFamily="18" charset="0"/>
                                </a:rPr>
                              </m:ctrlPr>
                            </m:accPr>
                            <m:e>
                              <m:r>
                                <a:rPr lang="en-GB" sz="1800" i="1">
                                  <a:latin typeface="Cambria Math" panose="02040503050406030204" pitchFamily="18" charset="0"/>
                                </a:rPr>
                                <m:t>𝑦</m:t>
                              </m:r>
                            </m:e>
                          </m:acc>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oMath>
                  </m:oMathPara>
                </a14:m>
                <a:endParaRPr lang="pl-PL" sz="18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m:t>
                      </m:r>
                      <m:r>
                        <a:rPr lang="en-GB" sz="1800" i="1">
                          <a:latin typeface="Cambria Math" panose="02040503050406030204" pitchFamily="18" charset="0"/>
                        </a:rPr>
                        <m:t>𝛼</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d>
                        <m:dPr>
                          <m:ctrlPr>
                            <a:rPr lang="pl-PL" sz="1800" i="1">
                              <a:latin typeface="Cambria Math" panose="02040503050406030204" pitchFamily="18" charset="0"/>
                            </a:rPr>
                          </m:ctrlPr>
                        </m:dPr>
                        <m:e>
                          <m:r>
                            <a:rPr lang="en-GB" sz="1800" i="1">
                              <a:latin typeface="Cambria Math" panose="02040503050406030204" pitchFamily="18" charset="0"/>
                            </a:rPr>
                            <m:t>1−</m:t>
                          </m:r>
                          <m:r>
                            <a:rPr lang="en-GB" sz="1800" i="1">
                              <a:latin typeface="Cambria Math" panose="02040503050406030204" pitchFamily="18" charset="0"/>
                            </a:rPr>
                            <m:t>𝛼</m:t>
                          </m:r>
                        </m:e>
                      </m:d>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oMath>
                  </m:oMathPara>
                </a14:m>
                <a:endParaRPr lang="pl-PL" sz="18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𝛽</m:t>
                          </m:r>
                          <m:r>
                            <a:rPr lang="en-GB" sz="1800" i="1">
                              <a:latin typeface="Cambria Math" panose="02040503050406030204" pitchFamily="18" charset="0"/>
                            </a:rPr>
                            <m:t>(</m:t>
                          </m:r>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−2</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(1−</m:t>
                          </m:r>
                          <m:r>
                            <a:rPr lang="en-GB" sz="1800" i="1">
                              <a:latin typeface="Cambria Math" panose="02040503050406030204" pitchFamily="18" charset="0"/>
                            </a:rPr>
                            <m:t>𝛽</m:t>
                          </m:r>
                          <m:r>
                            <a:rPr lang="en-GB" sz="1800" i="1">
                              <a:latin typeface="Cambria Math" panose="02040503050406030204" pitchFamily="18" charset="0"/>
                            </a:rPr>
                            <m:t>)</m:t>
                          </m:r>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oMath>
                  </m:oMathPara>
                </a14:m>
                <a:endParaRPr lang="pl-PL" sz="1800" dirty="0"/>
              </a:p>
              <a:p>
                <a:pPr marL="0" indent="0">
                  <a:buNone/>
                </a:pPr>
                <a:r>
                  <a:rPr lang="en-GB" sz="1800" dirty="0"/>
                  <a:t>where:</a:t>
                </a:r>
                <a:endParaRPr lang="pl-PL" sz="1800" dirty="0"/>
              </a:p>
              <a:p>
                <a:pPr marL="0" indent="0">
                  <a:buNone/>
                </a:pPr>
                <a14:m>
                  <m:oMath xmlns:m="http://schemas.openxmlformats.org/officeDocument/2006/math">
                    <m:r>
                      <a:rPr lang="en-GB" sz="1800" i="1">
                        <a:latin typeface="Cambria Math" panose="02040503050406030204" pitchFamily="18" charset="0"/>
                      </a:rPr>
                      <m:t>𝛼</m:t>
                    </m:r>
                    <m:r>
                      <a:rPr lang="en-GB" sz="1800" i="1">
                        <a:latin typeface="Cambria Math" panose="02040503050406030204" pitchFamily="18" charset="0"/>
                      </a:rPr>
                      <m:t> </m:t>
                    </m:r>
                  </m:oMath>
                </a14:m>
                <a:r>
                  <a:rPr lang="en-GB" sz="1800" dirty="0"/>
                  <a:t>– variable level smoothing factor</a:t>
                </a:r>
                <a:endParaRPr lang="pl-PL" sz="1800" dirty="0"/>
              </a:p>
              <a:p>
                <a:pPr marL="0" indent="0">
                  <a:buNone/>
                </a:pPr>
                <a14:m>
                  <m:oMath xmlns:m="http://schemas.openxmlformats.org/officeDocument/2006/math">
                    <m:r>
                      <a:rPr lang="en-GB" sz="1800" i="1">
                        <a:latin typeface="Cambria Math" panose="02040503050406030204" pitchFamily="18" charset="0"/>
                      </a:rPr>
                      <m:t>𝛽</m:t>
                    </m:r>
                    <m:r>
                      <a:rPr lang="en-GB" sz="1800" i="1">
                        <a:latin typeface="Cambria Math" panose="02040503050406030204" pitchFamily="18" charset="0"/>
                      </a:rPr>
                      <m:t> </m:t>
                    </m:r>
                  </m:oMath>
                </a14:m>
                <a:r>
                  <a:rPr lang="en-GB" sz="1800" dirty="0"/>
                  <a:t>– growth smoothing factor.</a:t>
                </a:r>
                <a:endParaRPr lang="pl-PL" sz="1800" dirty="0"/>
              </a:p>
              <a:p>
                <a:pPr marL="0" indent="0">
                  <a:buNone/>
                </a:pPr>
                <a:r>
                  <a:rPr lang="en-GB" sz="1800" dirty="0"/>
                  <a:t> </a:t>
                </a:r>
                <a:endParaRPr lang="pl-PL" sz="1800" dirty="0"/>
              </a:p>
              <a:p>
                <a:pPr marL="0" indent="0">
                  <a:buNone/>
                </a:pPr>
                <a:r>
                  <a:rPr lang="en-GB" sz="1800" dirty="0"/>
                  <a:t>According to the model, two starting values </a:t>
                </a:r>
                <a:r>
                  <a:rPr lang="en-GB" sz="1800" i="1" dirty="0"/>
                  <a:t>L</a:t>
                </a:r>
                <a:r>
                  <a:rPr lang="en-GB" sz="1800" i="1" baseline="-25000" dirty="0"/>
                  <a:t>t</a:t>
                </a:r>
                <a:r>
                  <a:rPr lang="en-GB" sz="1800" i="1" dirty="0"/>
                  <a:t> </a:t>
                </a:r>
                <a:r>
                  <a:rPr lang="en-GB" sz="1800" dirty="0"/>
                  <a:t>i </a:t>
                </a:r>
                <a:r>
                  <a:rPr lang="en-GB" sz="1800" i="1" dirty="0"/>
                  <a:t>T</a:t>
                </a:r>
                <a:r>
                  <a:rPr lang="en-GB" sz="1800" i="1" baseline="-25000" dirty="0"/>
                  <a:t>t</a:t>
                </a:r>
                <a:r>
                  <a:rPr lang="en-GB" sz="1800" dirty="0"/>
                  <a:t> are needed:</a:t>
                </a:r>
                <a:endParaRPr lang="pl-PL" sz="1800" dirty="0"/>
              </a:p>
              <a:p>
                <a:pPr marL="0" indent="0">
                  <a:buNone/>
                </a:pPr>
                <a14:m>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−1</m:t>
                        </m:r>
                      </m:sub>
                    </m:sSub>
                  </m:oMath>
                </a14:m>
                <a:r>
                  <a:rPr lang="en-GB" sz="1800" dirty="0"/>
                  <a:t> – according to the naive method</a:t>
                </a:r>
                <a:endParaRPr lang="pl-PL" sz="18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−2</m:t>
                          </m:r>
                        </m:sub>
                      </m:sSub>
                    </m:oMath>
                  </m:oMathPara>
                </a14:m>
                <a:endParaRPr lang="pl-PL" sz="18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6512461" cy="5011874"/>
              </a:xfrm>
              <a:blipFill>
                <a:blip r:embed="rId2"/>
                <a:stretch>
                  <a:fillRect l="-843" t="-1217" r="-749"/>
                </a:stretch>
              </a:blipFill>
            </p:spPr>
            <p:txBody>
              <a:bodyPr/>
              <a:lstStyle/>
              <a:p>
                <a:r>
                  <a:rPr lang="pl-PL">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Linear Exponential Smoothing, LES (</a:t>
            </a:r>
            <a:r>
              <a:rPr lang="pl-PL" sz="2000" dirty="0"/>
              <a:t>H</a:t>
            </a:r>
            <a:r>
              <a:rPr lang="en-US" sz="2000" dirty="0" err="1"/>
              <a:t>olt</a:t>
            </a:r>
            <a:r>
              <a:rPr lang="pl-PL" sz="2000" dirty="0"/>
              <a:t>’s model</a:t>
            </a:r>
            <a:r>
              <a:rPr lang="en-US" sz="2000" dirty="0"/>
              <a:t>)</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56011" y="2255830"/>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3985" y="143710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02566E04-881F-E03B-F3EA-F6B5CE23B216}"/>
              </a:ext>
            </a:extLst>
          </p:cNvPr>
          <p:cNvSpPr txBox="1"/>
          <p:nvPr/>
        </p:nvSpPr>
        <p:spPr>
          <a:xfrm>
            <a:off x="7079071" y="3805957"/>
            <a:ext cx="4915974" cy="2381229"/>
          </a:xfrm>
          <a:prstGeom prst="rect">
            <a:avLst/>
          </a:prstGeom>
          <a:noFill/>
        </p:spPr>
        <p:txBody>
          <a:bodyPr wrap="square">
            <a:spAutoFit/>
          </a:bodyPr>
          <a:lstStyle/>
          <a:p>
            <a:pPr algn="just">
              <a:lnSpc>
                <a:spcPct val="150000"/>
              </a:lnSpc>
              <a:spcAft>
                <a:spcPts val="600"/>
              </a:spcAft>
            </a:pPr>
            <a:r>
              <a:rPr lang="en-GB" dirty="0"/>
              <a:t>Formula used in Excel:</a:t>
            </a:r>
            <a:endParaRPr lang="pl-PL" dirty="0"/>
          </a:p>
          <a:p>
            <a:pPr algn="just">
              <a:lnSpc>
                <a:spcPct val="150000"/>
              </a:lnSpc>
              <a:spcAft>
                <a:spcPts val="600"/>
              </a:spcAft>
            </a:pP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 = [</a:t>
            </a:r>
            <a:r>
              <a:rPr lang="en-GB" sz="1600" b="1" kern="100" dirty="0">
                <a:effectLst/>
                <a:latin typeface="Tahoma" panose="020B0604030504040204" pitchFamily="34" charset="0"/>
                <a:ea typeface="Calibri" panose="020F0502020204030204" pitchFamily="34" charset="0"/>
                <a:cs typeface="Tahoma" panose="020B0604030504040204" pitchFamily="34" charset="0"/>
              </a:rPr>
              <a:t>α</a:t>
            </a:r>
            <a:r>
              <a:rPr lang="en-GB" sz="1600" b="1" kern="100" dirty="0" err="1">
                <a:effectLst/>
                <a:latin typeface="Tahoma" panose="020B0604030504040204" pitchFamily="34" charset="0"/>
                <a:ea typeface="Calibri" panose="020F0502020204030204" pitchFamily="34" charset="0"/>
                <a:cs typeface="Tahoma" panose="020B0604030504040204" pitchFamily="34" charset="0"/>
              </a:rPr>
              <a:t>lfa</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 + (1 – </a:t>
            </a:r>
            <a:r>
              <a:rPr lang="en-GB" sz="1600" b="1" kern="100" dirty="0">
                <a:effectLst/>
                <a:latin typeface="Tahoma" panose="020B0604030504040204" pitchFamily="34" charset="0"/>
                <a:ea typeface="Calibri" panose="020F0502020204030204" pitchFamily="34" charset="0"/>
                <a:cs typeface="Tahoma" panose="020B0604030504040204" pitchFamily="34" charset="0"/>
              </a:rPr>
              <a:t>α</a:t>
            </a:r>
            <a:r>
              <a:rPr lang="en-GB" sz="1600" b="1" kern="100" dirty="0" err="1">
                <a:effectLst/>
                <a:latin typeface="Tahoma" panose="020B0604030504040204" pitchFamily="34" charset="0"/>
                <a:ea typeface="Calibri" panose="020F0502020204030204" pitchFamily="34" charset="0"/>
                <a:cs typeface="Tahoma" panose="020B0604030504040204" pitchFamily="34" charset="0"/>
              </a:rPr>
              <a:t>lfa</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)(random fluctuation</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 trend fluctuation</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 + [beta * (random fluctuation</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a:t>
            </a:r>
            <a:r>
              <a:rPr lang="en-GB" sz="1600" kern="100" dirty="0">
                <a:effectLst/>
                <a:latin typeface="Tahoma" panose="020B0604030504040204" pitchFamily="34" charset="0"/>
                <a:ea typeface="Calibri" panose="020F0502020204030204" pitchFamily="34" charset="0"/>
                <a:cs typeface="Times New Roman" panose="02020603050405020304" pitchFamily="18" charset="0"/>
              </a:rPr>
              <a:t> </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(random fluctuation</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(t-2) </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 + (1 – beta) * trend fluctuation</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017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Exponential Smoothing methods </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6704169" y="1601429"/>
                <a:ext cx="4834581" cy="4739964"/>
              </a:xfrm>
            </p:spPr>
            <p:txBody>
              <a:bodyPr>
                <a:noAutofit/>
              </a:bodyPr>
              <a:lstStyle/>
              <a:p>
                <a:pPr marL="0" indent="0" algn="just">
                  <a:buNone/>
                </a:pPr>
                <a:r>
                  <a:rPr lang="en-US" sz="1800" dirty="0"/>
                  <a:t>This is represented by the formal model:</a:t>
                </a:r>
                <a:br>
                  <a:rPr lang="pl-PL" sz="1800" dirty="0"/>
                </a:br>
                <a:endParaRPr lang="pl-PL" sz="18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acc>
                            <m:accPr>
                              <m:chr m:val="̌"/>
                              <m:ctrlPr>
                                <a:rPr lang="pl-PL" sz="1800" i="1">
                                  <a:latin typeface="Cambria Math" panose="02040503050406030204" pitchFamily="18" charset="0"/>
                                </a:rPr>
                              </m:ctrlPr>
                            </m:accPr>
                            <m:e>
                              <m:r>
                                <a:rPr lang="en-GB" sz="1800" i="1">
                                  <a:latin typeface="Cambria Math" panose="02040503050406030204" pitchFamily="18" charset="0"/>
                                </a:rPr>
                                <m:t>𝑦</m:t>
                              </m:r>
                            </m:e>
                          </m:acc>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𝑆</m:t>
                          </m:r>
                        </m:e>
                        <m:sub>
                          <m:r>
                            <a:rPr lang="en-GB" sz="1800" i="1">
                              <a:latin typeface="Cambria Math" panose="02040503050406030204" pitchFamily="18" charset="0"/>
                            </a:rPr>
                            <m:t>𝑡</m:t>
                          </m:r>
                          <m:r>
                            <a:rPr lang="en-GB" sz="1800" i="1">
                              <a:latin typeface="Cambria Math" panose="02040503050406030204" pitchFamily="18" charset="0"/>
                            </a:rPr>
                            <m:t>−</m:t>
                          </m:r>
                          <m:r>
                            <a:rPr lang="en-GB" sz="1800" i="1">
                              <a:latin typeface="Cambria Math" panose="02040503050406030204" pitchFamily="18" charset="0"/>
                            </a:rPr>
                            <m:t>𝑝</m:t>
                          </m:r>
                        </m:sub>
                      </m:sSub>
                    </m:oMath>
                  </m:oMathPara>
                </a14:m>
                <a:endParaRPr lang="pl-PL" sz="18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m:t>
                      </m:r>
                      <m:r>
                        <a:rPr lang="en-GB" sz="1800" i="1">
                          <a:latin typeface="Cambria Math" panose="02040503050406030204" pitchFamily="18" charset="0"/>
                        </a:rPr>
                        <m:t>𝛼</m:t>
                      </m:r>
                      <m:d>
                        <m:dPr>
                          <m:ctrlPr>
                            <a:rPr lang="pl-PL" sz="1800" i="1">
                              <a:latin typeface="Cambria Math" panose="02040503050406030204" pitchFamily="18" charset="0"/>
                            </a:rPr>
                          </m:ctrlPr>
                        </m:dPr>
                        <m:e>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𝑆</m:t>
                              </m:r>
                            </m:e>
                            <m:sub>
                              <m:r>
                                <a:rPr lang="en-GB" sz="1800" i="1">
                                  <a:latin typeface="Cambria Math" panose="02040503050406030204" pitchFamily="18" charset="0"/>
                                </a:rPr>
                                <m:t>𝑡</m:t>
                              </m:r>
                              <m:r>
                                <a:rPr lang="en-GB" sz="1800" i="1">
                                  <a:latin typeface="Cambria Math" panose="02040503050406030204" pitchFamily="18" charset="0"/>
                                </a:rPr>
                                <m:t>−</m:t>
                              </m:r>
                              <m:r>
                                <a:rPr lang="en-GB" sz="1800" i="1">
                                  <a:latin typeface="Cambria Math" panose="02040503050406030204" pitchFamily="18" charset="0"/>
                                </a:rPr>
                                <m:t>𝑝</m:t>
                              </m:r>
                            </m:sub>
                          </m:sSub>
                        </m:e>
                      </m:d>
                      <m:r>
                        <a:rPr lang="en-GB" sz="1800" i="1">
                          <a:latin typeface="Cambria Math" panose="02040503050406030204" pitchFamily="18" charset="0"/>
                        </a:rPr>
                        <m:t>+(1−</m:t>
                      </m:r>
                      <m:r>
                        <a:rPr lang="en-GB" sz="1800" i="1">
                          <a:latin typeface="Cambria Math" panose="02040503050406030204" pitchFamily="18" charset="0"/>
                        </a:rPr>
                        <m:t>𝛼</m:t>
                      </m:r>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oMath>
                  </m:oMathPara>
                </a14:m>
                <a:endParaRPr lang="pl-PL" sz="18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𝛽</m:t>
                          </m:r>
                          <m:r>
                            <a:rPr lang="en-GB" sz="1800" i="1">
                              <a:latin typeface="Cambria Math" panose="02040503050406030204" pitchFamily="18" charset="0"/>
                            </a:rPr>
                            <m:t>(</m:t>
                          </m:r>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(1−</m:t>
                          </m:r>
                          <m:r>
                            <a:rPr lang="en-GB" sz="1800" i="1">
                              <a:latin typeface="Cambria Math" panose="02040503050406030204" pitchFamily="18" charset="0"/>
                            </a:rPr>
                            <m:t>𝛽</m:t>
                          </m:r>
                          <m:r>
                            <a:rPr lang="en-GB" sz="1800" i="1">
                              <a:latin typeface="Cambria Math" panose="02040503050406030204" pitchFamily="18" charset="0"/>
                            </a:rPr>
                            <m:t>)</m:t>
                          </m:r>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oMath>
                  </m:oMathPara>
                </a14:m>
                <a:endParaRPr lang="pl-PL" sz="18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𝑆</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𝛿</m:t>
                          </m:r>
                          <m:r>
                            <a:rPr lang="en-GB" sz="1800" i="1">
                              <a:latin typeface="Cambria Math" panose="02040503050406030204" pitchFamily="18" charset="0"/>
                            </a:rPr>
                            <m:t>(</m:t>
                          </m:r>
                          <m:r>
                            <a:rPr lang="en-GB" sz="1800" i="1">
                              <a:latin typeface="Cambria Math" panose="02040503050406030204" pitchFamily="18" charset="0"/>
                            </a:rPr>
                            <m:t>𝑦</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(1−</m:t>
                          </m:r>
                          <m:r>
                            <a:rPr lang="en-GB" sz="1800" i="1">
                              <a:latin typeface="Cambria Math" panose="02040503050406030204" pitchFamily="18" charset="0"/>
                            </a:rPr>
                            <m:t>𝛿</m:t>
                          </m:r>
                          <m:r>
                            <a:rPr lang="en-GB" sz="1800" i="1">
                              <a:latin typeface="Cambria Math" panose="02040503050406030204" pitchFamily="18" charset="0"/>
                            </a:rPr>
                            <m:t>)</m:t>
                          </m:r>
                          <m:r>
                            <a:rPr lang="en-GB" sz="1800" i="1">
                              <a:latin typeface="Cambria Math" panose="02040503050406030204" pitchFamily="18" charset="0"/>
                            </a:rPr>
                            <m:t>𝑆</m:t>
                          </m:r>
                        </m:e>
                        <m:sub>
                          <m:r>
                            <a:rPr lang="en-GB" sz="1800" i="1">
                              <a:latin typeface="Cambria Math" panose="02040503050406030204" pitchFamily="18" charset="0"/>
                            </a:rPr>
                            <m:t>𝑡</m:t>
                          </m:r>
                          <m:r>
                            <a:rPr lang="en-GB" sz="1800" i="1">
                              <a:latin typeface="Cambria Math" panose="02040503050406030204" pitchFamily="18" charset="0"/>
                            </a:rPr>
                            <m:t>−</m:t>
                          </m:r>
                          <m:r>
                            <a:rPr lang="en-GB" sz="1800" i="1">
                              <a:latin typeface="Cambria Math" panose="02040503050406030204" pitchFamily="18" charset="0"/>
                            </a:rPr>
                            <m:t>𝑝</m:t>
                          </m:r>
                        </m:sub>
                      </m:sSub>
                    </m:oMath>
                  </m:oMathPara>
                </a14:m>
                <a:endParaRPr lang="pl-PL" sz="1800" dirty="0"/>
              </a:p>
              <a:p>
                <a:pPr marL="0" indent="0">
                  <a:buNone/>
                </a:pPr>
                <a:r>
                  <a:rPr lang="en-GB" sz="1800" dirty="0"/>
                  <a:t>where:</a:t>
                </a:r>
                <a:endParaRPr lang="pl-PL" sz="1800" dirty="0"/>
              </a:p>
              <a:p>
                <a:pPr marL="0" indent="0">
                  <a:buNone/>
                </a:pPr>
                <a14:m>
                  <m:oMath xmlns:m="http://schemas.openxmlformats.org/officeDocument/2006/math">
                    <m:r>
                      <a:rPr lang="en-GB" sz="1800" i="1">
                        <a:latin typeface="Cambria Math" panose="02040503050406030204" pitchFamily="18" charset="0"/>
                      </a:rPr>
                      <m:t>𝛼</m:t>
                    </m:r>
                    <m:r>
                      <a:rPr lang="en-GB" sz="1800" i="1">
                        <a:latin typeface="Cambria Math" panose="02040503050406030204" pitchFamily="18" charset="0"/>
                      </a:rPr>
                      <m:t> </m:t>
                    </m:r>
                  </m:oMath>
                </a14:m>
                <a:r>
                  <a:rPr lang="en-GB" sz="1800" dirty="0"/>
                  <a:t>– variable level smoothing factor</a:t>
                </a:r>
                <a:endParaRPr lang="pl-PL" sz="1800" dirty="0"/>
              </a:p>
              <a:p>
                <a:pPr marL="0" indent="0">
                  <a:buNone/>
                </a:pPr>
                <a14:m>
                  <m:oMath xmlns:m="http://schemas.openxmlformats.org/officeDocument/2006/math">
                    <m:r>
                      <a:rPr lang="en-GB" sz="1800" i="1">
                        <a:latin typeface="Cambria Math" panose="02040503050406030204" pitchFamily="18" charset="0"/>
                      </a:rPr>
                      <m:t>𝛽</m:t>
                    </m:r>
                    <m:r>
                      <a:rPr lang="en-GB" sz="1800" i="1">
                        <a:latin typeface="Cambria Math" panose="02040503050406030204" pitchFamily="18" charset="0"/>
                      </a:rPr>
                      <m:t> </m:t>
                    </m:r>
                  </m:oMath>
                </a14:m>
                <a:r>
                  <a:rPr lang="en-GB" sz="1800" dirty="0"/>
                  <a:t>– trend smoothing factor</a:t>
                </a:r>
                <a:endParaRPr lang="pl-PL" sz="1800" dirty="0"/>
              </a:p>
              <a:p>
                <a:pPr marL="0" indent="0">
                  <a:buNone/>
                </a:pPr>
                <a14:m>
                  <m:oMath xmlns:m="http://schemas.openxmlformats.org/officeDocument/2006/math">
                    <m:r>
                      <a:rPr lang="en-GB" sz="1800" i="1">
                        <a:latin typeface="Cambria Math" panose="02040503050406030204" pitchFamily="18" charset="0"/>
                      </a:rPr>
                      <m:t>𝛿</m:t>
                    </m:r>
                    <m:r>
                      <a:rPr lang="en-GB" sz="1800" i="1">
                        <a:latin typeface="Cambria Math" panose="02040503050406030204" pitchFamily="18" charset="0"/>
                      </a:rPr>
                      <m:t> </m:t>
                    </m:r>
                  </m:oMath>
                </a14:m>
                <a:r>
                  <a:rPr lang="en-GB" sz="1800" dirty="0"/>
                  <a:t>– coefficient of the seasonal component</a:t>
                </a:r>
                <a:endParaRPr lang="pl-PL" sz="1800" dirty="0"/>
              </a:p>
              <a:p>
                <a:pPr marL="0" indent="0">
                  <a:buNone/>
                </a:pPr>
                <a14:m>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 </m:t>
                    </m:r>
                  </m:oMath>
                </a14:m>
                <a:r>
                  <a:rPr lang="en-GB" sz="1800" dirty="0"/>
                  <a:t>– level component at time </a:t>
                </a:r>
                <a:r>
                  <a:rPr lang="en-GB" sz="1800" i="1" dirty="0"/>
                  <a:t>t</a:t>
                </a:r>
                <a:endParaRPr lang="pl-PL" sz="1800" dirty="0"/>
              </a:p>
              <a:p>
                <a:pPr marL="0" indent="0">
                  <a:buNone/>
                </a:pPr>
                <a14:m>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sub>
                    </m:sSub>
                  </m:oMath>
                </a14:m>
                <a:r>
                  <a:rPr lang="en-GB" sz="1800" dirty="0"/>
                  <a:t>– trend component at time </a:t>
                </a:r>
                <a:r>
                  <a:rPr lang="en-GB" sz="1800" i="1" dirty="0"/>
                  <a:t>t</a:t>
                </a:r>
                <a:endParaRPr lang="pl-PL" sz="1800" dirty="0"/>
              </a:p>
              <a:p>
                <a:pPr marL="0" indent="0">
                  <a:buNone/>
                </a:pPr>
                <a14:m>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𝑆</m:t>
                        </m:r>
                      </m:e>
                      <m:sub>
                        <m:r>
                          <a:rPr lang="en-GB" sz="1800" i="1">
                            <a:latin typeface="Cambria Math" panose="02040503050406030204" pitchFamily="18" charset="0"/>
                          </a:rPr>
                          <m:t>𝑡</m:t>
                        </m:r>
                      </m:sub>
                    </m:sSub>
                  </m:oMath>
                </a14:m>
                <a:r>
                  <a:rPr lang="en-GB" sz="1800" dirty="0"/>
                  <a:t>– seasonal component at time </a:t>
                </a:r>
                <a:r>
                  <a:rPr lang="en-GB" sz="1800" i="1" dirty="0"/>
                  <a:t>t</a:t>
                </a:r>
                <a:endParaRPr lang="pl-PL" sz="1800" dirty="0"/>
              </a:p>
              <a:p>
                <a:pPr marL="0" indent="0">
                  <a:buNone/>
                </a:pPr>
                <a14:m>
                  <m:oMath xmlns:m="http://schemas.openxmlformats.org/officeDocument/2006/math">
                    <m:r>
                      <a:rPr lang="en-GB" sz="1800" i="1">
                        <a:latin typeface="Cambria Math" panose="02040503050406030204" pitchFamily="18" charset="0"/>
                      </a:rPr>
                      <m:t>𝑝</m:t>
                    </m:r>
                  </m:oMath>
                </a14:m>
                <a:r>
                  <a:rPr lang="pl-PL" sz="1800" dirty="0"/>
                  <a:t> </a:t>
                </a:r>
                <a:r>
                  <a:rPr lang="en-GB" sz="1800" dirty="0"/>
                  <a:t>– seasonal period.</a:t>
                </a:r>
                <a:endParaRPr lang="pl-PL" sz="18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6704169" y="1601429"/>
                <a:ext cx="4834581" cy="4739964"/>
              </a:xfrm>
              <a:blipFill>
                <a:blip r:embed="rId2"/>
                <a:stretch>
                  <a:fillRect l="-1135" t="-1287" r="-1009"/>
                </a:stretch>
              </a:blipFill>
            </p:spPr>
            <p:txBody>
              <a:bodyPr/>
              <a:lstStyle/>
              <a:p>
                <a:r>
                  <a:rPr lang="pl-PL">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Holt-Winters’ Seasonal method (Holt-Winters</a:t>
            </a:r>
            <a:r>
              <a:rPr lang="pl-PL" sz="2000" dirty="0"/>
              <a:t>’ Model)  </a:t>
            </a:r>
            <a:endParaRPr lang="pl-PL" sz="1200" dirty="0"/>
          </a:p>
        </p:txBody>
      </p:sp>
      <p:sp>
        <p:nvSpPr>
          <p:cNvPr id="13" name="pole tekstowe 12">
            <a:extLst>
              <a:ext uri="{FF2B5EF4-FFF2-40B4-BE49-F238E27FC236}">
                <a16:creationId xmlns:a16="http://schemas.microsoft.com/office/drawing/2014/main" id="{3DBA999B-2BE8-900D-A092-64BC1814A848}"/>
              </a:ext>
            </a:extLst>
          </p:cNvPr>
          <p:cNvSpPr txBox="1"/>
          <p:nvPr/>
        </p:nvSpPr>
        <p:spPr>
          <a:xfrm>
            <a:off x="218037" y="1601429"/>
            <a:ext cx="6094520" cy="3170099"/>
          </a:xfrm>
          <a:prstGeom prst="rect">
            <a:avLst/>
          </a:prstGeom>
          <a:noFill/>
        </p:spPr>
        <p:txBody>
          <a:bodyPr wrap="square">
            <a:spAutoFit/>
          </a:bodyPr>
          <a:lstStyle/>
          <a:p>
            <a:pPr algn="just"/>
            <a:r>
              <a:rPr lang="en-GB" sz="2000" dirty="0">
                <a:effectLst/>
                <a:latin typeface="Tahoma" panose="020B0604030504040204" pitchFamily="34" charset="0"/>
                <a:ea typeface="Calibri" panose="020F0502020204030204" pitchFamily="34" charset="0"/>
                <a:cs typeface="Times New Roman" panose="02020603050405020304" pitchFamily="18" charset="0"/>
              </a:rPr>
              <a:t>The seasonal exponential smoothing method, also called the Holt-Winters model, is very suitable for forecasting demand for data characterized by both trend and seasonality</a:t>
            </a:r>
            <a:r>
              <a:rPr lang="pl-PL" sz="2000" dirty="0">
                <a:latin typeface="Tahoma" panose="020B0604030504040204" pitchFamily="34" charset="0"/>
                <a:ea typeface="Calibri" panose="020F0502020204030204" pitchFamily="34" charset="0"/>
                <a:cs typeface="Times New Roman" panose="02020603050405020304" pitchFamily="18" charset="0"/>
              </a:rPr>
              <a:t>;</a:t>
            </a:r>
            <a:endParaRPr lang="pl-PL" sz="2000" dirty="0">
              <a:effectLst/>
              <a:latin typeface="Tahoma" panose="020B0604030504040204" pitchFamily="34" charset="0"/>
              <a:ea typeface="Calibri" panose="020F0502020204030204" pitchFamily="34" charset="0"/>
              <a:cs typeface="Times New Roman" panose="02020603050405020304" pitchFamily="18" charset="0"/>
            </a:endParaRPr>
          </a:p>
          <a:p>
            <a:pPr algn="just"/>
            <a:endParaRPr lang="pl-PL" sz="20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US" sz="2000" dirty="0">
                <a:solidFill>
                  <a:srgbClr val="1065AB"/>
                </a:solidFill>
                <a:latin typeface="Tahoma" panose="020B0604030504040204" pitchFamily="34" charset="0"/>
                <a:cs typeface="Times New Roman" panose="02020603050405020304" pitchFamily="18" charset="0"/>
              </a:rPr>
              <a:t>Additive fluctuations </a:t>
            </a:r>
            <a:r>
              <a:rPr lang="en-US" sz="2000" dirty="0">
                <a:latin typeface="Tahoma" panose="020B0604030504040204" pitchFamily="34" charset="0"/>
                <a:cs typeface="Times New Roman" panose="02020603050405020304" pitchFamily="18" charset="0"/>
              </a:rPr>
              <a:t>occur when, in individual sub-periods of the seasonality cycle, deviations of the level of the analyzed phenomenon from the average level or trend, in terms of absolute value, can be observed.</a:t>
            </a:r>
            <a:endParaRPr lang="pl-PL" sz="2000" dirty="0">
              <a:latin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29644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Exponential Smoothing methods </a:t>
            </a:r>
            <a:endParaRPr lang="pl-PL" dirty="0"/>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Holt-Winters’ Seasonal method (Holt-Winters</a:t>
            </a:r>
            <a:r>
              <a:rPr lang="pl-PL" sz="2000" dirty="0"/>
              <a:t>’ Model)  </a:t>
            </a:r>
            <a:endParaRPr lang="pl-PL" sz="1200" dirty="0"/>
          </a:p>
        </p:txBody>
      </p:sp>
      <p:sp>
        <p:nvSpPr>
          <p:cNvPr id="9" name="Strzałka: w dół 8">
            <a:extLst>
              <a:ext uri="{FF2B5EF4-FFF2-40B4-BE49-F238E27FC236}">
                <a16:creationId xmlns:a16="http://schemas.microsoft.com/office/drawing/2014/main" id="{7C92D82C-65DF-C530-2FF8-0382D80B32CC}"/>
              </a:ext>
            </a:extLst>
          </p:cNvPr>
          <p:cNvSpPr/>
          <p:nvPr/>
        </p:nvSpPr>
        <p:spPr>
          <a:xfrm rot="19194334">
            <a:off x="9231843" y="883775"/>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69775" y="1593454"/>
            <a:ext cx="1813559" cy="1516451"/>
          </a:xfrm>
          <a:prstGeom prst="rect">
            <a:avLst/>
          </a:prstGeom>
        </p:spPr>
      </p:pic>
      <p:sp>
        <p:nvSpPr>
          <p:cNvPr id="11" name="pole tekstowe 10">
            <a:extLst>
              <a:ext uri="{FF2B5EF4-FFF2-40B4-BE49-F238E27FC236}">
                <a16:creationId xmlns:a16="http://schemas.microsoft.com/office/drawing/2014/main" id="{214F8142-94DF-FEFD-06E8-B4922214D680}"/>
              </a:ext>
            </a:extLst>
          </p:cNvPr>
          <p:cNvSpPr txBox="1"/>
          <p:nvPr/>
        </p:nvSpPr>
        <p:spPr>
          <a:xfrm>
            <a:off x="440787" y="1855973"/>
            <a:ext cx="10718443" cy="4878259"/>
          </a:xfrm>
          <a:prstGeom prst="rect">
            <a:avLst/>
          </a:prstGeom>
          <a:noFill/>
        </p:spPr>
        <p:txBody>
          <a:bodyPr wrap="square">
            <a:spAutoFit/>
          </a:bodyPr>
          <a:lstStyle/>
          <a:p>
            <a:pPr algn="l">
              <a:lnSpc>
                <a:spcPct val="150000"/>
              </a:lnSpc>
              <a:spcAft>
                <a:spcPts val="600"/>
              </a:spcAft>
            </a:pPr>
            <a:r>
              <a:rPr lang="en-GB" sz="1200" kern="100" dirty="0">
                <a:effectLst/>
                <a:latin typeface="Tahoma" panose="020B0604030504040204" pitchFamily="34" charset="0"/>
                <a:ea typeface="Calibri" panose="020F0502020204030204" pitchFamily="34" charset="0"/>
                <a:cs typeface="Times New Roman" panose="02020603050405020304" pitchFamily="18" charset="0"/>
              </a:rPr>
              <a:t>Formula used in Excel:</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a:t>
            </a:r>
            <a:r>
              <a:rPr lang="en-GB" sz="1200" kern="100" dirty="0">
                <a:effectLst/>
                <a:latin typeface="Tahoma" panose="020B0604030504040204" pitchFamily="34" charset="0"/>
                <a:ea typeface="Calibri" panose="020F0502020204030204" pitchFamily="34" charset="0"/>
                <a:cs typeface="Times New Roman" panose="02020603050405020304" pitchFamily="18" charset="0"/>
              </a:rPr>
              <a:t> </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level component </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trend component</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seasonality component</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(t-p)</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level component </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alpha * [demand</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seasonality component</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 (t)</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(1 – alpha) * (level component </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trend component</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trend component</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beta * (level component </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level component</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[(1 – beta) * trend component</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gamma * (demand</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level component </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(1 – gamma) * seasonality component</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(t-p)</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(t-p) </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for four quarters</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(1)</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(1) </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average demand</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(2)</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(2) </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average demand</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(3)</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(3) </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average demand</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200" b="1"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200" b="1" baseline="-25000" dirty="0">
                <a:effectLst/>
                <a:latin typeface="Tahoma" panose="020B0604030504040204" pitchFamily="34" charset="0"/>
                <a:ea typeface="Calibri" panose="020F0502020204030204" pitchFamily="34" charset="0"/>
                <a:cs typeface="Times New Roman" panose="02020603050405020304" pitchFamily="18" charset="0"/>
              </a:rPr>
              <a:t>(4)</a:t>
            </a:r>
            <a:r>
              <a:rPr lang="en-GB" sz="1200" b="1"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200" b="1" baseline="-25000" dirty="0">
                <a:effectLst/>
                <a:latin typeface="Tahoma" panose="020B0604030504040204" pitchFamily="34" charset="0"/>
                <a:ea typeface="Calibri" panose="020F0502020204030204" pitchFamily="34" charset="0"/>
                <a:cs typeface="Times New Roman" panose="02020603050405020304" pitchFamily="18" charset="0"/>
              </a:rPr>
              <a:t>(4) </a:t>
            </a:r>
            <a:r>
              <a:rPr lang="en-GB" sz="1200" b="1" dirty="0">
                <a:effectLst/>
                <a:latin typeface="Tahoma" panose="020B0604030504040204" pitchFamily="34" charset="0"/>
                <a:ea typeface="Calibri" panose="020F0502020204030204" pitchFamily="34" charset="0"/>
                <a:cs typeface="Times New Roman" panose="02020603050405020304" pitchFamily="18" charset="0"/>
              </a:rPr>
              <a:t>/ average demand</a:t>
            </a:r>
            <a:r>
              <a:rPr lang="en-GB" sz="1200" b="1" baseline="-25000" dirty="0">
                <a:effectLst/>
                <a:latin typeface="Tahoma" panose="020B0604030504040204" pitchFamily="34" charset="0"/>
                <a:ea typeface="Calibri" panose="020F0502020204030204" pitchFamily="34" charset="0"/>
                <a:cs typeface="Times New Roman" panose="02020603050405020304" pitchFamily="18" charset="0"/>
              </a:rPr>
              <a:t>(1-4) </a:t>
            </a:r>
            <a:endParaRPr lang="pl-PL" sz="1200" dirty="0"/>
          </a:p>
        </p:txBody>
      </p:sp>
    </p:spTree>
    <p:extLst>
      <p:ext uri="{BB962C8B-B14F-4D97-AF65-F5344CB8AC3E}">
        <p14:creationId xmlns:p14="http://schemas.microsoft.com/office/powerpoint/2010/main" val="181811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Exponential Smoothing methods </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6704169" y="1601429"/>
                <a:ext cx="4834581" cy="4739964"/>
              </a:xfrm>
            </p:spPr>
            <p:txBody>
              <a:bodyPr>
                <a:noAutofit/>
              </a:bodyPr>
              <a:lstStyle/>
              <a:p>
                <a:pPr marL="0" indent="0" algn="just">
                  <a:buNone/>
                </a:pPr>
                <a:r>
                  <a:rPr lang="en-US" sz="1500" dirty="0"/>
                  <a:t>This is represented by the formal model:</a:t>
                </a:r>
                <a:endParaRPr lang="pl-PL" sz="1500" dirty="0"/>
              </a:p>
              <a:p>
                <a:pPr marL="0" indent="0" algn="just">
                  <a:buNone/>
                </a:pPr>
                <a:endParaRPr lang="pl-PL" sz="1500" dirty="0"/>
              </a:p>
              <a:p>
                <a:pPr marL="0" indent="0" algn="just">
                  <a:buNone/>
                </a:pPr>
                <a14:m>
                  <m:oMathPara xmlns:m="http://schemas.openxmlformats.org/officeDocument/2006/math">
                    <m:oMathParaPr>
                      <m:jc m:val="left"/>
                    </m:oMathParaPr>
                    <m:oMath xmlns:m="http://schemas.openxmlformats.org/officeDocument/2006/math">
                      <m:sSub>
                        <m:sSubPr>
                          <m:ctrlPr>
                            <a:rPr lang="pl-PL" sz="1500" i="1">
                              <a:latin typeface="Cambria Math" panose="02040503050406030204" pitchFamily="18" charset="0"/>
                            </a:rPr>
                          </m:ctrlPr>
                        </m:sSubPr>
                        <m:e>
                          <m:acc>
                            <m:accPr>
                              <m:chr m:val="̌"/>
                              <m:ctrlPr>
                                <a:rPr lang="pl-PL" sz="1500" i="1">
                                  <a:latin typeface="Cambria Math" panose="02040503050406030204" pitchFamily="18" charset="0"/>
                                </a:rPr>
                              </m:ctrlPr>
                            </m:accPr>
                            <m:e>
                              <m:r>
                                <a:rPr lang="en-GB" sz="1500" i="1">
                                  <a:latin typeface="Cambria Math" panose="02040503050406030204" pitchFamily="18" charset="0"/>
                                </a:rPr>
                                <m:t>𝑦</m:t>
                              </m:r>
                            </m:e>
                          </m:acc>
                        </m:e>
                        <m:sub>
                          <m:r>
                            <a:rPr lang="en-GB" sz="1500" i="1">
                              <a:latin typeface="Cambria Math" panose="02040503050406030204" pitchFamily="18" charset="0"/>
                            </a:rPr>
                            <m:t>𝑡</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m:t>
                          </m:r>
                          <m:r>
                            <a:rPr lang="en-GB" sz="1500" i="1">
                              <a:latin typeface="Cambria Math" panose="02040503050406030204" pitchFamily="18" charset="0"/>
                            </a:rPr>
                            <m:t>𝐿</m:t>
                          </m:r>
                        </m:e>
                        <m:sub>
                          <m:r>
                            <a:rPr lang="en-GB" sz="1500" i="1">
                              <a:latin typeface="Cambria Math" panose="02040503050406030204" pitchFamily="18" charset="0"/>
                            </a:rPr>
                            <m:t>𝑡</m:t>
                          </m:r>
                          <m:r>
                            <a:rPr lang="en-GB" sz="1500" i="1">
                              <a:latin typeface="Cambria Math" panose="02040503050406030204" pitchFamily="18" charset="0"/>
                            </a:rPr>
                            <m:t>−1</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𝑇</m:t>
                          </m:r>
                        </m:e>
                        <m:sub>
                          <m:r>
                            <a:rPr lang="en-GB" sz="1500" i="1">
                              <a:latin typeface="Cambria Math" panose="02040503050406030204" pitchFamily="18" charset="0"/>
                            </a:rPr>
                            <m:t>𝑡</m:t>
                          </m:r>
                          <m:r>
                            <a:rPr lang="en-GB" sz="1500" i="1">
                              <a:latin typeface="Cambria Math" panose="02040503050406030204" pitchFamily="18" charset="0"/>
                            </a:rPr>
                            <m:t>−1</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𝑆</m:t>
                          </m:r>
                        </m:e>
                        <m:sub>
                          <m:r>
                            <a:rPr lang="en-GB" sz="1500" i="1">
                              <a:latin typeface="Cambria Math" panose="02040503050406030204" pitchFamily="18" charset="0"/>
                            </a:rPr>
                            <m:t>𝑡</m:t>
                          </m:r>
                          <m:r>
                            <a:rPr lang="en-GB" sz="1500" i="1">
                              <a:latin typeface="Cambria Math" panose="02040503050406030204" pitchFamily="18" charset="0"/>
                            </a:rPr>
                            <m:t>−</m:t>
                          </m:r>
                          <m:r>
                            <a:rPr lang="en-GB" sz="1500" i="1">
                              <a:latin typeface="Cambria Math" panose="02040503050406030204" pitchFamily="18" charset="0"/>
                            </a:rPr>
                            <m:t>𝑝</m:t>
                          </m:r>
                        </m:sub>
                      </m:sSub>
                    </m:oMath>
                  </m:oMathPara>
                </a14:m>
                <a:endParaRPr lang="pl-PL" sz="1500" dirty="0"/>
              </a:p>
              <a:p>
                <a:pPr marL="0" indent="0">
                  <a:buNone/>
                </a:pPr>
                <a14:m>
                  <m:oMathPara xmlns:m="http://schemas.openxmlformats.org/officeDocument/2006/math">
                    <m:oMathParaPr>
                      <m:jc m:val="left"/>
                    </m:oMathParaPr>
                    <m:oMath xmlns:m="http://schemas.openxmlformats.org/officeDocument/2006/math">
                      <m:sSub>
                        <m:sSubPr>
                          <m:ctrlPr>
                            <a:rPr lang="pl-PL" sz="1500" i="1">
                              <a:latin typeface="Cambria Math" panose="02040503050406030204" pitchFamily="18" charset="0"/>
                            </a:rPr>
                          </m:ctrlPr>
                        </m:sSubPr>
                        <m:e>
                          <m:r>
                            <a:rPr lang="en-GB" sz="1500" i="1">
                              <a:latin typeface="Cambria Math" panose="02040503050406030204" pitchFamily="18" charset="0"/>
                            </a:rPr>
                            <m:t>𝐿</m:t>
                          </m:r>
                        </m:e>
                        <m:sub>
                          <m:r>
                            <a:rPr lang="en-GB" sz="1500" i="1">
                              <a:latin typeface="Cambria Math" panose="02040503050406030204" pitchFamily="18" charset="0"/>
                            </a:rPr>
                            <m:t>𝑡</m:t>
                          </m:r>
                        </m:sub>
                      </m:sSub>
                      <m:r>
                        <a:rPr lang="en-GB" sz="1500" i="1">
                          <a:latin typeface="Cambria Math" panose="02040503050406030204" pitchFamily="18" charset="0"/>
                        </a:rPr>
                        <m:t>=</m:t>
                      </m:r>
                      <m:r>
                        <a:rPr lang="en-GB" sz="1500" i="1">
                          <a:latin typeface="Cambria Math" panose="02040503050406030204" pitchFamily="18" charset="0"/>
                        </a:rPr>
                        <m:t>𝛼</m:t>
                      </m:r>
                      <m:d>
                        <m:dPr>
                          <m:ctrlPr>
                            <a:rPr lang="pl-PL" sz="1500" i="1">
                              <a:latin typeface="Cambria Math" panose="02040503050406030204" pitchFamily="18" charset="0"/>
                            </a:rPr>
                          </m:ctrlPr>
                        </m:dPr>
                        <m:e>
                          <m:f>
                            <m:fPr>
                              <m:ctrlPr>
                                <a:rPr lang="pl-PL" sz="1500" i="1">
                                  <a:latin typeface="Cambria Math" panose="02040503050406030204" pitchFamily="18" charset="0"/>
                                </a:rPr>
                              </m:ctrlPr>
                            </m:fPr>
                            <m:num>
                              <m:sSub>
                                <m:sSubPr>
                                  <m:ctrlPr>
                                    <a:rPr lang="pl-PL" sz="1500" i="1">
                                      <a:latin typeface="Cambria Math" panose="02040503050406030204" pitchFamily="18" charset="0"/>
                                    </a:rPr>
                                  </m:ctrlPr>
                                </m:sSubPr>
                                <m:e>
                                  <m:r>
                                    <a:rPr lang="en-GB" sz="1500" i="1">
                                      <a:latin typeface="Cambria Math" panose="02040503050406030204" pitchFamily="18" charset="0"/>
                                    </a:rPr>
                                    <m:t>𝑦</m:t>
                                  </m:r>
                                </m:e>
                                <m:sub>
                                  <m:r>
                                    <a:rPr lang="en-GB" sz="1500" i="1">
                                      <a:latin typeface="Cambria Math" panose="02040503050406030204" pitchFamily="18" charset="0"/>
                                    </a:rPr>
                                    <m:t>𝑡</m:t>
                                  </m:r>
                                </m:sub>
                              </m:sSub>
                            </m:num>
                            <m:den>
                              <m:sSub>
                                <m:sSubPr>
                                  <m:ctrlPr>
                                    <a:rPr lang="pl-PL" sz="1500" i="1">
                                      <a:latin typeface="Cambria Math" panose="02040503050406030204" pitchFamily="18" charset="0"/>
                                    </a:rPr>
                                  </m:ctrlPr>
                                </m:sSubPr>
                                <m:e>
                                  <m:r>
                                    <a:rPr lang="en-GB" sz="1500" i="1">
                                      <a:latin typeface="Cambria Math" panose="02040503050406030204" pitchFamily="18" charset="0"/>
                                    </a:rPr>
                                    <m:t>𝑆</m:t>
                                  </m:r>
                                </m:e>
                                <m:sub>
                                  <m:r>
                                    <a:rPr lang="en-GB" sz="1500" i="1">
                                      <a:latin typeface="Cambria Math" panose="02040503050406030204" pitchFamily="18" charset="0"/>
                                    </a:rPr>
                                    <m:t>𝑡</m:t>
                                  </m:r>
                                  <m:r>
                                    <a:rPr lang="en-GB" sz="1500" i="1">
                                      <a:latin typeface="Cambria Math" panose="02040503050406030204" pitchFamily="18" charset="0"/>
                                    </a:rPr>
                                    <m:t>−</m:t>
                                  </m:r>
                                  <m:r>
                                    <a:rPr lang="en-GB" sz="1500" i="1">
                                      <a:latin typeface="Cambria Math" panose="02040503050406030204" pitchFamily="18" charset="0"/>
                                    </a:rPr>
                                    <m:t>𝑝</m:t>
                                  </m:r>
                                </m:sub>
                              </m:sSub>
                            </m:den>
                          </m:f>
                        </m:e>
                      </m:d>
                      <m:r>
                        <a:rPr lang="en-GB" sz="1500" i="1">
                          <a:latin typeface="Cambria Math" panose="02040503050406030204" pitchFamily="18" charset="0"/>
                        </a:rPr>
                        <m:t>+(1−</m:t>
                      </m:r>
                      <m:r>
                        <a:rPr lang="en-GB" sz="1500" i="1">
                          <a:latin typeface="Cambria Math" panose="02040503050406030204" pitchFamily="18" charset="0"/>
                        </a:rPr>
                        <m:t>𝛼</m:t>
                      </m:r>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𝐿</m:t>
                          </m:r>
                        </m:e>
                        <m:sub>
                          <m:r>
                            <a:rPr lang="en-GB" sz="1500" i="1">
                              <a:latin typeface="Cambria Math" panose="02040503050406030204" pitchFamily="18" charset="0"/>
                            </a:rPr>
                            <m:t>𝑡</m:t>
                          </m:r>
                          <m:r>
                            <a:rPr lang="en-GB" sz="1500" i="1">
                              <a:latin typeface="Cambria Math" panose="02040503050406030204" pitchFamily="18" charset="0"/>
                            </a:rPr>
                            <m:t>−1</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𝑇</m:t>
                          </m:r>
                        </m:e>
                        <m:sub>
                          <m:r>
                            <a:rPr lang="en-GB" sz="1500" i="1">
                              <a:latin typeface="Cambria Math" panose="02040503050406030204" pitchFamily="18" charset="0"/>
                            </a:rPr>
                            <m:t>𝑡</m:t>
                          </m:r>
                          <m:r>
                            <a:rPr lang="en-GB" sz="1500" i="1">
                              <a:latin typeface="Cambria Math" panose="02040503050406030204" pitchFamily="18" charset="0"/>
                            </a:rPr>
                            <m:t>−1</m:t>
                          </m:r>
                        </m:sub>
                      </m:sSub>
                      <m:r>
                        <a:rPr lang="en-GB" sz="1500" i="1">
                          <a:latin typeface="Cambria Math" panose="02040503050406030204" pitchFamily="18" charset="0"/>
                        </a:rPr>
                        <m:t>)</m:t>
                      </m:r>
                    </m:oMath>
                  </m:oMathPara>
                </a14:m>
                <a:endParaRPr lang="pl-PL" sz="1500" dirty="0"/>
              </a:p>
              <a:p>
                <a:pPr marL="0" indent="0">
                  <a:buNone/>
                </a:pPr>
                <a14:m>
                  <m:oMathPara xmlns:m="http://schemas.openxmlformats.org/officeDocument/2006/math">
                    <m:oMathParaPr>
                      <m:jc m:val="left"/>
                    </m:oMathParaPr>
                    <m:oMath xmlns:m="http://schemas.openxmlformats.org/officeDocument/2006/math">
                      <m:sSub>
                        <m:sSubPr>
                          <m:ctrlPr>
                            <a:rPr lang="pl-PL" sz="1500" i="1">
                              <a:latin typeface="Cambria Math" panose="02040503050406030204" pitchFamily="18" charset="0"/>
                            </a:rPr>
                          </m:ctrlPr>
                        </m:sSubPr>
                        <m:e>
                          <m:r>
                            <a:rPr lang="en-GB" sz="1500" i="1">
                              <a:latin typeface="Cambria Math" panose="02040503050406030204" pitchFamily="18" charset="0"/>
                            </a:rPr>
                            <m:t>𝑇</m:t>
                          </m:r>
                        </m:e>
                        <m:sub>
                          <m:r>
                            <a:rPr lang="en-GB" sz="1500" i="1">
                              <a:latin typeface="Cambria Math" panose="02040503050406030204" pitchFamily="18" charset="0"/>
                            </a:rPr>
                            <m:t>𝑡</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𝛽</m:t>
                          </m:r>
                          <m:r>
                            <a:rPr lang="en-GB" sz="1500" i="1">
                              <a:latin typeface="Cambria Math" panose="02040503050406030204" pitchFamily="18" charset="0"/>
                            </a:rPr>
                            <m:t>(</m:t>
                          </m:r>
                          <m:r>
                            <a:rPr lang="en-GB" sz="1500" i="1">
                              <a:latin typeface="Cambria Math" panose="02040503050406030204" pitchFamily="18" charset="0"/>
                            </a:rPr>
                            <m:t>𝐿</m:t>
                          </m:r>
                        </m:e>
                        <m:sub>
                          <m:r>
                            <a:rPr lang="en-GB" sz="1500" i="1">
                              <a:latin typeface="Cambria Math" panose="02040503050406030204" pitchFamily="18" charset="0"/>
                            </a:rPr>
                            <m:t>𝑡</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𝐿</m:t>
                          </m:r>
                        </m:e>
                        <m:sub>
                          <m:r>
                            <a:rPr lang="en-GB" sz="1500" i="1">
                              <a:latin typeface="Cambria Math" panose="02040503050406030204" pitchFamily="18" charset="0"/>
                            </a:rPr>
                            <m:t>𝑡</m:t>
                          </m:r>
                          <m:r>
                            <a:rPr lang="en-GB" sz="1500" i="1">
                              <a:latin typeface="Cambria Math" panose="02040503050406030204" pitchFamily="18" charset="0"/>
                            </a:rPr>
                            <m:t>−1</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(1−</m:t>
                          </m:r>
                          <m:r>
                            <a:rPr lang="en-GB" sz="1500" i="1">
                              <a:latin typeface="Cambria Math" panose="02040503050406030204" pitchFamily="18" charset="0"/>
                            </a:rPr>
                            <m:t>𝛽</m:t>
                          </m:r>
                          <m:r>
                            <a:rPr lang="en-GB" sz="1500" i="1">
                              <a:latin typeface="Cambria Math" panose="02040503050406030204" pitchFamily="18" charset="0"/>
                            </a:rPr>
                            <m:t>)</m:t>
                          </m:r>
                          <m:r>
                            <a:rPr lang="en-GB" sz="1500" i="1">
                              <a:latin typeface="Cambria Math" panose="02040503050406030204" pitchFamily="18" charset="0"/>
                            </a:rPr>
                            <m:t>𝑇</m:t>
                          </m:r>
                        </m:e>
                        <m:sub>
                          <m:r>
                            <a:rPr lang="en-GB" sz="1500" i="1">
                              <a:latin typeface="Cambria Math" panose="02040503050406030204" pitchFamily="18" charset="0"/>
                            </a:rPr>
                            <m:t>𝑡</m:t>
                          </m:r>
                          <m:r>
                            <a:rPr lang="en-GB" sz="1500" i="1">
                              <a:latin typeface="Cambria Math" panose="02040503050406030204" pitchFamily="18" charset="0"/>
                            </a:rPr>
                            <m:t>−1</m:t>
                          </m:r>
                        </m:sub>
                      </m:sSub>
                    </m:oMath>
                  </m:oMathPara>
                </a14:m>
                <a:endParaRPr lang="pl-PL" sz="1500" dirty="0"/>
              </a:p>
              <a:p>
                <a:pPr marL="0" indent="0">
                  <a:buNone/>
                </a:pPr>
                <a14:m>
                  <m:oMathPara xmlns:m="http://schemas.openxmlformats.org/officeDocument/2006/math">
                    <m:oMathParaPr>
                      <m:jc m:val="left"/>
                    </m:oMathParaPr>
                    <m:oMath xmlns:m="http://schemas.openxmlformats.org/officeDocument/2006/math">
                      <m:sSub>
                        <m:sSubPr>
                          <m:ctrlPr>
                            <a:rPr lang="pl-PL" sz="1500" i="1">
                              <a:latin typeface="Cambria Math" panose="02040503050406030204" pitchFamily="18" charset="0"/>
                            </a:rPr>
                          </m:ctrlPr>
                        </m:sSubPr>
                        <m:e>
                          <m:r>
                            <a:rPr lang="en-GB" sz="1500" i="1">
                              <a:latin typeface="Cambria Math" panose="02040503050406030204" pitchFamily="18" charset="0"/>
                            </a:rPr>
                            <m:t>𝑆</m:t>
                          </m:r>
                        </m:e>
                        <m:sub>
                          <m:r>
                            <a:rPr lang="en-GB" sz="1500" i="1">
                              <a:latin typeface="Cambria Math" panose="02040503050406030204" pitchFamily="18" charset="0"/>
                            </a:rPr>
                            <m:t>𝑡</m:t>
                          </m:r>
                        </m:sub>
                      </m:sSub>
                      <m:r>
                        <a:rPr lang="en-GB" sz="1500" i="1">
                          <a:latin typeface="Cambria Math" panose="02040503050406030204" pitchFamily="18" charset="0"/>
                        </a:rPr>
                        <m:t>=</m:t>
                      </m:r>
                      <m:r>
                        <a:rPr lang="en-GB" sz="1500" i="1">
                          <a:latin typeface="Cambria Math" panose="02040503050406030204" pitchFamily="18" charset="0"/>
                        </a:rPr>
                        <m:t>𝛿</m:t>
                      </m:r>
                      <m:r>
                        <a:rPr lang="en-GB" sz="1500" i="1">
                          <a:latin typeface="Cambria Math" panose="02040503050406030204" pitchFamily="18" charset="0"/>
                        </a:rPr>
                        <m:t>(</m:t>
                      </m:r>
                      <m:f>
                        <m:fPr>
                          <m:ctrlPr>
                            <a:rPr lang="pl-PL" sz="1500" i="1">
                              <a:latin typeface="Cambria Math" panose="02040503050406030204" pitchFamily="18" charset="0"/>
                            </a:rPr>
                          </m:ctrlPr>
                        </m:fPr>
                        <m:num>
                          <m:sSub>
                            <m:sSubPr>
                              <m:ctrlPr>
                                <a:rPr lang="pl-PL" sz="1500" i="1">
                                  <a:latin typeface="Cambria Math" panose="02040503050406030204" pitchFamily="18" charset="0"/>
                                </a:rPr>
                              </m:ctrlPr>
                            </m:sSubPr>
                            <m:e>
                              <m:r>
                                <a:rPr lang="en-GB" sz="1500" i="1">
                                  <a:latin typeface="Cambria Math" panose="02040503050406030204" pitchFamily="18" charset="0"/>
                                </a:rPr>
                                <m:t>𝑦</m:t>
                              </m:r>
                            </m:e>
                            <m:sub>
                              <m:r>
                                <a:rPr lang="en-GB" sz="1500" i="1">
                                  <a:latin typeface="Cambria Math" panose="02040503050406030204" pitchFamily="18" charset="0"/>
                                </a:rPr>
                                <m:t>𝑡</m:t>
                              </m:r>
                            </m:sub>
                          </m:sSub>
                        </m:num>
                        <m:den>
                          <m:sSub>
                            <m:sSubPr>
                              <m:ctrlPr>
                                <a:rPr lang="pl-PL" sz="1500" i="1">
                                  <a:latin typeface="Cambria Math" panose="02040503050406030204" pitchFamily="18" charset="0"/>
                                </a:rPr>
                              </m:ctrlPr>
                            </m:sSubPr>
                            <m:e>
                              <m:r>
                                <a:rPr lang="en-GB" sz="1500" i="1">
                                  <a:latin typeface="Cambria Math" panose="02040503050406030204" pitchFamily="18" charset="0"/>
                                </a:rPr>
                                <m:t>𝐿</m:t>
                              </m:r>
                            </m:e>
                            <m:sub>
                              <m:r>
                                <a:rPr lang="en-GB" sz="1500" i="1">
                                  <a:latin typeface="Cambria Math" panose="02040503050406030204" pitchFamily="18" charset="0"/>
                                </a:rPr>
                                <m:t>𝑡</m:t>
                              </m:r>
                            </m:sub>
                          </m:sSub>
                        </m:den>
                      </m:f>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(1−</m:t>
                          </m:r>
                          <m:r>
                            <a:rPr lang="en-GB" sz="1500" i="1">
                              <a:latin typeface="Cambria Math" panose="02040503050406030204" pitchFamily="18" charset="0"/>
                            </a:rPr>
                            <m:t>𝛿</m:t>
                          </m:r>
                          <m:r>
                            <a:rPr lang="en-GB" sz="1500" i="1">
                              <a:latin typeface="Cambria Math" panose="02040503050406030204" pitchFamily="18" charset="0"/>
                            </a:rPr>
                            <m:t>)</m:t>
                          </m:r>
                          <m:r>
                            <a:rPr lang="en-GB" sz="1500" i="1">
                              <a:latin typeface="Cambria Math" panose="02040503050406030204" pitchFamily="18" charset="0"/>
                            </a:rPr>
                            <m:t>𝑆</m:t>
                          </m:r>
                        </m:e>
                        <m:sub>
                          <m:r>
                            <a:rPr lang="en-GB" sz="1500" i="1">
                              <a:latin typeface="Cambria Math" panose="02040503050406030204" pitchFamily="18" charset="0"/>
                            </a:rPr>
                            <m:t>𝑡</m:t>
                          </m:r>
                          <m:r>
                            <a:rPr lang="en-GB" sz="1500" i="1">
                              <a:latin typeface="Cambria Math" panose="02040503050406030204" pitchFamily="18" charset="0"/>
                            </a:rPr>
                            <m:t>−</m:t>
                          </m:r>
                          <m:r>
                            <a:rPr lang="en-GB" sz="1500" i="1">
                              <a:latin typeface="Cambria Math" panose="02040503050406030204" pitchFamily="18" charset="0"/>
                            </a:rPr>
                            <m:t>𝑝</m:t>
                          </m:r>
                        </m:sub>
                      </m:sSub>
                    </m:oMath>
                  </m:oMathPara>
                </a14:m>
                <a:endParaRPr lang="pl-PL" sz="1500" dirty="0"/>
              </a:p>
              <a:p>
                <a:pPr marL="0" indent="0">
                  <a:buNone/>
                </a:pPr>
                <a:r>
                  <a:rPr lang="en-GB" sz="1500" dirty="0"/>
                  <a:t>where:</a:t>
                </a:r>
                <a:endParaRPr lang="pl-PL" sz="1500" dirty="0"/>
              </a:p>
              <a:p>
                <a:pPr marL="0" indent="0">
                  <a:buNone/>
                </a:pPr>
                <a14:m>
                  <m:oMath xmlns:m="http://schemas.openxmlformats.org/officeDocument/2006/math">
                    <m:r>
                      <a:rPr lang="en-GB" sz="1500" i="1">
                        <a:latin typeface="Cambria Math" panose="02040503050406030204" pitchFamily="18" charset="0"/>
                      </a:rPr>
                      <m:t>𝛼</m:t>
                    </m:r>
                    <m:r>
                      <a:rPr lang="en-GB" sz="1500" i="1">
                        <a:latin typeface="Cambria Math" panose="02040503050406030204" pitchFamily="18" charset="0"/>
                      </a:rPr>
                      <m:t> </m:t>
                    </m:r>
                  </m:oMath>
                </a14:m>
                <a:r>
                  <a:rPr lang="en-GB" sz="1500" dirty="0"/>
                  <a:t>– variable level smoothing factor</a:t>
                </a:r>
                <a:endParaRPr lang="pl-PL" sz="1500" dirty="0"/>
              </a:p>
              <a:p>
                <a:pPr marL="0" indent="0">
                  <a:buNone/>
                </a:pPr>
                <a14:m>
                  <m:oMath xmlns:m="http://schemas.openxmlformats.org/officeDocument/2006/math">
                    <m:r>
                      <a:rPr lang="en-GB" sz="1500" i="1">
                        <a:latin typeface="Cambria Math" panose="02040503050406030204" pitchFamily="18" charset="0"/>
                      </a:rPr>
                      <m:t>𝛽</m:t>
                    </m:r>
                    <m:r>
                      <a:rPr lang="en-GB" sz="1500" i="1">
                        <a:latin typeface="Cambria Math" panose="02040503050406030204" pitchFamily="18" charset="0"/>
                      </a:rPr>
                      <m:t> </m:t>
                    </m:r>
                  </m:oMath>
                </a14:m>
                <a:r>
                  <a:rPr lang="en-GB" sz="1500" dirty="0"/>
                  <a:t>– trend smoothing factor</a:t>
                </a:r>
                <a:endParaRPr lang="pl-PL" sz="1500" dirty="0"/>
              </a:p>
              <a:p>
                <a:pPr marL="0" indent="0">
                  <a:buNone/>
                </a:pPr>
                <a14:m>
                  <m:oMath xmlns:m="http://schemas.openxmlformats.org/officeDocument/2006/math">
                    <m:r>
                      <a:rPr lang="en-GB" sz="1500" i="1">
                        <a:latin typeface="Cambria Math" panose="02040503050406030204" pitchFamily="18" charset="0"/>
                      </a:rPr>
                      <m:t>𝛿</m:t>
                    </m:r>
                    <m:r>
                      <a:rPr lang="en-GB" sz="1500" i="1">
                        <a:latin typeface="Cambria Math" panose="02040503050406030204" pitchFamily="18" charset="0"/>
                      </a:rPr>
                      <m:t> </m:t>
                    </m:r>
                  </m:oMath>
                </a14:m>
                <a:r>
                  <a:rPr lang="en-GB" sz="1500" dirty="0"/>
                  <a:t>– coefficient of the seasonal component</a:t>
                </a:r>
                <a:endParaRPr lang="pl-PL" sz="1500" dirty="0"/>
              </a:p>
              <a:p>
                <a:pPr marL="0" indent="0">
                  <a:buNone/>
                </a:pPr>
                <a14:m>
                  <m:oMath xmlns:m="http://schemas.openxmlformats.org/officeDocument/2006/math">
                    <m:sSub>
                      <m:sSubPr>
                        <m:ctrlPr>
                          <a:rPr lang="pl-PL" sz="1500" i="1">
                            <a:latin typeface="Cambria Math" panose="02040503050406030204" pitchFamily="18" charset="0"/>
                          </a:rPr>
                        </m:ctrlPr>
                      </m:sSubPr>
                      <m:e>
                        <m:r>
                          <a:rPr lang="en-GB" sz="1500" i="1">
                            <a:latin typeface="Cambria Math" panose="02040503050406030204" pitchFamily="18" charset="0"/>
                          </a:rPr>
                          <m:t>𝐿</m:t>
                        </m:r>
                      </m:e>
                      <m:sub>
                        <m:r>
                          <a:rPr lang="en-GB" sz="1500" i="1">
                            <a:latin typeface="Cambria Math" panose="02040503050406030204" pitchFamily="18" charset="0"/>
                          </a:rPr>
                          <m:t>𝑡</m:t>
                        </m:r>
                      </m:sub>
                    </m:sSub>
                    <m:r>
                      <a:rPr lang="en-GB" sz="1500" i="1">
                        <a:latin typeface="Cambria Math" panose="02040503050406030204" pitchFamily="18" charset="0"/>
                      </a:rPr>
                      <m:t> </m:t>
                    </m:r>
                  </m:oMath>
                </a14:m>
                <a:r>
                  <a:rPr lang="en-GB" sz="1500" dirty="0"/>
                  <a:t>– level component at time </a:t>
                </a:r>
                <a:r>
                  <a:rPr lang="en-GB" sz="1500" i="1" dirty="0"/>
                  <a:t>t</a:t>
                </a:r>
                <a:endParaRPr lang="pl-PL" sz="1500" dirty="0"/>
              </a:p>
              <a:p>
                <a:pPr marL="0" indent="0">
                  <a:buNone/>
                </a:pPr>
                <a14:m>
                  <m:oMath xmlns:m="http://schemas.openxmlformats.org/officeDocument/2006/math">
                    <m:sSub>
                      <m:sSubPr>
                        <m:ctrlPr>
                          <a:rPr lang="pl-PL" sz="1500" i="1">
                            <a:latin typeface="Cambria Math" panose="02040503050406030204" pitchFamily="18" charset="0"/>
                          </a:rPr>
                        </m:ctrlPr>
                      </m:sSubPr>
                      <m:e>
                        <m:r>
                          <a:rPr lang="en-GB" sz="1500" i="1">
                            <a:latin typeface="Cambria Math" panose="02040503050406030204" pitchFamily="18" charset="0"/>
                          </a:rPr>
                          <m:t>𝑇</m:t>
                        </m:r>
                      </m:e>
                      <m:sub>
                        <m:r>
                          <a:rPr lang="en-GB" sz="1500" i="1">
                            <a:latin typeface="Cambria Math" panose="02040503050406030204" pitchFamily="18" charset="0"/>
                          </a:rPr>
                          <m:t>𝑡</m:t>
                        </m:r>
                      </m:sub>
                    </m:sSub>
                  </m:oMath>
                </a14:m>
                <a:r>
                  <a:rPr lang="en-GB" sz="1500" dirty="0"/>
                  <a:t>– trend component at time </a:t>
                </a:r>
                <a:r>
                  <a:rPr lang="en-GB" sz="1500" i="1" dirty="0"/>
                  <a:t>t</a:t>
                </a:r>
                <a:endParaRPr lang="pl-PL" sz="1500" dirty="0"/>
              </a:p>
              <a:p>
                <a:pPr marL="0" indent="0">
                  <a:buNone/>
                </a:pPr>
                <a14:m>
                  <m:oMath xmlns:m="http://schemas.openxmlformats.org/officeDocument/2006/math">
                    <m:sSub>
                      <m:sSubPr>
                        <m:ctrlPr>
                          <a:rPr lang="pl-PL" sz="1500" i="1">
                            <a:latin typeface="Cambria Math" panose="02040503050406030204" pitchFamily="18" charset="0"/>
                          </a:rPr>
                        </m:ctrlPr>
                      </m:sSubPr>
                      <m:e>
                        <m:r>
                          <a:rPr lang="en-GB" sz="1500" i="1">
                            <a:latin typeface="Cambria Math" panose="02040503050406030204" pitchFamily="18" charset="0"/>
                          </a:rPr>
                          <m:t>𝑆</m:t>
                        </m:r>
                      </m:e>
                      <m:sub>
                        <m:r>
                          <a:rPr lang="en-GB" sz="1500" i="1">
                            <a:latin typeface="Cambria Math" panose="02040503050406030204" pitchFamily="18" charset="0"/>
                          </a:rPr>
                          <m:t>𝑡</m:t>
                        </m:r>
                      </m:sub>
                    </m:sSub>
                  </m:oMath>
                </a14:m>
                <a:r>
                  <a:rPr lang="en-GB" sz="1500" dirty="0"/>
                  <a:t>– seasonal component at time </a:t>
                </a:r>
                <a:r>
                  <a:rPr lang="en-GB" sz="1500" i="1" dirty="0"/>
                  <a:t>t</a:t>
                </a:r>
                <a:endParaRPr lang="pl-PL" sz="1500" dirty="0"/>
              </a:p>
              <a:p>
                <a:pPr marL="0" indent="0">
                  <a:buNone/>
                </a:pPr>
                <a14:m>
                  <m:oMath xmlns:m="http://schemas.openxmlformats.org/officeDocument/2006/math">
                    <m:r>
                      <a:rPr lang="en-GB" sz="1500" i="1">
                        <a:latin typeface="Cambria Math" panose="02040503050406030204" pitchFamily="18" charset="0"/>
                      </a:rPr>
                      <m:t>𝑝</m:t>
                    </m:r>
                  </m:oMath>
                </a14:m>
                <a:r>
                  <a:rPr lang="en-GB" sz="1500" dirty="0"/>
                  <a:t> – seasonal period.</a:t>
                </a:r>
                <a:endParaRPr lang="pl-PL" sz="15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6704169" y="1601429"/>
                <a:ext cx="4834581" cy="4739964"/>
              </a:xfrm>
              <a:blipFill>
                <a:blip r:embed="rId2"/>
                <a:stretch>
                  <a:fillRect l="-504" t="-901"/>
                </a:stretch>
              </a:blipFill>
            </p:spPr>
            <p:txBody>
              <a:bodyPr/>
              <a:lstStyle/>
              <a:p>
                <a:r>
                  <a:rPr lang="pl-PL">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Holt-Winters’ Seasonal method (Holt-Winters</a:t>
            </a:r>
            <a:r>
              <a:rPr lang="pl-PL" sz="2000" dirty="0"/>
              <a:t>’ Model)  </a:t>
            </a:r>
            <a:endParaRPr lang="pl-PL" sz="1200" dirty="0"/>
          </a:p>
        </p:txBody>
      </p:sp>
      <p:sp>
        <p:nvSpPr>
          <p:cNvPr id="13" name="pole tekstowe 12">
            <a:extLst>
              <a:ext uri="{FF2B5EF4-FFF2-40B4-BE49-F238E27FC236}">
                <a16:creationId xmlns:a16="http://schemas.microsoft.com/office/drawing/2014/main" id="{3DBA999B-2BE8-900D-A092-64BC1814A848}"/>
              </a:ext>
            </a:extLst>
          </p:cNvPr>
          <p:cNvSpPr txBox="1"/>
          <p:nvPr/>
        </p:nvSpPr>
        <p:spPr>
          <a:xfrm>
            <a:off x="218037" y="1601429"/>
            <a:ext cx="6094520" cy="2862322"/>
          </a:xfrm>
          <a:prstGeom prst="rect">
            <a:avLst/>
          </a:prstGeom>
          <a:noFill/>
        </p:spPr>
        <p:txBody>
          <a:bodyPr wrap="square">
            <a:spAutoFit/>
          </a:bodyPr>
          <a:lstStyle/>
          <a:p>
            <a:pPr algn="just"/>
            <a:r>
              <a:rPr lang="en-GB" sz="2000" dirty="0">
                <a:effectLst/>
                <a:latin typeface="Tahoma" panose="020B0604030504040204" pitchFamily="34" charset="0"/>
                <a:ea typeface="Calibri" panose="020F0502020204030204" pitchFamily="34" charset="0"/>
                <a:cs typeface="Times New Roman" panose="02020603050405020304" pitchFamily="18" charset="0"/>
              </a:rPr>
              <a:t>The seasonal exponential smoothing method, also called the Holt-Winters model, is very suitable for forecasting demand for data characterized by both trend and seasonality</a:t>
            </a:r>
            <a:r>
              <a:rPr lang="pl-PL" sz="2000" dirty="0">
                <a:latin typeface="Tahoma" panose="020B0604030504040204" pitchFamily="34" charset="0"/>
                <a:ea typeface="Calibri" panose="020F0502020204030204" pitchFamily="34" charset="0"/>
                <a:cs typeface="Times New Roman" panose="02020603050405020304" pitchFamily="18" charset="0"/>
              </a:rPr>
              <a:t>;</a:t>
            </a:r>
            <a:endParaRPr lang="pl-PL" sz="2000" dirty="0">
              <a:effectLst/>
              <a:latin typeface="Tahoma" panose="020B0604030504040204" pitchFamily="34" charset="0"/>
              <a:ea typeface="Calibri" panose="020F0502020204030204" pitchFamily="34" charset="0"/>
              <a:cs typeface="Times New Roman" panose="02020603050405020304" pitchFamily="18" charset="0"/>
            </a:endParaRPr>
          </a:p>
          <a:p>
            <a:pPr algn="just"/>
            <a:endParaRPr lang="pl-PL" sz="20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US" sz="2000" dirty="0">
                <a:solidFill>
                  <a:srgbClr val="1065AB"/>
                </a:solidFill>
                <a:latin typeface="Tahoma" panose="020B0604030504040204" pitchFamily="34" charset="0"/>
                <a:cs typeface="Times New Roman" panose="02020603050405020304" pitchFamily="18" charset="0"/>
              </a:rPr>
              <a:t>Multiplicative fluctuations </a:t>
            </a:r>
            <a:r>
              <a:rPr lang="en-US" sz="2000" dirty="0">
                <a:latin typeface="Tahoma" panose="020B0604030504040204" pitchFamily="34" charset="0"/>
                <a:cs typeface="Times New Roman" panose="02020603050405020304" pitchFamily="18" charset="0"/>
              </a:rPr>
              <a:t>occur when, in individual sub-periods of the cycle, a deviation from the average level or trend by a certain constant relative amount can be observed.</a:t>
            </a:r>
            <a:endParaRPr lang="pl-PL" sz="2000" dirty="0">
              <a:latin typeface="Tahoma" panose="020B0604030504040204" pitchFamily="34" charset="0"/>
              <a:cs typeface="Times New Roman" panose="02020603050405020304" pitchFamily="18" charset="0"/>
            </a:endParaRPr>
          </a:p>
        </p:txBody>
      </p:sp>
      <p:sp>
        <p:nvSpPr>
          <p:cNvPr id="5" name="pole tekstowe 4">
            <a:extLst>
              <a:ext uri="{FF2B5EF4-FFF2-40B4-BE49-F238E27FC236}">
                <a16:creationId xmlns:a16="http://schemas.microsoft.com/office/drawing/2014/main" id="{6B37AEC4-E885-A565-83BB-811891F9D7E3}"/>
              </a:ext>
            </a:extLst>
          </p:cNvPr>
          <p:cNvSpPr txBox="1"/>
          <p:nvPr/>
        </p:nvSpPr>
        <p:spPr>
          <a:xfrm>
            <a:off x="218037" y="5370195"/>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Source: Sobczyk, 2006</a:t>
            </a:r>
          </a:p>
        </p:txBody>
      </p:sp>
    </p:spTree>
    <p:extLst>
      <p:ext uri="{BB962C8B-B14F-4D97-AF65-F5344CB8AC3E}">
        <p14:creationId xmlns:p14="http://schemas.microsoft.com/office/powerpoint/2010/main" val="1666525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Exponential Smoothing methods </a:t>
            </a:r>
            <a:endParaRPr lang="pl-PL" dirty="0"/>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Holt-Winters’ Seasonal method (Holt-Winters</a:t>
            </a:r>
            <a:r>
              <a:rPr lang="pl-PL" sz="2000" dirty="0"/>
              <a:t>’ Model)  </a:t>
            </a:r>
            <a:endParaRPr lang="pl-PL" sz="1200" dirty="0"/>
          </a:p>
        </p:txBody>
      </p:sp>
      <p:sp>
        <p:nvSpPr>
          <p:cNvPr id="9" name="Strzałka: w dół 8">
            <a:extLst>
              <a:ext uri="{FF2B5EF4-FFF2-40B4-BE49-F238E27FC236}">
                <a16:creationId xmlns:a16="http://schemas.microsoft.com/office/drawing/2014/main" id="{7C92D82C-65DF-C530-2FF8-0382D80B32CC}"/>
              </a:ext>
            </a:extLst>
          </p:cNvPr>
          <p:cNvSpPr/>
          <p:nvPr/>
        </p:nvSpPr>
        <p:spPr>
          <a:xfrm rot="19194334">
            <a:off x="9231843" y="883775"/>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24903" y="1647194"/>
            <a:ext cx="1813559" cy="1516451"/>
          </a:xfrm>
          <a:prstGeom prst="rect">
            <a:avLst/>
          </a:prstGeom>
        </p:spPr>
      </p:pic>
      <p:sp>
        <p:nvSpPr>
          <p:cNvPr id="6" name="pole tekstowe 5">
            <a:extLst>
              <a:ext uri="{FF2B5EF4-FFF2-40B4-BE49-F238E27FC236}">
                <a16:creationId xmlns:a16="http://schemas.microsoft.com/office/drawing/2014/main" id="{BA115172-9654-DDBF-B483-FF95E63AF92F}"/>
              </a:ext>
            </a:extLst>
          </p:cNvPr>
          <p:cNvSpPr txBox="1"/>
          <p:nvPr/>
        </p:nvSpPr>
        <p:spPr>
          <a:xfrm>
            <a:off x="467810" y="1772482"/>
            <a:ext cx="8849809" cy="4816703"/>
          </a:xfrm>
          <a:prstGeom prst="rect">
            <a:avLst/>
          </a:prstGeom>
          <a:noFill/>
        </p:spPr>
        <p:txBody>
          <a:bodyPr wrap="square">
            <a:spAutoFit/>
          </a:bodyPr>
          <a:lstStyle/>
          <a:p>
            <a:pPr algn="l">
              <a:lnSpc>
                <a:spcPct val="150000"/>
              </a:lnSpc>
              <a:spcAft>
                <a:spcPts val="600"/>
              </a:spcAft>
            </a:pPr>
            <a:r>
              <a:rPr lang="en-GB" sz="1100" kern="100" dirty="0">
                <a:effectLst/>
                <a:latin typeface="Tahoma" panose="020B0604030504040204" pitchFamily="34" charset="0"/>
                <a:ea typeface="Calibri" panose="020F0502020204030204" pitchFamily="34" charset="0"/>
                <a:cs typeface="Times New Roman" panose="02020603050405020304" pitchFamily="18" charset="0"/>
              </a:rPr>
              <a:t>Formula used in Excel:</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a:t>
            </a:r>
            <a:r>
              <a:rPr lang="en-GB" sz="1100" kern="100" dirty="0">
                <a:effectLst/>
                <a:latin typeface="Tahoma" panose="020B0604030504040204" pitchFamily="34" charset="0"/>
                <a:ea typeface="Calibri" panose="020F0502020204030204" pitchFamily="34" charset="0"/>
                <a:cs typeface="Times New Roman" panose="02020603050405020304" pitchFamily="18" charset="0"/>
              </a:rPr>
              <a:t> (</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level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trend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 seasonality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(t-p)</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level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alpha * [demand</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a:t>
            </a:r>
            <a:r>
              <a:rPr lang="en-GB" sz="1100" kern="100" dirty="0">
                <a:effectLst/>
                <a:latin typeface="Tahoma" panose="020B0604030504040204" pitchFamily="34" charset="0"/>
                <a:ea typeface="Calibri" panose="020F0502020204030204" pitchFamily="34" charset="0"/>
                <a:cs typeface="Times New Roman" panose="02020603050405020304" pitchFamily="18" charset="0"/>
              </a:rPr>
              <a:t> </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(1 – alpha) * (level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trend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trend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beta * (level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level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[(1 – beta) * trend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gamma * (demand</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level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(1 – gamma) * seasonality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(t-p)</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(t-p)</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for four quarters</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(1)</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(1) </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average demand</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(2)</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(2) </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average demand</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(3)</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(3) </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average demand</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100" b="1"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100" b="1" baseline="-25000" dirty="0">
                <a:effectLst/>
                <a:latin typeface="Tahoma" panose="020B0604030504040204" pitchFamily="34" charset="0"/>
                <a:ea typeface="Calibri" panose="020F0502020204030204" pitchFamily="34" charset="0"/>
                <a:cs typeface="Times New Roman" panose="02020603050405020304" pitchFamily="18" charset="0"/>
              </a:rPr>
              <a:t> (4)</a:t>
            </a:r>
            <a:r>
              <a:rPr lang="en-GB" sz="1100" b="1"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100" b="1" baseline="-25000" dirty="0">
                <a:effectLst/>
                <a:latin typeface="Tahoma" panose="020B0604030504040204" pitchFamily="34" charset="0"/>
                <a:ea typeface="Calibri" panose="020F0502020204030204" pitchFamily="34" charset="0"/>
                <a:cs typeface="Times New Roman" panose="02020603050405020304" pitchFamily="18" charset="0"/>
              </a:rPr>
              <a:t>(4) </a:t>
            </a:r>
            <a:r>
              <a:rPr lang="en-GB" sz="1100" b="1" dirty="0">
                <a:effectLst/>
                <a:latin typeface="Tahoma" panose="020B0604030504040204" pitchFamily="34" charset="0"/>
                <a:ea typeface="Calibri" panose="020F0502020204030204" pitchFamily="34" charset="0"/>
                <a:cs typeface="Times New Roman" panose="02020603050405020304" pitchFamily="18" charset="0"/>
              </a:rPr>
              <a:t>/ average demand</a:t>
            </a:r>
            <a:r>
              <a:rPr lang="en-GB" sz="1100" b="1" baseline="-25000" dirty="0">
                <a:effectLst/>
                <a:latin typeface="Tahoma" panose="020B0604030504040204" pitchFamily="34" charset="0"/>
                <a:ea typeface="Calibri" panose="020F0502020204030204" pitchFamily="34" charset="0"/>
                <a:cs typeface="Times New Roman" panose="02020603050405020304" pitchFamily="18" charset="0"/>
              </a:rPr>
              <a:t>(1-4) </a:t>
            </a:r>
            <a:endParaRPr lang="pl-PL" sz="1100" dirty="0"/>
          </a:p>
        </p:txBody>
      </p:sp>
    </p:spTree>
    <p:extLst>
      <p:ext uri="{BB962C8B-B14F-4D97-AF65-F5344CB8AC3E}">
        <p14:creationId xmlns:p14="http://schemas.microsoft.com/office/powerpoint/2010/main" val="54759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Autoregressive methods</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74562" y="4478302"/>
            <a:ext cx="7178412" cy="2014572"/>
          </a:xfrm>
        </p:spPr>
        <p:txBody>
          <a:bodyPr>
            <a:noAutofit/>
          </a:bodyPr>
          <a:lstStyle/>
          <a:p>
            <a:pPr algn="just"/>
            <a:r>
              <a:rPr lang="en-US" sz="2400" dirty="0">
                <a:solidFill>
                  <a:srgbClr val="1065AB"/>
                </a:solidFill>
              </a:rPr>
              <a:t>Autoregressive methods</a:t>
            </a:r>
            <a:r>
              <a:rPr lang="pl-PL" sz="2400" dirty="0">
                <a:solidFill>
                  <a:srgbClr val="1065AB"/>
                </a:solidFill>
              </a:rPr>
              <a:t> </a:t>
            </a:r>
            <a:r>
              <a:rPr lang="en-US" sz="2400" dirty="0"/>
              <a:t>are models based on the phenomenon of autocorrelation, created by integrating the AR autoregressive model (</a:t>
            </a:r>
            <a:r>
              <a:rPr lang="en-US" sz="2400" dirty="0" err="1"/>
              <a:t>AutoRegressive</a:t>
            </a:r>
            <a:r>
              <a:rPr lang="en-US" sz="2400" dirty="0"/>
              <a:t> model) and the MA (Moving Average) model</a:t>
            </a:r>
            <a:r>
              <a:rPr lang="pl-PL" sz="2400" dirty="0"/>
              <a:t>.</a:t>
            </a:r>
          </a:p>
        </p:txBody>
      </p:sp>
      <p:graphicFrame>
        <p:nvGraphicFramePr>
          <p:cNvPr id="2" name="Diagram 1">
            <a:extLst>
              <a:ext uri="{FF2B5EF4-FFF2-40B4-BE49-F238E27FC236}">
                <a16:creationId xmlns:a16="http://schemas.microsoft.com/office/drawing/2014/main" id="{9F6E75C7-B928-45D3-B9DD-4DE10F0BE008}"/>
              </a:ext>
            </a:extLst>
          </p:cNvPr>
          <p:cNvGraphicFramePr/>
          <p:nvPr>
            <p:extLst>
              <p:ext uri="{D42A27DB-BD31-4B8C-83A1-F6EECF244321}">
                <p14:modId xmlns:p14="http://schemas.microsoft.com/office/powerpoint/2010/main" val="622033180"/>
              </p:ext>
            </p:extLst>
          </p:nvPr>
        </p:nvGraphicFramePr>
        <p:xfrm>
          <a:off x="474562" y="1712948"/>
          <a:ext cx="11596742" cy="1716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a:extLst>
              <a:ext uri="{FF2B5EF4-FFF2-40B4-BE49-F238E27FC236}">
                <a16:creationId xmlns:a16="http://schemas.microsoft.com/office/drawing/2014/main" id="{DAEE32DE-4222-BBBC-A317-A3E1089B5645}"/>
              </a:ext>
            </a:extLst>
          </p:cNvPr>
          <p:cNvSpPr txBox="1"/>
          <p:nvPr/>
        </p:nvSpPr>
        <p:spPr>
          <a:xfrm>
            <a:off x="6888286" y="3584319"/>
            <a:ext cx="5805996" cy="369332"/>
          </a:xfrm>
          <a:prstGeom prst="rect">
            <a:avLst/>
          </a:prstGeom>
          <a:noFill/>
        </p:spPr>
        <p:txBody>
          <a:bodyPr wrap="square">
            <a:spAutoFit/>
          </a:bodyPr>
          <a:lstStyle/>
          <a:p>
            <a:r>
              <a:rPr lang="en-US" dirty="0"/>
              <a:t>Figure</a:t>
            </a:r>
            <a:r>
              <a:rPr lang="pl-PL" dirty="0"/>
              <a:t> </a:t>
            </a:r>
            <a:r>
              <a:rPr lang="en-US" dirty="0"/>
              <a:t>10</a:t>
            </a:r>
            <a:r>
              <a:rPr lang="pl-PL" dirty="0"/>
              <a:t>:</a:t>
            </a:r>
            <a:r>
              <a:rPr lang="en-US" dirty="0"/>
              <a:t> Selected exponential smoothing methods</a:t>
            </a:r>
            <a:endParaRPr lang="pl-PL" dirty="0"/>
          </a:p>
        </p:txBody>
      </p:sp>
    </p:spTree>
    <p:extLst>
      <p:ext uri="{BB962C8B-B14F-4D97-AF65-F5344CB8AC3E}">
        <p14:creationId xmlns:p14="http://schemas.microsoft.com/office/powerpoint/2010/main" val="544156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Autoregressive methods</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6512461" cy="5011874"/>
              </a:xfrm>
            </p:spPr>
            <p:txBody>
              <a:bodyPr>
                <a:noAutofit/>
              </a:bodyPr>
              <a:lstStyle/>
              <a:p>
                <a:pPr marL="0" indent="0" algn="just">
                  <a:buNone/>
                </a:pPr>
                <a:r>
                  <a:rPr lang="pl-PL" sz="1900" dirty="0"/>
                  <a:t>T</a:t>
                </a:r>
                <a:r>
                  <a:rPr lang="en-US" sz="1900" dirty="0"/>
                  <a:t>he forecast value at time t depends on its past values and on the differences between the past actual values of the forecast variable and its values obtained from the model – forecast errors. This model is referred to as the ARMA</a:t>
                </a:r>
                <a:r>
                  <a:rPr lang="en-US" sz="1900" i="1" dirty="0"/>
                  <a:t>(</a:t>
                </a:r>
                <a:r>
                  <a:rPr lang="en-US" sz="1900" i="1" dirty="0" err="1"/>
                  <a:t>p,q</a:t>
                </a:r>
                <a:r>
                  <a:rPr lang="en-US" sz="1900" i="1" dirty="0"/>
                  <a:t>)</a:t>
                </a:r>
                <a:r>
                  <a:rPr lang="en-US" sz="1900" dirty="0"/>
                  <a:t> model, where p refers to the order of the autoregressive polynomial and q is the order of the moving average polynomial</a:t>
                </a:r>
                <a:r>
                  <a:rPr lang="pl-PL" sz="1900" dirty="0"/>
                  <a:t>;</a:t>
                </a:r>
              </a:p>
              <a:p>
                <a:pPr marL="0" indent="0" algn="just">
                  <a:buNone/>
                </a:pPr>
                <a:endParaRPr lang="pl-PL" sz="1900" dirty="0"/>
              </a:p>
              <a:p>
                <a:pPr marL="0" indent="0">
                  <a:buNone/>
                </a:pPr>
                <a:r>
                  <a:rPr lang="en-US" sz="1900" dirty="0"/>
                  <a:t>This is represented by the formal model:</a:t>
                </a:r>
                <a:endParaRPr lang="pl-PL" sz="1900" dirty="0"/>
              </a:p>
              <a:p>
                <a:pPr marL="0" indent="0">
                  <a:buNone/>
                </a:pPr>
                <a:endParaRPr lang="pl-PL" sz="19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acc>
                            <m:accPr>
                              <m:chr m:val="̌"/>
                              <m:ctrlPr>
                                <a:rPr lang="pl-PL" sz="1800" i="1">
                                  <a:latin typeface="Cambria Math" panose="02040503050406030204" pitchFamily="18" charset="0"/>
                                </a:rPr>
                              </m:ctrlPr>
                            </m:accPr>
                            <m:e>
                              <m:r>
                                <a:rPr lang="en-GB" sz="1800" i="1">
                                  <a:latin typeface="Cambria Math" panose="02040503050406030204" pitchFamily="18" charset="0"/>
                                </a:rPr>
                                <m:t>𝑦</m:t>
                              </m:r>
                            </m:e>
                          </m:acc>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𝜀</m:t>
                          </m:r>
                        </m:e>
                        <m:sub>
                          <m:r>
                            <a:rPr lang="en-GB" sz="1800" i="1">
                              <a:latin typeface="Cambria Math" panose="02040503050406030204" pitchFamily="18" charset="0"/>
                            </a:rPr>
                            <m:t>𝑡</m:t>
                          </m:r>
                        </m:sub>
                      </m:sSub>
                      <m:r>
                        <a:rPr lang="en-GB" sz="1800" i="1">
                          <a:latin typeface="Cambria Math" panose="02040503050406030204" pitchFamily="18" charset="0"/>
                        </a:rPr>
                        <m:t>+</m:t>
                      </m:r>
                      <m:d>
                        <m:dPr>
                          <m:ctrlPr>
                            <a:rPr lang="pl-PL" sz="1800" i="1">
                              <a:latin typeface="Cambria Math" panose="02040503050406030204" pitchFamily="18" charset="0"/>
                            </a:rPr>
                          </m:ctrlPr>
                        </m:dPr>
                        <m:e>
                          <m:r>
                            <a:rPr lang="en-GB" sz="1800" i="1">
                              <a:latin typeface="Cambria Math" panose="02040503050406030204" pitchFamily="18" charset="0"/>
                            </a:rPr>
                            <m:t>𝛼</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𝜀</m:t>
                              </m:r>
                            </m:e>
                            <m:sub>
                              <m:r>
                                <a:rPr lang="en-GB" sz="1800" i="1">
                                  <a:latin typeface="Cambria Math" panose="02040503050406030204" pitchFamily="18" charset="0"/>
                                </a:rPr>
                                <m:t>𝑡</m:t>
                              </m:r>
                            </m:sub>
                          </m:sSub>
                        </m:e>
                      </m:d>
                      <m:r>
                        <a:rPr lang="en-GB" sz="1800" i="1">
                          <a:latin typeface="Cambria Math" panose="02040503050406030204" pitchFamily="18" charset="0"/>
                        </a:rPr>
                        <m:t>+</m:t>
                      </m:r>
                      <m:d>
                        <m:dPr>
                          <m:ctrlPr>
                            <a:rPr lang="pl-PL" sz="1800" i="1">
                              <a:latin typeface="Cambria Math" panose="02040503050406030204" pitchFamily="18" charset="0"/>
                            </a:rPr>
                          </m:ctrlPr>
                        </m:dPr>
                        <m:e>
                          <m:r>
                            <a:rPr lang="en-GB" sz="1800" i="1">
                              <a:latin typeface="Cambria Math" panose="02040503050406030204" pitchFamily="18" charset="0"/>
                            </a:rPr>
                            <m:t>𝛽</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−2</m:t>
                              </m:r>
                            </m:sub>
                          </m:sSub>
                          <m:r>
                            <a:rPr lang="en-GB" sz="1800" i="1">
                              <a:latin typeface="Cambria Math" panose="02040503050406030204" pitchFamily="18" charset="0"/>
                            </a:rPr>
                            <m:t>−</m:t>
                          </m:r>
                          <m:r>
                            <a:rPr lang="en-GB" sz="1800" i="1">
                              <a:latin typeface="Cambria Math" panose="02040503050406030204" pitchFamily="18" charset="0"/>
                            </a:rPr>
                            <m:t>𝛼</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𝜀</m:t>
                              </m:r>
                            </m:e>
                            <m:sub>
                              <m:r>
                                <a:rPr lang="en-GB" sz="1800" i="1">
                                  <a:latin typeface="Cambria Math" panose="02040503050406030204" pitchFamily="18" charset="0"/>
                                </a:rPr>
                                <m:t>𝑡</m:t>
                              </m:r>
                            </m:sub>
                          </m:sSub>
                        </m:e>
                      </m:d>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𝜀</m:t>
                          </m:r>
                        </m:e>
                        <m:sub>
                          <m:r>
                            <a:rPr lang="en-GB" sz="1800" i="1">
                              <a:latin typeface="Cambria Math" panose="02040503050406030204" pitchFamily="18" charset="0"/>
                            </a:rPr>
                            <m:t>𝑡</m:t>
                          </m:r>
                        </m:sub>
                      </m:sSub>
                      <m:r>
                        <a:rPr lang="en-GB" sz="1800" i="1">
                          <a:latin typeface="Cambria Math" panose="02040503050406030204" pitchFamily="18" charset="0"/>
                        </a:rPr>
                        <m:t>+</m:t>
                      </m:r>
                      <m:r>
                        <a:rPr lang="en-GB" sz="1800" i="1">
                          <a:latin typeface="Cambria Math" panose="02040503050406030204" pitchFamily="18" charset="0"/>
                        </a:rPr>
                        <m:t>𝛼</m:t>
                      </m:r>
                      <m:sSub>
                        <m:sSubPr>
                          <m:ctrlPr>
                            <a:rPr lang="pl-PL" sz="1800" i="1">
                              <a:latin typeface="Cambria Math" panose="02040503050406030204" pitchFamily="18" charset="0"/>
                            </a:rPr>
                          </m:ctrlPr>
                        </m:sSubPr>
                        <m:e>
                          <m:r>
                            <a:rPr lang="en-GB" sz="1800" i="1">
                              <a:latin typeface="Cambria Math" panose="02040503050406030204" pitchFamily="18" charset="0"/>
                            </a:rPr>
                            <m:t>𝜀</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oMath>
                  </m:oMathPara>
                </a14:m>
                <a:endParaRPr lang="pl-PL" sz="1900" dirty="0"/>
              </a:p>
              <a:p>
                <a:pPr marL="0" indent="0">
                  <a:buNone/>
                </a:pPr>
                <a:r>
                  <a:rPr lang="en-GB" sz="1900" dirty="0"/>
                  <a:t>where:</a:t>
                </a:r>
                <a:endParaRPr lang="pl-PL" sz="1900" dirty="0"/>
              </a:p>
              <a:p>
                <a:pPr marL="0" indent="0">
                  <a:buNone/>
                </a:pPr>
                <a14:m>
                  <m:oMath xmlns:m="http://schemas.openxmlformats.org/officeDocument/2006/math">
                    <m:r>
                      <a:rPr lang="en-GB" sz="1900" i="1">
                        <a:latin typeface="Cambria Math" panose="02040503050406030204" pitchFamily="18" charset="0"/>
                      </a:rPr>
                      <m:t>𝛼</m:t>
                    </m:r>
                    <m:r>
                      <a:rPr lang="en-GB" sz="1900" i="1">
                        <a:latin typeface="Cambria Math" panose="02040503050406030204" pitchFamily="18" charset="0"/>
                      </a:rPr>
                      <m:t> </m:t>
                    </m:r>
                  </m:oMath>
                </a14:m>
                <a:r>
                  <a:rPr lang="en-GB" sz="1900" dirty="0"/>
                  <a:t>– parameter of the autoregressive model</a:t>
                </a:r>
                <a:endParaRPr lang="pl-PL" sz="1900" dirty="0"/>
              </a:p>
              <a:p>
                <a:pPr marL="0" indent="0">
                  <a:buNone/>
                </a:pPr>
                <a14:m>
                  <m:oMath xmlns:m="http://schemas.openxmlformats.org/officeDocument/2006/math">
                    <m:r>
                      <a:rPr lang="en-GB" sz="1900" i="1">
                        <a:latin typeface="Cambria Math" panose="02040503050406030204" pitchFamily="18" charset="0"/>
                      </a:rPr>
                      <m:t>𝛽</m:t>
                    </m:r>
                    <m:r>
                      <a:rPr lang="en-GB" sz="1900" i="1">
                        <a:latin typeface="Cambria Math" panose="02040503050406030204" pitchFamily="18" charset="0"/>
                      </a:rPr>
                      <m:t> </m:t>
                    </m:r>
                  </m:oMath>
                </a14:m>
                <a:r>
                  <a:rPr lang="en-GB" sz="1900" dirty="0"/>
                  <a:t>– parameter of the moving average model</a:t>
                </a:r>
                <a:endParaRPr lang="pl-PL" sz="1900" dirty="0"/>
              </a:p>
              <a:p>
                <a:pPr marL="0" indent="0">
                  <a:buNone/>
                </a:pPr>
                <a14:m>
                  <m:oMath xmlns:m="http://schemas.openxmlformats.org/officeDocument/2006/math">
                    <m:r>
                      <a:rPr lang="en-GB" sz="1900" i="1">
                        <a:latin typeface="Cambria Math" panose="02040503050406030204" pitchFamily="18" charset="0"/>
                      </a:rPr>
                      <m:t>𝜀</m:t>
                    </m:r>
                    <m:r>
                      <a:rPr lang="en-GB" sz="1900" i="1">
                        <a:latin typeface="Cambria Math" panose="02040503050406030204" pitchFamily="18" charset="0"/>
                      </a:rPr>
                      <m:t> </m:t>
                    </m:r>
                  </m:oMath>
                </a14:m>
                <a:r>
                  <a:rPr lang="en-GB" sz="1900" dirty="0"/>
                  <a:t>– model error (white noise).</a:t>
                </a:r>
                <a:endParaRPr lang="pl-PL" sz="19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6512461" cy="5011874"/>
              </a:xfrm>
              <a:blipFill>
                <a:blip r:embed="rId2"/>
                <a:stretch>
                  <a:fillRect l="-936" t="-1217" r="-843"/>
                </a:stretch>
              </a:blipFill>
            </p:spPr>
            <p:txBody>
              <a:bodyPr/>
              <a:lstStyle/>
              <a:p>
                <a:r>
                  <a:rPr lang="pl-PL">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GB" sz="1800" dirty="0">
                <a:effectLst/>
                <a:latin typeface="Tahoma" panose="020B0604030504040204" pitchFamily="34" charset="0"/>
                <a:ea typeface="Calibri" panose="020F0502020204030204" pitchFamily="34" charset="0"/>
                <a:cs typeface="Times New Roman" panose="02020603050405020304" pitchFamily="18" charset="0"/>
              </a:rPr>
              <a:t>Autoregressive Moving Average, ARMA</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857611" y="1256712"/>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395585" y="437990"/>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64F0EBA9-F9A1-02FE-D517-51B94736674E}"/>
              </a:ext>
            </a:extLst>
          </p:cNvPr>
          <p:cNvSpPr txBox="1"/>
          <p:nvPr/>
        </p:nvSpPr>
        <p:spPr>
          <a:xfrm>
            <a:off x="7042144" y="2806839"/>
            <a:ext cx="4966976" cy="3354765"/>
          </a:xfrm>
          <a:prstGeom prst="rect">
            <a:avLst/>
          </a:prstGeom>
          <a:noFill/>
        </p:spPr>
        <p:txBody>
          <a:bodyPr wrap="square">
            <a:spAutoFit/>
          </a:bodyPr>
          <a:lstStyle/>
          <a:p>
            <a:pPr algn="l">
              <a:lnSpc>
                <a:spcPct val="150000"/>
              </a:lnSpc>
              <a:spcAft>
                <a:spcPts val="600"/>
              </a:spcAft>
            </a:pPr>
            <a:r>
              <a:rPr lang="en-GB" sz="1400" kern="100" dirty="0">
                <a:effectLst/>
                <a:latin typeface="Tahoma" panose="020B0604030504040204" pitchFamily="34" charset="0"/>
                <a:ea typeface="Calibri" panose="020F0502020204030204" pitchFamily="34" charset="0"/>
                <a:cs typeface="Times New Roman" panose="02020603050405020304" pitchFamily="18" charset="0"/>
              </a:rPr>
              <a:t>Formula used in Excel:</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model error</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component1 + component2 + component3</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pl-PL" sz="1400" b="1" kern="100" dirty="0">
                <a:effectLst/>
                <a:latin typeface="Tahoma" panose="020B0604030504040204" pitchFamily="34" charset="0"/>
                <a:ea typeface="Calibri" panose="020F0502020204030204" pitchFamily="34" charset="0"/>
                <a:cs typeface="Times New Roman" panose="02020603050405020304" pitchFamily="18" charset="0"/>
              </a:rPr>
              <a:t>Model error</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NORM.S.INV(rand())</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component1 = alfa * component1</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model error</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component2 = beta * component2</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 (t-2)</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alfa * component2</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model error</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400" b="1" dirty="0">
                <a:effectLst/>
                <a:latin typeface="Tahoma" panose="020B0604030504040204" pitchFamily="34" charset="0"/>
                <a:ea typeface="Calibri" panose="020F0502020204030204" pitchFamily="34" charset="0"/>
                <a:cs typeface="Times New Roman" panose="02020603050405020304" pitchFamily="18" charset="0"/>
              </a:rPr>
              <a:t>component3 = model error</a:t>
            </a:r>
            <a:r>
              <a:rPr lang="en-GB" sz="1400" b="1"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400" b="1" dirty="0">
                <a:effectLst/>
                <a:latin typeface="Tahoma" panose="020B0604030504040204" pitchFamily="34" charset="0"/>
                <a:ea typeface="Calibri" panose="020F0502020204030204" pitchFamily="34" charset="0"/>
                <a:cs typeface="Times New Roman" panose="02020603050405020304" pitchFamily="18" charset="0"/>
              </a:rPr>
              <a:t>+ alfa * model error</a:t>
            </a:r>
            <a:r>
              <a:rPr lang="en-GB" sz="1400" b="1" baseline="-25000" dirty="0">
                <a:effectLst/>
                <a:latin typeface="Tahoma" panose="020B0604030504040204" pitchFamily="34" charset="0"/>
                <a:ea typeface="Calibri" panose="020F0502020204030204" pitchFamily="34" charset="0"/>
                <a:cs typeface="Times New Roman" panose="02020603050405020304" pitchFamily="18" charset="0"/>
              </a:rPr>
              <a:t>(t-1)</a:t>
            </a:r>
            <a:endParaRPr lang="pl-PL" sz="1400" dirty="0"/>
          </a:p>
        </p:txBody>
      </p:sp>
    </p:spTree>
    <p:extLst>
      <p:ext uri="{BB962C8B-B14F-4D97-AF65-F5344CB8AC3E}">
        <p14:creationId xmlns:p14="http://schemas.microsoft.com/office/powerpoint/2010/main" val="76683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Autoregressive methods</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6512461" cy="4922210"/>
              </a:xfrm>
            </p:spPr>
            <p:txBody>
              <a:bodyPr>
                <a:noAutofit/>
              </a:bodyPr>
              <a:lstStyle/>
              <a:p>
                <a:pPr marL="0" indent="0" algn="just">
                  <a:buNone/>
                </a:pPr>
                <a:r>
                  <a:rPr lang="en-US" sz="1900" dirty="0"/>
                  <a:t>In the case of ARIMA models, attention is paid to the non-stationarity of the series. There are three parameters in the model: the autoregressive parameter </a:t>
                </a:r>
                <a:r>
                  <a:rPr lang="en-US" sz="1900" i="1" dirty="0"/>
                  <a:t>(p)</a:t>
                </a:r>
                <a:r>
                  <a:rPr lang="en-US" sz="1900" dirty="0"/>
                  <a:t>, the moving average parameter </a:t>
                </a:r>
                <a:r>
                  <a:rPr lang="en-US" sz="1900" i="1" dirty="0"/>
                  <a:t>(q) </a:t>
                </a:r>
                <a:r>
                  <a:rPr lang="en-US" sz="1900" dirty="0"/>
                  <a:t>and the order of differentiation </a:t>
                </a:r>
                <a:r>
                  <a:rPr lang="en-US" sz="1900" i="1" dirty="0"/>
                  <a:t>(d)</a:t>
                </a:r>
                <a:r>
                  <a:rPr lang="en-US" sz="1900" dirty="0"/>
                  <a:t>. The ARIMA</a:t>
                </a:r>
                <a:r>
                  <a:rPr lang="en-US" sz="1900" i="1" dirty="0"/>
                  <a:t>(</a:t>
                </a:r>
                <a:r>
                  <a:rPr lang="en-US" sz="1900" i="1" dirty="0" err="1"/>
                  <a:t>p,q,d</a:t>
                </a:r>
                <a:r>
                  <a:rPr lang="en-US" sz="1900" i="1" dirty="0"/>
                  <a:t>)</a:t>
                </a:r>
                <a:r>
                  <a:rPr lang="en-US" sz="1900" dirty="0"/>
                  <a:t> model is also described using numbers, for example: </a:t>
                </a:r>
                <a:r>
                  <a:rPr lang="en-US" sz="1900" i="1" dirty="0"/>
                  <a:t>(1,1,0)</a:t>
                </a:r>
                <a:r>
                  <a:rPr lang="en-US" sz="1900" dirty="0"/>
                  <a:t>, which means that in the series p=1 there is a single autoregressive parameter, q=1 there is a single moving average parameter and d =0, no differentiation occurs</a:t>
                </a:r>
                <a:r>
                  <a:rPr lang="pl-PL" sz="1900" dirty="0"/>
                  <a:t>;</a:t>
                </a:r>
              </a:p>
              <a:p>
                <a:pPr marL="0" indent="0" algn="just">
                  <a:buNone/>
                </a:pPr>
                <a:endParaRPr lang="pl-PL" sz="1900" dirty="0"/>
              </a:p>
              <a:p>
                <a:pPr marL="0" indent="0">
                  <a:buNone/>
                </a:pPr>
                <a:r>
                  <a:rPr lang="en-US" sz="1900" dirty="0"/>
                  <a:t>This is represented by the formal model:</a:t>
                </a:r>
                <a:endParaRPr lang="pl-PL" sz="1900" dirty="0"/>
              </a:p>
              <a:p>
                <a:pPr marL="0" indent="0">
                  <a:buNone/>
                </a:pPr>
                <a14:m>
                  <m:oMathPara xmlns:m="http://schemas.openxmlformats.org/officeDocument/2006/math">
                    <m:oMathParaPr>
                      <m:jc m:val="left"/>
                    </m:oMathParaPr>
                    <m:oMath xmlns:m="http://schemas.openxmlformats.org/officeDocument/2006/math">
                      <m:sSub>
                        <m:sSubPr>
                          <m:ctrlPr>
                            <a:rPr lang="pl-PL" sz="1900" i="1">
                              <a:latin typeface="Cambria Math" panose="02040503050406030204" pitchFamily="18" charset="0"/>
                            </a:rPr>
                          </m:ctrlPr>
                        </m:sSubPr>
                        <m:e>
                          <m:acc>
                            <m:accPr>
                              <m:chr m:val="̌"/>
                              <m:ctrlPr>
                                <a:rPr lang="pl-PL" sz="1900" i="1">
                                  <a:latin typeface="Cambria Math" panose="02040503050406030204" pitchFamily="18" charset="0"/>
                                </a:rPr>
                              </m:ctrlPr>
                            </m:accPr>
                            <m:e>
                              <m:r>
                                <a:rPr lang="en-GB" sz="1900" i="1">
                                  <a:latin typeface="Cambria Math" panose="02040503050406030204" pitchFamily="18" charset="0"/>
                                </a:rPr>
                                <m:t>𝑦</m:t>
                              </m:r>
                            </m:e>
                          </m:acc>
                        </m:e>
                        <m:sub>
                          <m:r>
                            <a:rPr lang="en-GB" sz="1900" i="1">
                              <a:latin typeface="Cambria Math" panose="02040503050406030204" pitchFamily="18" charset="0"/>
                            </a:rPr>
                            <m:t>𝑡</m:t>
                          </m:r>
                        </m:sub>
                      </m:sSub>
                      <m:r>
                        <a:rPr lang="en-GB" sz="1900" i="1">
                          <a:latin typeface="Cambria Math" panose="02040503050406030204" pitchFamily="18" charset="0"/>
                        </a:rPr>
                        <m:t>= </m:t>
                      </m:r>
                      <m:r>
                        <a:rPr lang="en-GB" sz="1900" i="1">
                          <a:latin typeface="Cambria Math" panose="02040503050406030204" pitchFamily="18" charset="0"/>
                        </a:rPr>
                        <m:t>𝛼</m:t>
                      </m:r>
                      <m:r>
                        <a:rPr lang="en-GB" sz="1900" i="1">
                          <a:latin typeface="Cambria Math" panose="02040503050406030204" pitchFamily="18" charset="0"/>
                        </a:rPr>
                        <m:t>+</m:t>
                      </m:r>
                      <m:sSub>
                        <m:sSubPr>
                          <m:ctrlPr>
                            <a:rPr lang="pl-PL" sz="1900" i="1">
                              <a:latin typeface="Cambria Math" panose="02040503050406030204" pitchFamily="18" charset="0"/>
                            </a:rPr>
                          </m:ctrlPr>
                        </m:sSubPr>
                        <m:e>
                          <m:r>
                            <a:rPr lang="en-GB" sz="1900" i="1">
                              <a:latin typeface="Cambria Math" panose="02040503050406030204" pitchFamily="18" charset="0"/>
                            </a:rPr>
                            <m:t>𝑦</m:t>
                          </m:r>
                        </m:e>
                        <m:sub>
                          <m:r>
                            <a:rPr lang="en-GB" sz="1900" i="1">
                              <a:latin typeface="Cambria Math" panose="02040503050406030204" pitchFamily="18" charset="0"/>
                            </a:rPr>
                            <m:t>𝑡</m:t>
                          </m:r>
                          <m:r>
                            <a:rPr lang="en-GB" sz="1900" i="1">
                              <a:latin typeface="Cambria Math" panose="02040503050406030204" pitchFamily="18" charset="0"/>
                            </a:rPr>
                            <m:t>−1</m:t>
                          </m:r>
                        </m:sub>
                      </m:sSub>
                      <m:r>
                        <a:rPr lang="en-GB" sz="1900" i="1">
                          <a:latin typeface="Cambria Math" panose="02040503050406030204" pitchFamily="18" charset="0"/>
                        </a:rPr>
                        <m:t>+</m:t>
                      </m:r>
                      <m:sSub>
                        <m:sSubPr>
                          <m:ctrlPr>
                            <a:rPr lang="pl-PL" sz="1900" i="1">
                              <a:latin typeface="Cambria Math" panose="02040503050406030204" pitchFamily="18" charset="0"/>
                            </a:rPr>
                          </m:ctrlPr>
                        </m:sSubPr>
                        <m:e>
                          <m:r>
                            <a:rPr lang="en-GB" sz="1900" i="1">
                              <a:latin typeface="Cambria Math" panose="02040503050406030204" pitchFamily="18" charset="0"/>
                            </a:rPr>
                            <m:t>𝛽</m:t>
                          </m:r>
                        </m:e>
                        <m:sub>
                          <m:r>
                            <a:rPr lang="en-GB" sz="1900" i="1">
                              <a:latin typeface="Cambria Math" panose="02040503050406030204" pitchFamily="18" charset="0"/>
                            </a:rPr>
                            <m:t>1</m:t>
                          </m:r>
                        </m:sub>
                      </m:sSub>
                      <m:r>
                        <a:rPr lang="en-GB" sz="1900" i="1">
                          <a:latin typeface="Cambria Math" panose="02040503050406030204" pitchFamily="18" charset="0"/>
                        </a:rPr>
                        <m:t>(</m:t>
                      </m:r>
                      <m:sSub>
                        <m:sSubPr>
                          <m:ctrlPr>
                            <a:rPr lang="pl-PL" sz="1900" i="1">
                              <a:latin typeface="Cambria Math" panose="02040503050406030204" pitchFamily="18" charset="0"/>
                            </a:rPr>
                          </m:ctrlPr>
                        </m:sSubPr>
                        <m:e>
                          <m:r>
                            <a:rPr lang="en-GB" sz="1900" i="1">
                              <a:latin typeface="Cambria Math" panose="02040503050406030204" pitchFamily="18" charset="0"/>
                            </a:rPr>
                            <m:t>𝑦</m:t>
                          </m:r>
                        </m:e>
                        <m:sub>
                          <m:r>
                            <a:rPr lang="en-GB" sz="1900" i="1">
                              <a:latin typeface="Cambria Math" panose="02040503050406030204" pitchFamily="18" charset="0"/>
                            </a:rPr>
                            <m:t>𝑡</m:t>
                          </m:r>
                          <m:r>
                            <a:rPr lang="en-GB" sz="1900" i="1">
                              <a:latin typeface="Cambria Math" panose="02040503050406030204" pitchFamily="18" charset="0"/>
                            </a:rPr>
                            <m:t>−1</m:t>
                          </m:r>
                        </m:sub>
                      </m:sSub>
                      <m:r>
                        <a:rPr lang="en-GB" sz="1900" i="1">
                          <a:latin typeface="Cambria Math" panose="02040503050406030204" pitchFamily="18" charset="0"/>
                        </a:rPr>
                        <m:t>−</m:t>
                      </m:r>
                      <m:sSub>
                        <m:sSubPr>
                          <m:ctrlPr>
                            <a:rPr lang="pl-PL" sz="1900" i="1">
                              <a:latin typeface="Cambria Math" panose="02040503050406030204" pitchFamily="18" charset="0"/>
                            </a:rPr>
                          </m:ctrlPr>
                        </m:sSubPr>
                        <m:e>
                          <m:r>
                            <a:rPr lang="en-GB" sz="1900" i="1">
                              <a:latin typeface="Cambria Math" panose="02040503050406030204" pitchFamily="18" charset="0"/>
                            </a:rPr>
                            <m:t>𝑦</m:t>
                          </m:r>
                        </m:e>
                        <m:sub>
                          <m:r>
                            <a:rPr lang="en-GB" sz="1900" i="1">
                              <a:latin typeface="Cambria Math" panose="02040503050406030204" pitchFamily="18" charset="0"/>
                            </a:rPr>
                            <m:t>𝑡</m:t>
                          </m:r>
                          <m:r>
                            <a:rPr lang="en-GB" sz="1900" i="1">
                              <a:latin typeface="Cambria Math" panose="02040503050406030204" pitchFamily="18" charset="0"/>
                            </a:rPr>
                            <m:t>−2</m:t>
                          </m:r>
                        </m:sub>
                      </m:sSub>
                      <m:r>
                        <a:rPr lang="en-GB" sz="1900" i="1">
                          <a:latin typeface="Cambria Math" panose="02040503050406030204" pitchFamily="18" charset="0"/>
                        </a:rPr>
                        <m:t>)</m:t>
                      </m:r>
                    </m:oMath>
                  </m:oMathPara>
                </a14:m>
                <a:endParaRPr lang="pl-PL" sz="1900" dirty="0"/>
              </a:p>
              <a:p>
                <a:pPr marL="0" indent="0">
                  <a:buNone/>
                </a:pPr>
                <a:r>
                  <a:rPr lang="en-GB" sz="1900" dirty="0"/>
                  <a:t>where:</a:t>
                </a:r>
                <a:endParaRPr lang="pl-PL" sz="1900" dirty="0"/>
              </a:p>
              <a:p>
                <a:pPr marL="0" indent="0">
                  <a:buNone/>
                </a:pPr>
                <a14:m>
                  <m:oMath xmlns:m="http://schemas.openxmlformats.org/officeDocument/2006/math">
                    <m:r>
                      <a:rPr lang="en-GB" sz="1900" i="1">
                        <a:latin typeface="Cambria Math" panose="02040503050406030204" pitchFamily="18" charset="0"/>
                      </a:rPr>
                      <m:t>𝛼</m:t>
                    </m:r>
                    <m:r>
                      <a:rPr lang="en-GB" sz="1900" i="1">
                        <a:latin typeface="Cambria Math" panose="02040503050406030204" pitchFamily="18" charset="0"/>
                      </a:rPr>
                      <m:t> </m:t>
                    </m:r>
                  </m:oMath>
                </a14:m>
                <a:r>
                  <a:rPr lang="en-GB" sz="1900" dirty="0"/>
                  <a:t>– parameter of the autoregressive model</a:t>
                </a:r>
                <a:endParaRPr lang="pl-PL" sz="1900" dirty="0"/>
              </a:p>
              <a:p>
                <a:pPr marL="0" indent="0">
                  <a:buNone/>
                </a:pPr>
                <a14:m>
                  <m:oMath xmlns:m="http://schemas.openxmlformats.org/officeDocument/2006/math">
                    <m:r>
                      <a:rPr lang="en-GB" sz="1900" i="1">
                        <a:latin typeface="Cambria Math" panose="02040503050406030204" pitchFamily="18" charset="0"/>
                      </a:rPr>
                      <m:t>𝛽</m:t>
                    </m:r>
                  </m:oMath>
                </a14:m>
                <a:r>
                  <a:rPr lang="en-GB" sz="1900" dirty="0"/>
                  <a:t> – moving average parameter.</a:t>
                </a:r>
                <a:endParaRPr lang="pl-PL" sz="19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6512461" cy="4922210"/>
              </a:xfrm>
              <a:blipFill>
                <a:blip r:embed="rId2"/>
                <a:stretch>
                  <a:fillRect l="-936" t="-1239" r="-843"/>
                </a:stretch>
              </a:blipFill>
            </p:spPr>
            <p:txBody>
              <a:bodyPr/>
              <a:lstStyle/>
              <a:p>
                <a:r>
                  <a:rPr lang="pl-PL">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GB" sz="1800" dirty="0">
                <a:effectLst/>
                <a:latin typeface="Tahoma" panose="020B0604030504040204" pitchFamily="34" charset="0"/>
                <a:ea typeface="Calibri" panose="020F0502020204030204" pitchFamily="34" charset="0"/>
                <a:cs typeface="Times New Roman" panose="02020603050405020304" pitchFamily="18" charset="0"/>
              </a:rPr>
              <a:t>Autoregressive Integrated Moving Average, ARIMA</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31878" y="2663963"/>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1715" y="1913842"/>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831288E9-DC6B-9FEF-E3D5-C2E78457C4CF}"/>
              </a:ext>
            </a:extLst>
          </p:cNvPr>
          <p:cNvSpPr txBox="1"/>
          <p:nvPr/>
        </p:nvSpPr>
        <p:spPr>
          <a:xfrm>
            <a:off x="6973513" y="4180414"/>
            <a:ext cx="5122550" cy="1138773"/>
          </a:xfrm>
          <a:prstGeom prst="rect">
            <a:avLst/>
          </a:prstGeom>
          <a:noFill/>
        </p:spPr>
        <p:txBody>
          <a:bodyPr wrap="square">
            <a:spAutoFit/>
          </a:bodyPr>
          <a:lstStyle/>
          <a:p>
            <a:pPr algn="l">
              <a:lnSpc>
                <a:spcPct val="150000"/>
              </a:lnSpc>
              <a:spcAft>
                <a:spcPts val="600"/>
              </a:spcAft>
            </a:pPr>
            <a:r>
              <a:rPr lang="en-GB" sz="1800" kern="100" dirty="0">
                <a:effectLst/>
                <a:latin typeface="Tahoma" panose="020B0604030504040204" pitchFamily="34" charset="0"/>
                <a:ea typeface="Calibri" panose="020F0502020204030204" pitchFamily="34" charset="0"/>
                <a:cs typeface="Times New Roman" panose="02020603050405020304" pitchFamily="18" charset="0"/>
              </a:rPr>
              <a:t>Formula used in Excel:</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800" b="1"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alfa + demand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beta  * [demand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800" b="1" dirty="0">
                <a:effectLst/>
                <a:latin typeface="Tahoma" panose="020B0604030504040204" pitchFamily="34" charset="0"/>
                <a:ea typeface="Calibri" panose="020F0502020204030204" pitchFamily="34" charset="0"/>
                <a:cs typeface="Times New Roman" panose="02020603050405020304" pitchFamily="18" charset="0"/>
              </a:rPr>
              <a:t>- demand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(t-2)</a:t>
            </a:r>
            <a:r>
              <a:rPr lang="en-GB" sz="1800" b="1" dirty="0">
                <a:effectLst/>
                <a:latin typeface="Tahoma" panose="020B0604030504040204" pitchFamily="34" charset="0"/>
                <a:ea typeface="Calibri" panose="020F0502020204030204" pitchFamily="34" charset="0"/>
                <a:cs typeface="Times New Roman" panose="02020603050405020304" pitchFamily="18" charset="0"/>
              </a:rPr>
              <a:t>]</a:t>
            </a:r>
            <a:endParaRPr lang="pl-PL" dirty="0"/>
          </a:p>
        </p:txBody>
      </p:sp>
    </p:spTree>
    <p:extLst>
      <p:ext uri="{BB962C8B-B14F-4D97-AF65-F5344CB8AC3E}">
        <p14:creationId xmlns:p14="http://schemas.microsoft.com/office/powerpoint/2010/main" val="223954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Forecasting</a:t>
            </a:r>
            <a:r>
              <a:rPr lang="pl-PL" dirty="0"/>
              <a:t> </a:t>
            </a:r>
            <a:r>
              <a:rPr lang="pl-PL" dirty="0" err="1"/>
              <a:t>horizons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5250402" y="1337353"/>
            <a:ext cx="6941598" cy="4351338"/>
          </a:xfrm>
        </p:spPr>
        <p:txBody>
          <a:bodyPr>
            <a:normAutofit/>
          </a:bodyPr>
          <a:lstStyle/>
          <a:p>
            <a:pPr algn="just"/>
            <a:r>
              <a:rPr lang="en-US" sz="2000" dirty="0"/>
              <a:t>The forecast always concerns a specific forecast horizon. The forecast horizon is the interval </a:t>
            </a:r>
            <a:r>
              <a:rPr lang="pl-PL" sz="2000" dirty="0"/>
              <a:t>	    </a:t>
            </a:r>
            <a:r>
              <a:rPr lang="en-US" sz="2000" dirty="0"/>
              <a:t>, where:</a:t>
            </a:r>
          </a:p>
          <a:p>
            <a:pPr lvl="1" algn="just"/>
            <a:r>
              <a:rPr lang="en-US" sz="1800" dirty="0"/>
              <a:t>T – current moment,</a:t>
            </a:r>
          </a:p>
          <a:p>
            <a:pPr lvl="1" algn="just"/>
            <a:r>
              <a:rPr lang="en-US" sz="1800" dirty="0"/>
              <a:t>T</a:t>
            </a:r>
            <a:r>
              <a:rPr lang="en-US" sz="1800" baseline="-25000" dirty="0"/>
              <a:t>i</a:t>
            </a:r>
            <a:r>
              <a:rPr lang="en-US" sz="1800" dirty="0"/>
              <a:t> – final moment.</a:t>
            </a:r>
            <a:endParaRPr lang="pl-PL" sz="1800" dirty="0"/>
          </a:p>
          <a:p>
            <a:pPr lvl="1" algn="just"/>
            <a:endParaRPr lang="pl-PL" sz="1800" dirty="0"/>
          </a:p>
          <a:p>
            <a:pPr algn="just"/>
            <a:r>
              <a:rPr lang="en-US" sz="2000" dirty="0"/>
              <a:t>Depending on the time horizon, the forecasting problem is generally divided into three areas:</a:t>
            </a:r>
            <a:endParaRPr lang="pl-PL" sz="2000" dirty="0"/>
          </a:p>
          <a:p>
            <a:pPr lvl="1" algn="just"/>
            <a:r>
              <a:rPr lang="en-US" sz="1800" dirty="0">
                <a:solidFill>
                  <a:srgbClr val="347CB8"/>
                </a:solidFill>
              </a:rPr>
              <a:t>short-term</a:t>
            </a:r>
            <a:r>
              <a:rPr lang="pl-PL" sz="1800" dirty="0">
                <a:solidFill>
                  <a:srgbClr val="347CB8"/>
                </a:solidFill>
              </a:rPr>
              <a:t> </a:t>
            </a:r>
            <a:r>
              <a:rPr lang="pl-PL" sz="1800" dirty="0"/>
              <a:t>– i</a:t>
            </a:r>
            <a:r>
              <a:rPr lang="en-US" sz="1800" dirty="0"/>
              <a:t>t covers prediction horizons from one hour to a week</a:t>
            </a:r>
            <a:r>
              <a:rPr lang="pl-PL" sz="1800" dirty="0"/>
              <a:t>;</a:t>
            </a:r>
            <a:r>
              <a:rPr lang="en-US" sz="1800" dirty="0"/>
              <a:t> </a:t>
            </a:r>
            <a:endParaRPr lang="pl-PL" sz="1800" dirty="0"/>
          </a:p>
          <a:p>
            <a:pPr lvl="1" algn="just"/>
            <a:r>
              <a:rPr lang="en-US" sz="1800" dirty="0">
                <a:solidFill>
                  <a:srgbClr val="347CB8"/>
                </a:solidFill>
              </a:rPr>
              <a:t>medium-term</a:t>
            </a:r>
            <a:r>
              <a:rPr lang="pl-PL" sz="1800" dirty="0">
                <a:solidFill>
                  <a:srgbClr val="347CB8"/>
                </a:solidFill>
              </a:rPr>
              <a:t> </a:t>
            </a:r>
            <a:r>
              <a:rPr lang="pl-PL" sz="1800" dirty="0"/>
              <a:t>– </a:t>
            </a:r>
            <a:r>
              <a:rPr lang="en-US" sz="1800" dirty="0"/>
              <a:t>refers to forecasts from one month to a maximum of a year</a:t>
            </a:r>
            <a:r>
              <a:rPr lang="pl-PL" sz="1800" dirty="0"/>
              <a:t>;</a:t>
            </a:r>
          </a:p>
          <a:p>
            <a:pPr lvl="1" algn="just"/>
            <a:r>
              <a:rPr lang="en-US" sz="1800" dirty="0">
                <a:solidFill>
                  <a:srgbClr val="347CB8"/>
                </a:solidFill>
              </a:rPr>
              <a:t>long-term forecasting</a:t>
            </a:r>
            <a:r>
              <a:rPr lang="pl-PL" sz="1800" dirty="0">
                <a:solidFill>
                  <a:srgbClr val="347CB8"/>
                </a:solidFill>
              </a:rPr>
              <a:t> </a:t>
            </a:r>
            <a:r>
              <a:rPr lang="pl-PL" sz="1800" dirty="0"/>
              <a:t>– </a:t>
            </a:r>
            <a:r>
              <a:rPr lang="en-US" sz="1800" dirty="0"/>
              <a:t>characterized by a prediction horizon longer than one year</a:t>
            </a:r>
            <a:r>
              <a:rPr lang="pl-PL" sz="1800" dirty="0"/>
              <a:t>.</a:t>
            </a:r>
            <a:endParaRPr lang="en-US" sz="18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496674" y="5450037"/>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Raza</a:t>
            </a:r>
            <a:r>
              <a:rPr lang="pl-PL" sz="1200" dirty="0">
                <a:solidFill>
                  <a:srgbClr val="7F7F7F"/>
                </a:solidFill>
              </a:rPr>
              <a:t> &amp; </a:t>
            </a:r>
            <a:r>
              <a:rPr lang="pl-PL" sz="1200" dirty="0" err="1">
                <a:solidFill>
                  <a:srgbClr val="7F7F7F"/>
                </a:solidFill>
              </a:rPr>
              <a:t>Khosravi</a:t>
            </a:r>
            <a:r>
              <a:rPr lang="pl-PL" sz="1200" dirty="0">
                <a:solidFill>
                  <a:srgbClr val="7F7F7F"/>
                </a:solidFill>
              </a:rPr>
              <a:t>, 2015</a:t>
            </a:r>
          </a:p>
        </p:txBody>
      </p:sp>
      <p:graphicFrame>
        <p:nvGraphicFramePr>
          <p:cNvPr id="8" name="Obiekt 7">
            <a:extLst>
              <a:ext uri="{FF2B5EF4-FFF2-40B4-BE49-F238E27FC236}">
                <a16:creationId xmlns:a16="http://schemas.microsoft.com/office/drawing/2014/main" id="{C3F490E8-B07C-2912-F3ED-4F4EDFDC1F8E}"/>
              </a:ext>
            </a:extLst>
          </p:cNvPr>
          <p:cNvGraphicFramePr>
            <a:graphicFrameLocks noChangeAspect="1"/>
          </p:cNvGraphicFramePr>
          <p:nvPr>
            <p:extLst>
              <p:ext uri="{D42A27DB-BD31-4B8C-83A1-F6EECF244321}">
                <p14:modId xmlns:p14="http://schemas.microsoft.com/office/powerpoint/2010/main" val="1059837568"/>
              </p:ext>
            </p:extLst>
          </p:nvPr>
        </p:nvGraphicFramePr>
        <p:xfrm>
          <a:off x="9555762" y="1648817"/>
          <a:ext cx="740916" cy="370458"/>
        </p:xfrm>
        <a:graphic>
          <a:graphicData uri="http://schemas.openxmlformats.org/presentationml/2006/ole">
            <mc:AlternateContent xmlns:mc="http://schemas.openxmlformats.org/markup-compatibility/2006">
              <mc:Choice xmlns:v="urn:schemas-microsoft-com:vml" Requires="v">
                <p:oleObj r:id="rId2" imgW="418918" imgH="253890" progId="Equation.3">
                  <p:embed/>
                </p:oleObj>
              </mc:Choice>
              <mc:Fallback>
                <p:oleObj r:id="rId2" imgW="418918" imgH="253890" progId="Equation.3">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5762" y="1648817"/>
                        <a:ext cx="740916" cy="370458"/>
                      </a:xfrm>
                      <a:prstGeom prst="rect">
                        <a:avLst/>
                      </a:prstGeom>
                      <a:noFill/>
                    </p:spPr>
                  </p:pic>
                </p:oleObj>
              </mc:Fallback>
            </mc:AlternateContent>
          </a:graphicData>
        </a:graphic>
      </p:graphicFrame>
      <p:sp>
        <p:nvSpPr>
          <p:cNvPr id="12" name="pole tekstowe 11">
            <a:extLst>
              <a:ext uri="{FF2B5EF4-FFF2-40B4-BE49-F238E27FC236}">
                <a16:creationId xmlns:a16="http://schemas.microsoft.com/office/drawing/2014/main" id="{CA4CF87C-8172-4DBF-C003-1802469064A4}"/>
              </a:ext>
            </a:extLst>
          </p:cNvPr>
          <p:cNvSpPr txBox="1"/>
          <p:nvPr/>
        </p:nvSpPr>
        <p:spPr>
          <a:xfrm>
            <a:off x="386712" y="4650471"/>
            <a:ext cx="6094520" cy="369332"/>
          </a:xfrm>
          <a:prstGeom prst="rect">
            <a:avLst/>
          </a:prstGeom>
          <a:noFill/>
        </p:spPr>
        <p:txBody>
          <a:bodyPr wrap="square">
            <a:spAutoFit/>
          </a:bodyPr>
          <a:lstStyle/>
          <a:p>
            <a:r>
              <a:rPr lang="en-US" dirty="0"/>
              <a:t>Figure</a:t>
            </a:r>
            <a:r>
              <a:rPr lang="pl-PL" dirty="0"/>
              <a:t> 1: </a:t>
            </a:r>
            <a:r>
              <a:rPr lang="en-US" dirty="0"/>
              <a:t>Generalized forecasting model</a:t>
            </a:r>
            <a:endParaRPr lang="pl-PL" dirty="0"/>
          </a:p>
        </p:txBody>
      </p:sp>
      <p:pic>
        <p:nvPicPr>
          <p:cNvPr id="33" name="Obraz 32">
            <a:extLst>
              <a:ext uri="{FF2B5EF4-FFF2-40B4-BE49-F238E27FC236}">
                <a16:creationId xmlns:a16="http://schemas.microsoft.com/office/drawing/2014/main" id="{5B29D07F-6DEA-6134-F5B4-0354CEDD26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9929" y="2453895"/>
            <a:ext cx="5040473" cy="1762497"/>
          </a:xfrm>
          <a:prstGeom prst="rect">
            <a:avLst/>
          </a:prstGeom>
          <a:noFill/>
          <a:ln>
            <a:noFill/>
          </a:ln>
        </p:spPr>
      </p:pic>
      <p:sp>
        <p:nvSpPr>
          <p:cNvPr id="38" name="Owal 37">
            <a:extLst>
              <a:ext uri="{FF2B5EF4-FFF2-40B4-BE49-F238E27FC236}">
                <a16:creationId xmlns:a16="http://schemas.microsoft.com/office/drawing/2014/main" id="{51AC426A-7CE5-6C2A-BCFC-B6AFDC909B30}"/>
              </a:ext>
            </a:extLst>
          </p:cNvPr>
          <p:cNvSpPr/>
          <p:nvPr/>
        </p:nvSpPr>
        <p:spPr>
          <a:xfrm>
            <a:off x="386712" y="2709894"/>
            <a:ext cx="1221954" cy="12272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9" name="Owal 38">
            <a:extLst>
              <a:ext uri="{FF2B5EF4-FFF2-40B4-BE49-F238E27FC236}">
                <a16:creationId xmlns:a16="http://schemas.microsoft.com/office/drawing/2014/main" id="{971E7314-5E24-E099-9CBF-FE0BABB59AB4}"/>
              </a:ext>
            </a:extLst>
          </p:cNvPr>
          <p:cNvSpPr/>
          <p:nvPr/>
        </p:nvSpPr>
        <p:spPr>
          <a:xfrm>
            <a:off x="3857511" y="2750613"/>
            <a:ext cx="1221954" cy="12272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rostokąt 39">
            <a:extLst>
              <a:ext uri="{FF2B5EF4-FFF2-40B4-BE49-F238E27FC236}">
                <a16:creationId xmlns:a16="http://schemas.microsoft.com/office/drawing/2014/main" id="{4BEEE21F-7800-7264-308B-B3BB404A3AD6}"/>
              </a:ext>
            </a:extLst>
          </p:cNvPr>
          <p:cNvSpPr/>
          <p:nvPr/>
        </p:nvSpPr>
        <p:spPr>
          <a:xfrm>
            <a:off x="2292223" y="2852205"/>
            <a:ext cx="937538" cy="3188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rostokąt 40">
            <a:extLst>
              <a:ext uri="{FF2B5EF4-FFF2-40B4-BE49-F238E27FC236}">
                <a16:creationId xmlns:a16="http://schemas.microsoft.com/office/drawing/2014/main" id="{CECC93F4-0768-8F16-E869-50EE5B1A0253}"/>
              </a:ext>
            </a:extLst>
          </p:cNvPr>
          <p:cNvSpPr/>
          <p:nvPr/>
        </p:nvSpPr>
        <p:spPr>
          <a:xfrm>
            <a:off x="2255771" y="3509099"/>
            <a:ext cx="937538" cy="3188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ole tekstowe 33">
            <a:extLst>
              <a:ext uri="{FF2B5EF4-FFF2-40B4-BE49-F238E27FC236}">
                <a16:creationId xmlns:a16="http://schemas.microsoft.com/office/drawing/2014/main" id="{D7A23A59-5170-F7D5-0571-391272EB9D90}"/>
              </a:ext>
            </a:extLst>
          </p:cNvPr>
          <p:cNvSpPr txBox="1"/>
          <p:nvPr/>
        </p:nvSpPr>
        <p:spPr>
          <a:xfrm>
            <a:off x="365449" y="2908015"/>
            <a:ext cx="1221955" cy="1015663"/>
          </a:xfrm>
          <a:prstGeom prst="rect">
            <a:avLst/>
          </a:prstGeom>
          <a:noFill/>
        </p:spPr>
        <p:txBody>
          <a:bodyPr wrap="square" rtlCol="0">
            <a:spAutoFit/>
          </a:bodyPr>
          <a:lstStyle/>
          <a:p>
            <a:pPr algn="ctr"/>
            <a:r>
              <a:rPr lang="pl-PL" sz="2000" dirty="0" err="1">
                <a:solidFill>
                  <a:schemeClr val="bg1"/>
                </a:solidFill>
              </a:rPr>
              <a:t>Historical</a:t>
            </a:r>
            <a:r>
              <a:rPr lang="pl-PL" sz="2000" dirty="0">
                <a:solidFill>
                  <a:schemeClr val="bg1"/>
                </a:solidFill>
              </a:rPr>
              <a:t> data </a:t>
            </a:r>
          </a:p>
          <a:p>
            <a:pPr algn="ctr"/>
            <a:r>
              <a:rPr lang="pl-PL" sz="2000" i="1" dirty="0">
                <a:solidFill>
                  <a:schemeClr val="bg1"/>
                </a:solidFill>
              </a:rPr>
              <a:t>„y”</a:t>
            </a:r>
            <a:endParaRPr lang="pl-PL" sz="2000" dirty="0">
              <a:solidFill>
                <a:schemeClr val="bg1"/>
              </a:solidFill>
            </a:endParaRPr>
          </a:p>
        </p:txBody>
      </p:sp>
      <p:sp>
        <p:nvSpPr>
          <p:cNvPr id="35" name="pole tekstowe 34">
            <a:extLst>
              <a:ext uri="{FF2B5EF4-FFF2-40B4-BE49-F238E27FC236}">
                <a16:creationId xmlns:a16="http://schemas.microsoft.com/office/drawing/2014/main" id="{9CF39814-35BD-6362-850E-24EACF39657D}"/>
              </a:ext>
            </a:extLst>
          </p:cNvPr>
          <p:cNvSpPr txBox="1"/>
          <p:nvPr/>
        </p:nvSpPr>
        <p:spPr>
          <a:xfrm>
            <a:off x="3640418" y="2856428"/>
            <a:ext cx="1620615" cy="1015663"/>
          </a:xfrm>
          <a:prstGeom prst="rect">
            <a:avLst/>
          </a:prstGeom>
          <a:noFill/>
        </p:spPr>
        <p:txBody>
          <a:bodyPr wrap="square" rtlCol="0">
            <a:spAutoFit/>
          </a:bodyPr>
          <a:lstStyle/>
          <a:p>
            <a:pPr algn="ctr"/>
            <a:r>
              <a:rPr lang="pl-PL" sz="2000" dirty="0" err="1">
                <a:solidFill>
                  <a:schemeClr val="bg1"/>
                </a:solidFill>
              </a:rPr>
              <a:t>Forecast</a:t>
            </a:r>
            <a:endParaRPr lang="pl-PL" sz="2000" dirty="0">
              <a:solidFill>
                <a:schemeClr val="bg1"/>
              </a:solidFill>
            </a:endParaRPr>
          </a:p>
          <a:p>
            <a:pPr algn="ctr"/>
            <a:r>
              <a:rPr lang="pl-PL" sz="2000" dirty="0">
                <a:solidFill>
                  <a:schemeClr val="bg1"/>
                </a:solidFill>
              </a:rPr>
              <a:t>data </a:t>
            </a:r>
          </a:p>
          <a:p>
            <a:pPr algn="ctr"/>
            <a:r>
              <a:rPr lang="pl-PL" sz="2000" i="1" dirty="0">
                <a:solidFill>
                  <a:schemeClr val="bg1"/>
                </a:solidFill>
              </a:rPr>
              <a:t>„p”</a:t>
            </a:r>
            <a:endParaRPr lang="pl-PL" sz="2000" dirty="0">
              <a:solidFill>
                <a:schemeClr val="bg1"/>
              </a:solidFill>
            </a:endParaRPr>
          </a:p>
        </p:txBody>
      </p:sp>
      <p:sp>
        <p:nvSpPr>
          <p:cNvPr id="36" name="pole tekstowe 35">
            <a:extLst>
              <a:ext uri="{FF2B5EF4-FFF2-40B4-BE49-F238E27FC236}">
                <a16:creationId xmlns:a16="http://schemas.microsoft.com/office/drawing/2014/main" id="{1D29341A-B5A7-D377-AC70-3B64D89ADE71}"/>
              </a:ext>
            </a:extLst>
          </p:cNvPr>
          <p:cNvSpPr txBox="1"/>
          <p:nvPr/>
        </p:nvSpPr>
        <p:spPr>
          <a:xfrm>
            <a:off x="1983921" y="2804103"/>
            <a:ext cx="1507977" cy="338554"/>
          </a:xfrm>
          <a:prstGeom prst="rect">
            <a:avLst/>
          </a:prstGeom>
          <a:noFill/>
        </p:spPr>
        <p:txBody>
          <a:bodyPr wrap="square" rtlCol="0">
            <a:spAutoFit/>
          </a:bodyPr>
          <a:lstStyle/>
          <a:p>
            <a:pPr algn="ctr"/>
            <a:r>
              <a:rPr lang="pl-PL" sz="1600" dirty="0" err="1"/>
              <a:t>Forecasting</a:t>
            </a:r>
            <a:endParaRPr lang="pl-PL" sz="1600" dirty="0"/>
          </a:p>
        </p:txBody>
      </p:sp>
      <p:sp>
        <p:nvSpPr>
          <p:cNvPr id="37" name="pole tekstowe 36">
            <a:extLst>
              <a:ext uri="{FF2B5EF4-FFF2-40B4-BE49-F238E27FC236}">
                <a16:creationId xmlns:a16="http://schemas.microsoft.com/office/drawing/2014/main" id="{5C4097EF-1B0F-5237-F9EC-5600CCE105E5}"/>
              </a:ext>
            </a:extLst>
          </p:cNvPr>
          <p:cNvSpPr txBox="1"/>
          <p:nvPr/>
        </p:nvSpPr>
        <p:spPr>
          <a:xfrm>
            <a:off x="2083796" y="3443855"/>
            <a:ext cx="1281487" cy="338554"/>
          </a:xfrm>
          <a:prstGeom prst="rect">
            <a:avLst/>
          </a:prstGeom>
          <a:noFill/>
        </p:spPr>
        <p:txBody>
          <a:bodyPr wrap="square" rtlCol="0">
            <a:spAutoFit/>
          </a:bodyPr>
          <a:lstStyle/>
          <a:p>
            <a:pPr algn="ctr"/>
            <a:r>
              <a:rPr lang="pl-PL" sz="1600" dirty="0"/>
              <a:t>model</a:t>
            </a:r>
          </a:p>
        </p:txBody>
      </p:sp>
    </p:spTree>
    <p:extLst>
      <p:ext uri="{BB962C8B-B14F-4D97-AF65-F5344CB8AC3E}">
        <p14:creationId xmlns:p14="http://schemas.microsoft.com/office/powerpoint/2010/main" val="27669473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Autoregressive methods</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5856341" cy="4922210"/>
              </a:xfrm>
            </p:spPr>
            <p:txBody>
              <a:bodyPr>
                <a:noAutofit/>
              </a:bodyPr>
              <a:lstStyle/>
              <a:p>
                <a:pPr marL="0" indent="0" algn="just">
                  <a:buNone/>
                </a:pPr>
                <a:r>
                  <a:rPr lang="en-US" sz="2000" dirty="0"/>
                  <a:t>In a simple RW model, each forecast is assumed to be the sum of the last observation and a random error term. It therefore assumes that the latest observation is the best indication for building the nearest next forecast. This model is quite simple to understand and implement. It is used when a development trend is observed in the data sequence</a:t>
                </a:r>
                <a:r>
                  <a:rPr lang="en-GB" sz="2000" dirty="0"/>
                  <a:t>.</a:t>
                </a:r>
                <a:endParaRPr lang="pl-PL" sz="2000" dirty="0"/>
              </a:p>
              <a:p>
                <a:pPr marL="0" indent="0" algn="just">
                  <a:buNone/>
                </a:pPr>
                <a:endParaRPr lang="pl-PL" sz="2000" dirty="0"/>
              </a:p>
              <a:p>
                <a:pPr marL="0" indent="0">
                  <a:buNone/>
                </a:pPr>
                <a:r>
                  <a:rPr lang="en-US" sz="2000" dirty="0"/>
                  <a:t>This is represented by the formal model:</a:t>
                </a:r>
                <a:endParaRPr lang="pl-PL" sz="2000" dirty="0"/>
              </a:p>
              <a:p>
                <a:pPr marL="0" indent="0">
                  <a:buNone/>
                </a:pPr>
                <a:endParaRPr lang="pl-PL" sz="2000" dirty="0"/>
              </a:p>
              <a:p>
                <a:pPr marL="0" indent="0">
                  <a:buNone/>
                </a:pPr>
                <a14:m>
                  <m:oMathPara xmlns:m="http://schemas.openxmlformats.org/officeDocument/2006/math">
                    <m:oMathParaPr>
                      <m:jc m:val="left"/>
                    </m:oMathParaPr>
                    <m:oMath xmlns:m="http://schemas.openxmlformats.org/officeDocument/2006/math">
                      <m:sSub>
                        <m:sSubPr>
                          <m:ctrlPr>
                            <a:rPr lang="pl-PL" sz="2000" i="1">
                              <a:latin typeface="Cambria Math" panose="02040503050406030204" pitchFamily="18" charset="0"/>
                            </a:rPr>
                          </m:ctrlPr>
                        </m:sSubPr>
                        <m:e>
                          <m:acc>
                            <m:accPr>
                              <m:chr m:val="̌"/>
                              <m:ctrlPr>
                                <a:rPr lang="pl-PL" sz="2000" i="1">
                                  <a:latin typeface="Cambria Math" panose="02040503050406030204" pitchFamily="18" charset="0"/>
                                </a:rPr>
                              </m:ctrlPr>
                            </m:accPr>
                            <m:e>
                              <m:r>
                                <a:rPr lang="en-GB" sz="2000" i="1">
                                  <a:latin typeface="Cambria Math" panose="02040503050406030204" pitchFamily="18" charset="0"/>
                                </a:rPr>
                                <m:t>𝑦</m:t>
                              </m:r>
                            </m:e>
                          </m:acc>
                        </m:e>
                        <m:sub>
                          <m:r>
                            <a:rPr lang="en-GB" sz="2000" i="1">
                              <a:latin typeface="Cambria Math" panose="02040503050406030204" pitchFamily="18" charset="0"/>
                            </a:rPr>
                            <m:t>𝑡</m:t>
                          </m:r>
                        </m:sub>
                      </m:sSub>
                      <m:r>
                        <a:rPr lang="en-GB" sz="2000" i="1">
                          <a:latin typeface="Cambria Math" panose="02040503050406030204" pitchFamily="18" charset="0"/>
                        </a:rPr>
                        <m:t>=</m:t>
                      </m:r>
                      <m:sSub>
                        <m:sSubPr>
                          <m:ctrlPr>
                            <a:rPr lang="pl-PL" sz="2000" i="1">
                              <a:latin typeface="Cambria Math" panose="02040503050406030204" pitchFamily="18" charset="0"/>
                            </a:rPr>
                          </m:ctrlPr>
                        </m:sSubPr>
                        <m:e>
                          <m:r>
                            <a:rPr lang="en-GB" sz="2000" i="1">
                              <a:latin typeface="Cambria Math" panose="02040503050406030204" pitchFamily="18" charset="0"/>
                            </a:rPr>
                            <m:t>𝑦</m:t>
                          </m:r>
                        </m:e>
                        <m:sub>
                          <m:r>
                            <a:rPr lang="en-GB" sz="2000" i="1">
                              <a:latin typeface="Cambria Math" panose="02040503050406030204" pitchFamily="18" charset="0"/>
                            </a:rPr>
                            <m:t>𝑡</m:t>
                          </m:r>
                          <m:r>
                            <a:rPr lang="en-GB" sz="2000" i="1">
                              <a:latin typeface="Cambria Math" panose="02040503050406030204" pitchFamily="18" charset="0"/>
                            </a:rPr>
                            <m:t>−1</m:t>
                          </m:r>
                        </m:sub>
                      </m:sSub>
                      <m:r>
                        <a:rPr lang="en-GB" sz="2000" i="1">
                          <a:latin typeface="Cambria Math" panose="02040503050406030204" pitchFamily="18" charset="0"/>
                        </a:rPr>
                        <m:t>+</m:t>
                      </m:r>
                      <m:sSub>
                        <m:sSubPr>
                          <m:ctrlPr>
                            <a:rPr lang="pl-PL" sz="2000" i="1">
                              <a:latin typeface="Cambria Math" panose="02040503050406030204" pitchFamily="18" charset="0"/>
                            </a:rPr>
                          </m:ctrlPr>
                        </m:sSubPr>
                        <m:e>
                          <m:r>
                            <a:rPr lang="en-GB" sz="2000" i="1">
                              <a:latin typeface="Cambria Math" panose="02040503050406030204" pitchFamily="18" charset="0"/>
                            </a:rPr>
                            <m:t>𝜀</m:t>
                          </m:r>
                        </m:e>
                        <m:sub>
                          <m:r>
                            <a:rPr lang="en-GB" sz="2000" i="1">
                              <a:latin typeface="Cambria Math" panose="02040503050406030204" pitchFamily="18" charset="0"/>
                            </a:rPr>
                            <m:t>𝑡</m:t>
                          </m:r>
                        </m:sub>
                      </m:sSub>
                    </m:oMath>
                  </m:oMathPara>
                </a14:m>
                <a:endParaRPr lang="pl-PL" sz="2000" dirty="0"/>
              </a:p>
              <a:p>
                <a:pPr marL="0" indent="0">
                  <a:buNone/>
                </a:pPr>
                <a14:m>
                  <m:oMathPara xmlns:m="http://schemas.openxmlformats.org/officeDocument/2006/math">
                    <m:oMathParaPr>
                      <m:jc m:val="left"/>
                    </m:oMathParaPr>
                    <m:oMath xmlns:m="http://schemas.openxmlformats.org/officeDocument/2006/math">
                      <m:sSub>
                        <m:sSubPr>
                          <m:ctrlPr>
                            <a:rPr lang="pl-PL" sz="2000" i="1">
                              <a:latin typeface="Cambria Math" panose="02040503050406030204" pitchFamily="18" charset="0"/>
                            </a:rPr>
                          </m:ctrlPr>
                        </m:sSubPr>
                        <m:e>
                          <m:r>
                            <a:rPr lang="en-GB" sz="2000" i="1">
                              <a:latin typeface="Cambria Math" panose="02040503050406030204" pitchFamily="18" charset="0"/>
                            </a:rPr>
                            <m:t>𝜀</m:t>
                          </m:r>
                        </m:e>
                        <m:sub>
                          <m:r>
                            <a:rPr lang="en-GB" sz="2000" i="1">
                              <a:latin typeface="Cambria Math" panose="02040503050406030204" pitchFamily="18" charset="0"/>
                            </a:rPr>
                            <m:t>𝑡</m:t>
                          </m:r>
                        </m:sub>
                      </m:sSub>
                      <m:r>
                        <a:rPr lang="en-GB" sz="2000" i="1">
                          <a:latin typeface="Cambria Math" panose="02040503050406030204" pitchFamily="18" charset="0"/>
                        </a:rPr>
                        <m:t>=</m:t>
                      </m:r>
                      <m:sSub>
                        <m:sSubPr>
                          <m:ctrlPr>
                            <a:rPr lang="pl-PL" sz="2000" i="1">
                              <a:latin typeface="Cambria Math" panose="02040503050406030204" pitchFamily="18" charset="0"/>
                            </a:rPr>
                          </m:ctrlPr>
                        </m:sSubPr>
                        <m:e>
                          <m:r>
                            <a:rPr lang="en-GB" sz="2000" i="1">
                              <a:latin typeface="Cambria Math" panose="02040503050406030204" pitchFamily="18" charset="0"/>
                            </a:rPr>
                            <m:t>𝑦</m:t>
                          </m:r>
                        </m:e>
                        <m:sub>
                          <m:r>
                            <a:rPr lang="en-GB" sz="2000" i="1">
                              <a:latin typeface="Cambria Math" panose="02040503050406030204" pitchFamily="18" charset="0"/>
                            </a:rPr>
                            <m:t>𝑡</m:t>
                          </m:r>
                          <m:r>
                            <a:rPr lang="en-GB" sz="2000" i="1">
                              <a:latin typeface="Cambria Math" panose="02040503050406030204" pitchFamily="18" charset="0"/>
                            </a:rPr>
                            <m:t>−1</m:t>
                          </m:r>
                        </m:sub>
                      </m:sSub>
                      <m:r>
                        <a:rPr lang="en-GB" sz="2000" i="1">
                          <a:latin typeface="Cambria Math" panose="02040503050406030204" pitchFamily="18" charset="0"/>
                        </a:rPr>
                        <m:t>−</m:t>
                      </m:r>
                      <m:sSub>
                        <m:sSubPr>
                          <m:ctrlPr>
                            <a:rPr lang="pl-PL" sz="2000" i="1">
                              <a:latin typeface="Cambria Math" panose="02040503050406030204" pitchFamily="18" charset="0"/>
                            </a:rPr>
                          </m:ctrlPr>
                        </m:sSubPr>
                        <m:e>
                          <m:r>
                            <a:rPr lang="en-GB" sz="2000" i="1">
                              <a:latin typeface="Cambria Math" panose="02040503050406030204" pitchFamily="18" charset="0"/>
                            </a:rPr>
                            <m:t>𝑦</m:t>
                          </m:r>
                        </m:e>
                        <m:sub>
                          <m:r>
                            <a:rPr lang="en-GB" sz="2000" i="1">
                              <a:latin typeface="Cambria Math" panose="02040503050406030204" pitchFamily="18" charset="0"/>
                            </a:rPr>
                            <m:t>𝑡</m:t>
                          </m:r>
                          <m:r>
                            <a:rPr lang="en-GB" sz="2000" i="1">
                              <a:latin typeface="Cambria Math" panose="02040503050406030204" pitchFamily="18" charset="0"/>
                            </a:rPr>
                            <m:t>−2</m:t>
                          </m:r>
                        </m:sub>
                      </m:sSub>
                    </m:oMath>
                  </m:oMathPara>
                </a14:m>
                <a:endParaRPr lang="pl-PL" sz="2000" dirty="0"/>
              </a:p>
              <a:p>
                <a:pPr marL="0" indent="0">
                  <a:buNone/>
                </a:pPr>
                <a:r>
                  <a:rPr lang="en-GB" sz="2000" dirty="0"/>
                  <a:t>where:</a:t>
                </a:r>
                <a:endParaRPr lang="pl-PL" sz="2000" dirty="0"/>
              </a:p>
              <a:p>
                <a:pPr marL="0" indent="0">
                  <a:buNone/>
                </a:pPr>
                <a14:m>
                  <m:oMath xmlns:m="http://schemas.openxmlformats.org/officeDocument/2006/math">
                    <m:r>
                      <a:rPr lang="en-GB" sz="2000" i="1">
                        <a:latin typeface="Cambria Math" panose="02040503050406030204" pitchFamily="18" charset="0"/>
                      </a:rPr>
                      <m:t>𝜀</m:t>
                    </m:r>
                    <m:r>
                      <a:rPr lang="en-GB" sz="2000" i="1">
                        <a:latin typeface="Cambria Math" panose="02040503050406030204" pitchFamily="18" charset="0"/>
                      </a:rPr>
                      <m:t> </m:t>
                    </m:r>
                  </m:oMath>
                </a14:m>
                <a:r>
                  <a:rPr lang="en-GB" sz="2000" dirty="0"/>
                  <a:t>– model error (white noise).</a:t>
                </a:r>
                <a:endParaRPr lang="pl-PL" sz="20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5856341" cy="4922210"/>
              </a:xfrm>
              <a:blipFill>
                <a:blip r:embed="rId2"/>
                <a:stretch>
                  <a:fillRect l="-1146" t="-1363" r="-1042" b="-620"/>
                </a:stretch>
              </a:blipFill>
            </p:spPr>
            <p:txBody>
              <a:bodyPr/>
              <a:lstStyle/>
              <a:p>
                <a:r>
                  <a:rPr lang="pl-PL">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GB" sz="1800" dirty="0">
                <a:effectLst/>
                <a:latin typeface="Tahoma" panose="020B0604030504040204" pitchFamily="34" charset="0"/>
                <a:ea typeface="Calibri" panose="020F0502020204030204" pitchFamily="34" charset="0"/>
                <a:cs typeface="Times New Roman" panose="02020603050405020304" pitchFamily="18" charset="0"/>
              </a:rPr>
              <a:t>Random Walk, RW</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31878" y="2054363"/>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1715" y="1304242"/>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0FA635F8-24B1-DDA9-C041-05C05A8FD84F}"/>
              </a:ext>
            </a:extLst>
          </p:cNvPr>
          <p:cNvSpPr txBox="1"/>
          <p:nvPr/>
        </p:nvSpPr>
        <p:spPr>
          <a:xfrm>
            <a:off x="6481232" y="3572762"/>
            <a:ext cx="5856340" cy="1138773"/>
          </a:xfrm>
          <a:prstGeom prst="rect">
            <a:avLst/>
          </a:prstGeom>
          <a:noFill/>
        </p:spPr>
        <p:txBody>
          <a:bodyPr wrap="square">
            <a:spAutoFit/>
          </a:bodyPr>
          <a:lstStyle/>
          <a:p>
            <a:pPr algn="l">
              <a:lnSpc>
                <a:spcPct val="150000"/>
              </a:lnSpc>
              <a:spcAft>
                <a:spcPts val="600"/>
              </a:spcAft>
            </a:pPr>
            <a:r>
              <a:rPr lang="en-GB" sz="1800" kern="100" dirty="0">
                <a:effectLst/>
                <a:latin typeface="Tahoma" panose="020B0604030504040204" pitchFamily="34" charset="0"/>
                <a:ea typeface="Calibri" panose="020F0502020204030204" pitchFamily="34" charset="0"/>
                <a:cs typeface="Times New Roman" panose="02020603050405020304" pitchFamily="18" charset="0"/>
              </a:rPr>
              <a:t>Formula used in Excel:</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800" b="1"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[demand </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demand </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(t-2)</a:t>
            </a:r>
            <a:r>
              <a:rPr lang="en-GB" sz="1800" b="1" dirty="0">
                <a:effectLst/>
                <a:latin typeface="Tahoma" panose="020B0604030504040204" pitchFamily="34" charset="0"/>
                <a:ea typeface="Calibri" panose="020F0502020204030204" pitchFamily="34" charset="0"/>
                <a:cs typeface="Times New Roman" panose="02020603050405020304" pitchFamily="18" charset="0"/>
              </a:rPr>
              <a:t>]</a:t>
            </a:r>
            <a:endParaRPr lang="pl-PL" dirty="0"/>
          </a:p>
        </p:txBody>
      </p:sp>
    </p:spTree>
    <p:extLst>
      <p:ext uri="{BB962C8B-B14F-4D97-AF65-F5344CB8AC3E}">
        <p14:creationId xmlns:p14="http://schemas.microsoft.com/office/powerpoint/2010/main" val="370456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Regression methods</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181303" y="3932954"/>
            <a:ext cx="5724518" cy="2787134"/>
          </a:xfrm>
        </p:spPr>
        <p:txBody>
          <a:bodyPr>
            <a:noAutofit/>
          </a:bodyPr>
          <a:lstStyle/>
          <a:p>
            <a:pPr algn="just"/>
            <a:r>
              <a:rPr lang="en-US" sz="2300" dirty="0"/>
              <a:t>In regression models, it is not possible to talk about the influence of one variable on another</a:t>
            </a:r>
            <a:r>
              <a:rPr lang="pl-PL" sz="2300" dirty="0"/>
              <a:t>;</a:t>
            </a:r>
          </a:p>
          <a:p>
            <a:pPr algn="just"/>
            <a:r>
              <a:rPr lang="en-US" sz="2300" dirty="0"/>
              <a:t>To apply regression methods, a larger amount of historical data is needed – the longer the observation period of historical data, the greater the possibility of precisely determining forecasts</a:t>
            </a:r>
            <a:r>
              <a:rPr lang="pl-PL" sz="2300" dirty="0"/>
              <a:t>;</a:t>
            </a:r>
          </a:p>
        </p:txBody>
      </p:sp>
      <p:sp>
        <p:nvSpPr>
          <p:cNvPr id="11" name="pole tekstowe 10">
            <a:extLst>
              <a:ext uri="{FF2B5EF4-FFF2-40B4-BE49-F238E27FC236}">
                <a16:creationId xmlns:a16="http://schemas.microsoft.com/office/drawing/2014/main" id="{DAEE32DE-4222-BBBC-A317-A3E1089B5645}"/>
              </a:ext>
            </a:extLst>
          </p:cNvPr>
          <p:cNvSpPr txBox="1"/>
          <p:nvPr/>
        </p:nvSpPr>
        <p:spPr>
          <a:xfrm>
            <a:off x="452762" y="3244334"/>
            <a:ext cx="5805996" cy="369332"/>
          </a:xfrm>
          <a:prstGeom prst="rect">
            <a:avLst/>
          </a:prstGeom>
          <a:noFill/>
        </p:spPr>
        <p:txBody>
          <a:bodyPr wrap="square">
            <a:spAutoFit/>
          </a:bodyPr>
          <a:lstStyle/>
          <a:p>
            <a:r>
              <a:rPr lang="en-US" dirty="0"/>
              <a:t>Figure</a:t>
            </a:r>
            <a:r>
              <a:rPr lang="pl-PL" dirty="0"/>
              <a:t> </a:t>
            </a:r>
            <a:r>
              <a:rPr lang="en-US" dirty="0"/>
              <a:t>11</a:t>
            </a:r>
            <a:r>
              <a:rPr lang="pl-PL" dirty="0"/>
              <a:t>:</a:t>
            </a:r>
            <a:r>
              <a:rPr lang="en-US" dirty="0"/>
              <a:t> Selected regression methods</a:t>
            </a:r>
            <a:endParaRPr lang="pl-PL" dirty="0"/>
          </a:p>
        </p:txBody>
      </p:sp>
      <p:graphicFrame>
        <p:nvGraphicFramePr>
          <p:cNvPr id="5" name="Diagram 4">
            <a:extLst>
              <a:ext uri="{FF2B5EF4-FFF2-40B4-BE49-F238E27FC236}">
                <a16:creationId xmlns:a16="http://schemas.microsoft.com/office/drawing/2014/main" id="{9F6E75C7-B928-45D3-B9DD-4DE10F0BE008}"/>
              </a:ext>
            </a:extLst>
          </p:cNvPr>
          <p:cNvGraphicFramePr/>
          <p:nvPr>
            <p:extLst>
              <p:ext uri="{D42A27DB-BD31-4B8C-83A1-F6EECF244321}">
                <p14:modId xmlns:p14="http://schemas.microsoft.com/office/powerpoint/2010/main" val="84590739"/>
              </p:ext>
            </p:extLst>
          </p:nvPr>
        </p:nvGraphicFramePr>
        <p:xfrm>
          <a:off x="5072" y="1799121"/>
          <a:ext cx="6476160" cy="112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ole tekstowe 7">
            <a:extLst>
              <a:ext uri="{FF2B5EF4-FFF2-40B4-BE49-F238E27FC236}">
                <a16:creationId xmlns:a16="http://schemas.microsoft.com/office/drawing/2014/main" id="{5F986B19-A558-C81F-DD42-A40B62506667}"/>
              </a:ext>
            </a:extLst>
          </p:cNvPr>
          <p:cNvSpPr txBox="1"/>
          <p:nvPr/>
        </p:nvSpPr>
        <p:spPr>
          <a:xfrm>
            <a:off x="6258758" y="952238"/>
            <a:ext cx="5788240" cy="1366528"/>
          </a:xfrm>
          <a:prstGeom prst="rect">
            <a:avLst/>
          </a:prstGeom>
        </p:spPr>
        <p:txBody>
          <a:bodyPr vert="horz" lIns="91440" tIns="45720" rIns="91440" bIns="45720" rtlCol="0">
            <a:noAutofit/>
          </a:bodyPr>
          <a:lstStyle>
            <a:lvl1pPr marL="228600" indent="-228600" algn="just">
              <a:lnSpc>
                <a:spcPct val="90000"/>
              </a:lnSpc>
              <a:spcBef>
                <a:spcPts val="1000"/>
              </a:spcBef>
              <a:buClr>
                <a:srgbClr val="015BA6"/>
              </a:buClr>
              <a:buFont typeface="Arial" panose="020B0604020202020204" pitchFamily="34" charset="0"/>
              <a:buChar char="•"/>
              <a:defRPr sz="2300">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Many variants of regression models are known: linear regression, non-linear regression, logistic regression, stepwise regression, ordinal regression</a:t>
            </a:r>
            <a:r>
              <a:rPr lang="pl-PL" dirty="0"/>
              <a:t>.</a:t>
            </a:r>
          </a:p>
        </p:txBody>
      </p:sp>
      <mc:AlternateContent xmlns:mc="http://schemas.openxmlformats.org/markup-compatibility/2006" xmlns:a14="http://schemas.microsoft.com/office/drawing/2010/main">
        <mc:Choice Requires="a14">
          <p:sp>
            <p:nvSpPr>
              <p:cNvPr id="10" name="pole tekstowe 9">
                <a:extLst>
                  <a:ext uri="{FF2B5EF4-FFF2-40B4-BE49-F238E27FC236}">
                    <a16:creationId xmlns:a16="http://schemas.microsoft.com/office/drawing/2014/main" id="{0B273BCA-2E91-FCE8-BA6A-C4F302767379}"/>
                  </a:ext>
                </a:extLst>
              </p:cNvPr>
              <p:cNvSpPr txBox="1"/>
              <p:nvPr/>
            </p:nvSpPr>
            <p:spPr>
              <a:xfrm>
                <a:off x="6481232" y="2361166"/>
                <a:ext cx="5480480" cy="3901646"/>
              </a:xfrm>
              <a:prstGeom prst="rect">
                <a:avLst/>
              </a:prstGeom>
              <a:noFill/>
            </p:spPr>
            <p:txBody>
              <a:bodyPr wrap="square">
                <a:spAutoFit/>
              </a:bodyPr>
              <a:lstStyle/>
              <a:p>
                <a:pPr algn="just">
                  <a:lnSpc>
                    <a:spcPct val="150000"/>
                  </a:lnSpc>
                  <a:spcAft>
                    <a:spcPts val="600"/>
                  </a:spcAft>
                </a:pPr>
                <a:r>
                  <a:rPr lang="en-GB" kern="100" dirty="0">
                    <a:effectLst/>
                    <a:latin typeface="Tahoma" panose="020B0604030504040204" pitchFamily="34" charset="0"/>
                    <a:ea typeface="Calibri" panose="020F0502020204030204" pitchFamily="34" charset="0"/>
                    <a:cs typeface="Times New Roman" panose="02020603050405020304" pitchFamily="18" charset="0"/>
                  </a:rPr>
                  <a:t>The formula for the general form of regression is:</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endParaRPr lang="pl-PL" i="1"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14:m>
                  <m:oMathPara xmlns:m="http://schemas.openxmlformats.org/officeDocument/2006/math">
                    <m:oMathParaPr>
                      <m:jc m:val="left"/>
                    </m:oMathParaPr>
                    <m:oMath xmlns:m="http://schemas.openxmlformats.org/officeDocument/2006/math">
                      <m:sSub>
                        <m:sSubPr>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GB" i="1" kern="100">
                          <a:effectLst/>
                          <a:latin typeface="Cambria Math" panose="02040503050406030204" pitchFamily="18" charset="0"/>
                          <a:ea typeface="Calibri" panose="020F0502020204030204" pitchFamily="34" charset="0"/>
                          <a:cs typeface="Times New Roman" panose="02020603050405020304" pitchFamily="18" charset="0"/>
                        </a:rPr>
                        <m:t>=</m:t>
                      </m:r>
                      <m:r>
                        <a:rPr lang="en-GB" i="1" kern="100">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GB" i="1" kern="100">
                              <a:effectLst/>
                              <a:latin typeface="Cambria Math" panose="02040503050406030204" pitchFamily="18" charset="0"/>
                              <a:ea typeface="Calibri" panose="020F0502020204030204" pitchFamily="34" charset="0"/>
                              <a:cs typeface="Times New Roman" panose="02020603050405020304" pitchFamily="18" charset="0"/>
                            </a:rPr>
                            <m:t>𝑋</m:t>
                          </m:r>
                          <m:r>
                            <a:rPr lang="en-GB" i="1" kern="100">
                              <a:effectLst/>
                              <a:latin typeface="Cambria Math" panose="02040503050406030204" pitchFamily="18" charset="0"/>
                              <a:ea typeface="Calibri" panose="020F0502020204030204" pitchFamily="34" charset="0"/>
                              <a:cs typeface="Times New Roman" panose="02020603050405020304" pitchFamily="18" charset="0"/>
                            </a:rPr>
                            <m:t>,</m:t>
                          </m:r>
                          <m:r>
                            <a:rPr lang="en-GB" i="1" kern="100">
                              <a:effectLst/>
                              <a:latin typeface="Cambria Math" panose="02040503050406030204" pitchFamily="18" charset="0"/>
                              <a:ea typeface="Calibri" panose="020F0502020204030204" pitchFamily="34" charset="0"/>
                              <a:cs typeface="Times New Roman" panose="02020603050405020304" pitchFamily="18" charset="0"/>
                            </a:rPr>
                            <m:t>𝛽</m:t>
                          </m:r>
                        </m:e>
                      </m:d>
                      <m:r>
                        <a:rPr lang="en-GB"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i="1" kern="100">
                              <a:effectLst/>
                              <a:latin typeface="Cambria Math" panose="02040503050406030204" pitchFamily="18" charset="0"/>
                              <a:ea typeface="Calibri" panose="020F0502020204030204" pitchFamily="34" charset="0"/>
                              <a:cs typeface="Times New Roman" panose="02020603050405020304" pitchFamily="18" charset="0"/>
                            </a:rPr>
                            <m:t>𝜀</m:t>
                          </m:r>
                        </m:e>
                        <m:sub>
                          <m:r>
                            <a:rPr lang="en-GB" i="1" kern="100">
                              <a:effectLst/>
                              <a:latin typeface="Cambria Math" panose="02040503050406030204" pitchFamily="18" charset="0"/>
                              <a:ea typeface="Calibri" panose="020F0502020204030204" pitchFamily="34" charset="0"/>
                              <a:cs typeface="Times New Roman" panose="02020603050405020304" pitchFamily="18" charset="0"/>
                            </a:rPr>
                            <m:t>𝑡</m:t>
                          </m:r>
                        </m:sub>
                      </m:sSub>
                    </m:oMath>
                  </m:oMathPara>
                </a14:m>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kern="100" dirty="0">
                    <a:effectLst/>
                    <a:latin typeface="Tahoma" panose="020B0604030504040204" pitchFamily="34" charset="0"/>
                    <a:ea typeface="Calibri" panose="020F0502020204030204" pitchFamily="34" charset="0"/>
                    <a:cs typeface="Times New Roman" panose="02020603050405020304" pitchFamily="18" charset="0"/>
                  </a:rPr>
                  <a:t>where:</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i="1" kern="100" dirty="0">
                    <a:effectLst/>
                    <a:latin typeface="Tahoma" panose="020B0604030504040204" pitchFamily="34" charset="0"/>
                    <a:ea typeface="Calibri" panose="020F0502020204030204" pitchFamily="34" charset="0"/>
                    <a:cs typeface="Times New Roman" panose="02020603050405020304" pitchFamily="18" charset="0"/>
                  </a:rPr>
                  <a:t>X</a:t>
                </a:r>
                <a:r>
                  <a:rPr lang="en-GB" kern="100" dirty="0">
                    <a:effectLst/>
                    <a:latin typeface="Tahoma" panose="020B0604030504040204" pitchFamily="34" charset="0"/>
                    <a:ea typeface="Calibri" panose="020F0502020204030204" pitchFamily="34" charset="0"/>
                    <a:cs typeface="Times New Roman" panose="02020603050405020304" pitchFamily="18" charset="0"/>
                  </a:rPr>
                  <a:t> – explanatory, predicting variable</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lang="en-GB" i="1" kern="100">
                        <a:effectLst/>
                        <a:latin typeface="Cambria Math" panose="02040503050406030204" pitchFamily="18" charset="0"/>
                        <a:ea typeface="Calibri" panose="020F0502020204030204" pitchFamily="34" charset="0"/>
                        <a:cs typeface="Times New Roman" panose="02020603050405020304" pitchFamily="18" charset="0"/>
                      </a:rPr>
                      <m:t>𝛽</m:t>
                    </m:r>
                  </m:oMath>
                </a14:m>
                <a:r>
                  <a:rPr lang="en-GB" i="1" kern="100" dirty="0">
                    <a:effectLst/>
                    <a:latin typeface="Tahoma" panose="020B0604030504040204" pitchFamily="34" charset="0"/>
                    <a:ea typeface="Calibri" panose="020F0502020204030204" pitchFamily="34" charset="0"/>
                    <a:cs typeface="Times New Roman" panose="02020603050405020304" pitchFamily="18" charset="0"/>
                  </a:rPr>
                  <a:t> </a:t>
                </a:r>
                <a:r>
                  <a:rPr lang="en-GB" kern="100" dirty="0">
                    <a:effectLst/>
                    <a:latin typeface="Tahoma" panose="020B0604030504040204" pitchFamily="34" charset="0"/>
                    <a:ea typeface="Calibri" panose="020F0502020204030204" pitchFamily="34" charset="0"/>
                    <a:cs typeface="Times New Roman" panose="02020603050405020304" pitchFamily="18" charset="0"/>
                  </a:rPr>
                  <a:t>– regression coefficient</a:t>
                </a:r>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a:p>
                <a:pPr>
                  <a:lnSpc>
                    <a:spcPct val="150000"/>
                  </a:lnSpc>
                  <a:spcAft>
                    <a:spcPts val="600"/>
                  </a:spcAft>
                </a:pPr>
                <a14:m>
                  <m:oMath xmlns:m="http://schemas.openxmlformats.org/officeDocument/2006/math">
                    <m:r>
                      <a:rPr lang="en-GB" i="1" kern="100">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GB" i="1" kern="100">
                            <a:effectLst/>
                            <a:latin typeface="Cambria Math" panose="02040503050406030204" pitchFamily="18" charset="0"/>
                            <a:ea typeface="Calibri" panose="020F0502020204030204" pitchFamily="34" charset="0"/>
                            <a:cs typeface="Times New Roman" panose="02020603050405020304" pitchFamily="18" charset="0"/>
                          </a:rPr>
                          <m:t>𝑋</m:t>
                        </m:r>
                        <m:r>
                          <a:rPr lang="en-GB" i="1" kern="100">
                            <a:effectLst/>
                            <a:latin typeface="Cambria Math" panose="02040503050406030204" pitchFamily="18" charset="0"/>
                            <a:ea typeface="Calibri" panose="020F0502020204030204" pitchFamily="34" charset="0"/>
                            <a:cs typeface="Times New Roman" panose="02020603050405020304" pitchFamily="18" charset="0"/>
                          </a:rPr>
                          <m:t>,</m:t>
                        </m:r>
                        <m:r>
                          <a:rPr lang="en-GB" i="1" kern="100">
                            <a:effectLst/>
                            <a:latin typeface="Cambria Math" panose="02040503050406030204" pitchFamily="18" charset="0"/>
                            <a:ea typeface="Calibri" panose="020F0502020204030204" pitchFamily="34" charset="0"/>
                            <a:cs typeface="Times New Roman" panose="02020603050405020304" pitchFamily="18" charset="0"/>
                          </a:rPr>
                          <m:t>𝛽</m:t>
                        </m:r>
                      </m:e>
                    </m:d>
                  </m:oMath>
                </a14:m>
                <a:r>
                  <a:rPr lang="en-GB" kern="100" dirty="0">
                    <a:effectLst/>
                    <a:latin typeface="Tahoma" panose="020B0604030504040204" pitchFamily="34" charset="0"/>
                    <a:ea typeface="Times New Roman" panose="02020603050405020304" pitchFamily="18" charset="0"/>
                    <a:cs typeface="Times New Roman" panose="02020603050405020304" pitchFamily="18" charset="0"/>
                  </a:rPr>
                  <a:t> </a:t>
                </a:r>
                <a:r>
                  <a:rPr lang="en-GB" kern="100" dirty="0">
                    <a:effectLst/>
                    <a:latin typeface="Tahoma" panose="020B0604030504040204" pitchFamily="34" charset="0"/>
                    <a:ea typeface="Calibri" panose="020F0502020204030204" pitchFamily="34" charset="0"/>
                    <a:cs typeface="Times New Roman" panose="02020603050405020304" pitchFamily="18" charset="0"/>
                  </a:rPr>
                  <a:t>– regression equation</a:t>
                </a:r>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a:p>
                <a:pPr>
                  <a:lnSpc>
                    <a:spcPct val="150000"/>
                  </a:lnSpc>
                  <a:spcAft>
                    <a:spcPts val="600"/>
                  </a:spcAft>
                </a:pPr>
                <a14:m>
                  <m:oMath xmlns:m="http://schemas.openxmlformats.org/officeDocument/2006/math">
                    <m:sSub>
                      <m:sSubPr>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i="1" kern="100">
                            <a:effectLst/>
                            <a:latin typeface="Cambria Math" panose="02040503050406030204" pitchFamily="18" charset="0"/>
                            <a:ea typeface="Calibri" panose="020F0502020204030204" pitchFamily="34" charset="0"/>
                            <a:cs typeface="Times New Roman" panose="02020603050405020304" pitchFamily="18" charset="0"/>
                          </a:rPr>
                          <m:t>𝜀</m:t>
                        </m:r>
                      </m:e>
                      <m:sub>
                        <m:r>
                          <a:rPr lang="en-GB" i="1" kern="100">
                            <a:effectLst/>
                            <a:latin typeface="Cambria Math" panose="02040503050406030204" pitchFamily="18" charset="0"/>
                            <a:ea typeface="Calibri" panose="020F0502020204030204" pitchFamily="34" charset="0"/>
                            <a:cs typeface="Times New Roman" panose="02020603050405020304" pitchFamily="18" charset="0"/>
                          </a:rPr>
                          <m:t>𝑡</m:t>
                        </m:r>
                      </m:sub>
                    </m:sSub>
                  </m:oMath>
                </a14:m>
                <a:r>
                  <a:rPr lang="en-GB" kern="100" dirty="0">
                    <a:effectLst/>
                    <a:latin typeface="Tahoma" panose="020B0604030504040204" pitchFamily="34" charset="0"/>
                    <a:ea typeface="Times New Roman" panose="02020603050405020304" pitchFamily="18" charset="0"/>
                    <a:cs typeface="Times New Roman" panose="02020603050405020304" pitchFamily="18" charset="0"/>
                  </a:rPr>
                  <a:t> </a:t>
                </a:r>
                <a:r>
                  <a:rPr lang="en-GB" kern="100" dirty="0">
                    <a:effectLst/>
                    <a:latin typeface="Tahoma" panose="020B0604030504040204" pitchFamily="34" charset="0"/>
                    <a:ea typeface="Calibri" panose="020F0502020204030204" pitchFamily="34" charset="0"/>
                    <a:cs typeface="Times New Roman" panose="02020603050405020304" pitchFamily="18" charset="0"/>
                  </a:rPr>
                  <a:t>– random error.</a:t>
                </a:r>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10" name="pole tekstowe 9">
                <a:extLst>
                  <a:ext uri="{FF2B5EF4-FFF2-40B4-BE49-F238E27FC236}">
                    <a16:creationId xmlns:a16="http://schemas.microsoft.com/office/drawing/2014/main" id="{0B273BCA-2E91-FCE8-BA6A-C4F302767379}"/>
                  </a:ext>
                </a:extLst>
              </p:cNvPr>
              <p:cNvSpPr txBox="1">
                <a:spLocks noRot="1" noChangeAspect="1" noMove="1" noResize="1" noEditPoints="1" noAdjustHandles="1" noChangeArrowheads="1" noChangeShapeType="1" noTextEdit="1"/>
              </p:cNvSpPr>
              <p:nvPr/>
            </p:nvSpPr>
            <p:spPr>
              <a:xfrm>
                <a:off x="6481232" y="2361166"/>
                <a:ext cx="5480480" cy="3901646"/>
              </a:xfrm>
              <a:prstGeom prst="rect">
                <a:avLst/>
              </a:prstGeom>
              <a:blipFill>
                <a:blip r:embed="rId7"/>
                <a:stretch>
                  <a:fillRect l="-890" b="-1563"/>
                </a:stretch>
              </a:blipFill>
            </p:spPr>
            <p:txBody>
              <a:bodyPr/>
              <a:lstStyle/>
              <a:p>
                <a:r>
                  <a:rPr lang="pl-PL">
                    <a:noFill/>
                  </a:rPr>
                  <a:t> </a:t>
                </a:r>
              </a:p>
            </p:txBody>
          </p:sp>
        </mc:Fallback>
      </mc:AlternateContent>
    </p:spTree>
    <p:extLst>
      <p:ext uri="{BB962C8B-B14F-4D97-AF65-F5344CB8AC3E}">
        <p14:creationId xmlns:p14="http://schemas.microsoft.com/office/powerpoint/2010/main" val="4159713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Regression methods</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5856341" cy="4922210"/>
          </a:xfrm>
        </p:spPr>
        <p:txBody>
          <a:bodyPr>
            <a:noAutofit/>
          </a:bodyPr>
          <a:lstStyle/>
          <a:p>
            <a:pPr algn="just"/>
            <a:r>
              <a:rPr lang="en-US" sz="2000" dirty="0"/>
              <a:t>The Trend Projection method is a variation of the straight line method. Jet is the most classic business forecasting method that deals with the movement of variables over time</a:t>
            </a:r>
            <a:r>
              <a:rPr lang="pl-PL" sz="2000" dirty="0"/>
              <a:t>;</a:t>
            </a:r>
          </a:p>
          <a:p>
            <a:pPr algn="just"/>
            <a:endParaRPr lang="pl-PL" sz="2000" dirty="0"/>
          </a:p>
          <a:p>
            <a:pPr algn="just"/>
            <a:r>
              <a:rPr lang="en-US" sz="2000" dirty="0"/>
              <a:t>A distinction can be made between the </a:t>
            </a:r>
            <a:r>
              <a:rPr lang="en-US" sz="2000" dirty="0">
                <a:solidFill>
                  <a:srgbClr val="1065AB"/>
                </a:solidFill>
              </a:rPr>
              <a:t>graphical method </a:t>
            </a:r>
            <a:r>
              <a:rPr lang="en-US" sz="2000" dirty="0"/>
              <a:t>– in which the data is displayed on a graph and a line is drawn manually through it. The line is drawn maintaining the smallest distance between the designated points and the line; </a:t>
            </a:r>
            <a:r>
              <a:rPr lang="en-US" sz="2000" dirty="0">
                <a:solidFill>
                  <a:srgbClr val="1065AB"/>
                </a:solidFill>
              </a:rPr>
              <a:t>trend equation fitting method</a:t>
            </a:r>
            <a:r>
              <a:rPr lang="en-US" sz="2000" dirty="0"/>
              <a:t> using data and a straight or exponential line equation</a:t>
            </a:r>
            <a:r>
              <a:rPr lang="pl-PL" sz="2000" dirty="0"/>
              <a:t>.</a:t>
            </a:r>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GB" sz="1800" dirty="0">
                <a:effectLst/>
                <a:latin typeface="Tahoma" panose="020B0604030504040204" pitchFamily="34" charset="0"/>
                <a:ea typeface="Calibri" panose="020F0502020204030204" pitchFamily="34" charset="0"/>
                <a:cs typeface="Times New Roman" panose="02020603050405020304" pitchFamily="18" charset="0"/>
              </a:rPr>
              <a:t>Trend Projection Method</a:t>
            </a:r>
            <a:endParaRPr lang="pl-PL" sz="1200" dirty="0"/>
          </a:p>
        </p:txBody>
      </p:sp>
      <p:sp>
        <p:nvSpPr>
          <p:cNvPr id="6" name="Tytuł 3">
            <a:extLst>
              <a:ext uri="{FF2B5EF4-FFF2-40B4-BE49-F238E27FC236}">
                <a16:creationId xmlns:a16="http://schemas.microsoft.com/office/drawing/2014/main" id="{D28B713B-10C7-72EF-1421-158020BACAF9}"/>
              </a:ext>
            </a:extLst>
          </p:cNvPr>
          <p:cNvSpPr txBox="1">
            <a:spLocks/>
          </p:cNvSpPr>
          <p:nvPr/>
        </p:nvSpPr>
        <p:spPr>
          <a:xfrm>
            <a:off x="7606554" y="1099777"/>
            <a:ext cx="4064205"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GB" sz="1800" dirty="0">
                <a:effectLst/>
                <a:latin typeface="Tahoma" panose="020B0604030504040204" pitchFamily="34" charset="0"/>
                <a:ea typeface="Calibri" panose="020F0502020204030204" pitchFamily="34" charset="0"/>
                <a:cs typeface="Times New Roman" panose="02020603050405020304" pitchFamily="18" charset="0"/>
              </a:rPr>
              <a:t>Multiple linear regression method</a:t>
            </a:r>
            <a:endParaRPr lang="pl-PL" sz="1200" dirty="0"/>
          </a:p>
        </p:txBody>
      </p:sp>
      <mc:AlternateContent xmlns:mc="http://schemas.openxmlformats.org/markup-compatibility/2006" xmlns:a14="http://schemas.microsoft.com/office/drawing/2010/main">
        <mc:Choice Requires="a14">
          <p:sp>
            <p:nvSpPr>
              <p:cNvPr id="10" name="pole tekstowe 9">
                <a:extLst>
                  <a:ext uri="{FF2B5EF4-FFF2-40B4-BE49-F238E27FC236}">
                    <a16:creationId xmlns:a16="http://schemas.microsoft.com/office/drawing/2014/main" id="{7E0B70F6-CA58-8B65-831D-C4C9070D1B9E}"/>
                  </a:ext>
                </a:extLst>
              </p:cNvPr>
              <p:cNvSpPr txBox="1"/>
              <p:nvPr/>
            </p:nvSpPr>
            <p:spPr>
              <a:xfrm>
                <a:off x="6979534" y="1591506"/>
                <a:ext cx="5124435" cy="4970591"/>
              </a:xfrm>
              <a:prstGeom prst="rect">
                <a:avLst/>
              </a:prstGeom>
              <a:noFill/>
            </p:spPr>
            <p:txBody>
              <a:bodyPr wrap="square">
                <a:spAutoFit/>
              </a:bodyPr>
              <a:lstStyle/>
              <a:p>
                <a:pPr algn="just"/>
                <a:r>
                  <a:rPr lang="en-GB" sz="1800" dirty="0">
                    <a:effectLst/>
                    <a:latin typeface="Tahoma" panose="020B0604030504040204" pitchFamily="34" charset="0"/>
                    <a:ea typeface="Calibri" panose="020F0502020204030204" pitchFamily="34" charset="0"/>
                    <a:cs typeface="Times New Roman" panose="02020603050405020304" pitchFamily="18" charset="0"/>
                  </a:rPr>
                  <a:t>Multiple linear regression allows you to build models of linear relationships between many variables. The multiple linear regression method is used in data analysis to examine complex relationships between multiple variables</a:t>
                </a:r>
                <a:r>
                  <a:rPr lang="pl-PL" sz="1800" dirty="0">
                    <a:effectLst/>
                    <a:latin typeface="Tahoma" panose="020B0604030504040204" pitchFamily="34" charset="0"/>
                    <a:ea typeface="Calibri" panose="020F0502020204030204" pitchFamily="34" charset="0"/>
                    <a:cs typeface="Times New Roman" panose="02020603050405020304" pitchFamily="18" charset="0"/>
                  </a:rPr>
                  <a:t>;</a:t>
                </a:r>
                <a:endParaRPr lang="pl-PL" dirty="0">
                  <a:latin typeface="Tahoma" panose="020B0604030504040204" pitchFamily="34" charset="0"/>
                  <a:ea typeface="Calibri" panose="020F0502020204030204" pitchFamily="34" charset="0"/>
                  <a:cs typeface="Times New Roman" panose="02020603050405020304" pitchFamily="18" charset="0"/>
                </a:endParaRPr>
              </a:p>
              <a:p>
                <a:pPr algn="just"/>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GB" sz="1800" kern="100" dirty="0">
                    <a:effectLst/>
                    <a:latin typeface="Tahoma" panose="020B0604030504040204" pitchFamily="34" charset="0"/>
                    <a:ea typeface="Calibri" panose="020F0502020204030204" pitchFamily="34" charset="0"/>
                    <a:cs typeface="Times New Roman" panose="02020603050405020304" pitchFamily="18" charset="0"/>
                  </a:rPr>
                  <a:t>This is represented by the formal model:</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14:m>
                  <m:oMath xmlns:m="http://schemas.openxmlformats.org/officeDocument/2006/math">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𝑏</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𝑏</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𝑏</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𝑖</m:t>
                        </m:r>
                      </m:sub>
                    </m:sSub>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𝜀</m:t>
                    </m:r>
                  </m:oMath>
                </a14:m>
                <a:r>
                  <a:rPr lang="en-GB" sz="1800"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800" kern="100" dirty="0">
                    <a:effectLst/>
                    <a:latin typeface="Tahoma" panose="020B0604030504040204" pitchFamily="34" charset="0"/>
                    <a:ea typeface="Calibri" panose="020F0502020204030204" pitchFamily="34" charset="0"/>
                    <a:cs typeface="Times New Roman" panose="02020603050405020304" pitchFamily="18" charset="0"/>
                  </a:rPr>
                  <a:t>where:</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800" i="1" kern="100" dirty="0">
                    <a:effectLst/>
                    <a:latin typeface="Tahoma" panose="020B0604030504040204" pitchFamily="34" charset="0"/>
                    <a:ea typeface="Calibri" panose="020F0502020204030204" pitchFamily="34" charset="0"/>
                    <a:cs typeface="Times New Roman" panose="02020603050405020304" pitchFamily="18" charset="0"/>
                  </a:rPr>
                  <a:t>a</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value of the variable in the </a:t>
                </a:r>
                <a:r>
                  <a:rPr lang="en-GB" sz="1800" kern="100" dirty="0" err="1">
                    <a:effectLst/>
                    <a:latin typeface="Tahoma" panose="020B0604030504040204" pitchFamily="34" charset="0"/>
                    <a:ea typeface="Calibri" panose="020F0502020204030204" pitchFamily="34" charset="0"/>
                    <a:cs typeface="Times New Roman" panose="02020603050405020304" pitchFamily="18" charset="0"/>
                  </a:rPr>
                  <a:t>analyzed</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period</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800" i="1" kern="100" dirty="0">
                    <a:effectLst/>
                    <a:latin typeface="Tahoma" panose="020B0604030504040204" pitchFamily="34" charset="0"/>
                    <a:ea typeface="Calibri" panose="020F0502020204030204" pitchFamily="34" charset="0"/>
                    <a:cs typeface="Times New Roman" panose="02020603050405020304" pitchFamily="18" charset="0"/>
                  </a:rPr>
                  <a:t>b</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value of the increase or decrease in the dependent variable</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𝜀</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 </m:t>
                    </m:r>
                  </m:oMath>
                </a14:m>
                <a:r>
                  <a:rPr lang="en-GB" sz="1800" kern="100" dirty="0">
                    <a:effectLst/>
                    <a:latin typeface="Tahoma" panose="020B0604030504040204" pitchFamily="34" charset="0"/>
                    <a:ea typeface="Times New Roman" panose="02020603050405020304" pitchFamily="18" charset="0"/>
                    <a:cs typeface="Times New Roman" panose="02020603050405020304" pitchFamily="18" charset="0"/>
                  </a:rPr>
                  <a:t>– </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model error (white noise).</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endParaRPr lang="pl-PL" dirty="0"/>
              </a:p>
            </p:txBody>
          </p:sp>
        </mc:Choice>
        <mc:Fallback xmlns="">
          <p:sp>
            <p:nvSpPr>
              <p:cNvPr id="10" name="pole tekstowe 9">
                <a:extLst>
                  <a:ext uri="{FF2B5EF4-FFF2-40B4-BE49-F238E27FC236}">
                    <a16:creationId xmlns:a16="http://schemas.microsoft.com/office/drawing/2014/main" id="{7E0B70F6-CA58-8B65-831D-C4C9070D1B9E}"/>
                  </a:ext>
                </a:extLst>
              </p:cNvPr>
              <p:cNvSpPr txBox="1">
                <a:spLocks noRot="1" noChangeAspect="1" noMove="1" noResize="1" noEditPoints="1" noAdjustHandles="1" noChangeArrowheads="1" noChangeShapeType="1" noTextEdit="1"/>
              </p:cNvSpPr>
              <p:nvPr/>
            </p:nvSpPr>
            <p:spPr>
              <a:xfrm>
                <a:off x="6979534" y="1591506"/>
                <a:ext cx="5124435" cy="4970591"/>
              </a:xfrm>
              <a:prstGeom prst="rect">
                <a:avLst/>
              </a:prstGeom>
              <a:blipFill>
                <a:blip r:embed="rId2"/>
                <a:stretch>
                  <a:fillRect l="-1070" t="-613" r="-832"/>
                </a:stretch>
              </a:blipFill>
            </p:spPr>
            <p:txBody>
              <a:bodyPr/>
              <a:lstStyle/>
              <a:p>
                <a:r>
                  <a:rPr lang="pl-PL">
                    <a:noFill/>
                  </a:rPr>
                  <a:t> </a:t>
                </a:r>
              </a:p>
            </p:txBody>
          </p:sp>
        </mc:Fallback>
      </mc:AlternateContent>
    </p:spTree>
    <p:extLst>
      <p:ext uri="{BB962C8B-B14F-4D97-AF65-F5344CB8AC3E}">
        <p14:creationId xmlns:p14="http://schemas.microsoft.com/office/powerpoint/2010/main" val="9118229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Regression methods</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5856341" cy="4922210"/>
              </a:xfrm>
            </p:spPr>
            <p:txBody>
              <a:bodyPr>
                <a:noAutofit/>
              </a:bodyPr>
              <a:lstStyle/>
              <a:p>
                <a:pPr marL="0" indent="0" algn="just">
                  <a:buNone/>
                </a:pPr>
                <a:r>
                  <a:rPr lang="en-US" sz="2000" dirty="0"/>
                  <a:t>The purpose of the linear regression method is to fit a straight line to the data</a:t>
                </a:r>
                <a:r>
                  <a:rPr lang="en-GB" sz="2000" dirty="0"/>
                  <a:t>.</a:t>
                </a:r>
                <a:r>
                  <a:rPr lang="pl-PL" sz="2000" dirty="0"/>
                  <a:t> </a:t>
                </a:r>
                <a:r>
                  <a:rPr lang="en-US" sz="2000" dirty="0"/>
                  <a:t>In the simple linear regression method, the forecasting model is based on a linear tendency. To determine the regression line, and therefore the values in the linear regression model, you need to calculate the straight line coefficients </a:t>
                </a:r>
                <a:r>
                  <a:rPr lang="en-US" sz="2000" i="1" dirty="0"/>
                  <a:t>a</a:t>
                </a:r>
                <a:r>
                  <a:rPr lang="en-US" sz="2000" dirty="0"/>
                  <a:t> and </a:t>
                </a:r>
                <a:r>
                  <a:rPr lang="en-US" sz="2000" i="1" dirty="0"/>
                  <a:t>b</a:t>
                </a:r>
                <a:r>
                  <a:rPr lang="pl-PL" sz="2000" dirty="0"/>
                  <a:t>;</a:t>
                </a:r>
                <a:endParaRPr lang="pl-PL" sz="2000" i="1" dirty="0"/>
              </a:p>
              <a:p>
                <a:pPr marL="0" indent="0" algn="just">
                  <a:buNone/>
                </a:pPr>
                <a:endParaRPr lang="pl-PL" sz="2000" i="1"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just">
                  <a:buNone/>
                </a:pPr>
                <a:r>
                  <a:rPr lang="en-GB" sz="1800" kern="100" dirty="0">
                    <a:effectLst/>
                    <a:latin typeface="Tahoma" panose="020B0604030504040204" pitchFamily="34" charset="0"/>
                    <a:ea typeface="Calibri" panose="020F0502020204030204" pitchFamily="34" charset="0"/>
                    <a:cs typeface="Times New Roman" panose="02020603050405020304" pitchFamily="18" charset="0"/>
                  </a:rPr>
                  <a:t>This is represented by the formal model:</a:t>
                </a:r>
                <a:endParaRPr lang="pl-PL" sz="1800" kern="100" dirty="0">
                  <a:ea typeface="Calibri" panose="020F0502020204030204" pitchFamily="34" charset="0"/>
                  <a:cs typeface="Times New Roman" panose="02020603050405020304" pitchFamily="18" charset="0"/>
                </a:endParaRPr>
              </a:p>
              <a:p>
                <a:pPr marL="0" indent="0" algn="just">
                  <a:buNone/>
                </a:pPr>
                <a14:m>
                  <m:oMath xmlns:m="http://schemas.openxmlformats.org/officeDocument/2006/math">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𝑎𝑛</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𝑏</m:t>
                    </m:r>
                  </m:oMath>
                </a14:m>
                <a:r>
                  <a:rPr lang="en-GB" sz="1800"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800" kern="100" dirty="0">
                  <a:ea typeface="Calibri" panose="020F0502020204030204" pitchFamily="34" charset="0"/>
                  <a:cs typeface="Times New Roman" panose="02020603050405020304" pitchFamily="18" charset="0"/>
                </a:endParaRPr>
              </a:p>
              <a:p>
                <a:pPr marL="0" indent="0" algn="just">
                  <a:buNone/>
                </a:pPr>
                <a:r>
                  <a:rPr lang="en-GB" sz="1800" kern="100" dirty="0">
                    <a:effectLst/>
                    <a:latin typeface="Tahoma" panose="020B0604030504040204" pitchFamily="34" charset="0"/>
                    <a:ea typeface="Calibri" panose="020F0502020204030204" pitchFamily="34" charset="0"/>
                    <a:cs typeface="Times New Roman" panose="02020603050405020304" pitchFamily="18" charset="0"/>
                  </a:rPr>
                  <a:t>where:</a:t>
                </a:r>
                <a:endParaRPr lang="pl-PL" sz="1800" kern="100" dirty="0">
                  <a:ea typeface="Calibri" panose="020F0502020204030204" pitchFamily="34" charset="0"/>
                  <a:cs typeface="Times New Roman" panose="02020603050405020304" pitchFamily="18" charset="0"/>
                </a:endParaRPr>
              </a:p>
              <a:p>
                <a:pPr marL="0" indent="0" algn="just">
                  <a:buNone/>
                </a:pPr>
                <a:r>
                  <a:rPr lang="en-GB" sz="1800" i="1" kern="100" dirty="0">
                    <a:effectLst/>
                    <a:latin typeface="Tahoma" panose="020B0604030504040204" pitchFamily="34" charset="0"/>
                    <a:ea typeface="Calibri" panose="020F0502020204030204" pitchFamily="34" charset="0"/>
                    <a:cs typeface="Times New Roman" panose="02020603050405020304" pitchFamily="18" charset="0"/>
                  </a:rPr>
                  <a:t>a</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value of the variable in the </a:t>
                </a:r>
                <a:r>
                  <a:rPr lang="en-GB" sz="1800" kern="100" dirty="0" err="1">
                    <a:effectLst/>
                    <a:latin typeface="Tahoma" panose="020B0604030504040204" pitchFamily="34" charset="0"/>
                    <a:ea typeface="Calibri" panose="020F0502020204030204" pitchFamily="34" charset="0"/>
                    <a:cs typeface="Times New Roman" panose="02020603050405020304" pitchFamily="18" charset="0"/>
                  </a:rPr>
                  <a:t>analyzed</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period</a:t>
                </a:r>
                <a:endParaRPr lang="pl-PL" sz="1800" kern="100" dirty="0">
                  <a:ea typeface="Calibri" panose="020F0502020204030204" pitchFamily="34" charset="0"/>
                  <a:cs typeface="Times New Roman" panose="02020603050405020304" pitchFamily="18" charset="0"/>
                </a:endParaRPr>
              </a:p>
              <a:p>
                <a:pPr marL="0" indent="0" algn="just">
                  <a:buNone/>
                </a:pPr>
                <a:r>
                  <a:rPr lang="en-GB" sz="1800" i="1" kern="100" dirty="0">
                    <a:effectLst/>
                    <a:latin typeface="Tahoma" panose="020B0604030504040204" pitchFamily="34" charset="0"/>
                    <a:ea typeface="Calibri" panose="020F0502020204030204" pitchFamily="34" charset="0"/>
                    <a:cs typeface="Times New Roman" panose="02020603050405020304" pitchFamily="18" charset="0"/>
                  </a:rPr>
                  <a:t>b</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value of the increase or decrease in the dependent variable</a:t>
                </a:r>
                <a:endParaRPr lang="pl-PL" sz="1800" kern="100" dirty="0">
                  <a:ea typeface="Calibri" panose="020F0502020204030204" pitchFamily="34" charset="0"/>
                  <a:cs typeface="Times New Roman" panose="02020603050405020304" pitchFamily="18" charset="0"/>
                </a:endParaRPr>
              </a:p>
              <a:p>
                <a:pPr marL="0" indent="0" algn="just">
                  <a:buNone/>
                </a:pPr>
                <a:r>
                  <a:rPr lang="en-GB" sz="1800" i="1" kern="100" dirty="0">
                    <a:effectLst/>
                    <a:latin typeface="Tahoma" panose="020B0604030504040204" pitchFamily="34" charset="0"/>
                    <a:ea typeface="Calibri" panose="020F0502020204030204" pitchFamily="34" charset="0"/>
                    <a:cs typeface="Times New Roman" panose="02020603050405020304" pitchFamily="18" charset="0"/>
                  </a:rPr>
                  <a:t>n</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serial number of the </a:t>
                </a:r>
                <a:r>
                  <a:rPr lang="en-GB" sz="1800" kern="100" dirty="0" err="1">
                    <a:effectLst/>
                    <a:latin typeface="Tahoma" panose="020B0604030504040204" pitchFamily="34" charset="0"/>
                    <a:ea typeface="Calibri" panose="020F0502020204030204" pitchFamily="34" charset="0"/>
                    <a:cs typeface="Times New Roman" panose="02020603050405020304" pitchFamily="18" charset="0"/>
                  </a:rPr>
                  <a:t>analyzed</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and forecast period.</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5856341" cy="4922210"/>
              </a:xfrm>
              <a:blipFill>
                <a:blip r:embed="rId2"/>
                <a:stretch>
                  <a:fillRect l="-1146" t="-1363" r="-1042" b="-1735"/>
                </a:stretch>
              </a:blipFill>
            </p:spPr>
            <p:txBody>
              <a:bodyPr/>
              <a:lstStyle/>
              <a:p>
                <a:r>
                  <a:rPr lang="pl-PL">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GB" sz="1800" dirty="0">
                <a:effectLst/>
                <a:latin typeface="Tahoma" panose="020B0604030504040204" pitchFamily="34" charset="0"/>
                <a:ea typeface="Calibri" panose="020F0502020204030204" pitchFamily="34" charset="0"/>
                <a:cs typeface="Times New Roman" panose="02020603050405020304" pitchFamily="18" charset="0"/>
              </a:rPr>
              <a:t>Simple Linear Regression Method</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31878" y="2054363"/>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1715" y="1304242"/>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00F179E4-52B7-458C-9829-6F0CF82DE04A}"/>
              </a:ext>
            </a:extLst>
          </p:cNvPr>
          <p:cNvSpPr txBox="1"/>
          <p:nvPr/>
        </p:nvSpPr>
        <p:spPr>
          <a:xfrm>
            <a:off x="7359891" y="4171374"/>
            <a:ext cx="4557532" cy="2015936"/>
          </a:xfrm>
          <a:prstGeom prst="rect">
            <a:avLst/>
          </a:prstGeom>
          <a:noFill/>
        </p:spPr>
        <p:txBody>
          <a:bodyPr wrap="square">
            <a:spAutoFit/>
          </a:bodyPr>
          <a:lstStyle/>
          <a:p>
            <a:pPr algn="just">
              <a:lnSpc>
                <a:spcPct val="150000"/>
              </a:lnSpc>
              <a:spcAft>
                <a:spcPts val="600"/>
              </a:spcAft>
            </a:pPr>
            <a:r>
              <a:rPr lang="pl-PL" sz="1600" kern="100" dirty="0">
                <a:latin typeface="Tahoma" panose="020B0604030504040204" pitchFamily="34" charset="0"/>
                <a:ea typeface="Calibri" panose="020F0502020204030204" pitchFamily="34" charset="0"/>
                <a:cs typeface="Times New Roman" panose="02020603050405020304" pitchFamily="18" charset="0"/>
              </a:rPr>
              <a:t>T</a:t>
            </a:r>
            <a:r>
              <a:rPr lang="en-GB" sz="1600" kern="100" dirty="0">
                <a:effectLst/>
                <a:latin typeface="Tahoma" panose="020B0604030504040204" pitchFamily="34" charset="0"/>
                <a:ea typeface="Calibri" panose="020F0502020204030204" pitchFamily="34" charset="0"/>
                <a:cs typeface="Times New Roman" panose="02020603050405020304" pitchFamily="18" charset="0"/>
              </a:rPr>
              <a:t>he quickest way to calculate the above regression coefficients is to use the LINEST function.</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600" dirty="0">
                <a:effectLst/>
                <a:latin typeface="Tahoma" panose="020B0604030504040204" pitchFamily="34" charset="0"/>
                <a:ea typeface="Calibri" panose="020F0502020204030204" pitchFamily="34" charset="0"/>
                <a:cs typeface="Times New Roman" panose="02020603050405020304" pitchFamily="18" charset="0"/>
              </a:rPr>
              <a:t>Syntax</a:t>
            </a:r>
            <a:r>
              <a:rPr lang="en-GB" sz="1600" b="1" dirty="0">
                <a:effectLst/>
                <a:latin typeface="Tahoma" panose="020B0604030504040204" pitchFamily="34" charset="0"/>
                <a:ea typeface="Calibri" panose="020F0502020204030204" pitchFamily="34" charset="0"/>
                <a:cs typeface="Times New Roman" panose="02020603050405020304" pitchFamily="18" charset="0"/>
              </a:rPr>
              <a:t>: LINEST(</a:t>
            </a:r>
            <a:r>
              <a:rPr lang="en-GB" sz="1600" b="1" dirty="0" err="1">
                <a:effectLst/>
                <a:latin typeface="Tahoma" panose="020B0604030504040204" pitchFamily="34" charset="0"/>
                <a:ea typeface="Calibri" panose="020F0502020204030204" pitchFamily="34" charset="0"/>
                <a:cs typeface="Times New Roman" panose="02020603050405020304" pitchFamily="18" charset="0"/>
              </a:rPr>
              <a:t>known_y</a:t>
            </a:r>
            <a:r>
              <a:rPr lang="en-GB" sz="1600" b="1" dirty="0">
                <a:effectLst/>
                <a:latin typeface="Tahoma" panose="020B0604030504040204" pitchFamily="34" charset="0"/>
                <a:ea typeface="Calibri" panose="020F0502020204030204" pitchFamily="34" charset="0"/>
                <a:cs typeface="Times New Roman" panose="02020603050405020304" pitchFamily="18" charset="0"/>
              </a:rPr>
              <a:t>,[</a:t>
            </a:r>
            <a:r>
              <a:rPr lang="en-GB" sz="1600" b="1" dirty="0" err="1">
                <a:effectLst/>
                <a:latin typeface="Tahoma" panose="020B0604030504040204" pitchFamily="34" charset="0"/>
                <a:ea typeface="Calibri" panose="020F0502020204030204" pitchFamily="34" charset="0"/>
                <a:cs typeface="Times New Roman" panose="02020603050405020304" pitchFamily="18" charset="0"/>
              </a:rPr>
              <a:t>known_x</a:t>
            </a:r>
            <a:r>
              <a:rPr lang="en-GB" sz="1600" b="1" dirty="0">
                <a:effectLst/>
                <a:latin typeface="Tahoma" panose="020B0604030504040204" pitchFamily="34" charset="0"/>
                <a:ea typeface="Calibri" panose="020F0502020204030204" pitchFamily="34" charset="0"/>
                <a:cs typeface="Times New Roman" panose="02020603050405020304" pitchFamily="18" charset="0"/>
              </a:rPr>
              <a:t>],[constant],[statistics])</a:t>
            </a:r>
            <a:endParaRPr lang="pl-PL" sz="1600" dirty="0"/>
          </a:p>
        </p:txBody>
      </p:sp>
    </p:spTree>
    <p:extLst>
      <p:ext uri="{BB962C8B-B14F-4D97-AF65-F5344CB8AC3E}">
        <p14:creationId xmlns:p14="http://schemas.microsoft.com/office/powerpoint/2010/main" val="295739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Regression methods</a:t>
            </a:r>
            <a:endParaRPr lang="pl-PL" dirty="0"/>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GB" sz="1800" dirty="0">
                <a:effectLst/>
                <a:latin typeface="Tahoma" panose="020B0604030504040204" pitchFamily="34" charset="0"/>
                <a:ea typeface="Calibri" panose="020F0502020204030204" pitchFamily="34" charset="0"/>
                <a:cs typeface="Times New Roman" panose="02020603050405020304" pitchFamily="18" charset="0"/>
              </a:rPr>
              <a:t>Simple Linear Regression Method</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31878" y="2054363"/>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1715" y="1304242"/>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00F179E4-52B7-458C-9829-6F0CF82DE04A}"/>
              </a:ext>
            </a:extLst>
          </p:cNvPr>
          <p:cNvSpPr txBox="1"/>
          <p:nvPr/>
        </p:nvSpPr>
        <p:spPr>
          <a:xfrm>
            <a:off x="7359891" y="4171374"/>
            <a:ext cx="4557532" cy="2015936"/>
          </a:xfrm>
          <a:prstGeom prst="rect">
            <a:avLst/>
          </a:prstGeom>
          <a:noFill/>
        </p:spPr>
        <p:txBody>
          <a:bodyPr wrap="square">
            <a:spAutoFit/>
          </a:bodyPr>
          <a:lstStyle/>
          <a:p>
            <a:pPr algn="just">
              <a:lnSpc>
                <a:spcPct val="150000"/>
              </a:lnSpc>
              <a:spcAft>
                <a:spcPts val="600"/>
              </a:spcAft>
            </a:pPr>
            <a:r>
              <a:rPr lang="pl-PL" sz="1600" kern="100" dirty="0">
                <a:latin typeface="Tahoma" panose="020B0604030504040204" pitchFamily="34" charset="0"/>
                <a:ea typeface="Calibri" panose="020F0502020204030204" pitchFamily="34" charset="0"/>
                <a:cs typeface="Times New Roman" panose="02020603050405020304" pitchFamily="18" charset="0"/>
              </a:rPr>
              <a:t>T</a:t>
            </a:r>
            <a:r>
              <a:rPr lang="en-GB" sz="1600" kern="100" dirty="0">
                <a:effectLst/>
                <a:latin typeface="Tahoma" panose="020B0604030504040204" pitchFamily="34" charset="0"/>
                <a:ea typeface="Calibri" panose="020F0502020204030204" pitchFamily="34" charset="0"/>
                <a:cs typeface="Times New Roman" panose="02020603050405020304" pitchFamily="18" charset="0"/>
              </a:rPr>
              <a:t>he quickest way to calculate the above regression coefficients is to use the LINEST function.</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600" dirty="0">
                <a:effectLst/>
                <a:latin typeface="Tahoma" panose="020B0604030504040204" pitchFamily="34" charset="0"/>
                <a:ea typeface="Calibri" panose="020F0502020204030204" pitchFamily="34" charset="0"/>
                <a:cs typeface="Times New Roman" panose="02020603050405020304" pitchFamily="18" charset="0"/>
              </a:rPr>
              <a:t>Syntax</a:t>
            </a:r>
            <a:r>
              <a:rPr lang="en-GB" sz="1600" b="1" dirty="0">
                <a:effectLst/>
                <a:latin typeface="Tahoma" panose="020B0604030504040204" pitchFamily="34" charset="0"/>
                <a:ea typeface="Calibri" panose="020F0502020204030204" pitchFamily="34" charset="0"/>
                <a:cs typeface="Times New Roman" panose="02020603050405020304" pitchFamily="18" charset="0"/>
              </a:rPr>
              <a:t>: LINEST(</a:t>
            </a:r>
            <a:r>
              <a:rPr lang="en-GB" sz="1600" b="1" dirty="0" err="1">
                <a:effectLst/>
                <a:latin typeface="Tahoma" panose="020B0604030504040204" pitchFamily="34" charset="0"/>
                <a:ea typeface="Calibri" panose="020F0502020204030204" pitchFamily="34" charset="0"/>
                <a:cs typeface="Times New Roman" panose="02020603050405020304" pitchFamily="18" charset="0"/>
              </a:rPr>
              <a:t>known_y</a:t>
            </a:r>
            <a:r>
              <a:rPr lang="en-GB" sz="1600" b="1" dirty="0">
                <a:effectLst/>
                <a:latin typeface="Tahoma" panose="020B0604030504040204" pitchFamily="34" charset="0"/>
                <a:ea typeface="Calibri" panose="020F0502020204030204" pitchFamily="34" charset="0"/>
                <a:cs typeface="Times New Roman" panose="02020603050405020304" pitchFamily="18" charset="0"/>
              </a:rPr>
              <a:t>,[</a:t>
            </a:r>
            <a:r>
              <a:rPr lang="en-GB" sz="1600" b="1" dirty="0" err="1">
                <a:effectLst/>
                <a:latin typeface="Tahoma" panose="020B0604030504040204" pitchFamily="34" charset="0"/>
                <a:ea typeface="Calibri" panose="020F0502020204030204" pitchFamily="34" charset="0"/>
                <a:cs typeface="Times New Roman" panose="02020603050405020304" pitchFamily="18" charset="0"/>
              </a:rPr>
              <a:t>known_x</a:t>
            </a:r>
            <a:r>
              <a:rPr lang="en-GB" sz="1600" b="1" dirty="0">
                <a:effectLst/>
                <a:latin typeface="Tahoma" panose="020B0604030504040204" pitchFamily="34" charset="0"/>
                <a:ea typeface="Calibri" panose="020F0502020204030204" pitchFamily="34" charset="0"/>
                <a:cs typeface="Times New Roman" panose="02020603050405020304" pitchFamily="18" charset="0"/>
              </a:rPr>
              <a:t>],[constant],[statistics])</a:t>
            </a:r>
            <a:endParaRPr lang="pl-PL" sz="1600" dirty="0"/>
          </a:p>
        </p:txBody>
      </p:sp>
      <p:sp>
        <p:nvSpPr>
          <p:cNvPr id="20" name="Rectangle 8">
            <a:extLst>
              <a:ext uri="{FF2B5EF4-FFF2-40B4-BE49-F238E27FC236}">
                <a16:creationId xmlns:a16="http://schemas.microsoft.com/office/drawing/2014/main" id="{F03598CB-E3E3-ED11-616F-76E9200F5E2F}"/>
              </a:ext>
            </a:extLst>
          </p:cNvPr>
          <p:cNvSpPr>
            <a:spLocks noChangeArrowheads="1"/>
          </p:cNvSpPr>
          <p:nvPr/>
        </p:nvSpPr>
        <p:spPr bwMode="auto">
          <a:xfrm>
            <a:off x="288659" y="1767489"/>
            <a:ext cx="634292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GB" altLang="pl-PL"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To determine the parameters </a:t>
            </a:r>
            <a:r>
              <a:rPr kumimoji="0" lang="en-GB" altLang="pl-PL"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 </a:t>
            </a:r>
            <a:r>
              <a:rPr kumimoji="0" lang="en-GB" altLang="pl-PL"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and </a:t>
            </a:r>
            <a:r>
              <a:rPr kumimoji="0" lang="en-GB" altLang="pl-PL"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b</a:t>
            </a:r>
            <a:r>
              <a:rPr kumimoji="0" lang="en-GB" altLang="pl-PL"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you need to calculate a system of two equations. It has the following form:</a:t>
            </a:r>
            <a:endParaRPr kumimoji="0" lang="pl-PL" altLang="pl-PL"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altLang="pl-PL"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1" name="Obiekt 20">
            <a:extLst>
              <a:ext uri="{FF2B5EF4-FFF2-40B4-BE49-F238E27FC236}">
                <a16:creationId xmlns:a16="http://schemas.microsoft.com/office/drawing/2014/main" id="{7D1A3252-F150-0BB0-20DD-DFCBD00CD650}"/>
              </a:ext>
            </a:extLst>
          </p:cNvPr>
          <p:cNvGraphicFramePr>
            <a:graphicFrameLocks noChangeAspect="1"/>
          </p:cNvGraphicFramePr>
          <p:nvPr>
            <p:extLst>
              <p:ext uri="{D42A27DB-BD31-4B8C-83A1-F6EECF244321}">
                <p14:modId xmlns:p14="http://schemas.microsoft.com/office/powerpoint/2010/main" val="1119733184"/>
              </p:ext>
            </p:extLst>
          </p:nvPr>
        </p:nvGraphicFramePr>
        <p:xfrm>
          <a:off x="274577" y="2463868"/>
          <a:ext cx="3277012" cy="1705260"/>
        </p:xfrm>
        <a:graphic>
          <a:graphicData uri="http://schemas.openxmlformats.org/presentationml/2006/ole">
            <mc:AlternateContent xmlns:mc="http://schemas.openxmlformats.org/markup-compatibility/2006">
              <mc:Choice xmlns:v="urn:schemas-microsoft-com:vml" Requires="v">
                <p:oleObj r:id="rId4" imgW="1714500" imgH="889000" progId="Equation.3">
                  <p:embed/>
                </p:oleObj>
              </mc:Choice>
              <mc:Fallback>
                <p:oleObj r:id="rId4" imgW="1714500" imgH="8890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577" y="2463868"/>
                        <a:ext cx="3277012" cy="1705260"/>
                      </a:xfrm>
                      <a:prstGeom prst="rect">
                        <a:avLst/>
                      </a:prstGeom>
                      <a:noFill/>
                    </p:spPr>
                  </p:pic>
                </p:oleObj>
              </mc:Fallback>
            </mc:AlternateContent>
          </a:graphicData>
        </a:graphic>
      </p:graphicFrame>
      <p:sp>
        <p:nvSpPr>
          <p:cNvPr id="22" name="Rectangle 9">
            <a:extLst>
              <a:ext uri="{FF2B5EF4-FFF2-40B4-BE49-F238E27FC236}">
                <a16:creationId xmlns:a16="http://schemas.microsoft.com/office/drawing/2014/main" id="{5A35F6AD-5628-849C-9877-98F199B0037B}"/>
              </a:ext>
            </a:extLst>
          </p:cNvPr>
          <p:cNvSpPr>
            <a:spLocks noChangeArrowheads="1"/>
          </p:cNvSpPr>
          <p:nvPr/>
        </p:nvSpPr>
        <p:spPr bwMode="auto">
          <a:xfrm>
            <a:off x="274577" y="4272677"/>
            <a:ext cx="6470956"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just" defTabSz="914400" rtl="0" eaLnBrk="0" fontAlgn="base" latinLnBrk="0" hangingPunct="0">
              <a:lnSpc>
                <a:spcPct val="100000"/>
              </a:lnSpc>
              <a:spcBef>
                <a:spcPct val="0"/>
              </a:spcBef>
              <a:spcAft>
                <a:spcPct val="0"/>
              </a:spcAft>
              <a:buClrTx/>
              <a:buSzTx/>
              <a:tabLst/>
            </a:pP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where:</a:t>
            </a:r>
            <a:endParaRPr kumimoji="0" lang="pl-PL" altLang="pl-PL" b="0" i="0" u="none" strike="noStrike" cap="none" normalizeH="0" baseline="0" dirty="0">
              <a:ln>
                <a:noFill/>
              </a:ln>
              <a:solidFill>
                <a:schemeClr val="tx1"/>
              </a:solidFill>
              <a:effectLst/>
            </a:endParaRPr>
          </a:p>
          <a:p>
            <a:pPr marR="0" lvl="0" indent="0" algn="just" defTabSz="914400" rtl="0" eaLnBrk="0" fontAlgn="base" latinLnBrk="0" hangingPunct="0">
              <a:lnSpc>
                <a:spcPct val="100000"/>
              </a:lnSpc>
              <a:spcBef>
                <a:spcPct val="0"/>
              </a:spcBef>
              <a:spcAft>
                <a:spcPct val="0"/>
              </a:spcAft>
              <a:buClrTx/>
              <a:buSzTx/>
              <a:tabLst/>
            </a:pPr>
            <a:r>
              <a:rPr kumimoji="0" lang="en-GB" altLang="pl-PL" b="0" i="1" u="none" strike="noStrike" cap="none" normalizeH="0" baseline="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t</a:t>
            </a:r>
            <a:r>
              <a:rPr kumimoji="0" lang="en-GB" altLang="pl-PL" b="0" i="1" u="none" strike="noStrike" cap="none" normalizeH="0" baseline="-3000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i</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 the ordinal number of the </a:t>
            </a:r>
            <a:r>
              <a:rPr kumimoji="0" lang="en-GB" altLang="pl-PL" b="0" i="0" u="none" strike="noStrike" cap="none" normalizeH="0" baseline="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perod</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(t = 1, 2, 3, ...), which is the value of the independent time variable</a:t>
            </a:r>
            <a:endParaRPr kumimoji="0" lang="pl-PL" altLang="pl-PL" b="0" i="0" u="none" strike="noStrike" cap="none" normalizeH="0" baseline="0" dirty="0">
              <a:ln>
                <a:noFill/>
              </a:ln>
              <a:solidFill>
                <a:schemeClr val="tx1"/>
              </a:solidFill>
              <a:effectLst/>
            </a:endParaRPr>
          </a:p>
          <a:p>
            <a:pPr marR="0" lvl="0" indent="0" algn="just" defTabSz="914400" rtl="0" eaLnBrk="0" fontAlgn="base" latinLnBrk="0" hangingPunct="0">
              <a:lnSpc>
                <a:spcPct val="100000"/>
              </a:lnSpc>
              <a:spcBef>
                <a:spcPct val="0"/>
              </a:spcBef>
              <a:spcAft>
                <a:spcPct val="0"/>
              </a:spcAft>
              <a:buClrTx/>
              <a:buSzTx/>
              <a:tabLst/>
            </a:pPr>
            <a:r>
              <a:rPr kumimoji="0" lang="en-GB" altLang="pl-PL" b="0" i="1" u="none" strike="noStrike" cap="none" normalizeH="0" baseline="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y</a:t>
            </a:r>
            <a:r>
              <a:rPr kumimoji="0" lang="en-GB" altLang="pl-PL" b="0" i="1" u="none" strike="noStrike" cap="none" normalizeH="0" baseline="-3000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i</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 dependent variable (e.g. demand for a given good in a given time period)</a:t>
            </a:r>
            <a:endParaRPr kumimoji="0" lang="pl-PL" altLang="pl-PL" b="0" i="0" u="none" strike="noStrike" cap="none" normalizeH="0" baseline="0" dirty="0">
              <a:ln>
                <a:noFill/>
              </a:ln>
              <a:solidFill>
                <a:schemeClr val="tx1"/>
              </a:solidFill>
              <a:effectLst/>
            </a:endParaRPr>
          </a:p>
          <a:p>
            <a:pPr marR="0" lvl="0" indent="0" algn="just" defTabSz="914400" rtl="0" eaLnBrk="0" fontAlgn="base" latinLnBrk="0" hangingPunct="0">
              <a:lnSpc>
                <a:spcPct val="100000"/>
              </a:lnSpc>
              <a:spcBef>
                <a:spcPct val="0"/>
              </a:spcBef>
              <a:spcAft>
                <a:spcPct val="0"/>
              </a:spcAft>
              <a:buClrTx/>
              <a:buSzTx/>
              <a:tabLst/>
            </a:pPr>
            <a:r>
              <a:rPr kumimoji="0" lang="en-GB" altLang="pl-PL" b="0" i="1"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 value of the variable in the </a:t>
            </a:r>
            <a:r>
              <a:rPr kumimoji="0" lang="en-GB" altLang="pl-PL" b="0" i="0" u="none" strike="noStrike" cap="none" normalizeH="0" baseline="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analyzed</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period</a:t>
            </a:r>
            <a:endParaRPr kumimoji="0" lang="pl-PL" altLang="pl-PL" b="0" i="0" u="none" strike="noStrike" cap="none" normalizeH="0" baseline="0" dirty="0">
              <a:ln>
                <a:noFill/>
              </a:ln>
              <a:solidFill>
                <a:schemeClr val="tx1"/>
              </a:solidFill>
              <a:effectLst/>
            </a:endParaRPr>
          </a:p>
          <a:p>
            <a:pPr marR="0" lvl="0" indent="0" algn="just" defTabSz="914400" rtl="0" eaLnBrk="0" fontAlgn="base" latinLnBrk="0" hangingPunct="0">
              <a:lnSpc>
                <a:spcPct val="100000"/>
              </a:lnSpc>
              <a:spcBef>
                <a:spcPct val="0"/>
              </a:spcBef>
              <a:spcAft>
                <a:spcPct val="0"/>
              </a:spcAft>
              <a:buClrTx/>
              <a:buSzTx/>
              <a:tabLst/>
            </a:pPr>
            <a:r>
              <a:rPr kumimoji="0" lang="en-GB" altLang="pl-PL" b="0" i="1"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b</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 value of the increase or decrease in the dependent variable</a:t>
            </a:r>
            <a:endParaRPr kumimoji="0" lang="pl-PL" altLang="pl-PL" b="0" i="0" u="none" strike="noStrike" cap="none" normalizeH="0" baseline="0" dirty="0">
              <a:ln>
                <a:noFill/>
              </a:ln>
              <a:solidFill>
                <a:schemeClr val="tx1"/>
              </a:solidFill>
              <a:effectLst/>
            </a:endParaRPr>
          </a:p>
          <a:p>
            <a:pPr marR="0" lvl="0" indent="0" algn="just" defTabSz="914400" rtl="0" eaLnBrk="0" fontAlgn="base" latinLnBrk="0" hangingPunct="0">
              <a:lnSpc>
                <a:spcPct val="100000"/>
              </a:lnSpc>
              <a:spcBef>
                <a:spcPct val="0"/>
              </a:spcBef>
              <a:spcAft>
                <a:spcPct val="0"/>
              </a:spcAft>
              <a:buClrTx/>
              <a:buSzTx/>
              <a:tabLst/>
            </a:pPr>
            <a:r>
              <a:rPr kumimoji="0" lang="en-GB" altLang="pl-PL" b="0" i="1"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n</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 number of all </a:t>
            </a:r>
            <a:r>
              <a:rPr kumimoji="0" lang="en-GB" altLang="pl-PL" b="0" i="0" u="none" strike="noStrike" cap="none" normalizeH="0" baseline="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analyzed</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periods.</a:t>
            </a:r>
            <a:endParaRPr kumimoji="0" lang="en-GB" altLang="pl-PL"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8332140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Forecast</a:t>
            </a:r>
            <a:r>
              <a:rPr lang="pl-PL" dirty="0"/>
              <a:t> </a:t>
            </a:r>
            <a:r>
              <a:rPr lang="pl-PL" dirty="0" err="1"/>
              <a:t>errors</a:t>
            </a:r>
            <a:endParaRPr lang="pl-PL" dirty="0"/>
          </a:p>
        </p:txBody>
      </p:sp>
      <p:sp>
        <p:nvSpPr>
          <p:cNvPr id="6" name="Symbol zastępczy zawartości 5">
            <a:extLst>
              <a:ext uri="{FF2B5EF4-FFF2-40B4-BE49-F238E27FC236}">
                <a16:creationId xmlns:a16="http://schemas.microsoft.com/office/drawing/2014/main" id="{F431E244-9830-E2F5-1B88-1FEF2293D118}"/>
              </a:ext>
            </a:extLst>
          </p:cNvPr>
          <p:cNvSpPr>
            <a:spLocks noGrp="1"/>
          </p:cNvSpPr>
          <p:nvPr>
            <p:ph idx="1"/>
          </p:nvPr>
        </p:nvSpPr>
        <p:spPr/>
        <p:txBody>
          <a:bodyPr/>
          <a:lstStyle/>
          <a:p>
            <a:r>
              <a:rPr lang="en-US" dirty="0"/>
              <a:t>To assess forecast accuracy, forecast errors must be measured. Given that there is no guarantee of perfect prediction of future demand, every forecast is subject to error</a:t>
            </a:r>
            <a:r>
              <a:rPr lang="pl-PL" dirty="0"/>
              <a:t>.</a:t>
            </a:r>
          </a:p>
          <a:p>
            <a:r>
              <a:rPr lang="pl-PL" dirty="0"/>
              <a:t>We </a:t>
            </a:r>
            <a:r>
              <a:rPr lang="pl-PL" dirty="0" err="1"/>
              <a:t>can</a:t>
            </a:r>
            <a:r>
              <a:rPr lang="pl-PL" dirty="0"/>
              <a:t> </a:t>
            </a:r>
            <a:r>
              <a:rPr lang="pl-PL" dirty="0" err="1"/>
              <a:t>distinguish</a:t>
            </a:r>
            <a:r>
              <a:rPr lang="pl-PL" dirty="0"/>
              <a:t>:</a:t>
            </a:r>
          </a:p>
          <a:p>
            <a:pPr lvl="1"/>
            <a:r>
              <a:rPr lang="en-US" dirty="0"/>
              <a:t>systematic and </a:t>
            </a:r>
            <a:endParaRPr lang="pl-PL" dirty="0"/>
          </a:p>
          <a:p>
            <a:pPr lvl="1"/>
            <a:r>
              <a:rPr lang="en-US" dirty="0"/>
              <a:t>unsystematic effects of forecast errors</a:t>
            </a:r>
            <a:r>
              <a:rPr lang="pl-PL" dirty="0"/>
              <a:t>.</a:t>
            </a:r>
          </a:p>
        </p:txBody>
      </p:sp>
      <p:sp>
        <p:nvSpPr>
          <p:cNvPr id="7" name="pole tekstowe 6">
            <a:extLst>
              <a:ext uri="{FF2B5EF4-FFF2-40B4-BE49-F238E27FC236}">
                <a16:creationId xmlns:a16="http://schemas.microsoft.com/office/drawing/2014/main" id="{E42F58D5-6106-640B-0FF2-BAE861076780}"/>
              </a:ext>
            </a:extLst>
          </p:cNvPr>
          <p:cNvSpPr txBox="1"/>
          <p:nvPr/>
        </p:nvSpPr>
        <p:spPr>
          <a:xfrm>
            <a:off x="838200" y="5787907"/>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Source: </a:t>
            </a:r>
            <a:r>
              <a:rPr lang="pl-PL" dirty="0" err="1"/>
              <a:t>Hopp</a:t>
            </a:r>
            <a:r>
              <a:rPr lang="pl-PL" dirty="0"/>
              <a:t> &amp; </a:t>
            </a:r>
            <a:r>
              <a:rPr lang="pl-PL" dirty="0" err="1"/>
              <a:t>Spearman</a:t>
            </a:r>
            <a:r>
              <a:rPr lang="pl-PL" dirty="0"/>
              <a:t>, 1999, </a:t>
            </a:r>
            <a:r>
              <a:rPr lang="da-DK" dirty="0"/>
              <a:t>Zeiml, et al., 2019; Shcherbakov et al., 2013</a:t>
            </a:r>
            <a:endParaRPr lang="pl-PL" dirty="0"/>
          </a:p>
        </p:txBody>
      </p:sp>
    </p:spTree>
    <p:extLst>
      <p:ext uri="{BB962C8B-B14F-4D97-AF65-F5344CB8AC3E}">
        <p14:creationId xmlns:p14="http://schemas.microsoft.com/office/powerpoint/2010/main" val="16497560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Forecast</a:t>
            </a:r>
            <a:r>
              <a:rPr lang="pl-PL" dirty="0"/>
              <a:t> </a:t>
            </a:r>
            <a:r>
              <a:rPr lang="pl-PL" dirty="0" err="1"/>
              <a:t>errors</a:t>
            </a:r>
            <a:endParaRPr lang="pl-PL" dirty="0"/>
          </a:p>
        </p:txBody>
      </p:sp>
      <p:sp>
        <p:nvSpPr>
          <p:cNvPr id="6" name="Symbol zastępczy zawartości 5">
            <a:extLst>
              <a:ext uri="{FF2B5EF4-FFF2-40B4-BE49-F238E27FC236}">
                <a16:creationId xmlns:a16="http://schemas.microsoft.com/office/drawing/2014/main" id="{F431E244-9830-E2F5-1B88-1FEF2293D118}"/>
              </a:ext>
            </a:extLst>
          </p:cNvPr>
          <p:cNvSpPr>
            <a:spLocks noGrp="1"/>
          </p:cNvSpPr>
          <p:nvPr>
            <p:ph idx="1"/>
          </p:nvPr>
        </p:nvSpPr>
        <p:spPr>
          <a:xfrm>
            <a:off x="201591" y="3740888"/>
            <a:ext cx="3837972" cy="1727803"/>
          </a:xfrm>
        </p:spPr>
        <p:txBody>
          <a:bodyPr>
            <a:normAutofit/>
          </a:bodyPr>
          <a:lstStyle/>
          <a:p>
            <a:pPr marL="0" indent="0" algn="just">
              <a:buNone/>
            </a:pPr>
            <a:r>
              <a:rPr lang="en-US" sz="1800" dirty="0"/>
              <a:t>The mean squared error can only be positive and its value should be as small as possible. The value of this error, which is </a:t>
            </a:r>
            <a:r>
              <a:rPr lang="en-US" sz="1800" i="1" dirty="0"/>
              <a:t>0</a:t>
            </a:r>
            <a:r>
              <a:rPr lang="en-US" sz="1800" dirty="0"/>
              <a:t>, indicates excellent forecast accuracy</a:t>
            </a:r>
            <a:r>
              <a:rPr lang="pl-PL" sz="1800" dirty="0"/>
              <a:t>.</a:t>
            </a:r>
          </a:p>
        </p:txBody>
      </p:sp>
      <p:sp>
        <p:nvSpPr>
          <p:cNvPr id="2" name="Tytuł 3">
            <a:extLst>
              <a:ext uri="{FF2B5EF4-FFF2-40B4-BE49-F238E27FC236}">
                <a16:creationId xmlns:a16="http://schemas.microsoft.com/office/drawing/2014/main" id="{054938D4-FF76-F4FE-211C-10E8E6F26E08}"/>
              </a:ext>
            </a:extLst>
          </p:cNvPr>
          <p:cNvSpPr txBox="1">
            <a:spLocks/>
          </p:cNvSpPr>
          <p:nvPr/>
        </p:nvSpPr>
        <p:spPr>
          <a:xfrm>
            <a:off x="201591" y="1763575"/>
            <a:ext cx="3456007"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GB" sz="1800" dirty="0">
                <a:effectLst/>
                <a:latin typeface="Tahoma" panose="020B0604030504040204" pitchFamily="34" charset="0"/>
                <a:ea typeface="Calibri" panose="020F0502020204030204" pitchFamily="34" charset="0"/>
                <a:cs typeface="Times New Roman" panose="02020603050405020304" pitchFamily="18" charset="0"/>
              </a:rPr>
              <a:t>Mean Squared Error (MSE)</a:t>
            </a:r>
            <a:endParaRPr lang="pl-PL" sz="1200" dirty="0"/>
          </a:p>
        </p:txBody>
      </p:sp>
      <mc:AlternateContent xmlns:mc="http://schemas.openxmlformats.org/markup-compatibility/2006" xmlns:a14="http://schemas.microsoft.com/office/drawing/2010/main">
        <mc:Choice Requires="a14">
          <p:sp>
            <p:nvSpPr>
              <p:cNvPr id="11" name="pole tekstowe 10">
                <a:extLst>
                  <a:ext uri="{FF2B5EF4-FFF2-40B4-BE49-F238E27FC236}">
                    <a16:creationId xmlns:a16="http://schemas.microsoft.com/office/drawing/2014/main" id="{F10D46C7-A399-A276-A5DB-7D42AF0ADD9A}"/>
                  </a:ext>
                </a:extLst>
              </p:cNvPr>
              <p:cNvSpPr txBox="1"/>
              <p:nvPr/>
            </p:nvSpPr>
            <p:spPr>
              <a:xfrm>
                <a:off x="796722" y="2537211"/>
                <a:ext cx="2265744" cy="6845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𝑀𝑆𝐸</m:t>
                      </m:r>
                      <m:r>
                        <a:rPr lang="pl-PL" i="0">
                          <a:latin typeface="Cambria Math" panose="02040503050406030204" pitchFamily="18" charset="0"/>
                        </a:rPr>
                        <m:t>=</m:t>
                      </m:r>
                      <m:f>
                        <m:fPr>
                          <m:ctrlPr>
                            <a:rPr lang="pl-PL" i="1">
                              <a:solidFill>
                                <a:srgbClr val="836967"/>
                              </a:solidFill>
                              <a:latin typeface="Cambria Math" panose="02040503050406030204" pitchFamily="18" charset="0"/>
                            </a:rPr>
                          </m:ctrlPr>
                        </m:fPr>
                        <m:num>
                          <m:sSup>
                            <m:sSupPr>
                              <m:ctrlPr>
                                <a:rPr lang="pl-PL" i="1">
                                  <a:solidFill>
                                    <a:srgbClr val="836967"/>
                                  </a:solidFill>
                                  <a:latin typeface="Cambria Math" panose="02040503050406030204" pitchFamily="18" charset="0"/>
                                </a:rPr>
                              </m:ctrlPr>
                            </m:sSupPr>
                            <m:e>
                              <m:nary>
                                <m:naryPr>
                                  <m:chr m:val="∑"/>
                                  <m:subHide m:val="on"/>
                                  <m:supHide m:val="on"/>
                                  <m:ctrlPr>
                                    <a:rPr lang="pl-PL" i="1">
                                      <a:latin typeface="Cambria Math" panose="02040503050406030204" pitchFamily="18" charset="0"/>
                                    </a:rPr>
                                  </m:ctrlPr>
                                </m:naryPr>
                                <m:sub/>
                                <m:sup/>
                                <m:e>
                                  <m:d>
                                    <m:dPr>
                                      <m:ctrlPr>
                                        <a:rPr lang="pl-PL" i="1">
                                          <a:latin typeface="Cambria Math" panose="02040503050406030204" pitchFamily="18" charset="0"/>
                                        </a:rPr>
                                      </m:ctrlPr>
                                    </m:dPr>
                                    <m:e>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𝑦</m:t>
                                          </m:r>
                                        </m:e>
                                        <m:sub>
                                          <m:r>
                                            <a:rPr lang="pl-PL" i="1">
                                              <a:latin typeface="Cambria Math" panose="02040503050406030204" pitchFamily="18" charset="0"/>
                                            </a:rPr>
                                            <m:t>𝑡</m:t>
                                          </m:r>
                                        </m:sub>
                                      </m:sSub>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𝑝</m:t>
                                          </m:r>
                                        </m:e>
                                        <m:sub>
                                          <m:r>
                                            <a:rPr lang="pl-PL" i="1">
                                              <a:latin typeface="Cambria Math" panose="02040503050406030204" pitchFamily="18" charset="0"/>
                                            </a:rPr>
                                            <m:t>𝑡</m:t>
                                          </m:r>
                                        </m:sub>
                                      </m:sSub>
                                    </m:e>
                                  </m:d>
                                </m:e>
                              </m:nary>
                            </m:e>
                            <m:sup>
                              <m:r>
                                <a:rPr lang="pl-PL" i="0">
                                  <a:latin typeface="Cambria Math" panose="02040503050406030204" pitchFamily="18" charset="0"/>
                                </a:rPr>
                                <m:t>2</m:t>
                              </m:r>
                            </m:sup>
                          </m:sSup>
                        </m:num>
                        <m:den>
                          <m:r>
                            <a:rPr lang="pl-PL" i="1">
                              <a:latin typeface="Cambria Math" panose="02040503050406030204" pitchFamily="18" charset="0"/>
                            </a:rPr>
                            <m:t>𝑛</m:t>
                          </m:r>
                        </m:den>
                      </m:f>
                    </m:oMath>
                  </m:oMathPara>
                </a14:m>
                <a:endParaRPr lang="pl-PL" dirty="0"/>
              </a:p>
            </p:txBody>
          </p:sp>
        </mc:Choice>
        <mc:Fallback xmlns="">
          <p:sp>
            <p:nvSpPr>
              <p:cNvPr id="11" name="pole tekstowe 10">
                <a:extLst>
                  <a:ext uri="{FF2B5EF4-FFF2-40B4-BE49-F238E27FC236}">
                    <a16:creationId xmlns:a16="http://schemas.microsoft.com/office/drawing/2014/main" id="{F10D46C7-A399-A276-A5DB-7D42AF0ADD9A}"/>
                  </a:ext>
                </a:extLst>
              </p:cNvPr>
              <p:cNvSpPr txBox="1">
                <a:spLocks noRot="1" noChangeAspect="1" noMove="1" noResize="1" noEditPoints="1" noAdjustHandles="1" noChangeArrowheads="1" noChangeShapeType="1" noTextEdit="1"/>
              </p:cNvSpPr>
              <p:nvPr/>
            </p:nvSpPr>
            <p:spPr>
              <a:xfrm>
                <a:off x="796722" y="2537211"/>
                <a:ext cx="2265744" cy="684546"/>
              </a:xfrm>
              <a:prstGeom prst="rect">
                <a:avLst/>
              </a:prstGeom>
              <a:blipFill>
                <a:blip r:embed="rId2"/>
                <a:stretch>
                  <a:fillRect/>
                </a:stretch>
              </a:blipFill>
            </p:spPr>
            <p:txBody>
              <a:bodyPr/>
              <a:lstStyle/>
              <a:p>
                <a:r>
                  <a:rPr lang="pl-PL">
                    <a:noFill/>
                  </a:rPr>
                  <a:t> </a:t>
                </a:r>
              </a:p>
            </p:txBody>
          </p:sp>
        </mc:Fallback>
      </mc:AlternateContent>
      <p:sp>
        <p:nvSpPr>
          <p:cNvPr id="19" name="Symbol zastępczy zawartości 5">
            <a:extLst>
              <a:ext uri="{FF2B5EF4-FFF2-40B4-BE49-F238E27FC236}">
                <a16:creationId xmlns:a16="http://schemas.microsoft.com/office/drawing/2014/main" id="{8835F27A-FCA6-A8F3-1BF9-1D1C887147E3}"/>
              </a:ext>
            </a:extLst>
          </p:cNvPr>
          <p:cNvSpPr txBox="1">
            <a:spLocks/>
          </p:cNvSpPr>
          <p:nvPr/>
        </p:nvSpPr>
        <p:spPr>
          <a:xfrm>
            <a:off x="4227656" y="3740887"/>
            <a:ext cx="3837972" cy="17278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dirty="0"/>
              <a:t>The error value should be as close to 0 as possible. The lower the root mean square error value, the better the model. And the perfect model has a value equal to </a:t>
            </a:r>
            <a:r>
              <a:rPr lang="en-US" sz="1800" i="1" dirty="0"/>
              <a:t>0</a:t>
            </a:r>
            <a:r>
              <a:rPr lang="en-US" sz="1800" dirty="0"/>
              <a:t>.</a:t>
            </a:r>
            <a:endParaRPr lang="pl-PL" sz="1800" dirty="0"/>
          </a:p>
        </p:txBody>
      </p:sp>
      <p:sp>
        <p:nvSpPr>
          <p:cNvPr id="20" name="Tytuł 3">
            <a:extLst>
              <a:ext uri="{FF2B5EF4-FFF2-40B4-BE49-F238E27FC236}">
                <a16:creationId xmlns:a16="http://schemas.microsoft.com/office/drawing/2014/main" id="{74356188-0F91-AC0E-FCFB-0437D101E2A7}"/>
              </a:ext>
            </a:extLst>
          </p:cNvPr>
          <p:cNvSpPr txBox="1">
            <a:spLocks/>
          </p:cNvSpPr>
          <p:nvPr/>
        </p:nvSpPr>
        <p:spPr>
          <a:xfrm>
            <a:off x="4227656" y="1746967"/>
            <a:ext cx="3837972" cy="49172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1800" dirty="0">
                <a:ea typeface="Calibri" panose="020F0502020204030204" pitchFamily="34" charset="0"/>
                <a:cs typeface="Times New Roman" panose="02020603050405020304" pitchFamily="18" charset="0"/>
              </a:rPr>
              <a:t>Root Mean Squared Error (RMSE)</a:t>
            </a:r>
            <a:endParaRPr lang="pl-PL" sz="1200" dirty="0"/>
          </a:p>
        </p:txBody>
      </p:sp>
      <mc:AlternateContent xmlns:mc="http://schemas.openxmlformats.org/markup-compatibility/2006" xmlns:a14="http://schemas.microsoft.com/office/drawing/2010/main">
        <mc:Choice Requires="a14">
          <p:sp>
            <p:nvSpPr>
              <p:cNvPr id="23" name="pole tekstowe 22">
                <a:extLst>
                  <a:ext uri="{FF2B5EF4-FFF2-40B4-BE49-F238E27FC236}">
                    <a16:creationId xmlns:a16="http://schemas.microsoft.com/office/drawing/2014/main" id="{E22E57A6-3EE8-E67F-2E6C-0645977975B5}"/>
                  </a:ext>
                </a:extLst>
              </p:cNvPr>
              <p:cNvSpPr txBox="1"/>
              <p:nvPr/>
            </p:nvSpPr>
            <p:spPr>
              <a:xfrm>
                <a:off x="4747549" y="2534442"/>
                <a:ext cx="2696901" cy="9106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𝑅𝑀𝑆𝐸</m:t>
                      </m:r>
                      <m:r>
                        <a:rPr lang="pl-PL" i="0">
                          <a:latin typeface="Cambria Math" panose="02040503050406030204" pitchFamily="18" charset="0"/>
                        </a:rPr>
                        <m:t>=</m:t>
                      </m:r>
                      <m:rad>
                        <m:radPr>
                          <m:degHide m:val="on"/>
                          <m:ctrlPr>
                            <a:rPr lang="pl-PL" i="1">
                              <a:solidFill>
                                <a:srgbClr val="836967"/>
                              </a:solidFill>
                              <a:latin typeface="Cambria Math" panose="02040503050406030204" pitchFamily="18" charset="0"/>
                            </a:rPr>
                          </m:ctrlPr>
                        </m:radPr>
                        <m:deg/>
                        <m:e>
                          <m:f>
                            <m:fPr>
                              <m:ctrlPr>
                                <a:rPr lang="pl-PL" i="1">
                                  <a:solidFill>
                                    <a:srgbClr val="836967"/>
                                  </a:solidFill>
                                  <a:latin typeface="Cambria Math" panose="02040503050406030204" pitchFamily="18" charset="0"/>
                                </a:rPr>
                              </m:ctrlPr>
                            </m:fPr>
                            <m:num>
                              <m:sSup>
                                <m:sSupPr>
                                  <m:ctrlPr>
                                    <a:rPr lang="pl-PL" i="1">
                                      <a:solidFill>
                                        <a:srgbClr val="836967"/>
                                      </a:solidFill>
                                      <a:latin typeface="Cambria Math" panose="02040503050406030204" pitchFamily="18" charset="0"/>
                                    </a:rPr>
                                  </m:ctrlPr>
                                </m:sSupPr>
                                <m:e>
                                  <m:nary>
                                    <m:naryPr>
                                      <m:chr m:val="∑"/>
                                      <m:subHide m:val="on"/>
                                      <m:supHide m:val="on"/>
                                      <m:ctrlPr>
                                        <a:rPr lang="pl-PL" i="1">
                                          <a:latin typeface="Cambria Math" panose="02040503050406030204" pitchFamily="18" charset="0"/>
                                        </a:rPr>
                                      </m:ctrlPr>
                                    </m:naryPr>
                                    <m:sub/>
                                    <m:sup/>
                                    <m:e>
                                      <m:d>
                                        <m:dPr>
                                          <m:ctrlPr>
                                            <a:rPr lang="pl-PL" i="1">
                                              <a:latin typeface="Cambria Math" panose="02040503050406030204" pitchFamily="18" charset="0"/>
                                            </a:rPr>
                                          </m:ctrlPr>
                                        </m:dPr>
                                        <m:e>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𝑝</m:t>
                                              </m:r>
                                            </m:e>
                                            <m:sub>
                                              <m:r>
                                                <a:rPr lang="pl-PL" i="1">
                                                  <a:latin typeface="Cambria Math" panose="02040503050406030204" pitchFamily="18" charset="0"/>
                                                </a:rPr>
                                                <m:t>𝑡</m:t>
                                              </m:r>
                                            </m:sub>
                                          </m:sSub>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𝑦</m:t>
                                              </m:r>
                                            </m:e>
                                            <m:sub>
                                              <m:r>
                                                <a:rPr lang="pl-PL" i="1">
                                                  <a:latin typeface="Cambria Math" panose="02040503050406030204" pitchFamily="18" charset="0"/>
                                                </a:rPr>
                                                <m:t>𝑡</m:t>
                                              </m:r>
                                            </m:sub>
                                          </m:sSub>
                                        </m:e>
                                      </m:d>
                                    </m:e>
                                  </m:nary>
                                </m:e>
                                <m:sup>
                                  <m:r>
                                    <a:rPr lang="pl-PL" i="0">
                                      <a:latin typeface="Cambria Math" panose="02040503050406030204" pitchFamily="18" charset="0"/>
                                    </a:rPr>
                                    <m:t>2</m:t>
                                  </m:r>
                                </m:sup>
                              </m:sSup>
                            </m:num>
                            <m:den>
                              <m:r>
                                <a:rPr lang="pl-PL" i="1">
                                  <a:latin typeface="Cambria Math" panose="02040503050406030204" pitchFamily="18" charset="0"/>
                                </a:rPr>
                                <m:t>𝑛</m:t>
                              </m:r>
                            </m:den>
                          </m:f>
                        </m:e>
                      </m:rad>
                    </m:oMath>
                  </m:oMathPara>
                </a14:m>
                <a:endParaRPr lang="pl-PL" dirty="0"/>
              </a:p>
            </p:txBody>
          </p:sp>
        </mc:Choice>
        <mc:Fallback xmlns="">
          <p:sp>
            <p:nvSpPr>
              <p:cNvPr id="23" name="pole tekstowe 22">
                <a:extLst>
                  <a:ext uri="{FF2B5EF4-FFF2-40B4-BE49-F238E27FC236}">
                    <a16:creationId xmlns:a16="http://schemas.microsoft.com/office/drawing/2014/main" id="{E22E57A6-3EE8-E67F-2E6C-0645977975B5}"/>
                  </a:ext>
                </a:extLst>
              </p:cNvPr>
              <p:cNvSpPr txBox="1">
                <a:spLocks noRot="1" noChangeAspect="1" noMove="1" noResize="1" noEditPoints="1" noAdjustHandles="1" noChangeArrowheads="1" noChangeShapeType="1" noTextEdit="1"/>
              </p:cNvSpPr>
              <p:nvPr/>
            </p:nvSpPr>
            <p:spPr>
              <a:xfrm>
                <a:off x="4747549" y="2534442"/>
                <a:ext cx="2696901" cy="910699"/>
              </a:xfrm>
              <a:prstGeom prst="rect">
                <a:avLst/>
              </a:prstGeom>
              <a:blipFill>
                <a:blip r:embed="rId3"/>
                <a:stretch>
                  <a:fillRect/>
                </a:stretch>
              </a:blipFill>
            </p:spPr>
            <p:txBody>
              <a:bodyPr/>
              <a:lstStyle/>
              <a:p>
                <a:r>
                  <a:rPr lang="pl-PL">
                    <a:noFill/>
                  </a:rPr>
                  <a:t> </a:t>
                </a:r>
              </a:p>
            </p:txBody>
          </p:sp>
        </mc:Fallback>
      </mc:AlternateContent>
      <p:sp>
        <p:nvSpPr>
          <p:cNvPr id="24" name="Symbol zastępczy zawartości 5">
            <a:extLst>
              <a:ext uri="{FF2B5EF4-FFF2-40B4-BE49-F238E27FC236}">
                <a16:creationId xmlns:a16="http://schemas.microsoft.com/office/drawing/2014/main" id="{2944B5BC-F73E-7C91-9463-E83CC4788786}"/>
              </a:ext>
            </a:extLst>
          </p:cNvPr>
          <p:cNvSpPr txBox="1">
            <a:spLocks/>
          </p:cNvSpPr>
          <p:nvPr/>
        </p:nvSpPr>
        <p:spPr>
          <a:xfrm>
            <a:off x="8253721" y="3740887"/>
            <a:ext cx="3837972" cy="172780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dirty="0"/>
              <a:t>This is one of the more popular measures of error. A value of</a:t>
            </a:r>
            <a:r>
              <a:rPr lang="en-US" sz="1800" i="1" dirty="0"/>
              <a:t> 0 </a:t>
            </a:r>
            <a:r>
              <a:rPr lang="en-US" sz="1800" dirty="0"/>
              <a:t>indicates that the model has no mean error, meaning the value should be as close to </a:t>
            </a:r>
            <a:r>
              <a:rPr lang="en-US" sz="1800" i="1" dirty="0"/>
              <a:t>0</a:t>
            </a:r>
            <a:r>
              <a:rPr lang="en-US" sz="1800" dirty="0"/>
              <a:t> as possible.</a:t>
            </a:r>
            <a:r>
              <a:rPr lang="pl-PL" sz="1800" dirty="0"/>
              <a:t> </a:t>
            </a:r>
            <a:r>
              <a:rPr lang="en-US" sz="1800" dirty="0"/>
              <a:t>For the same forecast errors, smaller actual values make the relative error larger.</a:t>
            </a:r>
          </a:p>
        </p:txBody>
      </p:sp>
      <p:sp>
        <p:nvSpPr>
          <p:cNvPr id="25" name="Tytuł 3">
            <a:extLst>
              <a:ext uri="{FF2B5EF4-FFF2-40B4-BE49-F238E27FC236}">
                <a16:creationId xmlns:a16="http://schemas.microsoft.com/office/drawing/2014/main" id="{AE5C012E-8987-F33A-87D5-0B54092AC994}"/>
              </a:ext>
            </a:extLst>
          </p:cNvPr>
          <p:cNvSpPr txBox="1">
            <a:spLocks/>
          </p:cNvSpPr>
          <p:nvPr/>
        </p:nvSpPr>
        <p:spPr>
          <a:xfrm>
            <a:off x="8253721" y="1746967"/>
            <a:ext cx="3837972" cy="49172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pPr algn="ctr"/>
            <a:r>
              <a:rPr lang="en-US" sz="1800" dirty="0">
                <a:ea typeface="Calibri" panose="020F0502020204030204" pitchFamily="34" charset="0"/>
                <a:cs typeface="Times New Roman" panose="02020603050405020304" pitchFamily="18" charset="0"/>
              </a:rPr>
              <a:t>Mean Absolute Percentage Error (MAPE)</a:t>
            </a:r>
            <a:endParaRPr lang="pl-PL" sz="1200" dirty="0"/>
          </a:p>
        </p:txBody>
      </p:sp>
      <mc:AlternateContent xmlns:mc="http://schemas.openxmlformats.org/markup-compatibility/2006" xmlns:a14="http://schemas.microsoft.com/office/drawing/2010/main">
        <mc:Choice Requires="a14">
          <p:sp>
            <p:nvSpPr>
              <p:cNvPr id="27" name="pole tekstowe 26">
                <a:extLst>
                  <a:ext uri="{FF2B5EF4-FFF2-40B4-BE49-F238E27FC236}">
                    <a16:creationId xmlns:a16="http://schemas.microsoft.com/office/drawing/2014/main" id="{D9A315E2-87F7-68E6-20E6-51D0FFC91735}"/>
                  </a:ext>
                </a:extLst>
              </p:cNvPr>
              <p:cNvSpPr txBox="1"/>
              <p:nvPr/>
            </p:nvSpPr>
            <p:spPr>
              <a:xfrm>
                <a:off x="9062984" y="2562870"/>
                <a:ext cx="2219445" cy="85754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𝑀𝐴𝑃𝐸</m:t>
                      </m:r>
                      <m:r>
                        <a:rPr lang="pl-PL" i="0">
                          <a:latin typeface="Cambria Math" panose="02040503050406030204" pitchFamily="18" charset="0"/>
                        </a:rPr>
                        <m:t>=</m:t>
                      </m:r>
                      <m:f>
                        <m:fPr>
                          <m:ctrlPr>
                            <a:rPr lang="pl-PL" i="1">
                              <a:solidFill>
                                <a:srgbClr val="836967"/>
                              </a:solidFill>
                              <a:latin typeface="Cambria Math" panose="02040503050406030204" pitchFamily="18" charset="0"/>
                            </a:rPr>
                          </m:ctrlPr>
                        </m:fPr>
                        <m:num>
                          <m:f>
                            <m:fPr>
                              <m:ctrlPr>
                                <a:rPr lang="pl-PL" i="1">
                                  <a:solidFill>
                                    <a:srgbClr val="836967"/>
                                  </a:solidFill>
                                  <a:latin typeface="Cambria Math" panose="02040503050406030204" pitchFamily="18" charset="0"/>
                                </a:rPr>
                              </m:ctrlPr>
                            </m:fPr>
                            <m:num>
                              <m:nary>
                                <m:naryPr>
                                  <m:chr m:val="∑"/>
                                  <m:subHide m:val="on"/>
                                  <m:supHide m:val="on"/>
                                  <m:ctrlPr>
                                    <a:rPr lang="pl-PL" i="1">
                                      <a:latin typeface="Cambria Math" panose="02040503050406030204" pitchFamily="18" charset="0"/>
                                    </a:rPr>
                                  </m:ctrlPr>
                                </m:naryPr>
                                <m:sub/>
                                <m:sup/>
                                <m:e>
                                  <m:d>
                                    <m:dPr>
                                      <m:begChr m:val="|"/>
                                      <m:endChr m:val="|"/>
                                      <m:ctrlPr>
                                        <a:rPr lang="pl-PL" i="1">
                                          <a:solidFill>
                                            <a:srgbClr val="836967"/>
                                          </a:solidFill>
                                          <a:latin typeface="Cambria Math" panose="02040503050406030204" pitchFamily="18" charset="0"/>
                                        </a:rPr>
                                      </m:ctrlPr>
                                    </m:dPr>
                                    <m:e>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𝐸</m:t>
                                          </m:r>
                                        </m:e>
                                        <m:sub>
                                          <m:r>
                                            <a:rPr lang="pl-PL" i="1">
                                              <a:latin typeface="Cambria Math" panose="02040503050406030204" pitchFamily="18" charset="0"/>
                                            </a:rPr>
                                            <m:t>𝑡</m:t>
                                          </m:r>
                                        </m:sub>
                                      </m:sSub>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𝐴</m:t>
                                          </m:r>
                                        </m:e>
                                        <m:sub>
                                          <m:r>
                                            <a:rPr lang="pl-PL" i="1">
                                              <a:latin typeface="Cambria Math" panose="02040503050406030204" pitchFamily="18" charset="0"/>
                                            </a:rPr>
                                            <m:t>𝑡</m:t>
                                          </m:r>
                                        </m:sub>
                                      </m:sSub>
                                    </m:e>
                                  </m:d>
                                </m:e>
                              </m:nary>
                            </m:num>
                            <m:den>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𝐴</m:t>
                                  </m:r>
                                </m:e>
                                <m:sub>
                                  <m:r>
                                    <a:rPr lang="pl-PL" i="1">
                                      <a:latin typeface="Cambria Math" panose="02040503050406030204" pitchFamily="18" charset="0"/>
                                    </a:rPr>
                                    <m:t>𝑡</m:t>
                                  </m:r>
                                </m:sub>
                              </m:sSub>
                            </m:den>
                          </m:f>
                        </m:num>
                        <m:den>
                          <m:r>
                            <a:rPr lang="pl-PL" i="1">
                              <a:latin typeface="Cambria Math" panose="02040503050406030204" pitchFamily="18" charset="0"/>
                            </a:rPr>
                            <m:t>𝑛</m:t>
                          </m:r>
                        </m:den>
                      </m:f>
                    </m:oMath>
                  </m:oMathPara>
                </a14:m>
                <a:endParaRPr lang="pl-PL" dirty="0"/>
              </a:p>
            </p:txBody>
          </p:sp>
        </mc:Choice>
        <mc:Fallback xmlns="">
          <p:sp>
            <p:nvSpPr>
              <p:cNvPr id="27" name="pole tekstowe 26">
                <a:extLst>
                  <a:ext uri="{FF2B5EF4-FFF2-40B4-BE49-F238E27FC236}">
                    <a16:creationId xmlns:a16="http://schemas.microsoft.com/office/drawing/2014/main" id="{D9A315E2-87F7-68E6-20E6-51D0FFC91735}"/>
                  </a:ext>
                </a:extLst>
              </p:cNvPr>
              <p:cNvSpPr txBox="1">
                <a:spLocks noRot="1" noChangeAspect="1" noMove="1" noResize="1" noEditPoints="1" noAdjustHandles="1" noChangeArrowheads="1" noChangeShapeType="1" noTextEdit="1"/>
              </p:cNvSpPr>
              <p:nvPr/>
            </p:nvSpPr>
            <p:spPr>
              <a:xfrm>
                <a:off x="9062984" y="2562870"/>
                <a:ext cx="2219445" cy="857542"/>
              </a:xfrm>
              <a:prstGeom prst="rect">
                <a:avLst/>
              </a:prstGeom>
              <a:blipFill>
                <a:blip r:embed="rId4"/>
                <a:stretch>
                  <a:fillRect/>
                </a:stretch>
              </a:blipFill>
            </p:spPr>
            <p:txBody>
              <a:bodyPr/>
              <a:lstStyle/>
              <a:p>
                <a:r>
                  <a:rPr lang="pl-PL">
                    <a:noFill/>
                  </a:rPr>
                  <a:t> </a:t>
                </a:r>
              </a:p>
            </p:txBody>
          </p:sp>
        </mc:Fallback>
      </mc:AlternateContent>
    </p:spTree>
    <p:extLst>
      <p:ext uri="{BB962C8B-B14F-4D97-AF65-F5344CB8AC3E}">
        <p14:creationId xmlns:p14="http://schemas.microsoft.com/office/powerpoint/2010/main" val="13501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anim calcmode="lin" valueType="num">
                                      <p:cBhvr>
                                        <p:cTn id="47" dur="1000" fill="hold"/>
                                        <p:tgtEl>
                                          <p:spTgt spid="27"/>
                                        </p:tgtEl>
                                        <p:attrNameLst>
                                          <p:attrName>ppt_x</p:attrName>
                                        </p:attrNameLst>
                                      </p:cBhvr>
                                      <p:tavLst>
                                        <p:tav tm="0">
                                          <p:val>
                                            <p:strVal val="#ppt_x"/>
                                          </p:val>
                                        </p:tav>
                                        <p:tav tm="100000">
                                          <p:val>
                                            <p:strVal val="#ppt_x"/>
                                          </p:val>
                                        </p:tav>
                                      </p:tavLst>
                                    </p:anim>
                                    <p:anim calcmode="lin" valueType="num">
                                      <p:cBhvr>
                                        <p:cTn id="48" dur="1000" fill="hold"/>
                                        <p:tgtEl>
                                          <p:spTgt spid="2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P spid="11" grpId="0"/>
      <p:bldP spid="19" grpId="0"/>
      <p:bldP spid="20" grpId="0"/>
      <p:bldP spid="23" grpId="0"/>
      <p:bldP spid="24" grpId="0"/>
      <p:bldP spid="25"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Forecast</a:t>
            </a:r>
            <a:r>
              <a:rPr lang="pl-PL" dirty="0"/>
              <a:t> </a:t>
            </a:r>
            <a:r>
              <a:rPr lang="pl-PL" dirty="0" err="1"/>
              <a:t>errors</a:t>
            </a:r>
            <a:endParaRPr lang="pl-PL" dirty="0"/>
          </a:p>
        </p:txBody>
      </p:sp>
      <p:sp>
        <p:nvSpPr>
          <p:cNvPr id="6" name="Symbol zastępczy zawartości 5">
            <a:extLst>
              <a:ext uri="{FF2B5EF4-FFF2-40B4-BE49-F238E27FC236}">
                <a16:creationId xmlns:a16="http://schemas.microsoft.com/office/drawing/2014/main" id="{F431E244-9830-E2F5-1B88-1FEF2293D118}"/>
              </a:ext>
            </a:extLst>
          </p:cNvPr>
          <p:cNvSpPr>
            <a:spLocks noGrp="1"/>
          </p:cNvSpPr>
          <p:nvPr>
            <p:ph idx="1"/>
          </p:nvPr>
        </p:nvSpPr>
        <p:spPr>
          <a:xfrm>
            <a:off x="652519" y="3743151"/>
            <a:ext cx="5308922" cy="2208499"/>
          </a:xfrm>
        </p:spPr>
        <p:txBody>
          <a:bodyPr>
            <a:normAutofit/>
          </a:bodyPr>
          <a:lstStyle/>
          <a:p>
            <a:pPr marL="0" indent="0" algn="just">
              <a:buNone/>
            </a:pPr>
            <a:r>
              <a:rPr lang="en-US" sz="1800" dirty="0"/>
              <a:t>This is the average percentage error (or deviation). It informs how much the deviation from the actual value will be on average during the forecast period.</a:t>
            </a:r>
          </a:p>
          <a:p>
            <a:pPr marL="0" indent="0" algn="just">
              <a:buNone/>
            </a:pPr>
            <a:r>
              <a:rPr lang="en-US" sz="1800" dirty="0"/>
              <a:t>MPE is useful because it allows you to check whether a forecast model systematically underestimates (more negative error) or overestimates (positive error).</a:t>
            </a:r>
          </a:p>
        </p:txBody>
      </p:sp>
      <p:sp>
        <p:nvSpPr>
          <p:cNvPr id="2" name="Tytuł 3">
            <a:extLst>
              <a:ext uri="{FF2B5EF4-FFF2-40B4-BE49-F238E27FC236}">
                <a16:creationId xmlns:a16="http://schemas.microsoft.com/office/drawing/2014/main" id="{054938D4-FF76-F4FE-211C-10E8E6F26E08}"/>
              </a:ext>
            </a:extLst>
          </p:cNvPr>
          <p:cNvSpPr txBox="1">
            <a:spLocks/>
          </p:cNvSpPr>
          <p:nvPr/>
        </p:nvSpPr>
        <p:spPr>
          <a:xfrm>
            <a:off x="1578978" y="1763575"/>
            <a:ext cx="3456007" cy="49172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GB" sz="1800" dirty="0">
                <a:effectLst/>
                <a:latin typeface="Tahoma" panose="020B0604030504040204" pitchFamily="34" charset="0"/>
                <a:ea typeface="Calibri" panose="020F0502020204030204" pitchFamily="34" charset="0"/>
                <a:cs typeface="Times New Roman" panose="02020603050405020304" pitchFamily="18" charset="0"/>
              </a:rPr>
              <a:t>Mean Percentage Error (MPE)</a:t>
            </a:r>
            <a:endParaRPr lang="pl-PL" sz="1200" dirty="0"/>
          </a:p>
        </p:txBody>
      </p:sp>
      <p:sp>
        <p:nvSpPr>
          <p:cNvPr id="20" name="Tytuł 3">
            <a:extLst>
              <a:ext uri="{FF2B5EF4-FFF2-40B4-BE49-F238E27FC236}">
                <a16:creationId xmlns:a16="http://schemas.microsoft.com/office/drawing/2014/main" id="{74356188-0F91-AC0E-FCFB-0437D101E2A7}"/>
              </a:ext>
            </a:extLst>
          </p:cNvPr>
          <p:cNvSpPr txBox="1">
            <a:spLocks/>
          </p:cNvSpPr>
          <p:nvPr/>
        </p:nvSpPr>
        <p:spPr>
          <a:xfrm>
            <a:off x="7329670" y="1746967"/>
            <a:ext cx="3837972" cy="49172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1800" dirty="0">
                <a:ea typeface="Calibri" panose="020F0502020204030204" pitchFamily="34" charset="0"/>
                <a:cs typeface="Times New Roman" panose="02020603050405020304" pitchFamily="18" charset="0"/>
              </a:rPr>
              <a:t>Mean Absolute Deviation (MAD)</a:t>
            </a:r>
            <a:endParaRPr lang="pl-PL" sz="1200" dirty="0"/>
          </a:p>
        </p:txBody>
      </p:sp>
      <mc:AlternateContent xmlns:mc="http://schemas.openxmlformats.org/markup-compatibility/2006" xmlns:a14="http://schemas.microsoft.com/office/drawing/2010/main">
        <mc:Choice Requires="a14">
          <p:sp>
            <p:nvSpPr>
              <p:cNvPr id="5" name="pole tekstowe 4">
                <a:extLst>
                  <a:ext uri="{FF2B5EF4-FFF2-40B4-BE49-F238E27FC236}">
                    <a16:creationId xmlns:a16="http://schemas.microsoft.com/office/drawing/2014/main" id="{6FB8E568-A0FF-97DC-4990-E9F89ECB42A3}"/>
                  </a:ext>
                </a:extLst>
              </p:cNvPr>
              <p:cNvSpPr txBox="1"/>
              <p:nvPr/>
            </p:nvSpPr>
            <p:spPr>
              <a:xfrm>
                <a:off x="1958530" y="2616549"/>
                <a:ext cx="2696901" cy="7630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𝑀𝑃𝐸</m:t>
                      </m:r>
                      <m:r>
                        <a:rPr lang="pl-PL" i="0">
                          <a:latin typeface="Cambria Math" panose="02040503050406030204" pitchFamily="18" charset="0"/>
                        </a:rPr>
                        <m:t>=</m:t>
                      </m:r>
                      <m:f>
                        <m:fPr>
                          <m:ctrlPr>
                            <a:rPr lang="pl-PL" i="1">
                              <a:solidFill>
                                <a:srgbClr val="836967"/>
                              </a:solidFill>
                              <a:latin typeface="Cambria Math" panose="02040503050406030204" pitchFamily="18" charset="0"/>
                            </a:rPr>
                          </m:ctrlPr>
                        </m:fPr>
                        <m:num>
                          <m:r>
                            <a:rPr lang="pl-PL" i="0">
                              <a:latin typeface="Cambria Math" panose="02040503050406030204" pitchFamily="18" charset="0"/>
                            </a:rPr>
                            <m:t>100%</m:t>
                          </m:r>
                        </m:num>
                        <m:den>
                          <m:r>
                            <a:rPr lang="pl-PL" i="1">
                              <a:latin typeface="Cambria Math" panose="02040503050406030204" pitchFamily="18" charset="0"/>
                            </a:rPr>
                            <m:t>𝑛</m:t>
                          </m:r>
                        </m:den>
                      </m:f>
                      <m:nary>
                        <m:naryPr>
                          <m:chr m:val="∑"/>
                          <m:subHide m:val="on"/>
                          <m:supHide m:val="on"/>
                          <m:ctrlPr>
                            <a:rPr lang="pl-PL" i="1">
                              <a:latin typeface="Cambria Math" panose="02040503050406030204" pitchFamily="18" charset="0"/>
                            </a:rPr>
                          </m:ctrlPr>
                        </m:naryPr>
                        <m:sub/>
                        <m:sup/>
                        <m:e>
                          <m:f>
                            <m:fPr>
                              <m:ctrlPr>
                                <a:rPr lang="pl-PL" i="1">
                                  <a:solidFill>
                                    <a:srgbClr val="836967"/>
                                  </a:solidFill>
                                  <a:latin typeface="Cambria Math" panose="02040503050406030204" pitchFamily="18" charset="0"/>
                                </a:rPr>
                              </m:ctrlPr>
                            </m:fPr>
                            <m:num>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𝑎</m:t>
                                  </m:r>
                                </m:e>
                                <m:sub>
                                  <m:r>
                                    <a:rPr lang="pl-PL" i="1">
                                      <a:latin typeface="Cambria Math" panose="02040503050406030204" pitchFamily="18" charset="0"/>
                                    </a:rPr>
                                    <m:t>𝑡</m:t>
                                  </m:r>
                                </m:sub>
                              </m:sSub>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𝑓</m:t>
                                  </m:r>
                                </m:e>
                                <m:sub>
                                  <m:r>
                                    <a:rPr lang="pl-PL" i="1">
                                      <a:latin typeface="Cambria Math" panose="02040503050406030204" pitchFamily="18" charset="0"/>
                                    </a:rPr>
                                    <m:t>𝑡</m:t>
                                  </m:r>
                                </m:sub>
                              </m:sSub>
                            </m:num>
                            <m:den>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𝑎</m:t>
                                  </m:r>
                                </m:e>
                                <m:sub>
                                  <m:r>
                                    <a:rPr lang="pl-PL" i="1">
                                      <a:latin typeface="Cambria Math" panose="02040503050406030204" pitchFamily="18" charset="0"/>
                                    </a:rPr>
                                    <m:t>𝑡</m:t>
                                  </m:r>
                                </m:sub>
                              </m:sSub>
                            </m:den>
                          </m:f>
                        </m:e>
                      </m:nary>
                    </m:oMath>
                  </m:oMathPara>
                </a14:m>
                <a:endParaRPr lang="pl-PL" dirty="0"/>
              </a:p>
            </p:txBody>
          </p:sp>
        </mc:Choice>
        <mc:Fallback xmlns="">
          <p:sp>
            <p:nvSpPr>
              <p:cNvPr id="5" name="pole tekstowe 4">
                <a:extLst>
                  <a:ext uri="{FF2B5EF4-FFF2-40B4-BE49-F238E27FC236}">
                    <a16:creationId xmlns:a16="http://schemas.microsoft.com/office/drawing/2014/main" id="{6FB8E568-A0FF-97DC-4990-E9F89ECB42A3}"/>
                  </a:ext>
                </a:extLst>
              </p:cNvPr>
              <p:cNvSpPr txBox="1">
                <a:spLocks noRot="1" noChangeAspect="1" noMove="1" noResize="1" noEditPoints="1" noAdjustHandles="1" noChangeArrowheads="1" noChangeShapeType="1" noTextEdit="1"/>
              </p:cNvSpPr>
              <p:nvPr/>
            </p:nvSpPr>
            <p:spPr>
              <a:xfrm>
                <a:off x="1958530" y="2616549"/>
                <a:ext cx="2696901" cy="763094"/>
              </a:xfrm>
              <a:prstGeom prst="rect">
                <a:avLst/>
              </a:prstGeom>
              <a:blipFill>
                <a:blip r:embed="rId2"/>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8" name="pole tekstowe 7">
                <a:extLst>
                  <a:ext uri="{FF2B5EF4-FFF2-40B4-BE49-F238E27FC236}">
                    <a16:creationId xmlns:a16="http://schemas.microsoft.com/office/drawing/2014/main" id="{BA4C34EF-06C4-20CC-B96F-C50251470331}"/>
                  </a:ext>
                </a:extLst>
              </p:cNvPr>
              <p:cNvSpPr txBox="1"/>
              <p:nvPr/>
            </p:nvSpPr>
            <p:spPr>
              <a:xfrm>
                <a:off x="8088291" y="2591300"/>
                <a:ext cx="2219445" cy="7659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𝑀𝐴𝐷</m:t>
                      </m:r>
                      <m:r>
                        <a:rPr lang="pl-PL" i="0">
                          <a:latin typeface="Cambria Math" panose="02040503050406030204" pitchFamily="18" charset="0"/>
                        </a:rPr>
                        <m:t>=</m:t>
                      </m:r>
                      <m:nary>
                        <m:naryPr>
                          <m:chr m:val="∑"/>
                          <m:subHide m:val="on"/>
                          <m:supHide m:val="on"/>
                          <m:ctrlPr>
                            <a:rPr lang="pl-PL" i="1">
                              <a:latin typeface="Cambria Math" panose="02040503050406030204" pitchFamily="18" charset="0"/>
                            </a:rPr>
                          </m:ctrlPr>
                        </m:naryPr>
                        <m:sub/>
                        <m:sup/>
                        <m:e>
                          <m:f>
                            <m:fPr>
                              <m:ctrlPr>
                                <a:rPr lang="pl-PL" i="1">
                                  <a:solidFill>
                                    <a:srgbClr val="836967"/>
                                  </a:solidFill>
                                  <a:latin typeface="Cambria Math" panose="02040503050406030204" pitchFamily="18" charset="0"/>
                                </a:rPr>
                              </m:ctrlPr>
                            </m:fPr>
                            <m:num>
                              <m:d>
                                <m:dPr>
                                  <m:begChr m:val="⌈"/>
                                  <m:endChr m:val="⌉"/>
                                  <m:ctrlPr>
                                    <a:rPr lang="pl-PL" i="1">
                                      <a:solidFill>
                                        <a:srgbClr val="836967"/>
                                      </a:solidFill>
                                      <a:latin typeface="Cambria Math" panose="02040503050406030204" pitchFamily="18" charset="0"/>
                                    </a:rPr>
                                  </m:ctrlPr>
                                </m:dPr>
                                <m:e>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𝑥</m:t>
                                      </m:r>
                                    </m:e>
                                    <m:sub>
                                      <m:r>
                                        <a:rPr lang="pl-PL" i="1">
                                          <a:latin typeface="Cambria Math" panose="02040503050406030204" pitchFamily="18" charset="0"/>
                                        </a:rPr>
                                        <m:t>𝑡</m:t>
                                      </m:r>
                                    </m:sub>
                                  </m:sSub>
                                  <m:r>
                                    <a:rPr lang="pl-PL" i="0">
                                      <a:latin typeface="Cambria Math" panose="02040503050406030204" pitchFamily="18" charset="0"/>
                                    </a:rPr>
                                    <m:t>−</m:t>
                                  </m:r>
                                  <m:acc>
                                    <m:accPr>
                                      <m:chr m:val="̅"/>
                                      <m:ctrlPr>
                                        <a:rPr lang="pl-PL" i="1">
                                          <a:solidFill>
                                            <a:srgbClr val="836967"/>
                                          </a:solidFill>
                                          <a:latin typeface="Cambria Math" panose="02040503050406030204" pitchFamily="18" charset="0"/>
                                        </a:rPr>
                                      </m:ctrlPr>
                                    </m:accPr>
                                    <m:e>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𝑥</m:t>
                                          </m:r>
                                        </m:e>
                                        <m:sub>
                                          <m:r>
                                            <a:rPr lang="pl-PL" i="1">
                                              <a:latin typeface="Cambria Math" panose="02040503050406030204" pitchFamily="18" charset="0"/>
                                            </a:rPr>
                                            <m:t>𝑡</m:t>
                                          </m:r>
                                        </m:sub>
                                      </m:sSub>
                                    </m:e>
                                  </m:acc>
                                </m:e>
                              </m:d>
                            </m:num>
                            <m:den>
                              <m:r>
                                <a:rPr lang="pl-PL" i="1">
                                  <a:latin typeface="Cambria Math" panose="02040503050406030204" pitchFamily="18" charset="0"/>
                                </a:rPr>
                                <m:t>𝑛</m:t>
                              </m:r>
                            </m:den>
                          </m:f>
                        </m:e>
                      </m:nary>
                    </m:oMath>
                  </m:oMathPara>
                </a14:m>
                <a:endParaRPr lang="pl-PL" dirty="0"/>
              </a:p>
            </p:txBody>
          </p:sp>
        </mc:Choice>
        <mc:Fallback xmlns="">
          <p:sp>
            <p:nvSpPr>
              <p:cNvPr id="8" name="pole tekstowe 7">
                <a:extLst>
                  <a:ext uri="{FF2B5EF4-FFF2-40B4-BE49-F238E27FC236}">
                    <a16:creationId xmlns:a16="http://schemas.microsoft.com/office/drawing/2014/main" id="{BA4C34EF-06C4-20CC-B96F-C50251470331}"/>
                  </a:ext>
                </a:extLst>
              </p:cNvPr>
              <p:cNvSpPr txBox="1">
                <a:spLocks noRot="1" noChangeAspect="1" noMove="1" noResize="1" noEditPoints="1" noAdjustHandles="1" noChangeArrowheads="1" noChangeShapeType="1" noTextEdit="1"/>
              </p:cNvSpPr>
              <p:nvPr/>
            </p:nvSpPr>
            <p:spPr>
              <a:xfrm>
                <a:off x="8088291" y="2591300"/>
                <a:ext cx="2219445" cy="765915"/>
              </a:xfrm>
              <a:prstGeom prst="rect">
                <a:avLst/>
              </a:prstGeom>
              <a:blipFill>
                <a:blip r:embed="rId3"/>
                <a:stretch>
                  <a:fillRect/>
                </a:stretch>
              </a:blipFill>
            </p:spPr>
            <p:txBody>
              <a:bodyPr/>
              <a:lstStyle/>
              <a:p>
                <a:r>
                  <a:rPr lang="pl-PL">
                    <a:noFill/>
                  </a:rPr>
                  <a:t> </a:t>
                </a:r>
              </a:p>
            </p:txBody>
          </p:sp>
        </mc:Fallback>
      </mc:AlternateContent>
      <p:sp>
        <p:nvSpPr>
          <p:cNvPr id="9" name="Symbol zastępczy zawartości 5">
            <a:extLst>
              <a:ext uri="{FF2B5EF4-FFF2-40B4-BE49-F238E27FC236}">
                <a16:creationId xmlns:a16="http://schemas.microsoft.com/office/drawing/2014/main" id="{9086224B-CAEF-49F5-6757-C092848674C9}"/>
              </a:ext>
            </a:extLst>
          </p:cNvPr>
          <p:cNvSpPr txBox="1">
            <a:spLocks/>
          </p:cNvSpPr>
          <p:nvPr/>
        </p:nvSpPr>
        <p:spPr>
          <a:xfrm>
            <a:off x="6594195" y="3758314"/>
            <a:ext cx="5308922" cy="2208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dirty="0"/>
              <a:t>It is a simple extension of absolute variance. The mean absolute deviation is used as a measure of the variation in the data</a:t>
            </a:r>
            <a:r>
              <a:rPr lang="pl-PL" sz="1800" dirty="0"/>
              <a:t>.</a:t>
            </a:r>
          </a:p>
        </p:txBody>
      </p:sp>
    </p:spTree>
    <p:extLst>
      <p:ext uri="{BB962C8B-B14F-4D97-AF65-F5344CB8AC3E}">
        <p14:creationId xmlns:p14="http://schemas.microsoft.com/office/powerpoint/2010/main" val="47834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anim calcmode="lin" valueType="num">
                                      <p:cBhvr>
                                        <p:cTn id="1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1000"/>
                                        <p:tgtEl>
                                          <p:spTgt spid="6">
                                            <p:txEl>
                                              <p:pRg st="1" end="1"/>
                                            </p:txEl>
                                          </p:spTgt>
                                        </p:tgtEl>
                                      </p:cBhvr>
                                    </p:animEffect>
                                    <p:anim calcmode="lin" valueType="num">
                                      <p:cBhvr>
                                        <p:cTn id="2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P spid="20" grpId="0"/>
      <p:bldP spid="5" grpId="0"/>
      <p:bldP spid="8"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Advantages</a:t>
            </a:r>
            <a:r>
              <a:rPr lang="pl-PL" dirty="0"/>
              <a:t> and </a:t>
            </a:r>
            <a:r>
              <a:rPr lang="pl-PL" dirty="0" err="1"/>
              <a:t>disaadvantages</a:t>
            </a:r>
            <a:r>
              <a:rPr lang="pl-PL" dirty="0"/>
              <a:t> </a:t>
            </a:r>
            <a:r>
              <a:rPr lang="en-US" dirty="0"/>
              <a:t>of forecasting in Excel</a:t>
            </a:r>
            <a:endParaRPr lang="pl-PL" dirty="0"/>
          </a:p>
        </p:txBody>
      </p:sp>
      <p:graphicFrame>
        <p:nvGraphicFramePr>
          <p:cNvPr id="5" name="Tabela 4">
            <a:extLst>
              <a:ext uri="{FF2B5EF4-FFF2-40B4-BE49-F238E27FC236}">
                <a16:creationId xmlns:a16="http://schemas.microsoft.com/office/drawing/2014/main" id="{1EC19800-5E30-D6D9-33E0-C6A6071900E1}"/>
              </a:ext>
            </a:extLst>
          </p:cNvPr>
          <p:cNvGraphicFramePr>
            <a:graphicFrameLocks noGrp="1"/>
          </p:cNvGraphicFramePr>
          <p:nvPr>
            <p:extLst>
              <p:ext uri="{D42A27DB-BD31-4B8C-83A1-F6EECF244321}">
                <p14:modId xmlns:p14="http://schemas.microsoft.com/office/powerpoint/2010/main" val="35063910"/>
              </p:ext>
            </p:extLst>
          </p:nvPr>
        </p:nvGraphicFramePr>
        <p:xfrm>
          <a:off x="110133" y="1701864"/>
          <a:ext cx="6487433" cy="5033967"/>
        </p:xfrm>
        <a:graphic>
          <a:graphicData uri="http://schemas.openxmlformats.org/drawingml/2006/table">
            <a:tbl>
              <a:tblPr firstRow="1" firstCol="1" bandRow="1">
                <a:tableStyleId>{5C22544A-7EE6-4342-B048-85BDC9FD1C3A}</a:tableStyleId>
              </a:tblPr>
              <a:tblGrid>
                <a:gridCol w="2370326">
                  <a:extLst>
                    <a:ext uri="{9D8B030D-6E8A-4147-A177-3AD203B41FA5}">
                      <a16:colId xmlns:a16="http://schemas.microsoft.com/office/drawing/2014/main" val="4092412105"/>
                    </a:ext>
                  </a:extLst>
                </a:gridCol>
                <a:gridCol w="4117107">
                  <a:extLst>
                    <a:ext uri="{9D8B030D-6E8A-4147-A177-3AD203B41FA5}">
                      <a16:colId xmlns:a16="http://schemas.microsoft.com/office/drawing/2014/main" val="589853004"/>
                    </a:ext>
                  </a:extLst>
                </a:gridCol>
              </a:tblGrid>
              <a:tr h="262836">
                <a:tc>
                  <a:txBody>
                    <a:bodyPr/>
                    <a:lstStyle/>
                    <a:p>
                      <a:pPr algn="just">
                        <a:lnSpc>
                          <a:spcPct val="150000"/>
                        </a:lnSpc>
                        <a:spcAft>
                          <a:spcPts val="600"/>
                        </a:spcAft>
                      </a:pPr>
                      <a:r>
                        <a:rPr lang="en-GB" sz="1400" kern="100">
                          <a:effectLst/>
                          <a:latin typeface="Tahoma" panose="020B0604030504040204" pitchFamily="34" charset="0"/>
                          <a:ea typeface="Tahoma" panose="020B0604030504040204" pitchFamily="34" charset="0"/>
                          <a:cs typeface="Tahoma" panose="020B0604030504040204" pitchFamily="34" charset="0"/>
                        </a:rPr>
                        <a:t>Function </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en-GB" sz="1400" kern="100">
                          <a:effectLst/>
                          <a:latin typeface="Tahoma" panose="020B0604030504040204" pitchFamily="34" charset="0"/>
                          <a:ea typeface="Tahoma" panose="020B0604030504040204" pitchFamily="34" charset="0"/>
                          <a:cs typeface="Tahoma" panose="020B0604030504040204" pitchFamily="34" charset="0"/>
                        </a:rPr>
                        <a:t>Explanation</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18196521"/>
                  </a:ext>
                </a:extLst>
              </a:tr>
              <a:tr h="647692">
                <a:tc>
                  <a:txBody>
                    <a:bodyPr/>
                    <a:lstStyle/>
                    <a:p>
                      <a:pPr algn="just">
                        <a:lnSpc>
                          <a:spcPct val="150000"/>
                        </a:lnSpc>
                        <a:spcAft>
                          <a:spcPts val="600"/>
                        </a:spcAft>
                      </a:pPr>
                      <a:r>
                        <a:rPr lang="en-GB" sz="1400" kern="100">
                          <a:effectLst/>
                          <a:latin typeface="Tahoma" panose="020B0604030504040204" pitchFamily="34" charset="0"/>
                          <a:ea typeface="Tahoma" panose="020B0604030504040204" pitchFamily="34" charset="0"/>
                          <a:cs typeface="Tahoma" panose="020B0604030504040204" pitchFamily="34" charset="0"/>
                        </a:rPr>
                        <a:t>=AVERAGE</a:t>
                      </a:r>
                      <a:endParaRPr lang="pl-PL" sz="1400" kern="100">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en-GB" sz="1400" kern="100">
                          <a:effectLst/>
                          <a:latin typeface="Tahoma" panose="020B0604030504040204" pitchFamily="34" charset="0"/>
                          <a:ea typeface="Tahoma" panose="020B0604030504040204" pitchFamily="34" charset="0"/>
                          <a:cs typeface="Tahoma" panose="020B0604030504040204" pitchFamily="34" charset="0"/>
                        </a:rPr>
                        <a:t> </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en-GB" sz="1400" kern="100">
                          <a:effectLst/>
                          <a:latin typeface="Tahoma" panose="020B0604030504040204" pitchFamily="34" charset="0"/>
                          <a:ea typeface="Tahoma" panose="020B0604030504040204" pitchFamily="34" charset="0"/>
                          <a:cs typeface="Tahoma" panose="020B0604030504040204" pitchFamily="34" charset="0"/>
                        </a:rPr>
                        <a:t>The function allows you to calculate the average based on existing values.</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987162171"/>
                  </a:ext>
                </a:extLst>
              </a:tr>
              <a:tr h="647692">
                <a:tc>
                  <a:txBody>
                    <a:bodyPr/>
                    <a:lstStyle/>
                    <a:p>
                      <a:pPr algn="just">
                        <a:lnSpc>
                          <a:spcPct val="150000"/>
                        </a:lnSpc>
                        <a:spcAft>
                          <a:spcPts val="600"/>
                        </a:spcAft>
                      </a:pPr>
                      <a:r>
                        <a:rPr lang="en-GB" sz="1400" kern="100">
                          <a:effectLst/>
                          <a:latin typeface="Tahoma" panose="020B0604030504040204" pitchFamily="34" charset="0"/>
                          <a:ea typeface="Tahoma" panose="020B0604030504040204" pitchFamily="34" charset="0"/>
                          <a:cs typeface="Tahoma" panose="020B0604030504040204" pitchFamily="34" charset="0"/>
                        </a:rPr>
                        <a:t>=SUM</a:t>
                      </a:r>
                      <a:endParaRPr lang="pl-PL" sz="1400" kern="100">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en-GB" sz="1400" kern="100">
                          <a:effectLst/>
                          <a:latin typeface="Tahoma" panose="020B0604030504040204" pitchFamily="34" charset="0"/>
                          <a:ea typeface="Tahoma" panose="020B0604030504040204" pitchFamily="34" charset="0"/>
                          <a:cs typeface="Tahoma" panose="020B0604030504040204" pitchFamily="34" charset="0"/>
                        </a:rPr>
                        <a:t> </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en-GB" sz="1400" kern="100">
                          <a:effectLst/>
                          <a:latin typeface="Tahoma" panose="020B0604030504040204" pitchFamily="34" charset="0"/>
                          <a:ea typeface="Tahoma" panose="020B0604030504040204" pitchFamily="34" charset="0"/>
                          <a:cs typeface="Tahoma" panose="020B0604030504040204" pitchFamily="34" charset="0"/>
                        </a:rPr>
                        <a:t>The function allows you to calculate a sum based on existing values.</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248976915"/>
                  </a:ext>
                </a:extLst>
              </a:tr>
              <a:tr h="647692">
                <a:tc>
                  <a:txBody>
                    <a:bodyPr/>
                    <a:lstStyle/>
                    <a:p>
                      <a:pPr algn="just">
                        <a:lnSpc>
                          <a:spcPct val="150000"/>
                        </a:lnSpc>
                        <a:spcAft>
                          <a:spcPts val="600"/>
                        </a:spcAft>
                      </a:pPr>
                      <a:r>
                        <a:rPr lang="en-GB" sz="1400" kern="100">
                          <a:effectLst/>
                          <a:latin typeface="Tahoma" panose="020B0604030504040204" pitchFamily="34" charset="0"/>
                          <a:ea typeface="Tahoma" panose="020B0604030504040204" pitchFamily="34" charset="0"/>
                          <a:cs typeface="Tahoma" panose="020B0604030504040204" pitchFamily="34" charset="0"/>
                        </a:rPr>
                        <a:t>=FORECAST</a:t>
                      </a:r>
                      <a:endParaRPr lang="pl-PL" sz="1400" kern="100">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en-GB" sz="1400" kern="100">
                          <a:effectLst/>
                          <a:latin typeface="Tahoma" panose="020B0604030504040204" pitchFamily="34" charset="0"/>
                          <a:ea typeface="Tahoma" panose="020B0604030504040204" pitchFamily="34" charset="0"/>
                          <a:cs typeface="Tahoma" panose="020B0604030504040204" pitchFamily="34" charset="0"/>
                        </a:rPr>
                        <a:t> </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en-GB" sz="1400" kern="100">
                          <a:effectLst/>
                          <a:latin typeface="Tahoma" panose="020B0604030504040204" pitchFamily="34" charset="0"/>
                          <a:ea typeface="Tahoma" panose="020B0604030504040204" pitchFamily="34" charset="0"/>
                          <a:cs typeface="Tahoma" panose="020B0604030504040204" pitchFamily="34" charset="0"/>
                        </a:rPr>
                        <a:t>The function allows you to predict future value based on existing values using linear regression.</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235913594"/>
                  </a:ext>
                </a:extLst>
              </a:tr>
              <a:tr h="853545">
                <a:tc>
                  <a:txBody>
                    <a:bodyPr/>
                    <a:lstStyle/>
                    <a:p>
                      <a:pPr algn="just">
                        <a:lnSpc>
                          <a:spcPct val="150000"/>
                        </a:lnSpc>
                        <a:spcAft>
                          <a:spcPts val="600"/>
                        </a:spcAft>
                      </a:pPr>
                      <a:r>
                        <a:rPr lang="en-GB" sz="1400" kern="100">
                          <a:effectLst/>
                          <a:latin typeface="Tahoma" panose="020B0604030504040204" pitchFamily="34" charset="0"/>
                          <a:ea typeface="Tahoma" panose="020B0604030504040204" pitchFamily="34" charset="0"/>
                          <a:cs typeface="Tahoma" panose="020B0604030504040204" pitchFamily="34" charset="0"/>
                        </a:rPr>
                        <a:t>=FORECAST.ETS</a:t>
                      </a:r>
                      <a:endParaRPr lang="pl-PL" sz="1400" kern="100">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en-GB" sz="1400" kern="100">
                          <a:effectLst/>
                          <a:latin typeface="Tahoma" panose="020B0604030504040204" pitchFamily="34" charset="0"/>
                          <a:ea typeface="Tahoma" panose="020B0604030504040204" pitchFamily="34" charset="0"/>
                          <a:cs typeface="Tahoma" panose="020B0604030504040204" pitchFamily="34" charset="0"/>
                        </a:rPr>
                        <a:t> </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en-GB" sz="1400" kern="100">
                          <a:effectLst/>
                          <a:latin typeface="Tahoma" panose="020B0604030504040204" pitchFamily="34" charset="0"/>
                          <a:ea typeface="Tahoma" panose="020B0604030504040204" pitchFamily="34" charset="0"/>
                          <a:cs typeface="Tahoma" panose="020B0604030504040204" pitchFamily="34" charset="0"/>
                        </a:rPr>
                        <a:t>Calculates or predicts a future value based on existing (historical) values using a version of the exponential smoothing (ETS) algorithm.</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843484388"/>
                  </a:ext>
                </a:extLst>
              </a:tr>
              <a:tr h="262836">
                <a:tc>
                  <a:txBody>
                    <a:bodyPr/>
                    <a:lstStyle/>
                    <a:p>
                      <a:pPr algn="just">
                        <a:lnSpc>
                          <a:spcPct val="150000"/>
                        </a:lnSpc>
                        <a:spcAft>
                          <a:spcPts val="600"/>
                        </a:spcAft>
                      </a:pPr>
                      <a:r>
                        <a:rPr lang="en-GB" sz="1400" kern="100">
                          <a:effectLst/>
                          <a:latin typeface="Tahoma" panose="020B0604030504040204" pitchFamily="34" charset="0"/>
                          <a:ea typeface="Tahoma" panose="020B0604030504040204" pitchFamily="34" charset="0"/>
                          <a:cs typeface="Tahoma" panose="020B0604030504040204" pitchFamily="34" charset="0"/>
                        </a:rPr>
                        <a:t>=LINEST</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en-GB" sz="1400" kern="100">
                          <a:effectLst/>
                          <a:latin typeface="Tahoma" panose="020B0604030504040204" pitchFamily="34" charset="0"/>
                          <a:ea typeface="Tahoma" panose="020B0604030504040204" pitchFamily="34" charset="0"/>
                          <a:cs typeface="Tahoma" panose="020B0604030504040204" pitchFamily="34" charset="0"/>
                        </a:rPr>
                        <a:t>Calculates statistics for lines using least squares.</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638139655"/>
                  </a:ext>
                </a:extLst>
              </a:tr>
              <a:tr h="647692">
                <a:tc>
                  <a:txBody>
                    <a:bodyPr/>
                    <a:lstStyle/>
                    <a:p>
                      <a:pPr algn="just">
                        <a:lnSpc>
                          <a:spcPct val="150000"/>
                        </a:lnSpc>
                        <a:spcAft>
                          <a:spcPts val="600"/>
                        </a:spcAft>
                      </a:pPr>
                      <a:r>
                        <a:rPr lang="en-GB" sz="1400" kern="100">
                          <a:effectLst/>
                          <a:latin typeface="Tahoma" panose="020B0604030504040204" pitchFamily="34" charset="0"/>
                          <a:ea typeface="Tahoma" panose="020B0604030504040204" pitchFamily="34" charset="0"/>
                          <a:cs typeface="Tahoma" panose="020B0604030504040204" pitchFamily="34" charset="0"/>
                        </a:rPr>
                        <a:t>=FORECAST.LINEAR</a:t>
                      </a:r>
                      <a:endParaRPr lang="pl-PL" sz="1400" kern="100">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en-GB" sz="1400" kern="100">
                          <a:effectLst/>
                          <a:latin typeface="Tahoma" panose="020B0604030504040204" pitchFamily="34" charset="0"/>
                          <a:ea typeface="Tahoma" panose="020B0604030504040204" pitchFamily="34" charset="0"/>
                          <a:cs typeface="Tahoma" panose="020B0604030504040204" pitchFamily="34" charset="0"/>
                        </a:rPr>
                        <a:t> </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en-GB" sz="1400" kern="100">
                          <a:effectLst/>
                          <a:latin typeface="Tahoma" panose="020B0604030504040204" pitchFamily="34" charset="0"/>
                          <a:ea typeface="Tahoma" panose="020B0604030504040204" pitchFamily="34" charset="0"/>
                          <a:cs typeface="Tahoma" panose="020B0604030504040204" pitchFamily="34" charset="0"/>
                        </a:rPr>
                        <a:t>Calculates or predicts future value based on existing values using linear regression.</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4147116187"/>
                  </a:ext>
                </a:extLst>
              </a:tr>
              <a:tr h="262836">
                <a:tc>
                  <a:txBody>
                    <a:bodyPr/>
                    <a:lstStyle/>
                    <a:p>
                      <a:pPr algn="just">
                        <a:lnSpc>
                          <a:spcPct val="150000"/>
                        </a:lnSpc>
                        <a:spcAft>
                          <a:spcPts val="600"/>
                        </a:spcAft>
                      </a:pPr>
                      <a:r>
                        <a:rPr lang="en-GB" sz="1400" kern="100">
                          <a:effectLst/>
                          <a:latin typeface="Tahoma" panose="020B0604030504040204" pitchFamily="34" charset="0"/>
                          <a:ea typeface="Tahoma" panose="020B0604030504040204" pitchFamily="34" charset="0"/>
                          <a:cs typeface="Tahoma" panose="020B0604030504040204" pitchFamily="34" charset="0"/>
                        </a:rPr>
                        <a:t>=TREND</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en-GB" sz="1400" kern="100">
                          <a:effectLst/>
                          <a:latin typeface="Tahoma" panose="020B0604030504040204" pitchFamily="34" charset="0"/>
                          <a:ea typeface="Tahoma" panose="020B0604030504040204" pitchFamily="34" charset="0"/>
                          <a:cs typeface="Tahoma" panose="020B0604030504040204" pitchFamily="34" charset="0"/>
                        </a:rPr>
                        <a:t>It will be used to determine a linear trend.</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25576560"/>
                  </a:ext>
                </a:extLst>
              </a:tr>
              <a:tr h="558190">
                <a:tc>
                  <a:txBody>
                    <a:bodyPr/>
                    <a:lstStyle/>
                    <a:p>
                      <a:pPr algn="just">
                        <a:lnSpc>
                          <a:spcPct val="150000"/>
                        </a:lnSpc>
                        <a:spcAft>
                          <a:spcPts val="600"/>
                        </a:spcAft>
                      </a:pPr>
                      <a:r>
                        <a:rPr lang="en-GB" sz="1400" kern="100">
                          <a:effectLst/>
                          <a:latin typeface="Tahoma" panose="020B0604030504040204" pitchFamily="34" charset="0"/>
                          <a:ea typeface="Tahoma" panose="020B0604030504040204" pitchFamily="34" charset="0"/>
                          <a:cs typeface="Tahoma" panose="020B0604030504040204" pitchFamily="34" charset="0"/>
                        </a:rPr>
                        <a:t>=FORECAST.ETS.SEASONALITY 	</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en-GB" sz="1400" kern="100" dirty="0">
                          <a:effectLst/>
                          <a:latin typeface="Tahoma" panose="020B0604030504040204" pitchFamily="34" charset="0"/>
                          <a:ea typeface="Tahoma" panose="020B0604030504040204" pitchFamily="34" charset="0"/>
                          <a:cs typeface="Tahoma" panose="020B0604030504040204" pitchFamily="34" charset="0"/>
                        </a:rPr>
                        <a:t>Calculates the length of a seasonal pattern based on existing values and timeline.</a:t>
                      </a:r>
                      <a:endParaRPr lang="pl-PL" sz="14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414162736"/>
                  </a:ext>
                </a:extLst>
              </a:tr>
            </a:tbl>
          </a:graphicData>
        </a:graphic>
      </p:graphicFrame>
      <p:pic>
        <p:nvPicPr>
          <p:cNvPr id="8" name="Obraz 7">
            <a:extLst>
              <a:ext uri="{FF2B5EF4-FFF2-40B4-BE49-F238E27FC236}">
                <a16:creationId xmlns:a16="http://schemas.microsoft.com/office/drawing/2014/main" id="{E3FE6C5D-B09F-30CA-15A9-0538C279D657}"/>
              </a:ext>
            </a:extLst>
          </p:cNvPr>
          <p:cNvPicPr>
            <a:picLocks noChangeAspect="1"/>
          </p:cNvPicPr>
          <p:nvPr/>
        </p:nvPicPr>
        <p:blipFill>
          <a:blip r:embed="rId2"/>
          <a:stretch>
            <a:fillRect/>
          </a:stretch>
        </p:blipFill>
        <p:spPr>
          <a:xfrm>
            <a:off x="6816570" y="2522310"/>
            <a:ext cx="1099121" cy="921600"/>
          </a:xfrm>
          <a:prstGeom prst="rect">
            <a:avLst/>
          </a:prstGeom>
        </p:spPr>
      </p:pic>
      <p:pic>
        <p:nvPicPr>
          <p:cNvPr id="9" name="Obraz 8">
            <a:extLst>
              <a:ext uri="{FF2B5EF4-FFF2-40B4-BE49-F238E27FC236}">
                <a16:creationId xmlns:a16="http://schemas.microsoft.com/office/drawing/2014/main" id="{A2B708A4-9CD9-52F9-39BD-8719A1DB8106}"/>
              </a:ext>
            </a:extLst>
          </p:cNvPr>
          <p:cNvPicPr>
            <a:picLocks noChangeAspect="1"/>
          </p:cNvPicPr>
          <p:nvPr/>
        </p:nvPicPr>
        <p:blipFill>
          <a:blip r:embed="rId3"/>
          <a:stretch>
            <a:fillRect/>
          </a:stretch>
        </p:blipFill>
        <p:spPr>
          <a:xfrm>
            <a:off x="6925979" y="4975218"/>
            <a:ext cx="800244" cy="921881"/>
          </a:xfrm>
          <a:prstGeom prst="rect">
            <a:avLst/>
          </a:prstGeom>
        </p:spPr>
      </p:pic>
      <p:sp>
        <p:nvSpPr>
          <p:cNvPr id="10" name="Symbol zastępczy zawartości 2">
            <a:extLst>
              <a:ext uri="{FF2B5EF4-FFF2-40B4-BE49-F238E27FC236}">
                <a16:creationId xmlns:a16="http://schemas.microsoft.com/office/drawing/2014/main" id="{84AC9DF0-67DE-4BFA-5273-3126DD33BB46}"/>
              </a:ext>
            </a:extLst>
          </p:cNvPr>
          <p:cNvSpPr txBox="1">
            <a:spLocks/>
          </p:cNvSpPr>
          <p:nvPr/>
        </p:nvSpPr>
        <p:spPr>
          <a:xfrm>
            <a:off x="7870090" y="1667172"/>
            <a:ext cx="4067910" cy="22334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dirty="0"/>
              <a:t>The advantage</a:t>
            </a:r>
            <a:r>
              <a:rPr lang="pl-PL" sz="1800" dirty="0"/>
              <a:t> of </a:t>
            </a:r>
            <a:r>
              <a:rPr lang="pl-PL" sz="1800" dirty="0" err="1"/>
              <a:t>using</a:t>
            </a:r>
            <a:r>
              <a:rPr lang="pl-PL" sz="1800" dirty="0"/>
              <a:t> Excel </a:t>
            </a:r>
            <a:r>
              <a:rPr lang="pl-PL" sz="1800" dirty="0" err="1"/>
              <a:t>are</a:t>
            </a:r>
            <a:r>
              <a:rPr lang="pl-PL" sz="1800" dirty="0"/>
              <a:t>: </a:t>
            </a:r>
          </a:p>
          <a:p>
            <a:pPr algn="just"/>
            <a:r>
              <a:rPr lang="pl-PL" sz="1800" dirty="0"/>
              <a:t>a n</a:t>
            </a:r>
            <a:r>
              <a:rPr lang="en-US" sz="1800" dirty="0"/>
              <a:t>umber of appropriate tools at its disposal</a:t>
            </a:r>
            <a:r>
              <a:rPr lang="pl-PL" sz="1800" dirty="0"/>
              <a:t>;</a:t>
            </a:r>
          </a:p>
          <a:p>
            <a:pPr algn="just"/>
            <a:r>
              <a:rPr lang="pl-PL" sz="1800" dirty="0"/>
              <a:t>d</a:t>
            </a:r>
            <a:r>
              <a:rPr lang="en-US" sz="1800" dirty="0" err="1"/>
              <a:t>ata</a:t>
            </a:r>
            <a:r>
              <a:rPr lang="en-US" sz="1800" dirty="0"/>
              <a:t> can be easily stored and calculate</a:t>
            </a:r>
            <a:r>
              <a:rPr lang="pl-PL" sz="1800" dirty="0"/>
              <a:t>d;</a:t>
            </a:r>
          </a:p>
          <a:p>
            <a:pPr algn="just"/>
            <a:r>
              <a:rPr lang="pl-PL" sz="1800" dirty="0"/>
              <a:t>It </a:t>
            </a:r>
            <a:r>
              <a:rPr lang="en-US" sz="1800" dirty="0"/>
              <a:t>can visualize the acquired and processed data in various ways</a:t>
            </a:r>
            <a:r>
              <a:rPr lang="pl-PL" sz="1800" dirty="0"/>
              <a:t>.</a:t>
            </a:r>
          </a:p>
        </p:txBody>
      </p:sp>
      <p:sp>
        <p:nvSpPr>
          <p:cNvPr id="11" name="Symbol zastępczy zawartości 2">
            <a:extLst>
              <a:ext uri="{FF2B5EF4-FFF2-40B4-BE49-F238E27FC236}">
                <a16:creationId xmlns:a16="http://schemas.microsoft.com/office/drawing/2014/main" id="{E0A8B6E3-1504-A0A3-972F-AB687B8A7E3C}"/>
              </a:ext>
            </a:extLst>
          </p:cNvPr>
          <p:cNvSpPr txBox="1">
            <a:spLocks/>
          </p:cNvSpPr>
          <p:nvPr/>
        </p:nvSpPr>
        <p:spPr>
          <a:xfrm>
            <a:off x="7726223" y="4484552"/>
            <a:ext cx="4211777" cy="14125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dirty="0"/>
              <a:t>The disadvantage</a:t>
            </a:r>
            <a:r>
              <a:rPr lang="pl-PL" sz="1800" dirty="0"/>
              <a:t> </a:t>
            </a:r>
            <a:r>
              <a:rPr lang="pl-PL" sz="1800" dirty="0" err="1"/>
              <a:t>are</a:t>
            </a:r>
            <a:r>
              <a:rPr lang="pl-PL" sz="1800" dirty="0"/>
              <a:t>:</a:t>
            </a:r>
          </a:p>
          <a:p>
            <a:pPr algn="just"/>
            <a:r>
              <a:rPr lang="pl-PL" sz="1800" dirty="0"/>
              <a:t>the </a:t>
            </a:r>
            <a:r>
              <a:rPr lang="en-US" sz="1800" dirty="0"/>
              <a:t>need </a:t>
            </a:r>
            <a:r>
              <a:rPr lang="pl-PL" sz="1800" dirty="0"/>
              <a:t>to </a:t>
            </a:r>
            <a:r>
              <a:rPr lang="en-US" sz="1800" dirty="0"/>
              <a:t>synchronize and update data manually</a:t>
            </a:r>
            <a:r>
              <a:rPr lang="pl-PL" sz="1800" dirty="0"/>
              <a:t>;</a:t>
            </a:r>
          </a:p>
          <a:p>
            <a:pPr algn="just"/>
            <a:r>
              <a:rPr lang="en-US" sz="1800" dirty="0"/>
              <a:t>the possibility of making errors as a result of </a:t>
            </a:r>
            <a:r>
              <a:rPr lang="pl-PL" sz="1800" dirty="0"/>
              <a:t>manual </a:t>
            </a:r>
            <a:r>
              <a:rPr lang="pl-PL" sz="1800" dirty="0" err="1"/>
              <a:t>actions</a:t>
            </a:r>
            <a:r>
              <a:rPr lang="pl-PL" sz="1800" dirty="0"/>
              <a:t> with data</a:t>
            </a:r>
            <a:r>
              <a:rPr lang="en-US" sz="1800" dirty="0"/>
              <a:t>. </a:t>
            </a:r>
            <a:endParaRPr lang="pl-PL" sz="1800" dirty="0">
              <a:highlight>
                <a:srgbClr val="FFFF00"/>
              </a:highlight>
            </a:endParaRPr>
          </a:p>
        </p:txBody>
      </p:sp>
    </p:spTree>
    <p:extLst>
      <p:ext uri="{BB962C8B-B14F-4D97-AF65-F5344CB8AC3E}">
        <p14:creationId xmlns:p14="http://schemas.microsoft.com/office/powerpoint/2010/main" val="323732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Summary</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US" sz="2000" dirty="0"/>
              <a:t>Forecasting is inferring about unknown events based on known events</a:t>
            </a:r>
            <a:r>
              <a:rPr lang="pl-PL" sz="2000" dirty="0"/>
              <a:t>;</a:t>
            </a:r>
          </a:p>
          <a:p>
            <a:r>
              <a:rPr lang="pl-PL" sz="2000" dirty="0" err="1"/>
              <a:t>Forecast</a:t>
            </a:r>
            <a:r>
              <a:rPr lang="pl-PL" sz="2000" dirty="0"/>
              <a:t> </a:t>
            </a:r>
            <a:r>
              <a:rPr lang="pl-PL" sz="2000" dirty="0" err="1"/>
              <a:t>methods</a:t>
            </a:r>
            <a:r>
              <a:rPr lang="pl-PL" sz="2000" dirty="0"/>
              <a:t> </a:t>
            </a:r>
            <a:r>
              <a:rPr lang="pl-PL" sz="2000" dirty="0" err="1"/>
              <a:t>can</a:t>
            </a:r>
            <a:r>
              <a:rPr lang="pl-PL" sz="2000" dirty="0"/>
              <a:t> be </a:t>
            </a:r>
            <a:r>
              <a:rPr lang="pl-PL" sz="2000" dirty="0" err="1"/>
              <a:t>divided</a:t>
            </a:r>
            <a:r>
              <a:rPr lang="pl-PL" sz="2000" dirty="0"/>
              <a:t> </a:t>
            </a:r>
            <a:r>
              <a:rPr lang="pl-PL" sz="2000" dirty="0" err="1"/>
              <a:t>into</a:t>
            </a:r>
            <a:r>
              <a:rPr lang="pl-PL" sz="2000" dirty="0"/>
              <a:t> </a:t>
            </a:r>
            <a:r>
              <a:rPr lang="pl-PL" sz="2000" dirty="0">
                <a:solidFill>
                  <a:srgbClr val="1065AB"/>
                </a:solidFill>
              </a:rPr>
              <a:t>q</a:t>
            </a:r>
            <a:r>
              <a:rPr lang="en-US" sz="2000" dirty="0" err="1">
                <a:solidFill>
                  <a:srgbClr val="1065AB"/>
                </a:solidFill>
              </a:rPr>
              <a:t>ualitative</a:t>
            </a:r>
            <a:r>
              <a:rPr lang="en-US" sz="2000" dirty="0">
                <a:solidFill>
                  <a:srgbClr val="1065AB"/>
                </a:solidFill>
              </a:rPr>
              <a:t> </a:t>
            </a:r>
            <a:r>
              <a:rPr lang="pl-PL" sz="2000" dirty="0">
                <a:solidFill>
                  <a:srgbClr val="1065AB"/>
                </a:solidFill>
              </a:rPr>
              <a:t>and </a:t>
            </a:r>
            <a:r>
              <a:rPr lang="pl-PL" sz="2000" dirty="0" err="1">
                <a:solidFill>
                  <a:srgbClr val="1065AB"/>
                </a:solidFill>
              </a:rPr>
              <a:t>quantitative</a:t>
            </a:r>
            <a:r>
              <a:rPr lang="en-US" sz="2000" dirty="0">
                <a:solidFill>
                  <a:srgbClr val="1065AB"/>
                </a:solidFill>
              </a:rPr>
              <a:t> forecasts</a:t>
            </a:r>
            <a:r>
              <a:rPr lang="pl-PL" sz="2000" dirty="0"/>
              <a:t>;</a:t>
            </a:r>
          </a:p>
          <a:p>
            <a:r>
              <a:rPr lang="en-US" sz="2000" dirty="0"/>
              <a:t>Time series is a methodology for exploring complex and sequential types of data</a:t>
            </a:r>
            <a:r>
              <a:rPr lang="pl-PL" sz="2000" dirty="0"/>
              <a:t>;</a:t>
            </a:r>
          </a:p>
          <a:p>
            <a:r>
              <a:rPr lang="en-US" sz="2000" dirty="0"/>
              <a:t>Choosing the right method depends on the type of data and its value</a:t>
            </a:r>
            <a:r>
              <a:rPr lang="pl-PL" sz="2000" dirty="0"/>
              <a:t>;</a:t>
            </a:r>
          </a:p>
          <a:p>
            <a:r>
              <a:rPr lang="en-US" sz="2000" dirty="0"/>
              <a:t>It is necessary to ensure that the data is prepared appropriately;</a:t>
            </a:r>
            <a:endParaRPr lang="pl-PL" sz="2000" dirty="0"/>
          </a:p>
          <a:p>
            <a:r>
              <a:rPr lang="en-US" sz="2000" dirty="0"/>
              <a:t>Forecasts can be determined manually (using calculation formulas), using MS Excel or using dedicated tools.</a:t>
            </a:r>
            <a:endParaRPr lang="pl-PL" sz="2000" dirty="0"/>
          </a:p>
        </p:txBody>
      </p:sp>
    </p:spTree>
    <p:extLst>
      <p:ext uri="{BB962C8B-B14F-4D97-AF65-F5344CB8AC3E}">
        <p14:creationId xmlns:p14="http://schemas.microsoft.com/office/powerpoint/2010/main" val="3298298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Properties</a:t>
            </a:r>
            <a:r>
              <a:rPr lang="pl-PL" dirty="0"/>
              <a:t> and </a:t>
            </a:r>
            <a:r>
              <a:rPr lang="pl-PL" dirty="0" err="1"/>
              <a:t>functions</a:t>
            </a:r>
            <a:r>
              <a:rPr lang="pl-PL" dirty="0"/>
              <a:t> of </a:t>
            </a:r>
            <a:r>
              <a:rPr lang="pl-PL" dirty="0" err="1"/>
              <a:t>forecasts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4"/>
            <a:ext cx="10515600" cy="4468643"/>
          </a:xfrm>
        </p:spPr>
        <p:txBody>
          <a:bodyPr>
            <a:normAutofit/>
          </a:bodyPr>
          <a:lstStyle/>
          <a:p>
            <a:pPr algn="just"/>
            <a:r>
              <a:rPr lang="pl-PL" sz="2400" dirty="0"/>
              <a:t>P</a:t>
            </a:r>
            <a:r>
              <a:rPr lang="en-US" sz="2400" dirty="0" err="1"/>
              <a:t>roperties</a:t>
            </a:r>
            <a:r>
              <a:rPr lang="en-US" sz="2400" dirty="0"/>
              <a:t> of forecasts:</a:t>
            </a:r>
          </a:p>
          <a:p>
            <a:pPr lvl="1" algn="just"/>
            <a:r>
              <a:rPr lang="en-US" sz="2000" dirty="0"/>
              <a:t>Forecasts are formulated using the achievements of science (developed and verified mathematical models);</a:t>
            </a:r>
          </a:p>
          <a:p>
            <a:pPr lvl="1" algn="just"/>
            <a:r>
              <a:rPr lang="en-US" sz="2000" dirty="0"/>
              <a:t>Forecasts refer to a specific future;</a:t>
            </a:r>
          </a:p>
          <a:p>
            <a:pPr lvl="1" algn="just"/>
            <a:r>
              <a:rPr lang="en-US" sz="2000" dirty="0"/>
              <a:t>Forecasts are verified empirically (after a specified period);</a:t>
            </a:r>
          </a:p>
          <a:p>
            <a:pPr lvl="1" algn="just"/>
            <a:r>
              <a:rPr lang="en-US" sz="2000" dirty="0"/>
              <a:t>Forecasts are acceptable to the person preparing the forecast.</a:t>
            </a:r>
            <a:endParaRPr lang="pl-PL" sz="2000" dirty="0"/>
          </a:p>
          <a:p>
            <a:pPr lvl="1" algn="just"/>
            <a:endParaRPr lang="pl-PL" sz="2000" dirty="0"/>
          </a:p>
          <a:p>
            <a:pPr algn="just"/>
            <a:r>
              <a:rPr lang="en-US" sz="2400" dirty="0"/>
              <a:t>Functions</a:t>
            </a:r>
            <a:r>
              <a:rPr lang="pl-PL" sz="2400" dirty="0"/>
              <a:t> of </a:t>
            </a:r>
            <a:r>
              <a:rPr lang="pl-PL" sz="2400" dirty="0" err="1"/>
              <a:t>forecasts</a:t>
            </a:r>
            <a:r>
              <a:rPr lang="pl-PL" sz="2400" dirty="0"/>
              <a:t>:</a:t>
            </a:r>
            <a:endParaRPr lang="en-US" sz="2400" dirty="0"/>
          </a:p>
          <a:p>
            <a:pPr lvl="1" algn="just"/>
            <a:r>
              <a:rPr lang="en-US" sz="2000" dirty="0"/>
              <a:t>preparatory – the forecast is an impulse to take a specific action but has no impact on the forecasted phenomenon</a:t>
            </a:r>
            <a:r>
              <a:rPr lang="pl-PL" sz="2000" dirty="0"/>
              <a:t>;</a:t>
            </a:r>
          </a:p>
          <a:p>
            <a:pPr lvl="1" algn="just"/>
            <a:r>
              <a:rPr lang="en-US" sz="2000" dirty="0"/>
              <a:t>activating – the forecast is an impulse to take a specific action and at the same time influences the forecasted phenomenon.</a:t>
            </a:r>
          </a:p>
        </p:txBody>
      </p:sp>
      <p:sp>
        <p:nvSpPr>
          <p:cNvPr id="2" name="Symbol zastępczy zawartości 4">
            <a:extLst>
              <a:ext uri="{FF2B5EF4-FFF2-40B4-BE49-F238E27FC236}">
                <a16:creationId xmlns:a16="http://schemas.microsoft.com/office/drawing/2014/main" id="{4E465991-F0F5-483C-57D3-9505DB2C417D}"/>
              </a:ext>
            </a:extLst>
          </p:cNvPr>
          <p:cNvSpPr txBox="1">
            <a:spLocks/>
          </p:cNvSpPr>
          <p:nvPr/>
        </p:nvSpPr>
        <p:spPr>
          <a:xfrm>
            <a:off x="527661" y="6357014"/>
            <a:ext cx="4580467" cy="2717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Gajda, 2001</a:t>
            </a:r>
          </a:p>
        </p:txBody>
      </p:sp>
    </p:spTree>
    <p:extLst>
      <p:ext uri="{BB962C8B-B14F-4D97-AF65-F5344CB8AC3E}">
        <p14:creationId xmlns:p14="http://schemas.microsoft.com/office/powerpoint/2010/main" val="12877202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Classification of forecasting methods</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5920373" y="1481668"/>
            <a:ext cx="6094519" cy="4351338"/>
          </a:xfrm>
        </p:spPr>
        <p:txBody>
          <a:bodyPr>
            <a:normAutofit/>
          </a:bodyPr>
          <a:lstStyle/>
          <a:p>
            <a:pPr algn="just"/>
            <a:r>
              <a:rPr lang="en-US" dirty="0">
                <a:solidFill>
                  <a:srgbClr val="1065AB"/>
                </a:solidFill>
              </a:rPr>
              <a:t>Qualitative forecasts </a:t>
            </a:r>
            <a:r>
              <a:rPr lang="en-US" dirty="0"/>
              <a:t>take a non-numerical form. They refer to the analyzed phenomenon in the future and the estimation of its increase, decrease or lack of change</a:t>
            </a:r>
            <a:r>
              <a:rPr lang="pl-PL" dirty="0"/>
              <a:t>;</a:t>
            </a:r>
          </a:p>
          <a:p>
            <a:pPr algn="just"/>
            <a:endParaRPr lang="pl-PL" dirty="0"/>
          </a:p>
          <a:p>
            <a:pPr algn="just"/>
            <a:r>
              <a:rPr lang="en-US" dirty="0">
                <a:solidFill>
                  <a:srgbClr val="1065AB"/>
                </a:solidFill>
              </a:rPr>
              <a:t>Qualitative forecasts </a:t>
            </a:r>
            <a:r>
              <a:rPr lang="en-US" dirty="0"/>
              <a:t>can be treated as based on the opinions of market experts</a:t>
            </a:r>
            <a:r>
              <a:rPr lang="pl-PL" dirty="0"/>
              <a:t>.</a:t>
            </a:r>
          </a:p>
        </p:txBody>
      </p:sp>
      <p:graphicFrame>
        <p:nvGraphicFramePr>
          <p:cNvPr id="6" name="Diagram 5">
            <a:extLst>
              <a:ext uri="{FF2B5EF4-FFF2-40B4-BE49-F238E27FC236}">
                <a16:creationId xmlns:a16="http://schemas.microsoft.com/office/drawing/2014/main" id="{DDE8DBDF-A2D9-4917-BB05-26A714F208A2}"/>
              </a:ext>
            </a:extLst>
          </p:cNvPr>
          <p:cNvGraphicFramePr/>
          <p:nvPr>
            <p:extLst>
              <p:ext uri="{D42A27DB-BD31-4B8C-83A1-F6EECF244321}">
                <p14:modId xmlns:p14="http://schemas.microsoft.com/office/powerpoint/2010/main" val="1881454328"/>
              </p:ext>
            </p:extLst>
          </p:nvPr>
        </p:nvGraphicFramePr>
        <p:xfrm>
          <a:off x="-168676" y="2201662"/>
          <a:ext cx="6773661" cy="2681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ole tekstowe 7">
            <a:extLst>
              <a:ext uri="{FF2B5EF4-FFF2-40B4-BE49-F238E27FC236}">
                <a16:creationId xmlns:a16="http://schemas.microsoft.com/office/drawing/2014/main" id="{8D5FC195-C835-B8FF-C1E2-C4A9A3F70A8E}"/>
              </a:ext>
            </a:extLst>
          </p:cNvPr>
          <p:cNvSpPr txBox="1"/>
          <p:nvPr/>
        </p:nvSpPr>
        <p:spPr>
          <a:xfrm>
            <a:off x="1493668" y="5602712"/>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Source: </a:t>
            </a:r>
            <a:r>
              <a:rPr lang="pl-PL" dirty="0" err="1"/>
              <a:t>Dittmann</a:t>
            </a:r>
            <a:r>
              <a:rPr lang="pl-PL" dirty="0"/>
              <a:t>, 2000</a:t>
            </a:r>
          </a:p>
        </p:txBody>
      </p:sp>
      <p:sp>
        <p:nvSpPr>
          <p:cNvPr id="9" name="pole tekstowe 8">
            <a:extLst>
              <a:ext uri="{FF2B5EF4-FFF2-40B4-BE49-F238E27FC236}">
                <a16:creationId xmlns:a16="http://schemas.microsoft.com/office/drawing/2014/main" id="{2633EB27-6795-DF1A-5E2B-2A74D9DB5EF9}"/>
              </a:ext>
            </a:extLst>
          </p:cNvPr>
          <p:cNvSpPr txBox="1"/>
          <p:nvPr/>
        </p:nvSpPr>
        <p:spPr>
          <a:xfrm>
            <a:off x="1493668" y="5047383"/>
            <a:ext cx="4099265" cy="369332"/>
          </a:xfrm>
          <a:prstGeom prst="rect">
            <a:avLst/>
          </a:prstGeom>
          <a:noFill/>
        </p:spPr>
        <p:txBody>
          <a:bodyPr wrap="square">
            <a:spAutoFit/>
          </a:bodyPr>
          <a:lstStyle/>
          <a:p>
            <a:r>
              <a:rPr lang="en-US" dirty="0"/>
              <a:t>Figure</a:t>
            </a:r>
            <a:r>
              <a:rPr lang="pl-PL" dirty="0"/>
              <a:t> 2: </a:t>
            </a:r>
            <a:r>
              <a:rPr lang="en-US" dirty="0"/>
              <a:t>Forecasting methods – types</a:t>
            </a:r>
            <a:endParaRPr lang="pl-PL" dirty="0"/>
          </a:p>
        </p:txBody>
      </p:sp>
    </p:spTree>
    <p:extLst>
      <p:ext uri="{BB962C8B-B14F-4D97-AF65-F5344CB8AC3E}">
        <p14:creationId xmlns:p14="http://schemas.microsoft.com/office/powerpoint/2010/main" val="3703163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Classification of forecasting methods</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6481232" y="2263353"/>
            <a:ext cx="5527091" cy="3339359"/>
          </a:xfrm>
        </p:spPr>
        <p:txBody>
          <a:bodyPr>
            <a:normAutofit/>
          </a:bodyPr>
          <a:lstStyle/>
          <a:p>
            <a:pPr algn="just"/>
            <a:r>
              <a:rPr lang="en-US" dirty="0"/>
              <a:t>Quantitative forecasts can be classified considering the models used (Fig.</a:t>
            </a:r>
            <a:r>
              <a:rPr lang="pl-PL" dirty="0"/>
              <a:t> </a:t>
            </a:r>
            <a:r>
              <a:rPr lang="en-US" dirty="0"/>
              <a:t>3)</a:t>
            </a:r>
            <a:r>
              <a:rPr lang="pl-PL" dirty="0"/>
              <a:t>;</a:t>
            </a:r>
          </a:p>
          <a:p>
            <a:pPr algn="just"/>
            <a:endParaRPr lang="pl-PL" dirty="0"/>
          </a:p>
          <a:p>
            <a:pPr algn="just"/>
            <a:r>
              <a:rPr lang="pl-PL" dirty="0" err="1"/>
              <a:t>This</a:t>
            </a:r>
            <a:r>
              <a:rPr lang="pl-PL" dirty="0"/>
              <a:t> </a:t>
            </a:r>
            <a:r>
              <a:rPr lang="pl-PL" dirty="0" err="1"/>
              <a:t>lecture</a:t>
            </a:r>
            <a:r>
              <a:rPr lang="pl-PL" dirty="0"/>
              <a:t> </a:t>
            </a:r>
            <a:r>
              <a:rPr lang="pl-PL" dirty="0" err="1"/>
              <a:t>is</a:t>
            </a:r>
            <a:r>
              <a:rPr lang="pl-PL" dirty="0"/>
              <a:t> </a:t>
            </a:r>
            <a:r>
              <a:rPr lang="en-US" dirty="0"/>
              <a:t>focus</a:t>
            </a:r>
            <a:r>
              <a:rPr lang="pl-PL" dirty="0" err="1"/>
              <a:t>ed</a:t>
            </a:r>
            <a:r>
              <a:rPr lang="en-US" dirty="0"/>
              <a:t> on </a:t>
            </a:r>
            <a:r>
              <a:rPr lang="en-US" dirty="0">
                <a:solidFill>
                  <a:srgbClr val="347CB8"/>
                </a:solidFill>
              </a:rPr>
              <a:t>time series models</a:t>
            </a:r>
            <a:r>
              <a:rPr lang="pl-PL" dirty="0"/>
              <a:t>.</a:t>
            </a:r>
          </a:p>
        </p:txBody>
      </p:sp>
      <p:sp>
        <p:nvSpPr>
          <p:cNvPr id="10" name="pole tekstowe 9">
            <a:extLst>
              <a:ext uri="{FF2B5EF4-FFF2-40B4-BE49-F238E27FC236}">
                <a16:creationId xmlns:a16="http://schemas.microsoft.com/office/drawing/2014/main" id="{3C766B97-5931-0A99-1528-E55744BEE1BB}"/>
              </a:ext>
            </a:extLst>
          </p:cNvPr>
          <p:cNvSpPr txBox="1"/>
          <p:nvPr/>
        </p:nvSpPr>
        <p:spPr>
          <a:xfrm>
            <a:off x="1493668" y="5602712"/>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Source: </a:t>
            </a:r>
            <a:r>
              <a:rPr lang="pl-PL" dirty="0" err="1"/>
              <a:t>Dittmann</a:t>
            </a:r>
            <a:r>
              <a:rPr lang="pl-PL" dirty="0"/>
              <a:t>, 2000</a:t>
            </a:r>
          </a:p>
        </p:txBody>
      </p:sp>
      <p:sp>
        <p:nvSpPr>
          <p:cNvPr id="11" name="pole tekstowe 10">
            <a:extLst>
              <a:ext uri="{FF2B5EF4-FFF2-40B4-BE49-F238E27FC236}">
                <a16:creationId xmlns:a16="http://schemas.microsoft.com/office/drawing/2014/main" id="{DAEE32DE-4222-BBBC-A317-A3E1089B5645}"/>
              </a:ext>
            </a:extLst>
          </p:cNvPr>
          <p:cNvSpPr txBox="1"/>
          <p:nvPr/>
        </p:nvSpPr>
        <p:spPr>
          <a:xfrm>
            <a:off x="1493668" y="5047383"/>
            <a:ext cx="4534270" cy="369332"/>
          </a:xfrm>
          <a:prstGeom prst="rect">
            <a:avLst/>
          </a:prstGeom>
          <a:noFill/>
        </p:spPr>
        <p:txBody>
          <a:bodyPr wrap="square">
            <a:spAutoFit/>
          </a:bodyPr>
          <a:lstStyle/>
          <a:p>
            <a:r>
              <a:rPr lang="en-US" dirty="0"/>
              <a:t>Figure</a:t>
            </a:r>
            <a:r>
              <a:rPr lang="pl-PL" dirty="0"/>
              <a:t> 3: </a:t>
            </a:r>
            <a:r>
              <a:rPr lang="en-US" dirty="0"/>
              <a:t>Quantitative methods of forecasting</a:t>
            </a:r>
            <a:endParaRPr lang="pl-PL" dirty="0"/>
          </a:p>
        </p:txBody>
      </p:sp>
      <p:graphicFrame>
        <p:nvGraphicFramePr>
          <p:cNvPr id="2" name="Diagram 1">
            <a:extLst>
              <a:ext uri="{FF2B5EF4-FFF2-40B4-BE49-F238E27FC236}">
                <a16:creationId xmlns:a16="http://schemas.microsoft.com/office/drawing/2014/main" id="{4BC4F6B0-567D-43EE-A367-CC3F0559735D}"/>
              </a:ext>
            </a:extLst>
          </p:cNvPr>
          <p:cNvGraphicFramePr/>
          <p:nvPr>
            <p:extLst>
              <p:ext uri="{D42A27DB-BD31-4B8C-83A1-F6EECF244321}">
                <p14:modId xmlns:p14="http://schemas.microsoft.com/office/powerpoint/2010/main" val="3172301294"/>
              </p:ext>
            </p:extLst>
          </p:nvPr>
        </p:nvGraphicFramePr>
        <p:xfrm>
          <a:off x="610966" y="2351883"/>
          <a:ext cx="5764196" cy="2509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3498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Time series forecasting</a:t>
            </a:r>
            <a:endParaRPr lang="pl-PL" dirty="0"/>
          </a:p>
        </p:txBody>
      </p:sp>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838200" y="1825624"/>
            <a:ext cx="11004612" cy="4273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t>Time series is a methodology for exploring complex and sequential types of data</a:t>
            </a:r>
            <a:r>
              <a:rPr lang="pl-PL" dirty="0"/>
              <a:t>;</a:t>
            </a:r>
          </a:p>
          <a:p>
            <a:pPr algn="just"/>
            <a:r>
              <a:rPr lang="en-US" dirty="0"/>
              <a:t>In time series models, sequential data, which consists of strings of numeric data, is recorded at regular intervals (e.g.</a:t>
            </a:r>
            <a:r>
              <a:rPr lang="pl-PL" dirty="0"/>
              <a:t>,</a:t>
            </a:r>
            <a:r>
              <a:rPr lang="en-US" dirty="0"/>
              <a:t> per minute, per hour, or per day)</a:t>
            </a:r>
            <a:r>
              <a:rPr lang="pl-PL" dirty="0"/>
              <a:t>;</a:t>
            </a:r>
          </a:p>
          <a:p>
            <a:pPr algn="just"/>
            <a:r>
              <a:rPr lang="en-US" dirty="0">
                <a:solidFill>
                  <a:srgbClr val="347CB8"/>
                </a:solidFill>
              </a:rPr>
              <a:t>time series models have development potential</a:t>
            </a:r>
            <a:r>
              <a:rPr lang="pl-PL" dirty="0"/>
              <a:t>.</a:t>
            </a:r>
            <a:endParaRPr lang="en-US" dirty="0"/>
          </a:p>
        </p:txBody>
      </p:sp>
    </p:spTree>
    <p:extLst>
      <p:ext uri="{BB962C8B-B14F-4D97-AF65-F5344CB8AC3E}">
        <p14:creationId xmlns:p14="http://schemas.microsoft.com/office/powerpoint/2010/main" val="3955638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Time series decomposition</a:t>
            </a:r>
            <a:endParaRPr lang="pl-PL" dirty="0"/>
          </a:p>
        </p:txBody>
      </p:sp>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838199" y="1825624"/>
            <a:ext cx="11244309" cy="4273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t>The components of the time series are random fluctuations, development tendency (trend), cyclical fluctuations and seasonal fluctuations</a:t>
            </a:r>
            <a:r>
              <a:rPr lang="pl-PL" sz="2400" dirty="0"/>
              <a:t>;</a:t>
            </a:r>
          </a:p>
          <a:p>
            <a:pPr algn="just"/>
            <a:r>
              <a:rPr lang="en-US" sz="2400" dirty="0"/>
              <a:t>The identification and analysis of the indicated components of a time series is called </a:t>
            </a:r>
            <a:r>
              <a:rPr lang="en-US" sz="2400" dirty="0">
                <a:solidFill>
                  <a:srgbClr val="347CB8"/>
                </a:solidFill>
              </a:rPr>
              <a:t>time series decomposition</a:t>
            </a:r>
            <a:r>
              <a:rPr lang="pl-PL" sz="2400" dirty="0"/>
              <a:t>.</a:t>
            </a:r>
            <a:endParaRPr lang="en-US" sz="2400" dirty="0"/>
          </a:p>
        </p:txBody>
      </p:sp>
      <p:pic>
        <p:nvPicPr>
          <p:cNvPr id="3" name="Obraz 2">
            <a:extLst>
              <a:ext uri="{FF2B5EF4-FFF2-40B4-BE49-F238E27FC236}">
                <a16:creationId xmlns:a16="http://schemas.microsoft.com/office/drawing/2014/main" id="{FC64C353-D589-9FAB-CAA9-8A54D52BBF87}"/>
              </a:ext>
            </a:extLst>
          </p:cNvPr>
          <p:cNvPicPr>
            <a:picLocks noChangeAspect="1"/>
          </p:cNvPicPr>
          <p:nvPr/>
        </p:nvPicPr>
        <p:blipFill>
          <a:blip r:embed="rId2"/>
          <a:stretch>
            <a:fillRect/>
          </a:stretch>
        </p:blipFill>
        <p:spPr>
          <a:xfrm>
            <a:off x="1047591" y="3596239"/>
            <a:ext cx="5473824" cy="2453046"/>
          </a:xfrm>
          <a:prstGeom prst="rect">
            <a:avLst/>
          </a:prstGeom>
        </p:spPr>
      </p:pic>
      <p:sp>
        <p:nvSpPr>
          <p:cNvPr id="5" name="pole tekstowe 4">
            <a:extLst>
              <a:ext uri="{FF2B5EF4-FFF2-40B4-BE49-F238E27FC236}">
                <a16:creationId xmlns:a16="http://schemas.microsoft.com/office/drawing/2014/main" id="{7408E4CD-7D6A-7909-D1FE-4658B99B717A}"/>
              </a:ext>
            </a:extLst>
          </p:cNvPr>
          <p:cNvSpPr txBox="1"/>
          <p:nvPr/>
        </p:nvSpPr>
        <p:spPr>
          <a:xfrm>
            <a:off x="1047591" y="6313649"/>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Source: </a:t>
            </a:r>
            <a:r>
              <a:rPr lang="pl-PL" dirty="0" err="1"/>
              <a:t>Cieslak</a:t>
            </a:r>
            <a:r>
              <a:rPr lang="pl-PL" dirty="0"/>
              <a:t>, 1997</a:t>
            </a:r>
          </a:p>
        </p:txBody>
      </p:sp>
      <p:sp>
        <p:nvSpPr>
          <p:cNvPr id="7" name="pole tekstowe 6">
            <a:extLst>
              <a:ext uri="{FF2B5EF4-FFF2-40B4-BE49-F238E27FC236}">
                <a16:creationId xmlns:a16="http://schemas.microsoft.com/office/drawing/2014/main" id="{B987DC4F-0019-CE8C-0E76-06C2554BF095}"/>
              </a:ext>
            </a:extLst>
          </p:cNvPr>
          <p:cNvSpPr txBox="1"/>
          <p:nvPr/>
        </p:nvSpPr>
        <p:spPr>
          <a:xfrm>
            <a:off x="6990465" y="3926151"/>
            <a:ext cx="4622992" cy="1477328"/>
          </a:xfrm>
          <a:prstGeom prst="rect">
            <a:avLst/>
          </a:prstGeom>
          <a:noFill/>
        </p:spPr>
        <p:txBody>
          <a:bodyPr wrap="square">
            <a:spAutoFit/>
          </a:bodyPr>
          <a:lstStyle/>
          <a:p>
            <a:pPr algn="just"/>
            <a:r>
              <a:rPr lang="en-US" dirty="0">
                <a:solidFill>
                  <a:srgbClr val="347CB8"/>
                </a:solidFill>
                <a:latin typeface="Tahoma" panose="020B0604030504040204" pitchFamily="34" charset="0"/>
                <a:ea typeface="Tahoma" panose="020B0604030504040204" pitchFamily="34" charset="0"/>
                <a:cs typeface="Tahoma" panose="020B0604030504040204" pitchFamily="34" charset="0"/>
              </a:rPr>
              <a:t>random fluctuations </a:t>
            </a:r>
            <a:r>
              <a:rPr lang="en-US" dirty="0">
                <a:latin typeface="Tahoma" panose="020B0604030504040204" pitchFamily="34" charset="0"/>
                <a:ea typeface="Tahoma" panose="020B0604030504040204" pitchFamily="34" charset="0"/>
                <a:cs typeface="Tahoma" panose="020B0604030504040204" pitchFamily="34" charset="0"/>
              </a:rPr>
              <a:t>– these are random, accidental and unpredictable changes in a series variable of varying strength, which are observed over time and do not show any clear tendency</a:t>
            </a:r>
            <a:r>
              <a:rPr lang="pl-PL"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166178417"/>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11715C5B-7F18-468D-B3C8-A7BF4C9E5D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docProps/app.xml><?xml version="1.0" encoding="utf-8"?>
<Properties xmlns="http://schemas.openxmlformats.org/officeDocument/2006/extended-properties" xmlns:vt="http://schemas.openxmlformats.org/officeDocument/2006/docPropsVTypes">
  <TotalTime>3253</TotalTime>
  <Words>5371</Words>
  <Application>Microsoft Office PowerPoint</Application>
  <PresentationFormat>Panoramiczny</PresentationFormat>
  <Paragraphs>527</Paragraphs>
  <Slides>50</Slides>
  <Notes>0</Notes>
  <HiddenSlides>0</HiddenSlides>
  <MMClips>0</MMClips>
  <ScaleCrop>false</ScaleCrop>
  <HeadingPairs>
    <vt:vector size="8" baseType="variant">
      <vt:variant>
        <vt:lpstr>Używane czcionki</vt:lpstr>
      </vt:variant>
      <vt:variant>
        <vt:i4>5</vt:i4>
      </vt:variant>
      <vt:variant>
        <vt:lpstr>Motyw</vt:lpstr>
      </vt:variant>
      <vt:variant>
        <vt:i4>1</vt:i4>
      </vt:variant>
      <vt:variant>
        <vt:lpstr>Osadzone serwery OLE</vt:lpstr>
      </vt:variant>
      <vt:variant>
        <vt:i4>1</vt:i4>
      </vt:variant>
      <vt:variant>
        <vt:lpstr>Tytuły slajdów</vt:lpstr>
      </vt:variant>
      <vt:variant>
        <vt:i4>50</vt:i4>
      </vt:variant>
    </vt:vector>
  </HeadingPairs>
  <TitlesOfParts>
    <vt:vector size="57" baseType="lpstr">
      <vt:lpstr>Arial</vt:lpstr>
      <vt:lpstr>Calibri</vt:lpstr>
      <vt:lpstr>Cambria Math</vt:lpstr>
      <vt:lpstr>Tahoma</vt:lpstr>
      <vt:lpstr>Wingdings</vt:lpstr>
      <vt:lpstr>Motyw pakietu Office</vt:lpstr>
      <vt:lpstr>Equation.3</vt:lpstr>
      <vt:lpstr>Advanced using of spreadsheet to analyze logistics data</vt:lpstr>
      <vt:lpstr>Agenda</vt:lpstr>
      <vt:lpstr>Forecasting definition</vt:lpstr>
      <vt:lpstr>Forecasting horizons</vt:lpstr>
      <vt:lpstr>Properties and functions of forecasts</vt:lpstr>
      <vt:lpstr>Classification of forecasting methods</vt:lpstr>
      <vt:lpstr>Classification of forecasting methods</vt:lpstr>
      <vt:lpstr>Time series forecasting</vt:lpstr>
      <vt:lpstr>Time series decomposition</vt:lpstr>
      <vt:lpstr>Time series decomposition</vt:lpstr>
      <vt:lpstr>Time series decomposition</vt:lpstr>
      <vt:lpstr>Preparing time series data</vt:lpstr>
      <vt:lpstr>Selected types of outliers</vt:lpstr>
      <vt:lpstr>Selected types of outliers</vt:lpstr>
      <vt:lpstr>Preparing time series data</vt:lpstr>
      <vt:lpstr>Preparing time series data</vt:lpstr>
      <vt:lpstr>Preparing time series data</vt:lpstr>
      <vt:lpstr>Time series forecasting</vt:lpstr>
      <vt:lpstr>Naive methods</vt:lpstr>
      <vt:lpstr>Naive methods</vt:lpstr>
      <vt:lpstr>Naive methods</vt:lpstr>
      <vt:lpstr>Naive methods</vt:lpstr>
      <vt:lpstr>Naive methods</vt:lpstr>
      <vt:lpstr>Naive methods</vt:lpstr>
      <vt:lpstr>Average methods </vt:lpstr>
      <vt:lpstr>Average methods </vt:lpstr>
      <vt:lpstr>Average methods </vt:lpstr>
      <vt:lpstr>Average methods </vt:lpstr>
      <vt:lpstr>Average methods </vt:lpstr>
      <vt:lpstr>Exponential Smoothing methods </vt:lpstr>
      <vt:lpstr>Exponential Smoothing methods </vt:lpstr>
      <vt:lpstr>Exponential Smoothing methods </vt:lpstr>
      <vt:lpstr>Exponential Smoothing methods </vt:lpstr>
      <vt:lpstr>Exponential Smoothing methods </vt:lpstr>
      <vt:lpstr>Exponential Smoothing methods </vt:lpstr>
      <vt:lpstr>Exponential Smoothing methods </vt:lpstr>
      <vt:lpstr>Autoregressive methods</vt:lpstr>
      <vt:lpstr>Autoregressive methods</vt:lpstr>
      <vt:lpstr>Autoregressive methods</vt:lpstr>
      <vt:lpstr>Autoregressive methods</vt:lpstr>
      <vt:lpstr>Regression methods</vt:lpstr>
      <vt:lpstr>Regression methods</vt:lpstr>
      <vt:lpstr>Regression methods</vt:lpstr>
      <vt:lpstr>Regression methods</vt:lpstr>
      <vt:lpstr>Forecast errors</vt:lpstr>
      <vt:lpstr>Forecast errors</vt:lpstr>
      <vt:lpstr>Forecast errors</vt:lpstr>
      <vt:lpstr>Advantages and disaadvantages of forecasting in Excel</vt:lpstr>
      <vt:lpstr>Summary</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Adrianna Toboła | Wyższa Szkoła Logistyki</cp:lastModifiedBy>
  <cp:revision>119</cp:revision>
  <dcterms:created xsi:type="dcterms:W3CDTF">2023-07-06T12:09:08Z</dcterms:created>
  <dcterms:modified xsi:type="dcterms:W3CDTF">2025-01-11T19:17:03Z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