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94" r:id="rId8"/>
    <p:sldId id="295" r:id="rId9"/>
    <p:sldId id="296" r:id="rId10"/>
    <p:sldId id="281" r:id="rId11"/>
    <p:sldId id="284" r:id="rId12"/>
    <p:sldId id="297" r:id="rId13"/>
    <p:sldId id="298" r:id="rId14"/>
    <p:sldId id="299" r:id="rId15"/>
    <p:sldId id="300" r:id="rId16"/>
    <p:sldId id="301" r:id="rId17"/>
    <p:sldId id="302" r:id="rId18"/>
    <p:sldId id="303" r:id="rId19"/>
    <p:sldId id="304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6A47E473-F4F8-4FFC-ABF3-4506D86A6E17}"/>
    <pc:docChg chg="custSel delSld modSld">
      <pc:chgData name="Dario Šebalj" userId="a71eced3-786e-4eb6-80ca-f62c4fda7d06" providerId="ADAL" clId="{6A47E473-F4F8-4FFC-ABF3-4506D86A6E17}" dt="2025-02-27T18:24:45.689" v="198"/>
      <pc:docMkLst>
        <pc:docMk/>
      </pc:docMkLst>
      <pc:sldChg chg="modSp mod">
        <pc:chgData name="Dario Šebalj" userId="a71eced3-786e-4eb6-80ca-f62c4fda7d06" providerId="ADAL" clId="{6A47E473-F4F8-4FFC-ABF3-4506D86A6E17}" dt="2025-02-27T18:00:09.896" v="87" actId="20577"/>
        <pc:sldMkLst>
          <pc:docMk/>
          <pc:sldMk cId="2920479427" sldId="256"/>
        </pc:sldMkLst>
        <pc:spChg chg="mod">
          <ac:chgData name="Dario Šebalj" userId="a71eced3-786e-4eb6-80ca-f62c4fda7d06" providerId="ADAL" clId="{6A47E473-F4F8-4FFC-ABF3-4506D86A6E17}" dt="2025-02-27T17:59:57.076" v="21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6A47E473-F4F8-4FFC-ABF3-4506D86A6E17}" dt="2025-02-27T18:00:05.857" v="77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6A47E473-F4F8-4FFC-ABF3-4506D86A6E17}" dt="2025-02-27T18:00:09.896" v="87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6A47E473-F4F8-4FFC-ABF3-4506D86A6E17}" dt="2025-02-27T18:00:46.485" v="123"/>
        <pc:sldMkLst>
          <pc:docMk/>
          <pc:sldMk cId="1952772968" sldId="262"/>
        </pc:sldMkLst>
        <pc:spChg chg="mod">
          <ac:chgData name="Dario Šebalj" userId="a71eced3-786e-4eb6-80ca-f62c4fda7d06" providerId="ADAL" clId="{6A47E473-F4F8-4FFC-ABF3-4506D86A6E17}" dt="2025-02-27T18:00:36.653" v="122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0:46.485" v="123"/>
          <ac:spMkLst>
            <pc:docMk/>
            <pc:sldMk cId="1952772968" sldId="262"/>
            <ac:spMk id="5" creationId="{08B1E3E4-9C4A-4CF8-DBD2-8A61BD597723}"/>
          </ac:spMkLst>
        </pc:spChg>
      </pc:sldChg>
      <pc:sldChg chg="del">
        <pc:chgData name="Dario Šebalj" userId="a71eced3-786e-4eb6-80ca-f62c4fda7d06" providerId="ADAL" clId="{6A47E473-F4F8-4FFC-ABF3-4506D86A6E17}" dt="2025-02-27T18:24:20.017" v="190" actId="47"/>
        <pc:sldMkLst>
          <pc:docMk/>
          <pc:sldMk cId="4020019421" sldId="263"/>
        </pc:sldMkLst>
      </pc:sldChg>
      <pc:sldChg chg="modSp mod">
        <pc:chgData name="Dario Šebalj" userId="a71eced3-786e-4eb6-80ca-f62c4fda7d06" providerId="ADAL" clId="{6A47E473-F4F8-4FFC-ABF3-4506D86A6E17}" dt="2025-02-27T18:00:23.381" v="97"/>
        <pc:sldMkLst>
          <pc:docMk/>
          <pc:sldMk cId="1254930911" sldId="264"/>
        </pc:sldMkLst>
        <pc:spChg chg="mod">
          <ac:chgData name="Dario Šebalj" userId="a71eced3-786e-4eb6-80ca-f62c4fda7d06" providerId="ADAL" clId="{6A47E473-F4F8-4FFC-ABF3-4506D86A6E17}" dt="2025-02-27T18:00:16.483" v="94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6A47E473-F4F8-4FFC-ABF3-4506D86A6E17}" dt="2025-02-27T18:00:23.381" v="97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6A47E473-F4F8-4FFC-ABF3-4506D86A6E17}" dt="2025-02-27T18:01:50.717" v="142" actId="20577"/>
        <pc:sldMkLst>
          <pc:docMk/>
          <pc:sldMk cId="1021420716" sldId="281"/>
        </pc:sldMkLst>
        <pc:spChg chg="mod">
          <ac:chgData name="Dario Šebalj" userId="a71eced3-786e-4eb6-80ca-f62c4fda7d06" providerId="ADAL" clId="{6A47E473-F4F8-4FFC-ABF3-4506D86A6E17}" dt="2025-02-27T18:01:50.717" v="142" actId="20577"/>
          <ac:spMkLst>
            <pc:docMk/>
            <pc:sldMk cId="1021420716" sldId="281"/>
            <ac:spMk id="3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01:40.914" v="136"/>
          <ac:spMkLst>
            <pc:docMk/>
            <pc:sldMk cId="1021420716" sldId="281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02:07.428" v="145" actId="27636"/>
        <pc:sldMkLst>
          <pc:docMk/>
          <pc:sldMk cId="3549849075" sldId="284"/>
        </pc:sldMkLst>
        <pc:spChg chg="mod">
          <ac:chgData name="Dario Šebalj" userId="a71eced3-786e-4eb6-80ca-f62c4fda7d06" providerId="ADAL" clId="{6A47E473-F4F8-4FFC-ABF3-4506D86A6E17}" dt="2025-02-27T18:02:00.190" v="143"/>
          <ac:spMkLst>
            <pc:docMk/>
            <pc:sldMk cId="3549849075" sldId="284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2:07.428" v="145" actId="27636"/>
          <ac:spMkLst>
            <pc:docMk/>
            <pc:sldMk cId="3549849075" sldId="284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00:58.745" v="125"/>
        <pc:sldMkLst>
          <pc:docMk/>
          <pc:sldMk cId="4012444213" sldId="294"/>
        </pc:sldMkLst>
        <pc:spChg chg="mod">
          <ac:chgData name="Dario Šebalj" userId="a71eced3-786e-4eb6-80ca-f62c4fda7d06" providerId="ADAL" clId="{6A47E473-F4F8-4FFC-ABF3-4506D86A6E17}" dt="2025-02-27T18:00:52.050" v="124"/>
          <ac:spMkLst>
            <pc:docMk/>
            <pc:sldMk cId="4012444213" sldId="294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0:58.745" v="125"/>
          <ac:spMkLst>
            <pc:docMk/>
            <pc:sldMk cId="4012444213" sldId="294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01:16.774" v="133" actId="20577"/>
        <pc:sldMkLst>
          <pc:docMk/>
          <pc:sldMk cId="2110031547" sldId="295"/>
        </pc:sldMkLst>
        <pc:spChg chg="mod">
          <ac:chgData name="Dario Šebalj" userId="a71eced3-786e-4eb6-80ca-f62c4fda7d06" providerId="ADAL" clId="{6A47E473-F4F8-4FFC-ABF3-4506D86A6E17}" dt="2025-02-27T18:01:16.774" v="133" actId="20577"/>
          <ac:spMkLst>
            <pc:docMk/>
            <pc:sldMk cId="2110031547" sldId="295"/>
            <ac:spMk id="2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01:04.651" v="126"/>
          <ac:spMkLst>
            <pc:docMk/>
            <pc:sldMk cId="2110031547" sldId="295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01:30.748" v="135"/>
        <pc:sldMkLst>
          <pc:docMk/>
          <pc:sldMk cId="2082993615" sldId="296"/>
        </pc:sldMkLst>
        <pc:spChg chg="mod">
          <ac:chgData name="Dario Šebalj" userId="a71eced3-786e-4eb6-80ca-f62c4fda7d06" providerId="ADAL" clId="{6A47E473-F4F8-4FFC-ABF3-4506D86A6E17}" dt="2025-02-27T18:01:25.171" v="134"/>
          <ac:spMkLst>
            <pc:docMk/>
            <pc:sldMk cId="2082993615" sldId="296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1:30.748" v="135"/>
          <ac:spMkLst>
            <pc:docMk/>
            <pc:sldMk cId="2082993615" sldId="296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02:22.773" v="147"/>
        <pc:sldMkLst>
          <pc:docMk/>
          <pc:sldMk cId="2106941288" sldId="297"/>
        </pc:sldMkLst>
        <pc:spChg chg="mod">
          <ac:chgData name="Dario Šebalj" userId="a71eced3-786e-4eb6-80ca-f62c4fda7d06" providerId="ADAL" clId="{6A47E473-F4F8-4FFC-ABF3-4506D86A6E17}" dt="2025-02-27T18:02:17.075" v="146"/>
          <ac:spMkLst>
            <pc:docMk/>
            <pc:sldMk cId="2106941288" sldId="297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2:22.773" v="147"/>
          <ac:spMkLst>
            <pc:docMk/>
            <pc:sldMk cId="2106941288" sldId="297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02:33.814" v="149"/>
        <pc:sldMkLst>
          <pc:docMk/>
          <pc:sldMk cId="2296513648" sldId="298"/>
        </pc:sldMkLst>
        <pc:spChg chg="mod">
          <ac:chgData name="Dario Šebalj" userId="a71eced3-786e-4eb6-80ca-f62c4fda7d06" providerId="ADAL" clId="{6A47E473-F4F8-4FFC-ABF3-4506D86A6E17}" dt="2025-02-27T18:02:33.814" v="149"/>
          <ac:spMkLst>
            <pc:docMk/>
            <pc:sldMk cId="2296513648" sldId="298"/>
            <ac:spMk id="3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02:31.069" v="148"/>
          <ac:spMkLst>
            <pc:docMk/>
            <pc:sldMk cId="2296513648" sldId="298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02:44.525" v="151"/>
        <pc:sldMkLst>
          <pc:docMk/>
          <pc:sldMk cId="1637471911" sldId="299"/>
        </pc:sldMkLst>
        <pc:spChg chg="mod">
          <ac:chgData name="Dario Šebalj" userId="a71eced3-786e-4eb6-80ca-f62c4fda7d06" providerId="ADAL" clId="{6A47E473-F4F8-4FFC-ABF3-4506D86A6E17}" dt="2025-02-27T18:02:38.706" v="150"/>
          <ac:spMkLst>
            <pc:docMk/>
            <pc:sldMk cId="1637471911" sldId="299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02:44.525" v="151"/>
          <ac:spMkLst>
            <pc:docMk/>
            <pc:sldMk cId="1637471911" sldId="299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23:42.300" v="154" actId="27636"/>
        <pc:sldMkLst>
          <pc:docMk/>
          <pc:sldMk cId="2330109083" sldId="300"/>
        </pc:sldMkLst>
        <pc:spChg chg="mod">
          <ac:chgData name="Dario Šebalj" userId="a71eced3-786e-4eb6-80ca-f62c4fda7d06" providerId="ADAL" clId="{6A47E473-F4F8-4FFC-ABF3-4506D86A6E17}" dt="2025-02-27T18:23:35.870" v="152"/>
          <ac:spMkLst>
            <pc:docMk/>
            <pc:sldMk cId="2330109083" sldId="300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23:42.300" v="154" actId="27636"/>
          <ac:spMkLst>
            <pc:docMk/>
            <pc:sldMk cId="2330109083" sldId="300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6A47E473-F4F8-4FFC-ABF3-4506D86A6E17}" dt="2025-02-27T18:24:03.394" v="187" actId="20577"/>
        <pc:sldMkLst>
          <pc:docMk/>
          <pc:sldMk cId="153636281" sldId="301"/>
        </pc:sldMkLst>
        <pc:spChg chg="mod">
          <ac:chgData name="Dario Šebalj" userId="a71eced3-786e-4eb6-80ca-f62c4fda7d06" providerId="ADAL" clId="{6A47E473-F4F8-4FFC-ABF3-4506D86A6E17}" dt="2025-02-27T18:24:03.394" v="187" actId="20577"/>
          <ac:spMkLst>
            <pc:docMk/>
            <pc:sldMk cId="153636281" sldId="301"/>
            <ac:spMk id="3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23:51.251" v="155"/>
          <ac:spMkLst>
            <pc:docMk/>
            <pc:sldMk cId="153636281" sldId="301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24:12.299" v="188"/>
        <pc:sldMkLst>
          <pc:docMk/>
          <pc:sldMk cId="4017128323" sldId="302"/>
        </pc:sldMkLst>
        <pc:spChg chg="mod">
          <ac:chgData name="Dario Šebalj" userId="a71eced3-786e-4eb6-80ca-f62c4fda7d06" providerId="ADAL" clId="{6A47E473-F4F8-4FFC-ABF3-4506D86A6E17}" dt="2025-02-27T18:24:12.299" v="188"/>
          <ac:spMkLst>
            <pc:docMk/>
            <pc:sldMk cId="4017128323" sldId="302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24:30.982" v="196" actId="20577"/>
        <pc:sldMkLst>
          <pc:docMk/>
          <pc:sldMk cId="946765413" sldId="303"/>
        </pc:sldMkLst>
        <pc:spChg chg="mod">
          <ac:chgData name="Dario Šebalj" userId="a71eced3-786e-4eb6-80ca-f62c4fda7d06" providerId="ADAL" clId="{6A47E473-F4F8-4FFC-ABF3-4506D86A6E17}" dt="2025-02-27T18:24:30.982" v="196" actId="20577"/>
          <ac:spMkLst>
            <pc:docMk/>
            <pc:sldMk cId="946765413" sldId="303"/>
            <ac:spMk id="3" creationId="{00000000-0000-0000-0000-000000000000}"/>
          </ac:spMkLst>
        </pc:spChg>
        <pc:spChg chg="mod">
          <ac:chgData name="Dario Šebalj" userId="a71eced3-786e-4eb6-80ca-f62c4fda7d06" providerId="ADAL" clId="{6A47E473-F4F8-4FFC-ABF3-4506D86A6E17}" dt="2025-02-27T18:24:17.671" v="189"/>
          <ac:spMkLst>
            <pc:docMk/>
            <pc:sldMk cId="946765413" sldId="303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6A47E473-F4F8-4FFC-ABF3-4506D86A6E17}" dt="2025-02-27T18:24:45.689" v="198"/>
        <pc:sldMkLst>
          <pc:docMk/>
          <pc:sldMk cId="3049226886" sldId="304"/>
        </pc:sldMkLst>
        <pc:spChg chg="mod">
          <ac:chgData name="Dario Šebalj" userId="a71eced3-786e-4eb6-80ca-f62c4fda7d06" providerId="ADAL" clId="{6A47E473-F4F8-4FFC-ABF3-4506D86A6E17}" dt="2025-02-27T18:24:38.771" v="197"/>
          <ac:spMkLst>
            <pc:docMk/>
            <pc:sldMk cId="3049226886" sldId="304"/>
            <ac:spMk id="4" creationId="{1B53A616-BC45-7003-D00A-64BD15781752}"/>
          </ac:spMkLst>
        </pc:spChg>
        <pc:spChg chg="mod">
          <ac:chgData name="Dario Šebalj" userId="a71eced3-786e-4eb6-80ca-f62c4fda7d06" providerId="ADAL" clId="{6A47E473-F4F8-4FFC-ABF3-4506D86A6E17}" dt="2025-02-27T18:24:45.689" v="198"/>
          <ac:spMkLst>
            <pc:docMk/>
            <pc:sldMk cId="3049226886" sldId="304"/>
            <ac:spMk id="5" creationId="{08B1E3E4-9C4A-4CF8-DBD2-8A61BD59772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Rudarenje podataka i otkrivanje znanja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Koraci za provođenje Delphi metode</a:t>
            </a:r>
          </a:p>
        </p:txBody>
      </p:sp>
      <p:pic>
        <p:nvPicPr>
          <p:cNvPr id="6" name="Picture 5" descr="A close-up of a couple of image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510" y="2472338"/>
            <a:ext cx="5760720" cy="13366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8122" y="3809013"/>
            <a:ext cx="2975495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Koraci za provođenje Delphi metode.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51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Koraci za provođenje Delphi metode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r>
              <a:rPr lang="en-GB" sz="1800" dirty="0"/>
              <a:t>Korak 1 </a:t>
            </a:r>
            <a:r>
              <a:rPr lang="en-GB" sz="1800" dirty="0" err="1"/>
              <a:t>osigurava</a:t>
            </a:r>
            <a:r>
              <a:rPr lang="en-GB" sz="1800" dirty="0"/>
              <a:t> da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ciljevi</a:t>
            </a:r>
            <a:r>
              <a:rPr lang="en-GB" sz="1800" dirty="0"/>
              <a:t> Delphi </a:t>
            </a:r>
            <a:r>
              <a:rPr lang="en-GB" sz="1800" dirty="0" err="1"/>
              <a:t>studije</a:t>
            </a:r>
            <a:r>
              <a:rPr lang="en-GB" sz="1800" dirty="0"/>
              <a:t> </a:t>
            </a:r>
            <a:r>
              <a:rPr lang="en-GB" sz="1800" dirty="0" err="1"/>
              <a:t>jasno</a:t>
            </a:r>
            <a:r>
              <a:rPr lang="en-GB" sz="1800" dirty="0"/>
              <a:t> </a:t>
            </a:r>
            <a:r>
              <a:rPr lang="en-GB" sz="1800" dirty="0" err="1"/>
              <a:t>definirani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pomaže</a:t>
            </a:r>
            <a:r>
              <a:rPr lang="en-GB" sz="1800" dirty="0"/>
              <a:t> u </a:t>
            </a:r>
            <a:r>
              <a:rPr lang="en-GB" sz="1800" dirty="0" err="1"/>
              <a:t>održavanju</a:t>
            </a:r>
            <a:r>
              <a:rPr lang="en-GB" sz="1800" dirty="0"/>
              <a:t> </a:t>
            </a:r>
            <a:r>
              <a:rPr lang="en-GB" sz="1800" dirty="0" err="1"/>
              <a:t>fokusa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relevantnosti</a:t>
            </a:r>
            <a:r>
              <a:rPr lang="en-GB" sz="1800" dirty="0"/>
              <a:t> </a:t>
            </a:r>
            <a:r>
              <a:rPr lang="en-GB" sz="1800" dirty="0" err="1"/>
              <a:t>tijekom</a:t>
            </a:r>
            <a:r>
              <a:rPr lang="en-GB" sz="1800" dirty="0"/>
              <a:t> </a:t>
            </a:r>
            <a:r>
              <a:rPr lang="en-GB" sz="1800" dirty="0" err="1"/>
              <a:t>cijelog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.</a:t>
            </a:r>
          </a:p>
          <a:p>
            <a:r>
              <a:rPr lang="en-GB" sz="1800" dirty="0"/>
              <a:t>Korak 2 </a:t>
            </a:r>
            <a:r>
              <a:rPr lang="en-GB" sz="1800" dirty="0" err="1"/>
              <a:t>naglašava</a:t>
            </a:r>
            <a:r>
              <a:rPr lang="en-GB" sz="1800" dirty="0"/>
              <a:t> </a:t>
            </a:r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/>
              <a:t>odabira</a:t>
            </a:r>
            <a:r>
              <a:rPr lang="en-GB" sz="1800" dirty="0"/>
              <a:t> </a:t>
            </a:r>
            <a:r>
              <a:rPr lang="en-GB" sz="1800" dirty="0" err="1"/>
              <a:t>uravnotežene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raznolike</a:t>
            </a:r>
            <a:r>
              <a:rPr lang="en-GB" sz="1800" dirty="0"/>
              <a:t> </a:t>
            </a:r>
            <a:r>
              <a:rPr lang="en-GB" sz="1800" dirty="0" err="1"/>
              <a:t>skupine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 koji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pružiti</a:t>
            </a:r>
            <a:r>
              <a:rPr lang="en-GB" sz="1800" dirty="0"/>
              <a:t> </a:t>
            </a:r>
            <a:r>
              <a:rPr lang="en-GB" sz="1800" dirty="0" err="1"/>
              <a:t>vrijedne</a:t>
            </a:r>
            <a:r>
              <a:rPr lang="en-GB" sz="1800" dirty="0"/>
              <a:t> </a:t>
            </a:r>
            <a:r>
              <a:rPr lang="en-GB" sz="1800" dirty="0" err="1"/>
              <a:t>uvide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perspektiva</a:t>
            </a:r>
            <a:r>
              <a:rPr lang="en-GB" sz="1800" dirty="0"/>
              <a:t>.</a:t>
            </a:r>
          </a:p>
          <a:p>
            <a:r>
              <a:rPr lang="en-GB" sz="1800" dirty="0"/>
              <a:t>Korak 3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izradu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pokretanje</a:t>
            </a:r>
            <a:r>
              <a:rPr lang="en-GB" sz="1800" dirty="0"/>
              <a:t> </a:t>
            </a:r>
            <a:r>
              <a:rPr lang="en-GB" sz="1800" dirty="0" err="1"/>
              <a:t>upitnika</a:t>
            </a:r>
            <a:r>
              <a:rPr lang="en-GB" sz="1800" dirty="0"/>
              <a:t>, </a:t>
            </a:r>
            <a:r>
              <a:rPr lang="en-GB" sz="1800" dirty="0" err="1"/>
              <a:t>omogućujući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 da </a:t>
            </a:r>
            <a:r>
              <a:rPr lang="en-GB" sz="1800" dirty="0" err="1"/>
              <a:t>slobodno</a:t>
            </a:r>
            <a:r>
              <a:rPr lang="en-GB" sz="1800" dirty="0"/>
              <a:t> </a:t>
            </a:r>
            <a:r>
              <a:rPr lang="en-GB" sz="1800" dirty="0" err="1"/>
              <a:t>dijele</a:t>
            </a:r>
            <a:r>
              <a:rPr lang="en-GB" sz="1800" dirty="0"/>
              <a:t> </a:t>
            </a:r>
            <a:r>
              <a:rPr lang="en-GB" sz="1800" dirty="0" err="1"/>
              <a:t>svoja</a:t>
            </a:r>
            <a:r>
              <a:rPr lang="en-GB" sz="1800" dirty="0"/>
              <a:t> </a:t>
            </a:r>
            <a:r>
              <a:rPr lang="en-GB" sz="1800" dirty="0" err="1"/>
              <a:t>mišljenja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iterativno</a:t>
            </a:r>
            <a:r>
              <a:rPr lang="en-GB" sz="1800" dirty="0"/>
              <a:t> </a:t>
            </a:r>
            <a:r>
              <a:rPr lang="en-GB" sz="1800" dirty="0" err="1"/>
              <a:t>usavršavaju</a:t>
            </a:r>
            <a:r>
              <a:rPr lang="en-GB" sz="1800" dirty="0"/>
              <a:t> </a:t>
            </a:r>
            <a:r>
              <a:rPr lang="en-GB" sz="1800" dirty="0" err="1"/>
              <a:t>odgovore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postigli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.</a:t>
            </a:r>
          </a:p>
          <a:p>
            <a:r>
              <a:rPr lang="en-GB" sz="1800" dirty="0"/>
              <a:t>Korak 4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analizu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korištenje</a:t>
            </a:r>
            <a:r>
              <a:rPr lang="en-GB" sz="1800" dirty="0"/>
              <a:t> </a:t>
            </a:r>
            <a:r>
              <a:rPr lang="en-GB" sz="1800" dirty="0" err="1"/>
              <a:t>dobivenih</a:t>
            </a:r>
            <a:r>
              <a:rPr lang="en-GB" sz="1800" dirty="0"/>
              <a:t> </a:t>
            </a:r>
            <a:r>
              <a:rPr lang="en-GB" sz="1800" dirty="0" err="1"/>
              <a:t>rezultata</a:t>
            </a:r>
            <a:r>
              <a:rPr lang="en-GB" sz="1800" dirty="0"/>
              <a:t> za </a:t>
            </a:r>
            <a:r>
              <a:rPr lang="en-GB" sz="1800" dirty="0" err="1"/>
              <a:t>informirano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,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politike</a:t>
            </a:r>
            <a:r>
              <a:rPr lang="en-GB" sz="1800" dirty="0"/>
              <a:t>, </a:t>
            </a:r>
            <a:r>
              <a:rPr lang="en-GB" sz="1800" dirty="0" err="1"/>
              <a:t>iskorištavajući</a:t>
            </a:r>
            <a:r>
              <a:rPr lang="en-GB" sz="1800" dirty="0"/>
              <a:t> </a:t>
            </a:r>
            <a:r>
              <a:rPr lang="en-GB" sz="1800" dirty="0" err="1"/>
              <a:t>prednosti</a:t>
            </a:r>
            <a:r>
              <a:rPr lang="en-GB" sz="1800" dirty="0"/>
              <a:t> </a:t>
            </a:r>
            <a:r>
              <a:rPr lang="en-GB" sz="1800" dirty="0" err="1"/>
              <a:t>nepristranosti</a:t>
            </a:r>
            <a:r>
              <a:rPr lang="en-GB" sz="1800" dirty="0"/>
              <a:t> </a:t>
            </a:r>
            <a:r>
              <a:rPr lang="en-GB" sz="1800" dirty="0" err="1"/>
              <a:t>koju</a:t>
            </a:r>
            <a:r>
              <a:rPr lang="en-GB" sz="1800" dirty="0"/>
              <a:t> </a:t>
            </a:r>
            <a:r>
              <a:rPr lang="en-GB" sz="1800" dirty="0" err="1"/>
              <a:t>osigurava</a:t>
            </a:r>
            <a:r>
              <a:rPr lang="en-GB" sz="1800" dirty="0"/>
              <a:t> </a:t>
            </a:r>
            <a:r>
              <a:rPr lang="en-GB" sz="1800" dirty="0" err="1"/>
              <a:t>anonimnost</a:t>
            </a:r>
            <a:r>
              <a:rPr lang="en-GB" sz="1800" dirty="0"/>
              <a:t> Delphi </a:t>
            </a:r>
            <a:r>
              <a:rPr lang="en-GB" sz="1800" dirty="0" err="1"/>
              <a:t>procesa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747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800" dirty="0"/>
          </a:p>
          <a:p>
            <a:r>
              <a:rPr lang="en-GB" sz="1800" dirty="0" err="1"/>
              <a:t>Kvantitativno</a:t>
            </a:r>
            <a:r>
              <a:rPr lang="en-GB" sz="1800" dirty="0"/>
              <a:t> </a:t>
            </a:r>
            <a:r>
              <a:rPr lang="en-GB" sz="1800" dirty="0" err="1"/>
              <a:t>rudarenje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uvelike</a:t>
            </a:r>
            <a:r>
              <a:rPr lang="en-GB" sz="1800" dirty="0"/>
              <a:t> se </a:t>
            </a:r>
            <a:r>
              <a:rPr lang="en-GB" sz="1800" dirty="0" err="1"/>
              <a:t>oslanja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formalne</a:t>
            </a:r>
            <a:r>
              <a:rPr lang="en-GB" sz="1800" dirty="0"/>
              <a:t> </a:t>
            </a:r>
            <a:r>
              <a:rPr lang="en-GB" sz="1800" dirty="0" err="1"/>
              <a:t>matematičke</a:t>
            </a:r>
            <a:r>
              <a:rPr lang="en-GB" sz="1800" dirty="0"/>
              <a:t> alate, </a:t>
            </a:r>
            <a:r>
              <a:rPr lang="en-GB" sz="1800" dirty="0" err="1"/>
              <a:t>posebno</a:t>
            </a:r>
            <a:r>
              <a:rPr lang="en-GB" sz="1800" dirty="0"/>
              <a:t> one </a:t>
            </a:r>
            <a:r>
              <a:rPr lang="en-GB" sz="1800" dirty="0" err="1"/>
              <a:t>statističke</a:t>
            </a:r>
            <a:r>
              <a:rPr lang="en-GB" sz="1800" dirty="0"/>
              <a:t>,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stvarnih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generiranje</a:t>
            </a:r>
            <a:r>
              <a:rPr lang="en-GB" sz="1800" dirty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o </a:t>
            </a:r>
            <a:r>
              <a:rPr lang="en-GB" sz="1800" dirty="0" err="1"/>
              <a:t>poslovanju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opskrbe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Međutim</a:t>
            </a:r>
            <a:r>
              <a:rPr lang="en-GB" sz="1800" dirty="0"/>
              <a:t>,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postoji</a:t>
            </a:r>
            <a:r>
              <a:rPr lang="en-GB" sz="1800" dirty="0"/>
              <a:t> </a:t>
            </a:r>
            <a:r>
              <a:rPr lang="en-GB" sz="1800" dirty="0" err="1"/>
              <a:t>značajan</a:t>
            </a:r>
            <a:r>
              <a:rPr lang="en-GB" sz="1800" dirty="0"/>
              <a:t> </a:t>
            </a:r>
            <a:r>
              <a:rPr lang="en-GB" sz="1800" dirty="0" err="1"/>
              <a:t>nesklad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pretpostavki</a:t>
            </a:r>
            <a:r>
              <a:rPr lang="en-GB" sz="1800" dirty="0"/>
              <a:t> </a:t>
            </a:r>
            <a:r>
              <a:rPr lang="en-GB" sz="1800" dirty="0" err="1"/>
              <a:t>statističke</a:t>
            </a:r>
            <a:r>
              <a:rPr lang="en-GB" sz="1800" dirty="0"/>
              <a:t> </a:t>
            </a:r>
            <a:r>
              <a:rPr lang="en-GB" sz="1800" dirty="0" err="1"/>
              <a:t>teorije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distribucija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prisutnih</a:t>
            </a:r>
            <a:r>
              <a:rPr lang="en-GB" sz="1800" dirty="0"/>
              <a:t> u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stvarnog</a:t>
            </a:r>
            <a:r>
              <a:rPr lang="en-GB" sz="1800" dirty="0"/>
              <a:t> </a:t>
            </a:r>
            <a:r>
              <a:rPr lang="en-GB" sz="1800" dirty="0" err="1"/>
              <a:t>svijeta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dovodi</a:t>
            </a:r>
            <a:r>
              <a:rPr lang="en-GB" sz="1800" dirty="0"/>
              <a:t> do </a:t>
            </a:r>
            <a:r>
              <a:rPr lang="en-GB" sz="1800" dirty="0" err="1"/>
              <a:t>potencijalnih</a:t>
            </a:r>
            <a:r>
              <a:rPr lang="en-GB" sz="1800" dirty="0"/>
              <a:t> </a:t>
            </a:r>
            <a:r>
              <a:rPr lang="en-GB" sz="1800" dirty="0" err="1"/>
              <a:t>nedostataka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Ključno</a:t>
            </a:r>
            <a:r>
              <a:rPr lang="en-GB" sz="1800" dirty="0"/>
              <a:t> je da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zadovoljavaju</a:t>
            </a:r>
            <a:r>
              <a:rPr lang="en-GB" sz="1800" dirty="0"/>
              <a:t> </a:t>
            </a:r>
            <a:r>
              <a:rPr lang="en-GB" sz="1800" dirty="0" err="1"/>
              <a:t>teoretske</a:t>
            </a:r>
            <a:r>
              <a:rPr lang="en-GB" sz="1800" dirty="0"/>
              <a:t> </a:t>
            </a:r>
            <a:r>
              <a:rPr lang="en-GB" sz="1800" dirty="0" err="1"/>
              <a:t>matematičke</a:t>
            </a:r>
            <a:r>
              <a:rPr lang="en-GB" sz="1800" dirty="0"/>
              <a:t> </a:t>
            </a:r>
            <a:r>
              <a:rPr lang="en-GB" sz="1800" dirty="0" err="1"/>
              <a:t>pretpostavke</a:t>
            </a:r>
            <a:r>
              <a:rPr lang="en-GB" sz="1800" dirty="0"/>
              <a:t> za </a:t>
            </a:r>
            <a:r>
              <a:rPr lang="en-GB" sz="1800" dirty="0" err="1"/>
              <a:t>valjane</a:t>
            </a:r>
            <a:r>
              <a:rPr lang="en-GB" sz="1800" dirty="0"/>
              <a:t> </a:t>
            </a:r>
            <a:r>
              <a:rPr lang="en-GB" sz="1800" dirty="0" err="1"/>
              <a:t>rezultate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informirano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Mining,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komponenta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multidisciplinaran</a:t>
            </a:r>
            <a:r>
              <a:rPr lang="en-GB" sz="1800" dirty="0"/>
              <a:t> je, </a:t>
            </a:r>
            <a:r>
              <a:rPr lang="en-GB" sz="1800" dirty="0" err="1"/>
              <a:t>sa</a:t>
            </a:r>
            <a:r>
              <a:rPr lang="en-GB" sz="1800" dirty="0"/>
              <a:t> </a:t>
            </a:r>
            <a:r>
              <a:rPr lang="en-GB" sz="1800" dirty="0" err="1"/>
              <a:t>svojim</a:t>
            </a:r>
            <a:r>
              <a:rPr lang="en-GB" sz="1800" dirty="0"/>
              <a:t> </a:t>
            </a:r>
            <a:r>
              <a:rPr lang="en-GB" sz="1800" dirty="0" err="1"/>
              <a:t>analitičkim</a:t>
            </a:r>
            <a:r>
              <a:rPr lang="en-GB" sz="1800" dirty="0"/>
              <a:t> </a:t>
            </a:r>
            <a:r>
              <a:rPr lang="en-GB" sz="1800" dirty="0" err="1"/>
              <a:t>metodama</a:t>
            </a:r>
            <a:r>
              <a:rPr lang="en-GB" sz="1800" dirty="0"/>
              <a:t> </a:t>
            </a:r>
            <a:r>
              <a:rPr lang="en-GB" sz="1800" dirty="0" err="1"/>
              <a:t>utemeljenim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matematici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statistici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Statistika</a:t>
            </a:r>
            <a:r>
              <a:rPr lang="en-GB" sz="1800" dirty="0"/>
              <a:t> </a:t>
            </a:r>
            <a:r>
              <a:rPr lang="en-GB" sz="1800" dirty="0" err="1"/>
              <a:t>igra</a:t>
            </a:r>
            <a:r>
              <a:rPr lang="en-GB" sz="1800" dirty="0"/>
              <a:t> </a:t>
            </a:r>
            <a:r>
              <a:rPr lang="en-GB" sz="1800" dirty="0" err="1"/>
              <a:t>vitalnu</a:t>
            </a:r>
            <a:r>
              <a:rPr lang="en-GB" sz="1800" dirty="0"/>
              <a:t> </a:t>
            </a:r>
            <a:r>
              <a:rPr lang="en-GB" sz="1800" dirty="0" err="1"/>
              <a:t>ulogu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osobito</a:t>
            </a:r>
            <a:r>
              <a:rPr lang="en-GB" sz="1800" dirty="0"/>
              <a:t> </a:t>
            </a:r>
            <a:r>
              <a:rPr lang="en-GB" sz="1800" dirty="0" err="1"/>
              <a:t>tijekom</a:t>
            </a:r>
            <a:r>
              <a:rPr lang="en-GB" sz="1800" dirty="0"/>
              <a:t> faze </a:t>
            </a:r>
            <a:r>
              <a:rPr lang="en-GB" sz="1800" dirty="0" err="1"/>
              <a:t>pripreme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čineći</a:t>
            </a:r>
            <a:r>
              <a:rPr lang="en-GB" sz="1800" dirty="0"/>
              <a:t> </a:t>
            </a:r>
            <a:r>
              <a:rPr lang="en-GB" sz="1800" dirty="0" err="1"/>
              <a:t>temelj</a:t>
            </a:r>
            <a:r>
              <a:rPr lang="en-GB" sz="1800" dirty="0"/>
              <a:t> za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metode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Zadaci</a:t>
            </a:r>
            <a:r>
              <a:rPr lang="en-GB" sz="1800" dirty="0"/>
              <a:t> Data </a:t>
            </a:r>
            <a:r>
              <a:rPr lang="en-GB" sz="1800" dirty="0" err="1"/>
              <a:t>Mininga</a:t>
            </a:r>
            <a:r>
              <a:rPr lang="en-GB" sz="1800" dirty="0"/>
              <a:t> </a:t>
            </a:r>
            <a:r>
              <a:rPr lang="en-GB" sz="1800" dirty="0" err="1"/>
              <a:t>klasificirani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u pet </a:t>
            </a:r>
            <a:r>
              <a:rPr lang="en-GB" sz="1800" dirty="0" err="1"/>
              <a:t>kategorija</a:t>
            </a:r>
            <a:r>
              <a:rPr lang="en-GB" sz="1800" dirty="0"/>
              <a:t>: </a:t>
            </a:r>
            <a:r>
              <a:rPr lang="en-GB" sz="1800" dirty="0" err="1"/>
              <a:t>grupiranje</a:t>
            </a:r>
            <a:r>
              <a:rPr lang="en-GB" sz="1800" dirty="0"/>
              <a:t>, </a:t>
            </a:r>
            <a:r>
              <a:rPr lang="en-GB" sz="1800" dirty="0" err="1"/>
              <a:t>klasifikacija</a:t>
            </a:r>
            <a:r>
              <a:rPr lang="en-GB" sz="1800" dirty="0"/>
              <a:t>, </a:t>
            </a:r>
            <a:r>
              <a:rPr lang="en-GB" sz="1800" dirty="0" err="1"/>
              <a:t>regresija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pridruživanja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generalizacija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svaka</a:t>
            </a:r>
            <a:r>
              <a:rPr lang="en-GB" sz="1800" dirty="0"/>
              <a:t> </a:t>
            </a:r>
            <a:r>
              <a:rPr lang="en-GB" sz="1800" dirty="0" err="1"/>
              <a:t>služi</a:t>
            </a:r>
            <a:r>
              <a:rPr lang="en-GB" sz="1800" dirty="0"/>
              <a:t>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svrhama</a:t>
            </a:r>
            <a:r>
              <a:rPr lang="en-GB" sz="1800" dirty="0"/>
              <a:t> u </a:t>
            </a:r>
            <a:r>
              <a:rPr lang="en-GB" sz="1800" dirty="0" err="1"/>
              <a:t>otkrivanju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odnosa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Uobičajene</a:t>
            </a:r>
            <a:r>
              <a:rPr lang="en-GB" sz="1800" dirty="0"/>
              <a:t> </a:t>
            </a:r>
            <a:r>
              <a:rPr lang="en-GB" sz="1800" dirty="0" err="1"/>
              <a:t>tehnike</a:t>
            </a:r>
            <a:r>
              <a:rPr lang="en-GB" sz="1800" dirty="0"/>
              <a:t> u Data </a:t>
            </a:r>
            <a:r>
              <a:rPr lang="en-GB" sz="1800" dirty="0" err="1"/>
              <a:t>Miningu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klasifikacije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stabla</a:t>
            </a:r>
            <a:r>
              <a:rPr lang="en-GB" sz="1800" dirty="0"/>
              <a:t> </a:t>
            </a:r>
            <a:r>
              <a:rPr lang="en-GB" sz="1800" dirty="0" err="1"/>
              <a:t>odlučivanja</a:t>
            </a:r>
            <a:r>
              <a:rPr lang="en-GB" sz="1800" dirty="0"/>
              <a:t>, </a:t>
            </a:r>
            <a:r>
              <a:rPr lang="en-GB" sz="1800" dirty="0" err="1"/>
              <a:t>regresiju</a:t>
            </a:r>
            <a:r>
              <a:rPr lang="en-GB" sz="1800" dirty="0"/>
              <a:t>, </a:t>
            </a:r>
            <a:r>
              <a:rPr lang="en-GB" sz="1800" dirty="0" err="1"/>
              <a:t>klasteriranje</a:t>
            </a:r>
            <a:r>
              <a:rPr lang="en-GB" sz="1800" dirty="0"/>
              <a:t>, </a:t>
            </a:r>
            <a:r>
              <a:rPr lang="en-GB" sz="1800" dirty="0" err="1"/>
              <a:t>genetske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modeliranje</a:t>
            </a:r>
            <a:r>
              <a:rPr lang="en-GB" sz="1800" dirty="0"/>
              <a:t> </a:t>
            </a:r>
            <a:r>
              <a:rPr lang="en-GB" sz="1800" dirty="0" err="1"/>
              <a:t>temeljeno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agentima</a:t>
            </a:r>
            <a:r>
              <a:rPr lang="en-GB" sz="1800" dirty="0"/>
              <a:t>, </a:t>
            </a:r>
            <a:r>
              <a:rPr lang="en-GB" sz="1800" dirty="0" err="1"/>
              <a:t>među</a:t>
            </a:r>
            <a:r>
              <a:rPr lang="en-GB" sz="1800" dirty="0"/>
              <a:t> </a:t>
            </a:r>
            <a:r>
              <a:rPr lang="en-GB" sz="1800" dirty="0" err="1"/>
              <a:t>ostalima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30109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pic>
        <p:nvPicPr>
          <p:cNvPr id="6" name="Picture 5" descr="A diagram of different types of data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481" y="1946187"/>
            <a:ext cx="6079011" cy="31695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87864" y="5115697"/>
            <a:ext cx="3074881" cy="31489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Zadaci rudarenja podataka (Su, 2016).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6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3751039" y="5115697"/>
            <a:ext cx="3948517" cy="3462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</a:t>
            </a:r>
            <a:r>
              <a:rPr lang="pl-PL" sz="1100" dirty="0"/>
              <a:t>Steps that compose the KDD process (Fayyad et al, 1996).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iagram of data processing proces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4" y="1464344"/>
            <a:ext cx="5244439" cy="36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128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3" name="Rectangle 2"/>
          <p:cNvSpPr/>
          <p:nvPr/>
        </p:nvSpPr>
        <p:spPr>
          <a:xfrm>
            <a:off x="4085265" y="5115697"/>
            <a:ext cx="3280065" cy="3189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Slika. </a:t>
            </a:r>
            <a:r>
              <a:rPr lang="pl-PL" sz="1100" dirty="0"/>
              <a:t>Koraci koji čine KDD proces(Fayyad et al, 1996).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diagram of data processing process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7384" y="1464344"/>
            <a:ext cx="5244439" cy="36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654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kvantitativnog</a:t>
            </a:r>
            <a:r>
              <a:rPr lang="en-GB" dirty="0"/>
              <a:t> </a:t>
            </a:r>
            <a:r>
              <a:rPr lang="en-GB" dirty="0" err="1"/>
              <a:t>rudarenja</a:t>
            </a:r>
            <a:r>
              <a:rPr lang="en-GB" dirty="0"/>
              <a:t> </a:t>
            </a:r>
            <a:r>
              <a:rPr lang="en-GB" dirty="0" err="1"/>
              <a:t>podataka</a:t>
            </a:r>
            <a:r>
              <a:rPr lang="en-GB" dirty="0"/>
              <a:t> za </a:t>
            </a:r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sz="1800" dirty="0"/>
          </a:p>
          <a:p>
            <a:r>
              <a:rPr lang="en-GB" sz="1800" dirty="0"/>
              <a:t>Model CRISP-DM </a:t>
            </a:r>
            <a:r>
              <a:rPr lang="en-GB" sz="1800" dirty="0" err="1"/>
              <a:t>obično</a:t>
            </a:r>
            <a:r>
              <a:rPr lang="en-GB" sz="1800" dirty="0"/>
              <a:t> se </a:t>
            </a:r>
            <a:r>
              <a:rPr lang="en-GB" sz="1800" dirty="0" err="1"/>
              <a:t>koristi</a:t>
            </a:r>
            <a:r>
              <a:rPr lang="en-GB" sz="1800" dirty="0"/>
              <a:t> za </a:t>
            </a:r>
            <a:r>
              <a:rPr lang="en-GB" sz="1800" dirty="0" err="1"/>
              <a:t>opisivanje</a:t>
            </a:r>
            <a:r>
              <a:rPr lang="en-GB" sz="1800" dirty="0"/>
              <a:t> </a:t>
            </a:r>
            <a:r>
              <a:rPr lang="en-GB" sz="1800" dirty="0" err="1"/>
              <a:t>koraka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služeći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vodeći</a:t>
            </a:r>
            <a:r>
              <a:rPr lang="en-GB" sz="1800" dirty="0"/>
              <a:t> </a:t>
            </a:r>
            <a:r>
              <a:rPr lang="en-GB" sz="1800" dirty="0" err="1"/>
              <a:t>industrijski</a:t>
            </a:r>
            <a:r>
              <a:rPr lang="en-GB" sz="1800" dirty="0"/>
              <a:t> model.</a:t>
            </a:r>
          </a:p>
          <a:p>
            <a:r>
              <a:rPr lang="en-GB" sz="1800" dirty="0" err="1"/>
              <a:t>Tehnike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koje</a:t>
            </a:r>
            <a:r>
              <a:rPr lang="en-GB" sz="1800" dirty="0"/>
              <a:t> se </a:t>
            </a:r>
            <a:r>
              <a:rPr lang="en-GB" sz="1800" dirty="0" err="1"/>
              <a:t>obično</a:t>
            </a:r>
            <a:r>
              <a:rPr lang="en-GB" sz="1800" dirty="0"/>
              <a:t> </a:t>
            </a:r>
            <a:r>
              <a:rPr lang="en-GB" sz="1800" dirty="0" err="1"/>
              <a:t>primjenjuju</a:t>
            </a:r>
            <a:r>
              <a:rPr lang="en-GB" sz="1800" dirty="0"/>
              <a:t> u </a:t>
            </a:r>
            <a:r>
              <a:rPr lang="en-GB" sz="1800" dirty="0" err="1"/>
              <a:t>opskrbnim</a:t>
            </a:r>
            <a:r>
              <a:rPr lang="en-GB" sz="1800" dirty="0"/>
              <a:t> </a:t>
            </a:r>
            <a:r>
              <a:rPr lang="en-GB" sz="1800" dirty="0" err="1"/>
              <a:t>lancima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stabla</a:t>
            </a:r>
            <a:r>
              <a:rPr lang="en-GB" sz="1800" dirty="0"/>
              <a:t> </a:t>
            </a:r>
            <a:r>
              <a:rPr lang="en-GB" sz="1800" dirty="0" err="1"/>
              <a:t>odlučivanja</a:t>
            </a:r>
            <a:r>
              <a:rPr lang="en-GB" sz="1800" dirty="0"/>
              <a:t>, </a:t>
            </a:r>
            <a:r>
              <a:rPr lang="en-GB" sz="1800" dirty="0" err="1"/>
              <a:t>regresiju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pridruživanja</a:t>
            </a:r>
            <a:r>
              <a:rPr lang="en-GB" sz="1800" dirty="0"/>
              <a:t>, </a:t>
            </a:r>
            <a:r>
              <a:rPr lang="en-GB" sz="1800" dirty="0" err="1"/>
              <a:t>genetske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</a:t>
            </a:r>
            <a:r>
              <a:rPr lang="en-GB" sz="1800" dirty="0" err="1"/>
              <a:t>klasteriranja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svaka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specifične</a:t>
            </a:r>
            <a:r>
              <a:rPr lang="en-GB" sz="1800" dirty="0"/>
              <a:t> </a:t>
            </a:r>
            <a:r>
              <a:rPr lang="en-GB" sz="1800" dirty="0" err="1"/>
              <a:t>primjene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predviđanje</a:t>
            </a:r>
            <a:r>
              <a:rPr lang="en-GB" sz="1800" dirty="0"/>
              <a:t>, </a:t>
            </a:r>
            <a:r>
              <a:rPr lang="en-GB" sz="1800" dirty="0" err="1"/>
              <a:t>identifikacija</a:t>
            </a:r>
            <a:r>
              <a:rPr lang="en-GB" sz="1800" dirty="0"/>
              <a:t> </a:t>
            </a:r>
            <a:r>
              <a:rPr lang="en-GB" sz="1800" dirty="0" err="1"/>
              <a:t>grešaka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optimizacija</a:t>
            </a:r>
            <a:r>
              <a:rPr lang="en-GB" sz="1800" dirty="0"/>
              <a:t> </a:t>
            </a:r>
            <a:r>
              <a:rPr lang="en-GB" sz="1800" dirty="0" err="1"/>
              <a:t>proizvodnje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Znanje</a:t>
            </a:r>
            <a:r>
              <a:rPr lang="en-GB" sz="1800" dirty="0"/>
              <a:t> </a:t>
            </a:r>
            <a:r>
              <a:rPr lang="en-GB" sz="1800" dirty="0" err="1"/>
              <a:t>izvučeno</a:t>
            </a:r>
            <a:r>
              <a:rPr lang="en-GB" sz="1800" dirty="0"/>
              <a:t> </a:t>
            </a:r>
            <a:r>
              <a:rPr lang="en-GB" sz="1800" dirty="0" err="1"/>
              <a:t>rudarenjem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se </a:t>
            </a:r>
            <a:r>
              <a:rPr lang="en-GB" sz="1800" dirty="0" err="1"/>
              <a:t>pohranjuje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pomoću</a:t>
            </a:r>
            <a:r>
              <a:rPr lang="en-GB" sz="1800" dirty="0"/>
              <a:t> </a:t>
            </a:r>
            <a:r>
              <a:rPr lang="en-GB" sz="1800" dirty="0" err="1"/>
              <a:t>ekspertnih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 (ES), </a:t>
            </a:r>
            <a:r>
              <a:rPr lang="en-GB" sz="1800" dirty="0" err="1"/>
              <a:t>sofisticiranih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osmišljenih</a:t>
            </a:r>
            <a:r>
              <a:rPr lang="en-GB" sz="1800" dirty="0"/>
              <a:t> za </a:t>
            </a:r>
            <a:r>
              <a:rPr lang="en-GB" sz="1800" dirty="0" err="1"/>
              <a:t>oponašanje</a:t>
            </a:r>
            <a:r>
              <a:rPr lang="en-GB" sz="1800" dirty="0"/>
              <a:t> </a:t>
            </a:r>
            <a:r>
              <a:rPr lang="en-GB" sz="1800" dirty="0" err="1"/>
              <a:t>ljudske</a:t>
            </a:r>
            <a:r>
              <a:rPr lang="en-GB" sz="1800" dirty="0"/>
              <a:t> </a:t>
            </a:r>
            <a:r>
              <a:rPr lang="en-GB" sz="1800" dirty="0" err="1"/>
              <a:t>stručnosti</a:t>
            </a:r>
            <a:r>
              <a:rPr lang="en-GB" sz="1800" dirty="0"/>
              <a:t>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domenama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Ekspertni</a:t>
            </a:r>
            <a:r>
              <a:rPr lang="en-GB" sz="1800" dirty="0"/>
              <a:t> </a:t>
            </a:r>
            <a:r>
              <a:rPr lang="en-GB" sz="1800" dirty="0" err="1"/>
              <a:t>sustavi</a:t>
            </a:r>
            <a:r>
              <a:rPr lang="en-GB" sz="1800" dirty="0"/>
              <a:t> (ES) </a:t>
            </a:r>
            <a:r>
              <a:rPr lang="en-GB" sz="1800" dirty="0" err="1"/>
              <a:t>oponašaju</a:t>
            </a:r>
            <a:r>
              <a:rPr lang="en-GB" sz="1800" dirty="0"/>
              <a:t> </a:t>
            </a:r>
            <a:r>
              <a:rPr lang="en-GB" sz="1800" dirty="0" err="1"/>
              <a:t>ljudsko</a:t>
            </a:r>
            <a:r>
              <a:rPr lang="en-GB" sz="1800" dirty="0"/>
              <a:t> </a:t>
            </a:r>
            <a:r>
              <a:rPr lang="en-GB" sz="1800" dirty="0" err="1"/>
              <a:t>razmišljanje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bi </a:t>
            </a:r>
            <a:r>
              <a:rPr lang="en-GB" sz="1800" dirty="0" err="1"/>
              <a:t>došli</a:t>
            </a:r>
            <a:r>
              <a:rPr lang="en-GB" sz="1800" dirty="0"/>
              <a:t> do </a:t>
            </a:r>
            <a:r>
              <a:rPr lang="en-GB" sz="1800" dirty="0" err="1"/>
              <a:t>zaključaka</a:t>
            </a:r>
            <a:r>
              <a:rPr lang="en-GB" sz="1800" dirty="0"/>
              <a:t>, </a:t>
            </a:r>
            <a:r>
              <a:rPr lang="en-GB" sz="1800" dirty="0" err="1"/>
              <a:t>podržavajući</a:t>
            </a:r>
            <a:r>
              <a:rPr lang="en-GB" sz="1800" dirty="0"/>
              <a:t> </a:t>
            </a:r>
            <a:r>
              <a:rPr lang="en-GB" sz="1800" dirty="0" err="1"/>
              <a:t>donositelje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ih</a:t>
            </a:r>
            <a:r>
              <a:rPr lang="en-GB" sz="1800" dirty="0"/>
              <a:t> </a:t>
            </a:r>
            <a:r>
              <a:rPr lang="en-GB" sz="1800" dirty="0" err="1"/>
              <a:t>čak</a:t>
            </a:r>
            <a:r>
              <a:rPr lang="en-GB" sz="1800" dirty="0"/>
              <a:t> </a:t>
            </a:r>
            <a:r>
              <a:rPr lang="en-GB" sz="1800" dirty="0" err="1"/>
              <a:t>zamjenjujući</a:t>
            </a:r>
            <a:r>
              <a:rPr lang="en-GB" sz="1800" dirty="0"/>
              <a:t> u </a:t>
            </a:r>
            <a:r>
              <a:rPr lang="en-GB" sz="1800" dirty="0" err="1"/>
              <a:t>određenim</a:t>
            </a:r>
            <a:r>
              <a:rPr lang="en-GB" sz="1800" dirty="0"/>
              <a:t> </a:t>
            </a:r>
            <a:r>
              <a:rPr lang="en-GB" sz="1800" dirty="0" err="1"/>
              <a:t>kontekstima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ih</a:t>
            </a:r>
            <a:r>
              <a:rPr lang="en-GB" sz="1800" dirty="0"/>
              <a:t> </a:t>
            </a:r>
            <a:r>
              <a:rPr lang="en-GB" sz="1800" dirty="0" err="1"/>
              <a:t>čini</a:t>
            </a:r>
            <a:r>
              <a:rPr lang="en-GB" sz="1800" dirty="0"/>
              <a:t> </a:t>
            </a:r>
            <a:r>
              <a:rPr lang="en-GB" sz="1800" dirty="0" err="1"/>
              <a:t>široko</a:t>
            </a:r>
            <a:r>
              <a:rPr lang="en-GB" sz="1800" dirty="0"/>
              <a:t> </a:t>
            </a:r>
            <a:r>
              <a:rPr lang="en-GB" sz="1800" dirty="0" err="1"/>
              <a:t>primjenjivom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komercijalno</a:t>
            </a:r>
            <a:r>
              <a:rPr lang="en-GB" sz="1800" dirty="0"/>
              <a:t> </a:t>
            </a:r>
            <a:r>
              <a:rPr lang="en-GB" sz="1800" dirty="0" err="1"/>
              <a:t>uspješnom</a:t>
            </a:r>
            <a:r>
              <a:rPr lang="en-GB" sz="1800" dirty="0"/>
              <a:t> </a:t>
            </a:r>
            <a:r>
              <a:rPr lang="en-GB" sz="1800" dirty="0" err="1"/>
              <a:t>tehnologijom</a:t>
            </a:r>
            <a:r>
              <a:rPr lang="en-GB" sz="1800" dirty="0"/>
              <a:t> </a:t>
            </a:r>
            <a:r>
              <a:rPr lang="en-GB" sz="1800" dirty="0" err="1"/>
              <a:t>umjetne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.</a:t>
            </a:r>
          </a:p>
          <a:p>
            <a:r>
              <a:rPr lang="en-GB" sz="1800" dirty="0"/>
              <a:t>ES se </a:t>
            </a:r>
            <a:r>
              <a:rPr lang="en-GB" sz="1800" dirty="0" err="1"/>
              <a:t>smatraju</a:t>
            </a:r>
            <a:r>
              <a:rPr lang="en-GB" sz="1800" dirty="0"/>
              <a:t> </a:t>
            </a:r>
            <a:r>
              <a:rPr lang="en-GB" sz="1800" dirty="0" err="1"/>
              <a:t>dijelom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 za </a:t>
            </a:r>
            <a:r>
              <a:rPr lang="en-GB" sz="1800" dirty="0" err="1"/>
              <a:t>podršku</a:t>
            </a:r>
            <a:r>
              <a:rPr lang="en-GB" sz="1800" dirty="0"/>
              <a:t> </a:t>
            </a:r>
            <a:r>
              <a:rPr lang="en-GB" sz="1800" dirty="0" err="1"/>
              <a:t>odlučivanju</a:t>
            </a:r>
            <a:r>
              <a:rPr lang="en-GB" sz="1800" dirty="0"/>
              <a:t> (DSS), </a:t>
            </a:r>
            <a:r>
              <a:rPr lang="en-GB" sz="1800" dirty="0" err="1"/>
              <a:t>računalnih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 koji </a:t>
            </a:r>
            <a:r>
              <a:rPr lang="en-GB" sz="1800" dirty="0" err="1"/>
              <a:t>kombiniraju</a:t>
            </a:r>
            <a:r>
              <a:rPr lang="en-GB" sz="1800" dirty="0"/>
              <a:t> </a:t>
            </a:r>
            <a:r>
              <a:rPr lang="en-GB" sz="1800" dirty="0" err="1"/>
              <a:t>modele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za </a:t>
            </a:r>
            <a:r>
              <a:rPr lang="en-GB" sz="1800" dirty="0" err="1"/>
              <a:t>rješavanje</a:t>
            </a:r>
            <a:r>
              <a:rPr lang="en-GB" sz="1800" dirty="0"/>
              <a:t> </a:t>
            </a:r>
            <a:r>
              <a:rPr lang="en-GB" sz="1800" dirty="0" err="1"/>
              <a:t>polustrukturiranih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nestrukturiranih</a:t>
            </a:r>
            <a:r>
              <a:rPr lang="en-GB" sz="1800" dirty="0"/>
              <a:t> </a:t>
            </a:r>
            <a:r>
              <a:rPr lang="en-GB" sz="1800" dirty="0" err="1"/>
              <a:t>problema</a:t>
            </a:r>
            <a:r>
              <a:rPr lang="en-GB" sz="1800" dirty="0"/>
              <a:t>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en-GB" sz="1800" dirty="0" err="1"/>
              <a:t>opsežno</a:t>
            </a:r>
            <a:r>
              <a:rPr lang="en-GB" sz="1800" dirty="0"/>
              <a:t> </a:t>
            </a:r>
            <a:r>
              <a:rPr lang="en-GB" sz="1800" dirty="0" err="1"/>
              <a:t>sudjelovanje</a:t>
            </a:r>
            <a:r>
              <a:rPr lang="en-GB" sz="1800" dirty="0"/>
              <a:t> </a:t>
            </a:r>
            <a:r>
              <a:rPr lang="en-GB" sz="1800" dirty="0" err="1"/>
              <a:t>korisnika</a:t>
            </a:r>
            <a:r>
              <a:rPr lang="en-GB" sz="1800" dirty="0"/>
              <a:t>.</a:t>
            </a:r>
          </a:p>
          <a:p>
            <a:r>
              <a:rPr lang="en-GB" sz="1800" dirty="0"/>
              <a:t>O </a:t>
            </a:r>
            <a:r>
              <a:rPr lang="en-GB" sz="1800" dirty="0" err="1"/>
              <a:t>strojnom</a:t>
            </a:r>
            <a:r>
              <a:rPr lang="en-GB" sz="1800" dirty="0"/>
              <a:t> </a:t>
            </a:r>
            <a:r>
              <a:rPr lang="en-GB" sz="1800" dirty="0" err="1"/>
              <a:t>učenju</a:t>
            </a:r>
            <a:r>
              <a:rPr lang="en-GB" sz="1800" dirty="0"/>
              <a:t> (ML) </a:t>
            </a:r>
            <a:r>
              <a:rPr lang="en-GB" sz="1800" dirty="0" err="1"/>
              <a:t>govori</a:t>
            </a:r>
            <a:r>
              <a:rPr lang="en-GB" sz="1800" dirty="0"/>
              <a:t> se </a:t>
            </a:r>
            <a:r>
              <a:rPr lang="en-GB" sz="1800" dirty="0" err="1"/>
              <a:t>kao</a:t>
            </a:r>
            <a:r>
              <a:rPr lang="en-GB" sz="1800" dirty="0"/>
              <a:t> o </a:t>
            </a:r>
            <a:r>
              <a:rPr lang="en-GB" sz="1800" dirty="0" err="1"/>
              <a:t>mostu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rezultata</a:t>
            </a:r>
            <a:r>
              <a:rPr lang="en-GB" sz="1800" dirty="0"/>
              <a:t> </a:t>
            </a:r>
            <a:r>
              <a:rPr lang="en-GB" sz="1800" dirty="0" err="1"/>
              <a:t>rudarenja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alata za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, </a:t>
            </a:r>
            <a:r>
              <a:rPr lang="en-GB" sz="1800" dirty="0" err="1"/>
              <a:t>omogućujući</a:t>
            </a:r>
            <a:r>
              <a:rPr lang="en-GB" sz="1800" dirty="0"/>
              <a:t> </a:t>
            </a:r>
            <a:r>
              <a:rPr lang="en-GB" sz="1800" dirty="0" err="1"/>
              <a:t>računalima</a:t>
            </a:r>
            <a:r>
              <a:rPr lang="en-GB" sz="1800" dirty="0"/>
              <a:t> da </a:t>
            </a:r>
            <a:r>
              <a:rPr lang="en-GB" sz="1800" dirty="0" err="1"/>
              <a:t>uče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predstavljaju</a:t>
            </a:r>
            <a:r>
              <a:rPr lang="en-GB" sz="1800" dirty="0"/>
              <a:t> </a:t>
            </a:r>
            <a:r>
              <a:rPr lang="en-GB" sz="1800" dirty="0" err="1"/>
              <a:t>znanje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ulaznih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olakšava</a:t>
            </a:r>
            <a:r>
              <a:rPr lang="en-GB" sz="1800" dirty="0"/>
              <a:t> </a:t>
            </a:r>
            <a:r>
              <a:rPr lang="en-GB" sz="1800" dirty="0" err="1"/>
              <a:t>prezentaciju</a:t>
            </a:r>
            <a:r>
              <a:rPr lang="en-GB" sz="1800" dirty="0"/>
              <a:t> </a:t>
            </a:r>
            <a:r>
              <a:rPr lang="en-GB" sz="1800" dirty="0" err="1"/>
              <a:t>metrike</a:t>
            </a:r>
            <a:r>
              <a:rPr lang="en-GB" sz="1800" dirty="0"/>
              <a:t> </a:t>
            </a:r>
            <a:r>
              <a:rPr lang="en-GB" sz="1800" dirty="0" err="1"/>
              <a:t>izvješćivanja</a:t>
            </a:r>
            <a:r>
              <a:rPr lang="en-GB" sz="1800" dirty="0"/>
              <a:t> </a:t>
            </a:r>
            <a:r>
              <a:rPr lang="en-GB" sz="1800" dirty="0" err="1"/>
              <a:t>izvršne</a:t>
            </a:r>
            <a:r>
              <a:rPr lang="en-GB" sz="1800" dirty="0"/>
              <a:t> vlasti u </a:t>
            </a:r>
            <a:r>
              <a:rPr lang="en-GB" sz="1800" dirty="0" err="1"/>
              <a:t>formatu</a:t>
            </a:r>
            <a:r>
              <a:rPr lang="en-GB" sz="1800" dirty="0"/>
              <a:t> koji </a:t>
            </a:r>
            <a:r>
              <a:rPr lang="en-GB" sz="1800" dirty="0" err="1"/>
              <a:t>omogućuje</a:t>
            </a:r>
            <a:r>
              <a:rPr lang="en-GB" sz="1800" dirty="0"/>
              <a:t> </a:t>
            </a:r>
            <a:r>
              <a:rPr lang="en-GB" sz="1800" dirty="0" err="1"/>
              <a:t>menadžerima</a:t>
            </a:r>
            <a:r>
              <a:rPr lang="en-GB" sz="1800" dirty="0"/>
              <a:t> da </a:t>
            </a:r>
            <a:r>
              <a:rPr lang="en-GB" sz="1800" dirty="0" err="1"/>
              <a:t>donose</a:t>
            </a:r>
            <a:r>
              <a:rPr lang="en-GB" sz="1800" dirty="0"/>
              <a:t> </a:t>
            </a:r>
            <a:r>
              <a:rPr lang="en-GB" sz="1800" dirty="0" err="1"/>
              <a:t>informirane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, </a:t>
            </a:r>
            <a:r>
              <a:rPr lang="en-GB" sz="1800" dirty="0" err="1"/>
              <a:t>povećavajući</a:t>
            </a:r>
            <a:r>
              <a:rPr lang="en-GB" sz="1800" dirty="0"/>
              <a:t> </a:t>
            </a:r>
            <a:r>
              <a:rPr lang="en-GB" sz="1800" dirty="0" err="1"/>
              <a:t>korisnost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/>
              <a:t> u Data Mining.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304922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Što</a:t>
            </a:r>
            <a:r>
              <a:rPr lang="en-GB" sz="2000" dirty="0"/>
              <a:t> je Data Mining?</a:t>
            </a:r>
          </a:p>
          <a:p>
            <a:r>
              <a:rPr lang="en-GB" sz="2000" dirty="0" err="1"/>
              <a:t>Otkrivanje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r>
              <a:rPr lang="en-GB" sz="2000" dirty="0"/>
              <a:t> u logistici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upravljanju</a:t>
            </a:r>
            <a:r>
              <a:rPr lang="en-GB" sz="2000" dirty="0"/>
              <a:t> </a:t>
            </a:r>
            <a:r>
              <a:rPr lang="en-GB" sz="2000" dirty="0" err="1"/>
              <a:t>lancem</a:t>
            </a:r>
            <a:r>
              <a:rPr lang="en-GB" sz="2000" dirty="0"/>
              <a:t> </a:t>
            </a:r>
            <a:r>
              <a:rPr lang="en-GB" sz="2000" dirty="0" err="1"/>
              <a:t>opskrbe</a:t>
            </a:r>
            <a:endParaRPr lang="en-GB" sz="2000" dirty="0"/>
          </a:p>
          <a:p>
            <a:r>
              <a:rPr lang="en-GB" sz="2000" dirty="0" err="1"/>
              <a:t>Delphijev</a:t>
            </a:r>
            <a:r>
              <a:rPr lang="en-GB" sz="2000" dirty="0"/>
              <a:t> </a:t>
            </a:r>
            <a:r>
              <a:rPr lang="en-GB" sz="2000" dirty="0" err="1"/>
              <a:t>pristup</a:t>
            </a:r>
            <a:r>
              <a:rPr lang="en-GB" sz="2000" dirty="0"/>
              <a:t> </a:t>
            </a:r>
            <a:r>
              <a:rPr lang="en-GB" sz="2000" dirty="0" err="1"/>
              <a:t>prosudbenom</a:t>
            </a:r>
            <a:r>
              <a:rPr lang="en-GB" sz="2000" dirty="0"/>
              <a:t> </a:t>
            </a:r>
            <a:r>
              <a:rPr lang="en-GB" sz="2000" dirty="0" err="1"/>
              <a:t>stvaranju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endParaRPr lang="en-GB" sz="2000" dirty="0"/>
          </a:p>
          <a:p>
            <a:r>
              <a:rPr lang="en-GB" sz="2000" dirty="0" err="1"/>
              <a:t>Pristup</a:t>
            </a:r>
            <a:r>
              <a:rPr lang="en-GB" sz="2000" dirty="0"/>
              <a:t> </a:t>
            </a:r>
            <a:r>
              <a:rPr lang="en-GB" sz="2000" dirty="0" err="1"/>
              <a:t>kvantitativnog</a:t>
            </a:r>
            <a:r>
              <a:rPr lang="en-GB" sz="2000" dirty="0"/>
              <a:t> </a:t>
            </a:r>
            <a:r>
              <a:rPr lang="en-GB" sz="2000" dirty="0" err="1"/>
              <a:t>rudarenja</a:t>
            </a:r>
            <a:r>
              <a:rPr lang="en-GB" sz="2000" dirty="0"/>
              <a:t> </a:t>
            </a:r>
            <a:r>
              <a:rPr lang="en-GB" sz="2000" dirty="0" err="1"/>
              <a:t>podataka</a:t>
            </a:r>
            <a:r>
              <a:rPr lang="en-GB" sz="2000" dirty="0"/>
              <a:t> za </a:t>
            </a:r>
            <a:r>
              <a:rPr lang="en-GB" sz="2000" dirty="0" err="1"/>
              <a:t>otkrivanje</a:t>
            </a:r>
            <a:r>
              <a:rPr lang="en-GB" sz="2000" dirty="0"/>
              <a:t> </a:t>
            </a:r>
            <a:r>
              <a:rPr lang="en-GB" sz="2000" dirty="0" err="1"/>
              <a:t>znanja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Data Mining </a:t>
            </a:r>
            <a:r>
              <a:rPr lang="en-GB" sz="1800" dirty="0" err="1"/>
              <a:t>ključan</a:t>
            </a:r>
            <a:r>
              <a:rPr lang="en-GB" sz="1800" dirty="0"/>
              <a:t> je u </a:t>
            </a:r>
            <a:r>
              <a:rPr lang="en-GB" sz="1800" dirty="0" err="1"/>
              <a:t>suvremenom</a:t>
            </a:r>
            <a:r>
              <a:rPr lang="en-GB" sz="1800" dirty="0"/>
              <a:t> </a:t>
            </a:r>
            <a:r>
              <a:rPr lang="en-GB" sz="1800" dirty="0" err="1"/>
              <a:t>poslovanju</a:t>
            </a:r>
            <a:r>
              <a:rPr lang="en-GB" sz="1800" dirty="0"/>
              <a:t>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vrijednih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masivnih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utjecaj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operativne</a:t>
            </a:r>
            <a:r>
              <a:rPr lang="en-GB" sz="1800" dirty="0"/>
              <a:t>, </a:t>
            </a:r>
            <a:r>
              <a:rPr lang="en-GB" sz="1800" dirty="0" err="1"/>
              <a:t>taktičke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strateške</a:t>
            </a:r>
            <a:r>
              <a:rPr lang="en-GB" sz="1800" dirty="0"/>
              <a:t> </a:t>
            </a:r>
            <a:r>
              <a:rPr lang="en-GB" sz="1800" dirty="0" err="1"/>
              <a:t>odluke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Količina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svijetu</a:t>
            </a:r>
            <a:r>
              <a:rPr lang="en-GB" sz="1800" dirty="0"/>
              <a:t> </a:t>
            </a:r>
            <a:r>
              <a:rPr lang="en-GB" sz="1800" dirty="0" err="1"/>
              <a:t>brzo</a:t>
            </a:r>
            <a:r>
              <a:rPr lang="en-GB" sz="1800" dirty="0"/>
              <a:t> </a:t>
            </a:r>
            <a:r>
              <a:rPr lang="en-GB" sz="1800" dirty="0" err="1"/>
              <a:t>raste</a:t>
            </a:r>
            <a:r>
              <a:rPr lang="en-GB" sz="1800" dirty="0"/>
              <a:t>, a </a:t>
            </a:r>
            <a:r>
              <a:rPr lang="en-GB" sz="1800" dirty="0" err="1"/>
              <a:t>značajni</a:t>
            </a:r>
            <a:r>
              <a:rPr lang="en-GB" sz="1800" dirty="0"/>
              <a:t> </a:t>
            </a:r>
            <a:r>
              <a:rPr lang="en-GB" sz="1800" dirty="0" err="1"/>
              <a:t>dijelovi</a:t>
            </a:r>
            <a:r>
              <a:rPr lang="en-GB" sz="1800" dirty="0"/>
              <a:t> </a:t>
            </a:r>
            <a:r>
              <a:rPr lang="en-GB" sz="1800" dirty="0" err="1"/>
              <a:t>postoje</a:t>
            </a:r>
            <a:r>
              <a:rPr lang="en-GB" sz="1800" dirty="0"/>
              <a:t> u </a:t>
            </a:r>
            <a:r>
              <a:rPr lang="en-GB" sz="1800" dirty="0" err="1"/>
              <a:t>nestrukturiranim</a:t>
            </a:r>
            <a:r>
              <a:rPr lang="en-GB" sz="1800" dirty="0"/>
              <a:t> </a:t>
            </a:r>
            <a:r>
              <a:rPr lang="en-GB" sz="1800" dirty="0" err="1"/>
              <a:t>formatima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skloni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pogreškama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Unatoč</a:t>
            </a:r>
            <a:r>
              <a:rPr lang="en-GB" sz="1800" dirty="0"/>
              <a:t> </a:t>
            </a:r>
            <a:r>
              <a:rPr lang="en-GB" sz="1800" dirty="0" err="1"/>
              <a:t>izazovima</a:t>
            </a:r>
            <a:r>
              <a:rPr lang="en-GB" sz="1800" dirty="0"/>
              <a:t>, Data Mining </a:t>
            </a:r>
            <a:r>
              <a:rPr lang="en-GB" sz="1800" dirty="0" err="1"/>
              <a:t>služi</a:t>
            </a:r>
            <a:r>
              <a:rPr lang="en-GB" sz="1800" dirty="0"/>
              <a:t> za </a:t>
            </a:r>
            <a:r>
              <a:rPr lang="en-GB" sz="1800" dirty="0" err="1"/>
              <a:t>povećanje</a:t>
            </a:r>
            <a:r>
              <a:rPr lang="en-GB" sz="1800" dirty="0"/>
              <a:t> </a:t>
            </a:r>
            <a:r>
              <a:rPr lang="en-GB" sz="1800" dirty="0" err="1"/>
              <a:t>prihoda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smanjenje</a:t>
            </a:r>
            <a:r>
              <a:rPr lang="en-GB" sz="1800" dirty="0"/>
              <a:t> </a:t>
            </a:r>
            <a:r>
              <a:rPr lang="en-GB" sz="1800" dirty="0" err="1"/>
              <a:t>troškova</a:t>
            </a:r>
            <a:r>
              <a:rPr lang="en-GB" sz="1800" dirty="0"/>
              <a:t> </a:t>
            </a:r>
            <a:r>
              <a:rPr lang="en-GB" sz="1800" dirty="0" err="1"/>
              <a:t>izvlačenjem</a:t>
            </a:r>
            <a:r>
              <a:rPr lang="en-GB" sz="1800" dirty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iterativni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interaktivni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usmjeren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valjanog</a:t>
            </a:r>
            <a:r>
              <a:rPr lang="en-GB" sz="1800" dirty="0"/>
              <a:t>, </a:t>
            </a:r>
            <a:r>
              <a:rPr lang="en-GB" sz="1800" dirty="0" err="1"/>
              <a:t>novog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korisnog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masivnih</a:t>
            </a:r>
            <a:r>
              <a:rPr lang="en-GB" sz="1800" dirty="0"/>
              <a:t> </a:t>
            </a:r>
            <a:r>
              <a:rPr lang="en-GB" sz="1800" dirty="0" err="1"/>
              <a:t>baza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 </a:t>
            </a:r>
            <a:r>
              <a:rPr lang="en-GB" sz="1800" dirty="0" err="1"/>
              <a:t>obuhvaća</a:t>
            </a:r>
            <a:r>
              <a:rPr lang="en-GB" sz="1800" dirty="0"/>
              <a:t>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analitičke</a:t>
            </a:r>
            <a:r>
              <a:rPr lang="en-GB" sz="1800" dirty="0"/>
              <a:t> </a:t>
            </a:r>
            <a:r>
              <a:rPr lang="en-GB" sz="1800" dirty="0" err="1"/>
              <a:t>tehnike</a:t>
            </a:r>
            <a:r>
              <a:rPr lang="en-GB" sz="1800" dirty="0"/>
              <a:t>, </a:t>
            </a:r>
            <a:r>
              <a:rPr lang="en-GB" sz="1800" dirty="0" err="1"/>
              <a:t>uključujući</a:t>
            </a:r>
            <a:r>
              <a:rPr lang="en-GB" sz="1800" dirty="0"/>
              <a:t> </a:t>
            </a:r>
            <a:r>
              <a:rPr lang="en-GB" sz="1800" dirty="0" err="1"/>
              <a:t>statistiku</a:t>
            </a:r>
            <a:r>
              <a:rPr lang="en-GB" sz="1800" dirty="0"/>
              <a:t>, </a:t>
            </a:r>
            <a:r>
              <a:rPr lang="en-GB" sz="1800" dirty="0" err="1"/>
              <a:t>umjetnu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strojno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, za </a:t>
            </a:r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skrivenih</a:t>
            </a:r>
            <a:r>
              <a:rPr lang="en-GB" sz="1800" dirty="0"/>
              <a:t> </a:t>
            </a:r>
            <a:r>
              <a:rPr lang="en-GB" sz="1800" dirty="0" err="1"/>
              <a:t>obrazaca</a:t>
            </a:r>
            <a:r>
              <a:rPr lang="en-GB" sz="1800" dirty="0"/>
              <a:t> </a:t>
            </a:r>
            <a:r>
              <a:rPr lang="en-GB" sz="1800" dirty="0" err="1"/>
              <a:t>unutar</a:t>
            </a:r>
            <a:r>
              <a:rPr lang="en-GB" sz="1800" dirty="0"/>
              <a:t> </a:t>
            </a:r>
            <a:r>
              <a:rPr lang="en-GB" sz="1800" dirty="0" err="1"/>
              <a:t>skupova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To je </a:t>
            </a:r>
            <a:r>
              <a:rPr lang="en-GB" sz="1800" dirty="0" err="1"/>
              <a:t>ključna</a:t>
            </a:r>
            <a:r>
              <a:rPr lang="en-GB" sz="1800" dirty="0"/>
              <a:t> </a:t>
            </a:r>
            <a:r>
              <a:rPr lang="en-GB" sz="1800" dirty="0" err="1"/>
              <a:t>komponenta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otkrivanja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u </a:t>
            </a:r>
            <a:r>
              <a:rPr lang="en-GB" sz="1800" dirty="0" err="1"/>
              <a:t>bazama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(KDD), </a:t>
            </a:r>
            <a:r>
              <a:rPr lang="en-GB" sz="1800" dirty="0" err="1"/>
              <a:t>koja</a:t>
            </a:r>
            <a:r>
              <a:rPr lang="en-GB" sz="1800" dirty="0"/>
              <a:t> </a:t>
            </a:r>
            <a:r>
              <a:rPr lang="en-GB" sz="1800" dirty="0" err="1"/>
              <a:t>radi</a:t>
            </a:r>
            <a:r>
              <a:rPr lang="en-GB" sz="1800" dirty="0"/>
              <a:t> u </a:t>
            </a:r>
            <a:r>
              <a:rPr lang="en-GB" sz="1800" dirty="0" err="1"/>
              <a:t>sprezi</a:t>
            </a:r>
            <a:r>
              <a:rPr lang="en-GB" sz="1800" dirty="0"/>
              <a:t> s </a:t>
            </a:r>
            <a:r>
              <a:rPr lang="en-GB" sz="1800" dirty="0" err="1"/>
              <a:t>poslovnom</a:t>
            </a:r>
            <a:r>
              <a:rPr lang="en-GB" sz="1800" dirty="0"/>
              <a:t> </a:t>
            </a:r>
            <a:r>
              <a:rPr lang="en-GB" sz="1800" dirty="0" err="1"/>
              <a:t>analitikom</a:t>
            </a:r>
            <a:r>
              <a:rPr lang="en-GB" sz="1800" dirty="0"/>
              <a:t> (BA) za </a:t>
            </a:r>
            <a:r>
              <a:rPr lang="en-GB" sz="1800" dirty="0" err="1"/>
              <a:t>podršku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Data Mining </a:t>
            </a:r>
            <a:r>
              <a:rPr lang="en-GB" sz="1800" dirty="0" err="1"/>
              <a:t>koristi</a:t>
            </a:r>
            <a:r>
              <a:rPr lang="en-GB" sz="1800" dirty="0"/>
              <a:t> </a:t>
            </a:r>
            <a:r>
              <a:rPr lang="en-GB" sz="1800" dirty="0" err="1"/>
              <a:t>algoritme</a:t>
            </a:r>
            <a:r>
              <a:rPr lang="en-GB" sz="1800" dirty="0"/>
              <a:t> za </a:t>
            </a:r>
            <a:r>
              <a:rPr lang="en-GB" sz="1800" dirty="0" err="1"/>
              <a:t>prepoznavanje</a:t>
            </a:r>
            <a:r>
              <a:rPr lang="en-GB" sz="1800" dirty="0"/>
              <a:t> </a:t>
            </a:r>
            <a:r>
              <a:rPr lang="en-GB" sz="1800" dirty="0" err="1"/>
              <a:t>trendova</a:t>
            </a:r>
            <a:r>
              <a:rPr lang="en-GB" sz="1800" dirty="0"/>
              <a:t>,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drugih</a:t>
            </a:r>
            <a:r>
              <a:rPr lang="en-GB" sz="1800" dirty="0"/>
              <a:t> </a:t>
            </a:r>
            <a:r>
              <a:rPr lang="en-GB" sz="1800" dirty="0" err="1"/>
              <a:t>vrijednih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</a:t>
            </a:r>
            <a:r>
              <a:rPr lang="en-GB" sz="1800" dirty="0" err="1"/>
              <a:t>izdvojenih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izvora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pohranjenih</a:t>
            </a:r>
            <a:r>
              <a:rPr lang="en-GB" sz="1800" dirty="0"/>
              <a:t>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formatima</a:t>
            </a:r>
            <a:r>
              <a:rPr lang="en-GB" sz="1800" dirty="0"/>
              <a:t>.</a:t>
            </a:r>
          </a:p>
          <a:p>
            <a:r>
              <a:rPr lang="en-GB" sz="1800" dirty="0"/>
              <a:t>KDD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poslovno</a:t>
            </a:r>
            <a:r>
              <a:rPr lang="en-GB" sz="1800" dirty="0"/>
              <a:t> </a:t>
            </a:r>
            <a:r>
              <a:rPr lang="en-GB" sz="1800" dirty="0" err="1"/>
              <a:t>razumijevanje</a:t>
            </a:r>
            <a:r>
              <a:rPr lang="en-GB" sz="1800" dirty="0"/>
              <a:t>, </a:t>
            </a:r>
            <a:r>
              <a:rPr lang="en-GB" sz="1800" dirty="0" err="1"/>
              <a:t>razumijevanje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pripremu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modeliranje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procjenu</a:t>
            </a:r>
            <a:r>
              <a:rPr lang="en-GB" sz="1800" dirty="0"/>
              <a:t>, </a:t>
            </a:r>
            <a:r>
              <a:rPr lang="en-GB" sz="1800" dirty="0" err="1"/>
              <a:t>slijedeći</a:t>
            </a:r>
            <a:r>
              <a:rPr lang="en-GB" sz="1800" dirty="0"/>
              <a:t> </a:t>
            </a:r>
            <a:r>
              <a:rPr lang="en-GB" sz="1800" dirty="0" err="1"/>
              <a:t>standarde</a:t>
            </a:r>
            <a:r>
              <a:rPr lang="en-GB" sz="1800" dirty="0"/>
              <a:t> </a:t>
            </a:r>
            <a:r>
              <a:rPr lang="en-GB" sz="1800" dirty="0" err="1"/>
              <a:t>poput</a:t>
            </a:r>
            <a:r>
              <a:rPr lang="en-GB" sz="1800" dirty="0"/>
              <a:t> CRISP-DM.</a:t>
            </a:r>
          </a:p>
          <a:p>
            <a:r>
              <a:rPr lang="en-GB" sz="1800" dirty="0" err="1"/>
              <a:t>Naposljetku</a:t>
            </a:r>
            <a:r>
              <a:rPr lang="en-GB" sz="1800" dirty="0"/>
              <a:t>, Data Mining </a:t>
            </a:r>
            <a:r>
              <a:rPr lang="en-GB" sz="1800" dirty="0" err="1"/>
              <a:t>organizacijama</a:t>
            </a:r>
            <a:r>
              <a:rPr lang="en-GB" sz="1800" dirty="0"/>
              <a:t> </a:t>
            </a:r>
            <a:r>
              <a:rPr lang="en-GB" sz="1800" dirty="0" err="1"/>
              <a:t>pruža</a:t>
            </a:r>
            <a:r>
              <a:rPr lang="en-GB" sz="1800" dirty="0"/>
              <a:t> </a:t>
            </a:r>
            <a:r>
              <a:rPr lang="en-GB" sz="1800" dirty="0" err="1"/>
              <a:t>primjenjivo</a:t>
            </a:r>
            <a:r>
              <a:rPr lang="en-GB" sz="1800" dirty="0"/>
              <a:t> </a:t>
            </a:r>
            <a:r>
              <a:rPr lang="en-GB" sz="1800" dirty="0" err="1"/>
              <a:t>znanje</a:t>
            </a:r>
            <a:r>
              <a:rPr lang="en-GB" sz="1800" dirty="0"/>
              <a:t>, </a:t>
            </a:r>
            <a:r>
              <a:rPr lang="en-GB" sz="1800" dirty="0" err="1"/>
              <a:t>iskorištavajući</a:t>
            </a:r>
            <a:r>
              <a:rPr lang="en-GB" sz="1800" dirty="0"/>
              <a:t> </a:t>
            </a:r>
            <a:r>
              <a:rPr lang="en-GB" sz="1800" dirty="0" err="1"/>
              <a:t>napredak</a:t>
            </a:r>
            <a:r>
              <a:rPr lang="en-GB" sz="1800" dirty="0"/>
              <a:t> u </a:t>
            </a:r>
            <a:r>
              <a:rPr lang="en-GB" sz="1800" dirty="0" err="1"/>
              <a:t>tehnologijama</a:t>
            </a:r>
            <a:r>
              <a:rPr lang="en-GB" sz="1800" dirty="0"/>
              <a:t> za </a:t>
            </a:r>
            <a:r>
              <a:rPr lang="en-GB" sz="1800" dirty="0" err="1"/>
              <a:t>pohranu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AI </a:t>
            </a:r>
            <a:r>
              <a:rPr lang="en-GB" sz="1800" dirty="0" err="1"/>
              <a:t>i</a:t>
            </a:r>
            <a:r>
              <a:rPr lang="en-GB" sz="1800" dirty="0"/>
              <a:t> RPA.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01244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rudarenje podataka? 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838" y="1606378"/>
            <a:ext cx="4205939" cy="38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1688118" y="5577549"/>
            <a:ext cx="8161377" cy="314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Slika. Međuindustrijski standardni proces za rudarenje podataka (CRISP-DM) (Rahman et al, 2016).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031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r>
              <a:rPr lang="en-GB" dirty="0"/>
              <a:t> u logistici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upravljanju</a:t>
            </a:r>
            <a:r>
              <a:rPr lang="en-GB" dirty="0"/>
              <a:t> </a:t>
            </a:r>
            <a:r>
              <a:rPr lang="en-GB" dirty="0" err="1"/>
              <a:t>lancem</a:t>
            </a:r>
            <a:r>
              <a:rPr lang="en-GB" dirty="0"/>
              <a:t> </a:t>
            </a:r>
            <a:r>
              <a:rPr lang="en-GB" dirty="0" err="1"/>
              <a:t>opskrbe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 Data Mining se </a:t>
            </a:r>
            <a:r>
              <a:rPr lang="en-GB" sz="1800" dirty="0" err="1"/>
              <a:t>razlikuje</a:t>
            </a:r>
            <a:r>
              <a:rPr lang="en-GB" sz="1800" dirty="0"/>
              <a:t> </a:t>
            </a:r>
            <a:r>
              <a:rPr lang="en-GB" sz="1800" dirty="0" err="1"/>
              <a:t>zbog</a:t>
            </a:r>
            <a:r>
              <a:rPr lang="en-GB" sz="1800" dirty="0"/>
              <a:t> </a:t>
            </a:r>
            <a:r>
              <a:rPr lang="en-GB" sz="1800" dirty="0" err="1"/>
              <a:t>raznolikosti</a:t>
            </a:r>
            <a:r>
              <a:rPr lang="en-GB" sz="1800" dirty="0"/>
              <a:t> </a:t>
            </a:r>
            <a:r>
              <a:rPr lang="en-GB" sz="1800" dirty="0" err="1"/>
              <a:t>izvora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struktura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predstavlja</a:t>
            </a:r>
            <a:r>
              <a:rPr lang="en-GB" sz="1800" dirty="0"/>
              <a:t> </a:t>
            </a:r>
            <a:r>
              <a:rPr lang="en-GB" sz="1800" dirty="0" err="1"/>
              <a:t>izazov</a:t>
            </a:r>
            <a:r>
              <a:rPr lang="en-GB" sz="1800" dirty="0"/>
              <a:t> za </a:t>
            </a:r>
            <a:r>
              <a:rPr lang="en-GB" sz="1800" dirty="0" err="1"/>
              <a:t>dizajniranje</a:t>
            </a:r>
            <a:r>
              <a:rPr lang="en-GB" sz="1800" dirty="0"/>
              <a:t> </a:t>
            </a:r>
            <a:r>
              <a:rPr lang="en-GB" sz="1800" dirty="0" err="1"/>
              <a:t>rješenja</a:t>
            </a:r>
            <a:r>
              <a:rPr lang="en-GB" sz="1800" dirty="0"/>
              <a:t> za </a:t>
            </a:r>
            <a:r>
              <a:rPr lang="en-GB" sz="1800" dirty="0" err="1"/>
              <a:t>modeliranje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Otkrivanje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generiranje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ovom</a:t>
            </a:r>
            <a:r>
              <a:rPr lang="en-GB" sz="1800" dirty="0"/>
              <a:t> </a:t>
            </a:r>
            <a:r>
              <a:rPr lang="en-GB" sz="1800" dirty="0" err="1"/>
              <a:t>kontekstu</a:t>
            </a:r>
            <a:r>
              <a:rPr lang="en-GB" sz="1800" dirty="0"/>
              <a:t> </a:t>
            </a:r>
            <a:r>
              <a:rPr lang="en-GB" sz="1800" dirty="0" err="1"/>
              <a:t>uvelike</a:t>
            </a:r>
            <a:r>
              <a:rPr lang="en-GB" sz="1800" dirty="0"/>
              <a:t> </a:t>
            </a:r>
            <a:r>
              <a:rPr lang="en-GB" sz="1800" dirty="0" err="1"/>
              <a:t>ovisi</a:t>
            </a:r>
            <a:r>
              <a:rPr lang="en-GB" sz="1800" dirty="0"/>
              <a:t> o </a:t>
            </a:r>
            <a:r>
              <a:rPr lang="en-GB" sz="1800" dirty="0" err="1"/>
              <a:t>izvoru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može</a:t>
            </a:r>
            <a:r>
              <a:rPr lang="en-GB" sz="1800" dirty="0"/>
              <a:t> se </a:t>
            </a:r>
            <a:r>
              <a:rPr lang="en-GB" sz="1800" dirty="0" err="1"/>
              <a:t>kategorizirati</a:t>
            </a:r>
            <a:r>
              <a:rPr lang="en-GB" sz="1800" dirty="0"/>
              <a:t> u </a:t>
            </a:r>
            <a:r>
              <a:rPr lang="en-GB" sz="1800" dirty="0" err="1"/>
              <a:t>prosudbene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statističke</a:t>
            </a:r>
            <a:r>
              <a:rPr lang="en-GB" sz="1800" dirty="0"/>
              <a:t> </a:t>
            </a:r>
            <a:r>
              <a:rPr lang="en-GB" sz="1800" dirty="0" err="1"/>
              <a:t>pristupe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Statistički</a:t>
            </a:r>
            <a:r>
              <a:rPr lang="en-GB" sz="1800" dirty="0"/>
              <a:t> </a:t>
            </a:r>
            <a:r>
              <a:rPr lang="en-GB" sz="1800" dirty="0" err="1"/>
              <a:t>pristup</a:t>
            </a:r>
            <a:r>
              <a:rPr lang="en-GB" sz="1800" dirty="0"/>
              <a:t> </a:t>
            </a:r>
            <a:r>
              <a:rPr lang="en-GB" sz="1800" dirty="0" err="1"/>
              <a:t>oslanja</a:t>
            </a:r>
            <a:r>
              <a:rPr lang="en-GB" sz="1800" dirty="0"/>
              <a:t> se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kvantitativne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,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u </a:t>
            </a:r>
            <a:r>
              <a:rPr lang="en-GB" sz="1800" dirty="0" err="1"/>
              <a:t>izobilju</a:t>
            </a:r>
            <a:r>
              <a:rPr lang="en-GB" sz="1800" dirty="0"/>
              <a:t> 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logistici, </a:t>
            </a:r>
            <a:r>
              <a:rPr lang="en-GB" sz="1800" dirty="0" err="1"/>
              <a:t>olakšavajući</a:t>
            </a:r>
            <a:r>
              <a:rPr lang="en-GB" sz="1800" dirty="0"/>
              <a:t> Data Mining za </a:t>
            </a:r>
            <a:r>
              <a:rPr lang="en-GB" sz="1800" dirty="0" err="1"/>
              <a:t>izvlačenje</a:t>
            </a:r>
            <a:r>
              <a:rPr lang="en-GB" sz="1800" dirty="0"/>
              <a:t> </a:t>
            </a:r>
            <a:r>
              <a:rPr lang="en-GB" sz="1800" dirty="0" err="1"/>
              <a:t>korisnih</a:t>
            </a:r>
            <a:r>
              <a:rPr lang="en-GB" sz="1800" dirty="0"/>
              <a:t> </a:t>
            </a:r>
            <a:r>
              <a:rPr lang="en-GB" sz="1800" dirty="0" err="1"/>
              <a:t>povratnih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Suprotno</a:t>
            </a:r>
            <a:r>
              <a:rPr lang="en-GB" sz="1800" dirty="0"/>
              <a:t> tome, </a:t>
            </a:r>
            <a:r>
              <a:rPr lang="en-GB" sz="1800" dirty="0" err="1"/>
              <a:t>nekvantitativni</a:t>
            </a:r>
            <a:r>
              <a:rPr lang="en-GB" sz="1800" dirty="0"/>
              <a:t> </a:t>
            </a:r>
            <a:r>
              <a:rPr lang="en-GB" sz="1800" dirty="0" err="1"/>
              <a:t>izvori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ovom</a:t>
            </a:r>
            <a:r>
              <a:rPr lang="en-GB" sz="1800" dirty="0"/>
              <a:t> </a:t>
            </a:r>
            <a:r>
              <a:rPr lang="en-GB" sz="1800" dirty="0" err="1"/>
              <a:t>području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se </a:t>
            </a:r>
            <a:r>
              <a:rPr lang="en-GB" sz="1800" dirty="0" err="1"/>
              <a:t>oslanjaju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stručne</a:t>
            </a:r>
            <a:r>
              <a:rPr lang="en-GB" sz="1800" dirty="0"/>
              <a:t> </a:t>
            </a:r>
            <a:r>
              <a:rPr lang="en-GB" sz="1800" dirty="0" err="1"/>
              <a:t>prosudbene</a:t>
            </a:r>
            <a:r>
              <a:rPr lang="en-GB" sz="1800" dirty="0"/>
              <a:t> </a:t>
            </a:r>
            <a:r>
              <a:rPr lang="en-GB" sz="1800" dirty="0" err="1"/>
              <a:t>panele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je Delphi </a:t>
            </a:r>
            <a:r>
              <a:rPr lang="en-GB" sz="1800" dirty="0" err="1"/>
              <a:t>metoda</a:t>
            </a:r>
            <a:r>
              <a:rPr lang="en-GB" sz="1800" dirty="0"/>
              <a:t> za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generiranja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kretanje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kvantitativnih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kvalitativnih</a:t>
            </a:r>
            <a:r>
              <a:rPr lang="en-GB" sz="1800" dirty="0"/>
              <a:t> </a:t>
            </a:r>
            <a:r>
              <a:rPr lang="en-GB" sz="1800" dirty="0" err="1"/>
              <a:t>pristupa</a:t>
            </a:r>
            <a:r>
              <a:rPr lang="en-GB" sz="1800" dirty="0"/>
              <a:t>, od </a:t>
            </a:r>
            <a:r>
              <a:rPr lang="en-GB" sz="1800" dirty="0" err="1"/>
              <a:t>kojih</a:t>
            </a:r>
            <a:r>
              <a:rPr lang="en-GB" sz="1800" dirty="0"/>
              <a:t> </a:t>
            </a:r>
            <a:r>
              <a:rPr lang="en-GB" sz="1800" dirty="0" err="1"/>
              <a:t>svaki</a:t>
            </a:r>
            <a:r>
              <a:rPr lang="en-GB" sz="1800" dirty="0"/>
              <a:t> </a:t>
            </a:r>
            <a:r>
              <a:rPr lang="en-GB" sz="1800" dirty="0" err="1"/>
              <a:t>ima</a:t>
            </a:r>
            <a:r>
              <a:rPr lang="en-GB" sz="1800" dirty="0"/>
              <a:t> </a:t>
            </a:r>
            <a:r>
              <a:rPr lang="en-GB" sz="1800" dirty="0" err="1"/>
              <a:t>svoj</a:t>
            </a:r>
            <a:r>
              <a:rPr lang="en-GB" sz="1800" dirty="0"/>
              <a:t> </a:t>
            </a:r>
            <a:r>
              <a:rPr lang="en-GB" sz="1800" dirty="0" err="1"/>
              <a:t>niz</a:t>
            </a:r>
            <a:r>
              <a:rPr lang="en-GB" sz="1800" dirty="0"/>
              <a:t> </a:t>
            </a:r>
            <a:r>
              <a:rPr lang="en-GB" sz="1800" dirty="0" err="1"/>
              <a:t>izazova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prednosti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082993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Otkrivanje</a:t>
            </a:r>
            <a:r>
              <a:rPr lang="en-GB" dirty="0"/>
              <a:t> </a:t>
            </a:r>
            <a:r>
              <a:rPr lang="en-GB" dirty="0" err="1"/>
              <a:t>znanja</a:t>
            </a:r>
            <a:r>
              <a:rPr lang="en-GB" dirty="0"/>
              <a:t> u logistici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upravljanju</a:t>
            </a:r>
            <a:r>
              <a:rPr lang="en-GB" dirty="0"/>
              <a:t> </a:t>
            </a:r>
            <a:r>
              <a:rPr lang="en-GB" dirty="0" err="1"/>
              <a:t>lancem</a:t>
            </a:r>
            <a:r>
              <a:rPr lang="en-GB" dirty="0"/>
              <a:t> </a:t>
            </a:r>
            <a:r>
              <a:rPr lang="en-GB" dirty="0" err="1"/>
              <a:t>opskrbe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838334" y="5576471"/>
            <a:ext cx="29931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hr-HR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Slika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lang="pl-PL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Principi ekstrakcije znanja iz podataka</a:t>
            </a:r>
            <a:r>
              <a:rPr lang="en-GB" sz="1100" dirty="0">
                <a:solidFill>
                  <a:srgbClr val="231F20"/>
                </a:solidFill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 descr="C:\Users\Logistika\AppData\Local\Microsoft\Windows\INetCache\Content.Word\sl_2-11a_eng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132" y="1647507"/>
            <a:ext cx="5753735" cy="35629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Delphijev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prosudbenom</a:t>
            </a:r>
            <a:r>
              <a:rPr lang="en-GB" dirty="0"/>
              <a:t> </a:t>
            </a:r>
            <a:r>
              <a:rPr lang="en-GB" dirty="0" err="1"/>
              <a:t>stvaranju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1800" dirty="0"/>
          </a:p>
          <a:p>
            <a:r>
              <a:rPr lang="en-GB" sz="1800" dirty="0" err="1"/>
              <a:t>Vrijedni</a:t>
            </a:r>
            <a:r>
              <a:rPr lang="en-GB" sz="1800" dirty="0"/>
              <a:t> </a:t>
            </a:r>
            <a:r>
              <a:rPr lang="en-GB" sz="1800" dirty="0" err="1"/>
              <a:t>uvidi</a:t>
            </a:r>
            <a:r>
              <a:rPr lang="en-GB" sz="1800" dirty="0"/>
              <a:t> </a:t>
            </a:r>
            <a:r>
              <a:rPr lang="en-GB" sz="1800" dirty="0" err="1"/>
              <a:t>iskusnih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 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ostanu</a:t>
            </a:r>
            <a:r>
              <a:rPr lang="en-GB" sz="1800" dirty="0"/>
              <a:t> </a:t>
            </a:r>
            <a:r>
              <a:rPr lang="en-GB" sz="1800" dirty="0" err="1"/>
              <a:t>neprepoznati</a:t>
            </a:r>
            <a:r>
              <a:rPr lang="en-GB" sz="1800" dirty="0"/>
              <a:t>.</a:t>
            </a:r>
          </a:p>
          <a:p>
            <a:r>
              <a:rPr lang="en-GB" sz="1800" dirty="0"/>
              <a:t>Ove </a:t>
            </a:r>
            <a:r>
              <a:rPr lang="en-GB" sz="1800" dirty="0" err="1"/>
              <a:t>uvide</a:t>
            </a:r>
            <a:r>
              <a:rPr lang="en-GB" sz="1800" dirty="0"/>
              <a:t> </a:t>
            </a:r>
            <a:r>
              <a:rPr lang="en-GB" sz="1800" dirty="0" err="1"/>
              <a:t>treba</a:t>
            </a:r>
            <a:r>
              <a:rPr lang="en-GB" sz="1800" dirty="0"/>
              <a:t> </a:t>
            </a:r>
            <a:r>
              <a:rPr lang="en-GB" sz="1800" dirty="0" err="1"/>
              <a:t>podijeliti</a:t>
            </a:r>
            <a:r>
              <a:rPr lang="en-GB" sz="1800" dirty="0"/>
              <a:t> s </a:t>
            </a:r>
            <a:r>
              <a:rPr lang="en-GB" sz="1800" dirty="0" err="1"/>
              <a:t>manje</a:t>
            </a:r>
            <a:r>
              <a:rPr lang="en-GB" sz="1800" dirty="0"/>
              <a:t> </a:t>
            </a:r>
            <a:r>
              <a:rPr lang="en-GB" sz="1800" dirty="0" err="1"/>
              <a:t>iskusnim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 u tom </a:t>
            </a:r>
            <a:r>
              <a:rPr lang="en-GB" sz="1800" dirty="0" err="1"/>
              <a:t>području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je </a:t>
            </a:r>
            <a:r>
              <a:rPr lang="en-GB" sz="1800" dirty="0" err="1"/>
              <a:t>jedan</a:t>
            </a:r>
            <a:r>
              <a:rPr lang="en-GB" sz="1800" dirty="0"/>
              <a:t> od </a:t>
            </a:r>
            <a:r>
              <a:rPr lang="en-GB" sz="1800" dirty="0" err="1"/>
              <a:t>pristupa</a:t>
            </a:r>
            <a:r>
              <a:rPr lang="en-GB" sz="1800" dirty="0"/>
              <a:t> za </a:t>
            </a:r>
            <a:r>
              <a:rPr lang="en-GB" sz="1800" dirty="0" err="1"/>
              <a:t>prikupljanje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širenje</a:t>
            </a:r>
            <a:r>
              <a:rPr lang="en-GB" sz="1800" dirty="0"/>
              <a:t> </a:t>
            </a:r>
            <a:r>
              <a:rPr lang="en-GB" sz="1800" dirty="0" err="1"/>
              <a:t>stručnog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Nazvana</a:t>
            </a:r>
            <a:r>
              <a:rPr lang="en-GB" sz="1800" dirty="0"/>
              <a:t> po </a:t>
            </a:r>
            <a:r>
              <a:rPr lang="en-GB" sz="1800" dirty="0" err="1"/>
              <a:t>proročištu</a:t>
            </a:r>
            <a:r>
              <a:rPr lang="en-GB" sz="1800" dirty="0"/>
              <a:t> u </a:t>
            </a:r>
            <a:r>
              <a:rPr lang="en-GB" sz="1800" dirty="0" err="1"/>
              <a:t>Delfima</a:t>
            </a:r>
            <a:r>
              <a:rPr lang="en-GB" sz="1800" dirty="0"/>
              <a:t> u </a:t>
            </a:r>
            <a:r>
              <a:rPr lang="en-GB" sz="1800" dirty="0" err="1"/>
              <a:t>staroj</a:t>
            </a:r>
            <a:r>
              <a:rPr lang="en-GB" sz="1800" dirty="0"/>
              <a:t> </a:t>
            </a:r>
            <a:r>
              <a:rPr lang="en-GB" sz="1800" dirty="0" err="1"/>
              <a:t>Grčkoj</a:t>
            </a:r>
            <a:r>
              <a:rPr lang="en-GB" sz="1800" dirty="0"/>
              <a:t>, </a:t>
            </a:r>
            <a:r>
              <a:rPr lang="en-GB" sz="1800" dirty="0" err="1"/>
              <a:t>metoda</a:t>
            </a:r>
            <a:r>
              <a:rPr lang="en-GB" sz="1800" dirty="0"/>
              <a:t> Delphi </a:t>
            </a:r>
            <a:r>
              <a:rPr lang="en-GB" sz="1800" dirty="0" err="1"/>
              <a:t>razvila</a:t>
            </a:r>
            <a:r>
              <a:rPr lang="en-GB" sz="1800" dirty="0"/>
              <a:t> se 1950-ih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postigao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među</a:t>
            </a:r>
            <a:r>
              <a:rPr lang="en-GB" sz="1800" dirty="0"/>
              <a:t> </a:t>
            </a:r>
            <a:r>
              <a:rPr lang="en-GB" sz="1800" dirty="0" err="1"/>
              <a:t>stručnjacima</a:t>
            </a:r>
            <a:r>
              <a:rPr lang="en-GB" sz="1800" dirty="0"/>
              <a:t>.</a:t>
            </a:r>
          </a:p>
          <a:p>
            <a:r>
              <a:rPr lang="en-GB" sz="1800" dirty="0"/>
              <a:t>"Projekt Delphi", </a:t>
            </a:r>
            <a:r>
              <a:rPr lang="en-GB" sz="1800" dirty="0" err="1"/>
              <a:t>financiran</a:t>
            </a:r>
            <a:r>
              <a:rPr lang="en-GB" sz="1800" dirty="0"/>
              <a:t> od </a:t>
            </a:r>
            <a:r>
              <a:rPr lang="en-GB" sz="1800" dirty="0" err="1"/>
              <a:t>strane</a:t>
            </a:r>
            <a:r>
              <a:rPr lang="en-GB" sz="1800" dirty="0"/>
              <a:t> </a:t>
            </a:r>
            <a:r>
              <a:rPr lang="en-GB" sz="1800" dirty="0" err="1"/>
              <a:t>Zračnih</a:t>
            </a:r>
            <a:r>
              <a:rPr lang="en-GB" sz="1800" dirty="0"/>
              <a:t> </a:t>
            </a:r>
            <a:r>
              <a:rPr lang="en-GB" sz="1800" dirty="0" err="1"/>
              <a:t>snaga</a:t>
            </a:r>
            <a:r>
              <a:rPr lang="en-GB" sz="1800" dirty="0"/>
              <a:t> SAD-a, bio je </a:t>
            </a:r>
            <a:r>
              <a:rPr lang="en-GB" sz="1800" dirty="0" err="1"/>
              <a:t>prvi</a:t>
            </a:r>
            <a:r>
              <a:rPr lang="en-GB" sz="1800" dirty="0"/>
              <a:t> </a:t>
            </a:r>
            <a:r>
              <a:rPr lang="en-GB" sz="1800" dirty="0" err="1"/>
              <a:t>projekt</a:t>
            </a:r>
            <a:r>
              <a:rPr lang="en-GB" sz="1800" dirty="0"/>
              <a:t> koji je </a:t>
            </a:r>
            <a:r>
              <a:rPr lang="en-GB" sz="1800" dirty="0" err="1"/>
              <a:t>koristio</a:t>
            </a:r>
            <a:r>
              <a:rPr lang="en-GB" sz="1800" dirty="0"/>
              <a:t> </a:t>
            </a:r>
            <a:r>
              <a:rPr lang="en-GB" sz="1800" dirty="0" err="1"/>
              <a:t>ovu</a:t>
            </a:r>
            <a:r>
              <a:rPr lang="en-GB" sz="1800" dirty="0"/>
              <a:t> </a:t>
            </a:r>
            <a:r>
              <a:rPr lang="en-GB" sz="1800" dirty="0" err="1"/>
              <a:t>metodu</a:t>
            </a:r>
            <a:r>
              <a:rPr lang="en-GB" sz="1800" dirty="0"/>
              <a:t> za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tehnološkog</a:t>
            </a:r>
            <a:r>
              <a:rPr lang="en-GB" sz="1800" dirty="0"/>
              <a:t> </a:t>
            </a:r>
            <a:r>
              <a:rPr lang="en-GB" sz="1800" dirty="0" err="1"/>
              <a:t>razvoja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se od </a:t>
            </a:r>
            <a:r>
              <a:rPr lang="en-GB" sz="1800" dirty="0" err="1"/>
              <a:t>tada</a:t>
            </a:r>
            <a:r>
              <a:rPr lang="en-GB" sz="1800" dirty="0"/>
              <a:t> </a:t>
            </a:r>
            <a:r>
              <a:rPr lang="en-GB" sz="1800" dirty="0" err="1"/>
              <a:t>razvila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pronašla</a:t>
            </a:r>
            <a:r>
              <a:rPr lang="en-GB" sz="1800" dirty="0"/>
              <a:t> </a:t>
            </a:r>
            <a:r>
              <a:rPr lang="en-GB" sz="1800" dirty="0" err="1"/>
              <a:t>primjene</a:t>
            </a:r>
            <a:r>
              <a:rPr lang="en-GB" sz="1800" dirty="0"/>
              <a:t> u </a:t>
            </a:r>
            <a:r>
              <a:rPr lang="en-GB" sz="1800" dirty="0" err="1"/>
              <a:t>raznim</a:t>
            </a:r>
            <a:r>
              <a:rPr lang="en-GB" sz="1800" dirty="0"/>
              <a:t> </a:t>
            </a:r>
            <a:r>
              <a:rPr lang="en-GB" sz="1800" dirty="0" err="1"/>
              <a:t>znanstvenim</a:t>
            </a:r>
            <a:r>
              <a:rPr lang="en-GB" sz="1800" dirty="0"/>
              <a:t> </a:t>
            </a:r>
            <a:r>
              <a:rPr lang="en-GB" sz="1800" dirty="0" err="1"/>
              <a:t>disciplinama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Cilj</a:t>
            </a:r>
            <a:r>
              <a:rPr lang="en-GB" sz="1800" dirty="0"/>
              <a:t> mu je </a:t>
            </a:r>
            <a:r>
              <a:rPr lang="en-GB" sz="1800" dirty="0" err="1"/>
              <a:t>postići</a:t>
            </a:r>
            <a:r>
              <a:rPr lang="en-GB" sz="1800" dirty="0"/>
              <a:t> </a:t>
            </a:r>
            <a:r>
              <a:rPr lang="en-GB" sz="1800" dirty="0" err="1"/>
              <a:t>pouzdani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,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služeći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zamjena</a:t>
            </a:r>
            <a:r>
              <a:rPr lang="en-GB" sz="1800" dirty="0"/>
              <a:t> za </a:t>
            </a:r>
            <a:r>
              <a:rPr lang="en-GB" sz="1800" dirty="0" err="1"/>
              <a:t>empirijske</a:t>
            </a:r>
            <a:r>
              <a:rPr lang="en-GB" sz="1800" dirty="0"/>
              <a:t> </a:t>
            </a:r>
            <a:r>
              <a:rPr lang="en-GB" sz="1800" dirty="0" err="1"/>
              <a:t>dokaze</a:t>
            </a:r>
            <a:r>
              <a:rPr lang="en-GB" sz="1800" dirty="0"/>
              <a:t>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tehnika</a:t>
            </a:r>
            <a:r>
              <a:rPr lang="en-GB" sz="1800" dirty="0"/>
              <a:t> je </a:t>
            </a:r>
            <a:r>
              <a:rPr lang="en-GB" sz="1800" dirty="0" err="1"/>
              <a:t>iterativni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u </a:t>
            </a:r>
            <a:r>
              <a:rPr lang="en-GB" sz="1800" dirty="0" err="1"/>
              <a:t>kojem</a:t>
            </a:r>
            <a:r>
              <a:rPr lang="en-GB" sz="1800" dirty="0"/>
              <a:t> </a:t>
            </a:r>
            <a:r>
              <a:rPr lang="en-GB" sz="1800" dirty="0" err="1"/>
              <a:t>stručnjaci</a:t>
            </a:r>
            <a:r>
              <a:rPr lang="en-GB" sz="1800" dirty="0"/>
              <a:t> </a:t>
            </a:r>
            <a:r>
              <a:rPr lang="en-GB" sz="1800" dirty="0" err="1"/>
              <a:t>anonimno</a:t>
            </a:r>
            <a:r>
              <a:rPr lang="en-GB" sz="1800" dirty="0"/>
              <a:t> </a:t>
            </a:r>
            <a:r>
              <a:rPr lang="en-GB" sz="1800" dirty="0" err="1"/>
              <a:t>daju</a:t>
            </a:r>
            <a:r>
              <a:rPr lang="en-GB" sz="1800" dirty="0"/>
              <a:t> </a:t>
            </a:r>
            <a:r>
              <a:rPr lang="en-GB" sz="1800" dirty="0" err="1"/>
              <a:t>prosudbe</a:t>
            </a:r>
            <a:r>
              <a:rPr lang="en-GB" sz="1800" dirty="0"/>
              <a:t> o </a:t>
            </a:r>
            <a:r>
              <a:rPr lang="en-GB" sz="1800" dirty="0" err="1"/>
              <a:t>određenom</a:t>
            </a:r>
            <a:r>
              <a:rPr lang="en-GB" sz="1800" dirty="0"/>
              <a:t> </a:t>
            </a:r>
            <a:r>
              <a:rPr lang="en-GB" sz="1800" dirty="0" err="1"/>
              <a:t>pitanju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Prikuplja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neslaganja</a:t>
            </a:r>
            <a:r>
              <a:rPr lang="en-GB" sz="1800" dirty="0"/>
              <a:t> </a:t>
            </a:r>
            <a:r>
              <a:rPr lang="en-GB" sz="1800" dirty="0" err="1"/>
              <a:t>zajedno</a:t>
            </a:r>
            <a:r>
              <a:rPr lang="en-GB" sz="1800" dirty="0"/>
              <a:t> s </a:t>
            </a:r>
            <a:r>
              <a:rPr lang="en-GB" sz="1800" dirty="0" err="1"/>
              <a:t>obrazloženjima</a:t>
            </a:r>
            <a:r>
              <a:rPr lang="en-GB" sz="1800" dirty="0"/>
              <a:t> </a:t>
            </a:r>
            <a:r>
              <a:rPr lang="en-GB" sz="1800" dirty="0" err="1"/>
              <a:t>stručnjaka</a:t>
            </a:r>
            <a:r>
              <a:rPr lang="en-GB" sz="1800" dirty="0"/>
              <a:t>.</a:t>
            </a:r>
          </a:p>
          <a:p>
            <a:r>
              <a:rPr lang="en-GB" sz="1800" dirty="0"/>
              <a:t>Prema </a:t>
            </a:r>
            <a:r>
              <a:rPr lang="en-GB" sz="1800" dirty="0" err="1"/>
              <a:t>Paivarinta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sur. (2011), Delphi </a:t>
            </a:r>
            <a:r>
              <a:rPr lang="en-GB" sz="1800" dirty="0" err="1"/>
              <a:t>metoda</a:t>
            </a:r>
            <a:r>
              <a:rPr lang="en-GB" sz="1800" dirty="0"/>
              <a:t> se </a:t>
            </a:r>
            <a:r>
              <a:rPr lang="en-GB" sz="1800" dirty="0" err="1"/>
              <a:t>intenzivno</a:t>
            </a:r>
            <a:r>
              <a:rPr lang="en-GB" sz="1800" dirty="0"/>
              <a:t> </a:t>
            </a:r>
            <a:r>
              <a:rPr lang="en-GB" sz="1800" dirty="0" err="1"/>
              <a:t>koristi</a:t>
            </a:r>
            <a:r>
              <a:rPr lang="en-GB" sz="1800" dirty="0"/>
              <a:t> u </a:t>
            </a:r>
            <a:r>
              <a:rPr lang="en-GB" sz="1800" dirty="0" err="1"/>
              <a:t>istraživanju</a:t>
            </a:r>
            <a:r>
              <a:rPr lang="en-GB" sz="1800" dirty="0"/>
              <a:t> </a:t>
            </a:r>
            <a:r>
              <a:rPr lang="en-GB" sz="1800" dirty="0" err="1"/>
              <a:t>informacijskih</a:t>
            </a:r>
            <a:r>
              <a:rPr lang="en-GB" sz="1800" dirty="0"/>
              <a:t> </a:t>
            </a:r>
            <a:r>
              <a:rPr lang="en-GB" sz="1800" dirty="0" err="1"/>
              <a:t>sustava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Delphijev</a:t>
            </a:r>
            <a:r>
              <a:rPr lang="en-GB" dirty="0"/>
              <a:t> </a:t>
            </a:r>
            <a:r>
              <a:rPr lang="en-GB" dirty="0" err="1"/>
              <a:t>pristup</a:t>
            </a:r>
            <a:r>
              <a:rPr lang="en-GB" dirty="0"/>
              <a:t> </a:t>
            </a:r>
            <a:r>
              <a:rPr lang="en-GB" dirty="0" err="1"/>
              <a:t>prosudbenom</a:t>
            </a:r>
            <a:r>
              <a:rPr lang="en-GB" dirty="0"/>
              <a:t> </a:t>
            </a:r>
            <a:r>
              <a:rPr lang="en-GB" dirty="0" err="1"/>
              <a:t>stvaranju</a:t>
            </a:r>
            <a:r>
              <a:rPr lang="en-GB" dirty="0"/>
              <a:t> </a:t>
            </a:r>
            <a:r>
              <a:rPr lang="en-GB" dirty="0" err="1"/>
              <a:t>znanja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sz="1800" dirty="0"/>
          </a:p>
          <a:p>
            <a:r>
              <a:rPr lang="en-GB" sz="1800" dirty="0" err="1"/>
              <a:t>Koristi</a:t>
            </a:r>
            <a:r>
              <a:rPr lang="en-GB" sz="1800" dirty="0"/>
              <a:t> se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aspektima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je </a:t>
            </a:r>
            <a:r>
              <a:rPr lang="en-GB" sz="1800" dirty="0" err="1"/>
              <a:t>odabir</a:t>
            </a:r>
            <a:r>
              <a:rPr lang="en-GB" sz="1800" dirty="0"/>
              <a:t> </a:t>
            </a:r>
            <a:r>
              <a:rPr lang="en-GB" sz="1800" dirty="0" err="1"/>
              <a:t>projekata</a:t>
            </a:r>
            <a:r>
              <a:rPr lang="en-GB" sz="1800" dirty="0"/>
              <a:t> IS-a, </a:t>
            </a:r>
            <a:r>
              <a:rPr lang="en-GB" sz="1800" dirty="0" err="1"/>
              <a:t>davanje</a:t>
            </a:r>
            <a:r>
              <a:rPr lang="en-GB" sz="1800" dirty="0"/>
              <a:t> </a:t>
            </a:r>
            <a:r>
              <a:rPr lang="en-GB" sz="1800" dirty="0" err="1"/>
              <a:t>prioriteta</a:t>
            </a:r>
            <a:r>
              <a:rPr lang="en-GB" sz="1800" dirty="0"/>
              <a:t> </a:t>
            </a:r>
            <a:r>
              <a:rPr lang="en-GB" sz="1800" dirty="0" err="1"/>
              <a:t>rizicima</a:t>
            </a:r>
            <a:r>
              <a:rPr lang="en-GB" sz="1800" dirty="0"/>
              <a:t> </a:t>
            </a:r>
            <a:r>
              <a:rPr lang="en-GB" sz="1800" dirty="0" err="1"/>
              <a:t>projekta</a:t>
            </a:r>
            <a:r>
              <a:rPr lang="en-GB" sz="1800" dirty="0"/>
              <a:t> </a:t>
            </a:r>
            <a:r>
              <a:rPr lang="en-GB" sz="1800" dirty="0" err="1"/>
              <a:t>razvoja</a:t>
            </a:r>
            <a:r>
              <a:rPr lang="en-GB" sz="1800" dirty="0"/>
              <a:t> </a:t>
            </a:r>
            <a:r>
              <a:rPr lang="en-GB" sz="1800" dirty="0" err="1"/>
              <a:t>softvera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definiranje</a:t>
            </a:r>
            <a:r>
              <a:rPr lang="en-GB" sz="1800" dirty="0"/>
              <a:t> </a:t>
            </a:r>
            <a:r>
              <a:rPr lang="en-GB" sz="1800" dirty="0" err="1"/>
              <a:t>zahtjeva</a:t>
            </a:r>
            <a:r>
              <a:rPr lang="en-GB" sz="1800" dirty="0"/>
              <a:t> </a:t>
            </a:r>
            <a:r>
              <a:rPr lang="en-GB" sz="1800" dirty="0" err="1"/>
              <a:t>projekta</a:t>
            </a:r>
            <a:r>
              <a:rPr lang="en-GB" sz="1800" dirty="0"/>
              <a:t> IS-a.</a:t>
            </a:r>
          </a:p>
          <a:p>
            <a:r>
              <a:rPr lang="en-GB" sz="1800" dirty="0"/>
              <a:t>Delphi </a:t>
            </a:r>
            <a:r>
              <a:rPr lang="en-GB" sz="1800" dirty="0" err="1"/>
              <a:t>metoda</a:t>
            </a:r>
            <a:r>
              <a:rPr lang="en-GB" sz="1800" dirty="0"/>
              <a:t> je </a:t>
            </a:r>
            <a:r>
              <a:rPr lang="en-GB" sz="1800" dirty="0" err="1"/>
              <a:t>standardna</a:t>
            </a:r>
            <a:r>
              <a:rPr lang="en-GB" sz="1800" dirty="0"/>
              <a:t> </a:t>
            </a:r>
            <a:r>
              <a:rPr lang="en-GB" sz="1800" dirty="0" err="1"/>
              <a:t>praksa</a:t>
            </a:r>
            <a:r>
              <a:rPr lang="en-GB" sz="1800" dirty="0"/>
              <a:t> za </a:t>
            </a:r>
            <a:r>
              <a:rPr lang="en-GB" sz="1800" dirty="0" err="1"/>
              <a:t>kvantificiranje</a:t>
            </a:r>
            <a:r>
              <a:rPr lang="en-GB" sz="1800" dirty="0"/>
              <a:t> </a:t>
            </a:r>
            <a:r>
              <a:rPr lang="en-GB" sz="1800" dirty="0" err="1"/>
              <a:t>ishoda</a:t>
            </a:r>
            <a:r>
              <a:rPr lang="en-GB" sz="1800" dirty="0"/>
              <a:t> </a:t>
            </a:r>
            <a:r>
              <a:rPr lang="en-GB" sz="1800" dirty="0" err="1"/>
              <a:t>grupnih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izazivanja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Koristi</a:t>
            </a:r>
            <a:r>
              <a:rPr lang="en-GB" sz="1800" dirty="0"/>
              <a:t> se u </a:t>
            </a:r>
            <a:r>
              <a:rPr lang="en-GB" sz="1800" dirty="0" err="1"/>
              <a:t>različitim</a:t>
            </a:r>
            <a:r>
              <a:rPr lang="en-GB" sz="1800" dirty="0"/>
              <a:t> </a:t>
            </a:r>
            <a:r>
              <a:rPr lang="en-GB" sz="1800" dirty="0" err="1"/>
              <a:t>disciplinama</a:t>
            </a:r>
            <a:r>
              <a:rPr lang="en-GB" sz="1800" dirty="0"/>
              <a:t> za </a:t>
            </a:r>
            <a:r>
              <a:rPr lang="en-GB" sz="1800" dirty="0" err="1"/>
              <a:t>predviđanje</a:t>
            </a:r>
            <a:r>
              <a:rPr lang="en-GB" sz="1800" dirty="0"/>
              <a:t> </a:t>
            </a:r>
            <a:r>
              <a:rPr lang="en-GB" sz="1800" dirty="0" err="1"/>
              <a:t>trendova</a:t>
            </a:r>
            <a:r>
              <a:rPr lang="en-GB" sz="1800" dirty="0"/>
              <a:t>, </a:t>
            </a:r>
            <a:r>
              <a:rPr lang="en-GB" sz="1800" dirty="0" err="1"/>
              <a:t>određivanje</a:t>
            </a:r>
            <a:r>
              <a:rPr lang="en-GB" sz="1800" dirty="0"/>
              <a:t> </a:t>
            </a:r>
            <a:r>
              <a:rPr lang="en-GB" sz="1800" dirty="0" err="1"/>
              <a:t>prioriteta</a:t>
            </a:r>
            <a:r>
              <a:rPr lang="en-GB" sz="1800" dirty="0"/>
              <a:t> </a:t>
            </a:r>
            <a:r>
              <a:rPr lang="en-GB" sz="1800" dirty="0" err="1"/>
              <a:t>istraživačkih</a:t>
            </a:r>
            <a:r>
              <a:rPr lang="en-GB" sz="1800" dirty="0"/>
              <a:t> </a:t>
            </a:r>
            <a:r>
              <a:rPr lang="en-GB" sz="1800" dirty="0" err="1"/>
              <a:t>područja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procjenu</a:t>
            </a:r>
            <a:r>
              <a:rPr lang="en-GB" sz="1800" dirty="0"/>
              <a:t> </a:t>
            </a:r>
            <a:r>
              <a:rPr lang="en-GB" sz="1800" dirty="0" err="1"/>
              <a:t>potencijalnih</a:t>
            </a:r>
            <a:r>
              <a:rPr lang="en-GB" sz="1800" dirty="0"/>
              <a:t> </a:t>
            </a:r>
            <a:r>
              <a:rPr lang="en-GB" sz="1800" dirty="0" err="1"/>
              <a:t>učinaka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političkih</a:t>
            </a:r>
            <a:r>
              <a:rPr lang="en-GB" sz="1800" dirty="0"/>
              <a:t> </a:t>
            </a:r>
            <a:r>
              <a:rPr lang="en-GB" sz="1800" dirty="0" err="1"/>
              <a:t>izbora</a:t>
            </a:r>
            <a:r>
              <a:rPr lang="en-GB" sz="1800" dirty="0"/>
              <a:t>.</a:t>
            </a:r>
          </a:p>
          <a:p>
            <a:r>
              <a:rPr lang="en-GB" sz="1800" dirty="0"/>
              <a:t>U </a:t>
            </a:r>
            <a:r>
              <a:rPr lang="en-GB" sz="1800" dirty="0" err="1"/>
              <a:t>opskrbnom</a:t>
            </a:r>
            <a:r>
              <a:rPr lang="en-GB" sz="1800" dirty="0"/>
              <a:t> </a:t>
            </a:r>
            <a:r>
              <a:rPr lang="en-GB" sz="1800" dirty="0" err="1"/>
              <a:t>lancu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logistici, Delphi </a:t>
            </a:r>
            <a:r>
              <a:rPr lang="en-GB" sz="1800" dirty="0" err="1"/>
              <a:t>metoda</a:t>
            </a:r>
            <a:r>
              <a:rPr lang="en-GB" sz="1800" dirty="0"/>
              <a:t> se </a:t>
            </a:r>
            <a:r>
              <a:rPr lang="en-GB" sz="1800" dirty="0" err="1"/>
              <a:t>preporučuje</a:t>
            </a:r>
            <a:r>
              <a:rPr lang="en-GB" sz="1800" dirty="0"/>
              <a:t> za </a:t>
            </a:r>
            <a:r>
              <a:rPr lang="en-GB" sz="1800" dirty="0" err="1"/>
              <a:t>prepoznavanje</a:t>
            </a:r>
            <a:r>
              <a:rPr lang="en-GB" sz="1800" dirty="0"/>
              <a:t> </a:t>
            </a:r>
            <a:r>
              <a:rPr lang="en-GB" sz="1800" dirty="0" err="1"/>
              <a:t>rizika</a:t>
            </a:r>
            <a:r>
              <a:rPr lang="en-GB" sz="1800" dirty="0"/>
              <a:t> </a:t>
            </a:r>
            <a:r>
              <a:rPr lang="en-GB" sz="1800" dirty="0" err="1"/>
              <a:t>opskrbe</a:t>
            </a:r>
            <a:r>
              <a:rPr lang="en-GB" sz="1800" dirty="0"/>
              <a:t>, </a:t>
            </a:r>
            <a:r>
              <a:rPr lang="en-GB" sz="1800" dirty="0" err="1"/>
              <a:t>evaluaciju</a:t>
            </a:r>
            <a:r>
              <a:rPr lang="en-GB" sz="1800" dirty="0"/>
              <a:t> </a:t>
            </a:r>
            <a:r>
              <a:rPr lang="en-GB" sz="1800" dirty="0" err="1"/>
              <a:t>logističkog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strateško</a:t>
            </a:r>
            <a:r>
              <a:rPr lang="en-GB" sz="1800" dirty="0"/>
              <a:t> </a:t>
            </a:r>
            <a:r>
              <a:rPr lang="en-GB" sz="1800" dirty="0" err="1"/>
              <a:t>odlučivanje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Četiri</a:t>
            </a:r>
            <a:r>
              <a:rPr lang="en-GB" sz="1800" dirty="0"/>
              <a:t> </a:t>
            </a:r>
            <a:r>
              <a:rPr lang="en-GB" sz="1800" dirty="0" err="1"/>
              <a:t>ključne</a:t>
            </a:r>
            <a:r>
              <a:rPr lang="en-GB" sz="1800" dirty="0"/>
              <a:t> </a:t>
            </a:r>
            <a:r>
              <a:rPr lang="en-GB" sz="1800" dirty="0" err="1"/>
              <a:t>karakteristike</a:t>
            </a:r>
            <a:r>
              <a:rPr lang="en-GB" sz="1800" dirty="0"/>
              <a:t> Delphi </a:t>
            </a:r>
            <a:r>
              <a:rPr lang="en-GB" sz="1800" dirty="0" err="1"/>
              <a:t>metode</a:t>
            </a:r>
            <a:r>
              <a:rPr lang="en-GB" sz="1800" dirty="0"/>
              <a:t> </a:t>
            </a:r>
            <a:r>
              <a:rPr lang="en-GB" sz="1800" dirty="0" err="1"/>
              <a:t>uključuju</a:t>
            </a:r>
            <a:r>
              <a:rPr lang="en-GB" sz="1800" dirty="0"/>
              <a:t> </a:t>
            </a:r>
            <a:r>
              <a:rPr lang="en-GB" sz="1800" dirty="0" err="1"/>
              <a:t>iterativne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višestupanjske</a:t>
            </a:r>
            <a:r>
              <a:rPr lang="en-GB" sz="1800" dirty="0"/>
              <a:t> </a:t>
            </a:r>
            <a:r>
              <a:rPr lang="en-GB" sz="1800" dirty="0" err="1"/>
              <a:t>procese</a:t>
            </a:r>
            <a:r>
              <a:rPr lang="en-GB" sz="1800" dirty="0"/>
              <a:t>, </a:t>
            </a:r>
            <a:r>
              <a:rPr lang="en-GB" sz="1800" dirty="0" err="1"/>
              <a:t>povratne</a:t>
            </a:r>
            <a:r>
              <a:rPr lang="en-GB" sz="1800" dirty="0"/>
              <a:t> </a:t>
            </a:r>
            <a:r>
              <a:rPr lang="en-GB" sz="1800" dirty="0" err="1"/>
              <a:t>informacije</a:t>
            </a:r>
            <a:r>
              <a:rPr lang="en-GB" sz="1800" dirty="0"/>
              <a:t> </a:t>
            </a:r>
            <a:r>
              <a:rPr lang="en-GB" sz="1800" dirty="0" err="1"/>
              <a:t>sudionika</a:t>
            </a:r>
            <a:r>
              <a:rPr lang="en-GB" sz="1800" dirty="0"/>
              <a:t> </a:t>
            </a:r>
            <a:r>
              <a:rPr lang="en-GB" sz="1800" dirty="0" err="1"/>
              <a:t>uz</a:t>
            </a:r>
            <a:r>
              <a:rPr lang="en-GB" sz="1800" dirty="0"/>
              <a:t> </a:t>
            </a:r>
            <a:r>
              <a:rPr lang="en-GB" sz="1800" dirty="0" err="1"/>
              <a:t>anonimnost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statističko</a:t>
            </a:r>
            <a:r>
              <a:rPr lang="en-GB" sz="1800" dirty="0"/>
              <a:t> </a:t>
            </a:r>
            <a:r>
              <a:rPr lang="en-GB" sz="1800" dirty="0" err="1"/>
              <a:t>određivanje</a:t>
            </a:r>
            <a:r>
              <a:rPr lang="en-GB" sz="1800" dirty="0"/>
              <a:t> </a:t>
            </a:r>
            <a:r>
              <a:rPr lang="en-GB" sz="1800" dirty="0" err="1"/>
              <a:t>grupnog</a:t>
            </a:r>
            <a:r>
              <a:rPr lang="en-GB" sz="1800" dirty="0"/>
              <a:t> </a:t>
            </a:r>
            <a:r>
              <a:rPr lang="en-GB" sz="1800" dirty="0" err="1"/>
              <a:t>odgovora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Tipičan</a:t>
            </a:r>
            <a:r>
              <a:rPr lang="en-GB" sz="1800" dirty="0"/>
              <a:t> Delphi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predstavljanje</a:t>
            </a:r>
            <a:r>
              <a:rPr lang="en-GB" sz="1800" dirty="0"/>
              <a:t> </a:t>
            </a:r>
            <a:r>
              <a:rPr lang="en-GB" sz="1800" dirty="0" err="1"/>
              <a:t>niza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 u </a:t>
            </a:r>
            <a:r>
              <a:rPr lang="en-GB" sz="1800" dirty="0" err="1"/>
              <a:t>više</a:t>
            </a:r>
            <a:r>
              <a:rPr lang="en-GB" sz="1800" dirty="0"/>
              <a:t> </a:t>
            </a:r>
            <a:r>
              <a:rPr lang="en-GB" sz="1800" dirty="0" err="1"/>
              <a:t>rundi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Panelisti</a:t>
            </a:r>
            <a:r>
              <a:rPr lang="en-GB" sz="1800" dirty="0"/>
              <a:t> </a:t>
            </a:r>
            <a:r>
              <a:rPr lang="en-GB" sz="1800" dirty="0" err="1"/>
              <a:t>odgovaraju</a:t>
            </a:r>
            <a:r>
              <a:rPr lang="en-GB" sz="1800" dirty="0"/>
              <a:t> </a:t>
            </a:r>
            <a:r>
              <a:rPr lang="en-GB" sz="1800" dirty="0" err="1"/>
              <a:t>anonimno</a:t>
            </a:r>
            <a:r>
              <a:rPr lang="en-GB" sz="1800" dirty="0"/>
              <a:t>, a </a:t>
            </a:r>
            <a:r>
              <a:rPr lang="en-GB" sz="1800" dirty="0" err="1"/>
              <a:t>nakon</a:t>
            </a:r>
            <a:r>
              <a:rPr lang="en-GB" sz="1800" dirty="0"/>
              <a:t> </a:t>
            </a:r>
            <a:r>
              <a:rPr lang="en-GB" sz="1800" dirty="0" err="1"/>
              <a:t>svakog</a:t>
            </a:r>
            <a:r>
              <a:rPr lang="en-GB" sz="1800" dirty="0"/>
              <a:t> </a:t>
            </a:r>
            <a:r>
              <a:rPr lang="en-GB" sz="1800" dirty="0" err="1"/>
              <a:t>kruga</a:t>
            </a:r>
            <a:r>
              <a:rPr lang="en-GB" sz="1800" dirty="0"/>
              <a:t> </a:t>
            </a:r>
            <a:r>
              <a:rPr lang="en-GB" sz="1800" dirty="0" err="1"/>
              <a:t>slijede</a:t>
            </a:r>
            <a:r>
              <a:rPr lang="en-GB" sz="1800" dirty="0"/>
              <a:t> </a:t>
            </a:r>
            <a:r>
              <a:rPr lang="en-GB" sz="1800" dirty="0" err="1"/>
              <a:t>povratne</a:t>
            </a:r>
            <a:r>
              <a:rPr lang="en-GB" sz="1800" dirty="0"/>
              <a:t> </a:t>
            </a:r>
            <a:r>
              <a:rPr lang="en-GB" sz="1800" dirty="0" err="1"/>
              <a:t>informacije</a:t>
            </a:r>
            <a:r>
              <a:rPr lang="en-GB" sz="1800" dirty="0"/>
              <a:t> o </a:t>
            </a:r>
            <a:r>
              <a:rPr lang="en-GB" sz="1800" dirty="0" err="1"/>
              <a:t>zbirnim</a:t>
            </a:r>
            <a:r>
              <a:rPr lang="en-GB" sz="1800" dirty="0"/>
              <a:t> </a:t>
            </a:r>
            <a:r>
              <a:rPr lang="en-GB" sz="1800" dirty="0" err="1"/>
              <a:t>odgovorima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Panelisti</a:t>
            </a:r>
            <a:r>
              <a:rPr lang="en-GB" sz="1800" dirty="0"/>
              <a:t>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prilagoditi</a:t>
            </a:r>
            <a:r>
              <a:rPr lang="en-GB" sz="1800" dirty="0"/>
              <a:t> </a:t>
            </a:r>
            <a:r>
              <a:rPr lang="en-GB" sz="1800" dirty="0" err="1"/>
              <a:t>svoje</a:t>
            </a:r>
            <a:r>
              <a:rPr lang="en-GB" sz="1800" dirty="0"/>
              <a:t> </a:t>
            </a:r>
            <a:r>
              <a:rPr lang="en-GB" sz="1800" dirty="0" err="1"/>
              <a:t>odgovore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temelju</a:t>
            </a:r>
            <a:r>
              <a:rPr lang="en-GB" sz="1800" dirty="0"/>
              <a:t> </a:t>
            </a:r>
            <a:r>
              <a:rPr lang="en-GB" sz="1800" dirty="0" err="1"/>
              <a:t>povratnih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u </a:t>
            </a:r>
            <a:r>
              <a:rPr lang="en-GB" sz="1800" dirty="0" err="1"/>
              <a:t>sljedećim</a:t>
            </a:r>
            <a:r>
              <a:rPr lang="en-GB" sz="1800" dirty="0"/>
              <a:t> </a:t>
            </a:r>
            <a:r>
              <a:rPr lang="en-GB" sz="1800" dirty="0" err="1"/>
              <a:t>krugovima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Iterativni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se </a:t>
            </a:r>
            <a:r>
              <a:rPr lang="en-GB" sz="1800" dirty="0" err="1"/>
              <a:t>nastavlja</a:t>
            </a:r>
            <a:r>
              <a:rPr lang="en-GB" sz="1800" dirty="0"/>
              <a:t> </a:t>
            </a:r>
            <a:r>
              <a:rPr lang="en-GB" sz="1800" dirty="0" err="1"/>
              <a:t>dok</a:t>
            </a:r>
            <a:r>
              <a:rPr lang="en-GB" sz="1800" dirty="0"/>
              <a:t> se ne </a:t>
            </a:r>
            <a:r>
              <a:rPr lang="en-GB" sz="1800" dirty="0" err="1"/>
              <a:t>postigne</a:t>
            </a:r>
            <a:r>
              <a:rPr lang="en-GB" sz="1800" dirty="0"/>
              <a:t> </a:t>
            </a:r>
            <a:r>
              <a:rPr lang="en-GB" sz="1800" dirty="0" err="1"/>
              <a:t>konsenzus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dok</a:t>
            </a:r>
            <a:r>
              <a:rPr lang="en-GB" sz="1800" dirty="0"/>
              <a:t> se ne </a:t>
            </a:r>
            <a:r>
              <a:rPr lang="en-GB" sz="1800" dirty="0" err="1"/>
              <a:t>završi</a:t>
            </a:r>
            <a:r>
              <a:rPr lang="en-GB" sz="1800" dirty="0"/>
              <a:t> </a:t>
            </a:r>
            <a:r>
              <a:rPr lang="en-GB" sz="1800" dirty="0" err="1"/>
              <a:t>unaprijed</a:t>
            </a:r>
            <a:r>
              <a:rPr lang="en-GB" sz="1800" dirty="0"/>
              <a:t> </a:t>
            </a:r>
            <a:r>
              <a:rPr lang="en-GB" sz="1800" dirty="0" err="1"/>
              <a:t>određeni</a:t>
            </a:r>
            <a:r>
              <a:rPr lang="en-GB" sz="1800" dirty="0"/>
              <a:t> </a:t>
            </a:r>
            <a:r>
              <a:rPr lang="en-GB" sz="1800" dirty="0" err="1"/>
              <a:t>broj</a:t>
            </a:r>
            <a:r>
              <a:rPr lang="en-GB" sz="1800" dirty="0"/>
              <a:t> </a:t>
            </a:r>
            <a:r>
              <a:rPr lang="en-GB" sz="1800" dirty="0" err="1"/>
              <a:t>krugova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694128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2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E3550C-3AF1-47E9-8ADE-B3D9F3248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1348</Words>
  <Application>Microsoft Office PowerPoint</Application>
  <PresentationFormat>Widescreen</PresentationFormat>
  <Paragraphs>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Tahoma</vt:lpstr>
      <vt:lpstr>Motyw pakietu Office</vt:lpstr>
      <vt:lpstr>Poslovna inteligencija</vt:lpstr>
      <vt:lpstr>Sadržaj</vt:lpstr>
      <vt:lpstr>Što je rudarenje podataka? </vt:lpstr>
      <vt:lpstr>Što je rudarenje podataka? </vt:lpstr>
      <vt:lpstr>Što je rudarenje podataka? </vt:lpstr>
      <vt:lpstr>Otkrivanje znanja u logistici i upravljanju lancem opskrbe</vt:lpstr>
      <vt:lpstr>Otkrivanje znanja u logistici i upravljanju lancem opskrbe</vt:lpstr>
      <vt:lpstr>Delphijev pristup prosudbenom stvaranju znanja</vt:lpstr>
      <vt:lpstr>Delphijev pristup prosudbenom stvaranju znanja</vt:lpstr>
      <vt:lpstr>Koraci za provođenje Delphi metode</vt:lpstr>
      <vt:lpstr>Koraci za provođenje Delphi metode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  <vt:lpstr>Pristup kvantitativnog rudarenja podataka za otkrivanje znanja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29</cp:revision>
  <dcterms:created xsi:type="dcterms:W3CDTF">2023-07-06T12:09:08Z</dcterms:created>
  <dcterms:modified xsi:type="dcterms:W3CDTF">2025-02-27T18:24:47Z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