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81" r:id="rId10"/>
    <p:sldId id="296" r:id="rId11"/>
    <p:sldId id="297" r:id="rId12"/>
    <p:sldId id="298" r:id="rId13"/>
    <p:sldId id="301" r:id="rId14"/>
    <p:sldId id="302" r:id="rId15"/>
    <p:sldId id="299" r:id="rId16"/>
    <p:sldId id="300" r:id="rId17"/>
    <p:sldId id="303" r:id="rId18"/>
    <p:sldId id="266" r:id="rId19"/>
    <p:sldId id="263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prihodnost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projekta – 2022-1-PL01-KA220-HED-000088856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95EC64E4-931A-A117-F444-CDA4C6CE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659349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Statistical methods for analysing logistics data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7B4F5984-C2B0-3590-7865-CB4BA0E6AA74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62413D7D-77F6-1ABF-2BB1-1BB99E27BCD7}"/>
              </a:ext>
            </a:extLst>
          </p:cNvPr>
          <p:cNvSpPr txBox="1">
            <a:spLocks/>
          </p:cNvSpPr>
          <p:nvPr/>
        </p:nvSpPr>
        <p:spPr>
          <a:xfrm>
            <a:off x="5204050" y="3172628"/>
            <a:ext cx="6764260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Napovedovanje povpraševanja, vizualizacija in inženiring časovnih vrst v dobavnih verigah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65F7B51-CDB9-37B6-BB39-0D2416038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0CC84C8A-90FB-D973-F045-3628ED0017E6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0B4404-DBA2-5785-972F-F3CE6AAC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34" y="1385469"/>
            <a:ext cx="2308677" cy="510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9654D-7E12-75BD-3DFF-BB3500E2B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0" y="2101699"/>
            <a:ext cx="3205285" cy="1723272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110A568-F8E8-CA1D-8445-D9C3A39F8554}"/>
              </a:ext>
            </a:extLst>
          </p:cNvPr>
          <p:cNvSpPr txBox="1"/>
          <p:nvPr/>
        </p:nvSpPr>
        <p:spPr>
          <a:xfrm>
            <a:off x="4852947" y="1439367"/>
            <a:ext cx="1628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Podatke prikažite na grafikonu. Opredelite nenavadna opažanja. Razumite vzorce.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73D97F4-163E-25D6-990C-82AF679B73AC}"/>
              </a:ext>
            </a:extLst>
          </p:cNvPr>
          <p:cNvSpPr txBox="1"/>
          <p:nvPr/>
        </p:nvSpPr>
        <p:spPr>
          <a:xfrm>
            <a:off x="4866794" y="1869830"/>
            <a:ext cx="1628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potrebi uporabite </a:t>
            </a:r>
            <a:r>
              <a:rPr lang="sl-SI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Box-Coxovo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transformacijo za stabilizacijo variance.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231EC52-2B3A-3FA1-2FD8-0A834ADF798C}"/>
              </a:ext>
            </a:extLst>
          </p:cNvPr>
          <p:cNvSpPr txBox="1"/>
          <p:nvPr/>
        </p:nvSpPr>
        <p:spPr>
          <a:xfrm>
            <a:off x="4543234" y="2332211"/>
            <a:ext cx="2308676" cy="40862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potrebi podatke spreminjajte, dokler se ne pojavijo v mirujočem stanju. Če niste prepričani, uporabite teste s koreninami na enoto.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036EFD5-2EF4-8D1A-125E-816CD5092459}"/>
              </a:ext>
            </a:extLst>
          </p:cNvPr>
          <p:cNvSpPr txBox="1"/>
          <p:nvPr/>
        </p:nvSpPr>
        <p:spPr>
          <a:xfrm>
            <a:off x="5013224" y="4068446"/>
            <a:ext cx="1353070" cy="71508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Preverite ostanke izbranega modela tako, da izrišete ACF ostankov in opravite </a:t>
            </a:r>
            <a:r>
              <a:rPr lang="sl-SI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portmanteau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teh ostankov.        </a:t>
            </a: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B415AFC-D134-DB68-C0E8-EFC75A8FA29A}"/>
              </a:ext>
            </a:extLst>
          </p:cNvPr>
          <p:cNvSpPr txBox="1"/>
          <p:nvPr/>
        </p:nvSpPr>
        <p:spPr>
          <a:xfrm>
            <a:off x="4866794" y="2890432"/>
            <a:ext cx="16282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Izdelajte graf ACF/PACF diferenciranih podatkov in poskusite določiti možne kandidatne modele.</a:t>
            </a: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691E982-1C9B-5623-21D2-17BA5AC5FC26}"/>
              </a:ext>
            </a:extLst>
          </p:cNvPr>
          <p:cNvSpPr txBox="1"/>
          <p:nvPr/>
        </p:nvSpPr>
        <p:spPr>
          <a:xfrm>
            <a:off x="4883429" y="3571772"/>
            <a:ext cx="16282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Preizkusite izbrane modele in uporabite </a:t>
            </a:r>
            <a:r>
              <a:rPr lang="sl-SI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AICc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iskanje boljšega modela.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0F2D188-82BE-AA12-97DB-EBDFC068C980}"/>
              </a:ext>
            </a:extLst>
          </p:cNvPr>
          <p:cNvSpPr txBox="1"/>
          <p:nvPr/>
        </p:nvSpPr>
        <p:spPr>
          <a:xfrm>
            <a:off x="5697571" y="5878613"/>
            <a:ext cx="4296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9A02E92-FA50-9CB9-758E-D1B37F39F67F}"/>
              </a:ext>
            </a:extLst>
          </p:cNvPr>
          <p:cNvSpPr txBox="1"/>
          <p:nvPr/>
        </p:nvSpPr>
        <p:spPr>
          <a:xfrm>
            <a:off x="4883429" y="5146408"/>
            <a:ext cx="28950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0C1E5BB-27BA-BF5E-C369-51E0172B4E37}"/>
              </a:ext>
            </a:extLst>
          </p:cNvPr>
          <p:cNvSpPr txBox="1"/>
          <p:nvPr/>
        </p:nvSpPr>
        <p:spPr>
          <a:xfrm>
            <a:off x="5523977" y="5032219"/>
            <a:ext cx="3471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04EBCF17-9421-B2F6-C76E-137F673F0FE6}"/>
              </a:ext>
            </a:extLst>
          </p:cNvPr>
          <p:cNvSpPr txBox="1"/>
          <p:nvPr/>
        </p:nvSpPr>
        <p:spPr>
          <a:xfrm>
            <a:off x="5516166" y="5084206"/>
            <a:ext cx="3471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4E76BCB-5AAD-8CEC-B498-701F7F7CC003}"/>
              </a:ext>
            </a:extLst>
          </p:cNvPr>
          <p:cNvSpPr txBox="1"/>
          <p:nvPr/>
        </p:nvSpPr>
        <p:spPr>
          <a:xfrm>
            <a:off x="5390952" y="5038039"/>
            <a:ext cx="57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</a:t>
            </a:r>
          </a:p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ostanki izgledajo kot</a:t>
            </a:r>
          </a:p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beli </a:t>
            </a:r>
          </a:p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zvok?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579D05B4-B10C-9567-713B-A3ACD018CD0C}"/>
              </a:ext>
            </a:extLst>
          </p:cNvPr>
          <p:cNvSpPr txBox="1"/>
          <p:nvPr/>
        </p:nvSpPr>
        <p:spPr>
          <a:xfrm>
            <a:off x="5258635" y="6185743"/>
            <a:ext cx="87786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Izračunaj napovedi.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B030B176-D823-A32C-C710-0314FDD337D4}"/>
              </a:ext>
            </a:extLst>
          </p:cNvPr>
          <p:cNvSpPr txBox="1"/>
          <p:nvPr/>
        </p:nvSpPr>
        <p:spPr>
          <a:xfrm>
            <a:off x="8854163" y="2193711"/>
            <a:ext cx="1248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Uporaba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 Canova-Hansen za </a:t>
            </a:r>
            <a:r>
              <a:rPr lang="it-IT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izbiro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it-IT" sz="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okviru</a:t>
            </a:r>
            <a:r>
              <a:rPr lang="it-IT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ARIMA</a:t>
            </a:r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sl-SI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0C18EBFB-66EB-F16F-BD82-19797D7B6372}"/>
              </a:ext>
            </a:extLst>
          </p:cNvPr>
          <p:cNvSpPr txBox="1"/>
          <p:nvPr/>
        </p:nvSpPr>
        <p:spPr>
          <a:xfrm>
            <a:off x="7960485" y="2890432"/>
            <a:ext cx="30554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 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uporabo zaporednih KPSS testov enotnega korena za sezonsko diferencirane podatke (če je D = 1) ali izvirne podatke (če je D = 0).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26E380AE-6F16-C282-7F64-09D268D51F4F}"/>
              </a:ext>
            </a:extLst>
          </p:cNvPr>
          <p:cNvSpPr txBox="1"/>
          <p:nvPr/>
        </p:nvSpPr>
        <p:spPr>
          <a:xfrm>
            <a:off x="8056620" y="3435348"/>
            <a:ext cx="28436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 vrednosti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l-SI" sz="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sl-SI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minimiziranjem AIC. Za modele, pri katerih je d + D &lt; 2, dovolimo interakcijski izraz.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090A0EA-0791-1E17-2E48-F7D52B139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DA05977F-4F50-EB86-E2CE-3A8E6321318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0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8E37C-90CE-5040-413D-944926B87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1" y="1381476"/>
            <a:ext cx="8780184" cy="458500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E2B8396-884E-6E3E-3E1E-E0EDA022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DAA34C8-70CF-36EA-67C4-5C7F9A107B3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2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675565"/>
              </p:ext>
            </p:extLst>
          </p:nvPr>
        </p:nvGraphicFramePr>
        <p:xfrm>
          <a:off x="668866" y="1846793"/>
          <a:ext cx="10515600" cy="1520638"/>
        </p:xfrm>
        <a:graphic>
          <a:graphicData uri="http://schemas.openxmlformats.org/drawingml/2006/table">
            <a:tbl>
              <a:tblPr firstRow="1" firstCol="1" bandRow="1"/>
              <a:tblGrid>
                <a:gridCol w="3524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5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6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Models</a:t>
                      </a:r>
                      <a:r>
                        <a:rPr lang="sr-Cyrl-CS" sz="1100" b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RMSE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b="1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MAPE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MASE     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r-Cyrl-CS" sz="1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AIC</a:t>
                      </a:r>
                      <a:endParaRPr lang="en-GB" sz="11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50000"/>
                        </a:lnSpc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 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BIC</a:t>
                      </a:r>
                      <a:endParaRPr lang="en-GB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(5,0,1)(1,0,0)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86.62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110.5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1041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14.53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86.73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105.31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(4,0,0)(0,1,1)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d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1882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22.12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1.05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41.74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53.56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(4,0,1)(1,0,0)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1050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14.18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0.60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88.23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109.47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S-</a:t>
                      </a: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ARIMA (0,0,1)(0,1,0)</a:t>
                      </a:r>
                      <a:r>
                        <a:rPr lang="sr-Cyrl-CS" sz="1100" baseline="-25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52</a:t>
                      </a:r>
                      <a:r>
                        <a:rPr lang="sr-Cyrl-CS" sz="1100" baseline="300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f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1797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21.42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1.02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 %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36.52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40.46</a:t>
                      </a:r>
                      <a:r>
                        <a:rPr lang="en-GB" sz="110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GB" sz="110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sr-Cyrl-CS" sz="1100" i="1" baseline="300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3436673"/>
            <a:ext cx="4583546" cy="15755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DDC2FD4-60EB-57AC-A0FB-977B0349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FD9E467-7CE1-456E-72B8-D88CCC7A337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70A2E52-7136-BC76-ABF0-E443712C7DB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Napovedi</a:t>
            </a:r>
            <a:r>
              <a:rPr lang="en-GB" dirty="0"/>
              <a:t> o </a:t>
            </a:r>
            <a:r>
              <a:rPr lang="en-GB" dirty="0" err="1"/>
              <a:t>prihodnjem</a:t>
            </a:r>
            <a:r>
              <a:rPr lang="en-GB" dirty="0"/>
              <a:t> </a:t>
            </a:r>
            <a:r>
              <a:rPr lang="en-GB" dirty="0" err="1"/>
              <a:t>povpraševanju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Google Shape;865;p16">
            <a:extLst>
              <a:ext uri="{FF2B5EF4-FFF2-40B4-BE49-F238E27FC236}">
                <a16:creationId xmlns:a16="http://schemas.microsoft.com/office/drawing/2014/main" id="{AAB04687-4476-4451-ACA1-67C2BE1B72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5" y="1294977"/>
            <a:ext cx="8365067" cy="48687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9977" y="6143116"/>
            <a:ext cx="614142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4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 </a:t>
            </a:r>
            <a:r>
              <a:rPr lang="pl-PL" sz="1100" dirty="0"/>
              <a:t>Usposabljanje, testiranje in napovedano povpraševanje modela S-ARIMA </a:t>
            </a:r>
            <a:r>
              <a:rPr lang="sr-Cyrl-CS" sz="1100" dirty="0"/>
              <a:t>(5,0,1)(1,0,0)</a:t>
            </a:r>
            <a:r>
              <a:rPr lang="sr-Cyrl-CS" sz="1100" baseline="-25000" dirty="0"/>
              <a:t>52 </a:t>
            </a:r>
            <a:r>
              <a:rPr lang="sr-Cyrl-CS" sz="1100" dirty="0"/>
              <a:t>model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13B81E7-05EC-F90A-161B-623F49A98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446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6DD55E-7FCB-CA79-2CA4-889A8BF36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78" y="1374014"/>
            <a:ext cx="9350543" cy="483185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76C0D60-2D07-E038-C409-BEEAF7883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FA200DB-F2CE-E314-EF7A-ADBCDE6C88F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3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strank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glavno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gonilo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Natančno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napovedovanje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bistvenega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zmanjšanje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logističnih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stroškov.Napovedovanje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vključuje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zapleteno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usklajevanje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deležniki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Zaradi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negotovosti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zahtevno.Pandemija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COVID-19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poudarila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pomen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obvladovanja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negotovosti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povpraševanja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obvladovanje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teh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negotovosti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ključnega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verige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800" dirty="0">
                <a:ea typeface="Calibri" panose="020F0502020204030204" pitchFamily="34" charset="0"/>
                <a:cs typeface="Times New Roman" panose="02020603050405020304" pitchFamily="18" charset="0"/>
              </a:rPr>
              <a:t>Najnatančnejši model je bil model S-ARIMA </a:t>
            </a:r>
            <a:r>
              <a:rPr lang="sr-Cyrl-CS" sz="1800" dirty="0"/>
              <a:t>(5,0,1)(1,0,0)</a:t>
            </a:r>
            <a:r>
              <a:rPr lang="sr-Cyrl-CS" sz="1800" baseline="-25000" dirty="0"/>
              <a:t>52</a:t>
            </a:r>
            <a:r>
              <a:rPr lang="sr-Latn-RS" sz="1800" baseline="-25000" dirty="0"/>
              <a:t>.</a:t>
            </a:r>
            <a:endParaRPr lang="sr-Latn-R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D7EFCC2-C951-16B3-DBA2-AA68F8BA8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FC0F51F-289B-BE5B-AE32-6F29B9A082B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Najlepša hvala 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4A53183-670D-A303-D667-85F34CF6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1D91D4F-11D8-2FA7-B5EC-0B1736E8E13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/>
              <a:t>Kaj je </a:t>
            </a:r>
            <a:r>
              <a:rPr lang="en-GB" sz="2000" dirty="0" err="1"/>
              <a:t>napovedovanje</a:t>
            </a:r>
            <a:r>
              <a:rPr lang="en-GB" sz="2000" dirty="0"/>
              <a:t> </a:t>
            </a:r>
            <a:r>
              <a:rPr lang="en-GB" sz="2000" dirty="0" err="1"/>
              <a:t>povpraševanja</a:t>
            </a:r>
            <a:r>
              <a:rPr lang="en-GB" sz="2000" dirty="0"/>
              <a:t>? </a:t>
            </a:r>
            <a:endParaRPr lang="sl-SI" sz="2000" dirty="0"/>
          </a:p>
          <a:p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učinkovito</a:t>
            </a:r>
            <a:r>
              <a:rPr lang="en-GB" sz="2000" dirty="0"/>
              <a:t> </a:t>
            </a:r>
            <a:r>
              <a:rPr lang="en-GB" sz="2000" dirty="0" err="1"/>
              <a:t>vizualiziramo</a:t>
            </a:r>
            <a:r>
              <a:rPr lang="en-GB" sz="2000" dirty="0"/>
              <a:t> in </a:t>
            </a:r>
            <a:r>
              <a:rPr lang="en-GB" sz="2000" dirty="0" err="1"/>
              <a:t>sklepamo</a:t>
            </a:r>
            <a:r>
              <a:rPr lang="en-GB" sz="2000" dirty="0"/>
              <a:t> o </a:t>
            </a:r>
            <a:r>
              <a:rPr lang="en-GB" sz="2000" dirty="0" err="1"/>
              <a:t>podatkih</a:t>
            </a:r>
            <a:r>
              <a:rPr lang="en-GB" sz="2000" dirty="0"/>
              <a:t> o </a:t>
            </a:r>
            <a:r>
              <a:rPr lang="en-GB" sz="2000" dirty="0" err="1"/>
              <a:t>kupcih</a:t>
            </a:r>
            <a:r>
              <a:rPr lang="en-GB" sz="2000" dirty="0"/>
              <a:t>? </a:t>
            </a:r>
            <a:endParaRPr lang="sl-SI" sz="2000" dirty="0"/>
          </a:p>
          <a:p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izvesti</a:t>
            </a:r>
            <a:r>
              <a:rPr lang="en-GB" sz="2000" dirty="0"/>
              <a:t> </a:t>
            </a:r>
            <a:r>
              <a:rPr lang="en-GB" sz="2000" dirty="0" err="1"/>
              <a:t>inženiring</a:t>
            </a:r>
            <a:r>
              <a:rPr lang="en-GB" sz="2000" dirty="0"/>
              <a:t> </a:t>
            </a:r>
            <a:r>
              <a:rPr lang="en-GB" sz="2000" dirty="0" err="1"/>
              <a:t>značilnosti</a:t>
            </a:r>
            <a:r>
              <a:rPr lang="en-GB" sz="2000" dirty="0"/>
              <a:t> </a:t>
            </a:r>
            <a:r>
              <a:rPr lang="en-GB" sz="2000" dirty="0" err="1"/>
              <a:t>časovnih</a:t>
            </a:r>
            <a:r>
              <a:rPr lang="en-GB" sz="2000" dirty="0"/>
              <a:t> </a:t>
            </a:r>
            <a:r>
              <a:rPr lang="en-GB" sz="2000" dirty="0" err="1"/>
              <a:t>vrst</a:t>
            </a:r>
            <a:r>
              <a:rPr lang="en-GB" sz="2000" dirty="0"/>
              <a:t>?</a:t>
            </a:r>
            <a:endParaRPr lang="sr-Latn-R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82B082B-906C-6327-757B-B549A4DD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238614C-FEE3-2EB9-F1C5-0082219C4A9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Kaj je </a:t>
            </a:r>
            <a:r>
              <a:rPr lang="en-GB" dirty="0" err="1"/>
              <a:t>povpraševanje</a:t>
            </a:r>
            <a:r>
              <a:rPr lang="en-GB" dirty="0"/>
              <a:t> </a:t>
            </a:r>
            <a:r>
              <a:rPr lang="en-GB" dirty="0" err="1"/>
              <a:t>strank</a:t>
            </a:r>
            <a:r>
              <a:rPr lang="en-GB" dirty="0"/>
              <a:t> in </a:t>
            </a:r>
            <a:r>
              <a:rPr lang="en-GB" dirty="0" err="1"/>
              <a:t>napovedovanje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Povpraševanje</a:t>
            </a:r>
            <a:r>
              <a:rPr lang="en-GB" sz="1800" dirty="0"/>
              <a:t> </a:t>
            </a:r>
            <a:r>
              <a:rPr lang="en-GB" sz="1800" dirty="0" err="1"/>
              <a:t>končnega</a:t>
            </a:r>
            <a:r>
              <a:rPr lang="en-GB" sz="1800" dirty="0"/>
              <a:t> </a:t>
            </a:r>
            <a:r>
              <a:rPr lang="en-GB" sz="1800" dirty="0" err="1"/>
              <a:t>kupca</a:t>
            </a:r>
            <a:r>
              <a:rPr lang="en-GB" sz="1800" dirty="0"/>
              <a:t> </a:t>
            </a:r>
            <a:r>
              <a:rPr lang="en-GB" sz="1800" dirty="0" err="1"/>
              <a:t>sproži</a:t>
            </a:r>
            <a:r>
              <a:rPr lang="en-GB" sz="1800" dirty="0"/>
              <a:t> </a:t>
            </a:r>
            <a:r>
              <a:rPr lang="en-GB" sz="1800" dirty="0" err="1"/>
              <a:t>celotno</a:t>
            </a:r>
            <a:r>
              <a:rPr lang="en-GB" sz="1800" dirty="0"/>
              <a:t> </a:t>
            </a:r>
            <a:r>
              <a:rPr lang="en-GB" sz="1800" dirty="0" err="1"/>
              <a:t>dobavno</a:t>
            </a:r>
            <a:r>
              <a:rPr lang="en-GB" sz="1800" dirty="0"/>
              <a:t> </a:t>
            </a:r>
            <a:r>
              <a:rPr lang="en-GB" sz="1800" dirty="0" err="1"/>
              <a:t>verigo</a:t>
            </a:r>
            <a:r>
              <a:rPr lang="en-GB" sz="1800" dirty="0"/>
              <a:t>, </a:t>
            </a:r>
            <a:r>
              <a:rPr lang="en-GB" sz="1800" dirty="0" err="1"/>
              <a:t>zato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sestavina</a:t>
            </a:r>
            <a:r>
              <a:rPr lang="en-GB" sz="1800" dirty="0"/>
              <a:t> za </a:t>
            </a:r>
            <a:r>
              <a:rPr lang="en-GB" sz="1800" dirty="0" err="1"/>
              <a:t>načrtovanje</a:t>
            </a:r>
            <a:r>
              <a:rPr lang="en-GB" sz="1800" dirty="0"/>
              <a:t> </a:t>
            </a:r>
            <a:r>
              <a:rPr lang="en-GB" sz="1800" dirty="0" err="1"/>
              <a:t>vseh</a:t>
            </a:r>
            <a:r>
              <a:rPr lang="en-GB" sz="1800" dirty="0"/>
              <a:t> </a:t>
            </a:r>
            <a:r>
              <a:rPr lang="en-GB" sz="1800" dirty="0" err="1"/>
              <a:t>logističnih</a:t>
            </a:r>
            <a:r>
              <a:rPr lang="en-GB" sz="1800" dirty="0"/>
              <a:t> </a:t>
            </a:r>
            <a:r>
              <a:rPr lang="en-GB" sz="1800" dirty="0" err="1"/>
              <a:t>procesov</a:t>
            </a:r>
            <a:r>
              <a:rPr lang="en-GB" sz="1800" dirty="0"/>
              <a:t> v </a:t>
            </a:r>
            <a:r>
              <a:rPr lang="en-GB" sz="1800" dirty="0" err="1"/>
              <a:t>dobavni</a:t>
            </a:r>
            <a:r>
              <a:rPr lang="en-GB" sz="1800" dirty="0"/>
              <a:t> </a:t>
            </a:r>
            <a:r>
              <a:rPr lang="en-GB" sz="1800" dirty="0" err="1"/>
              <a:t>verigi</a:t>
            </a:r>
            <a:r>
              <a:rPr lang="en-GB" sz="1800" dirty="0"/>
              <a:t>. </a:t>
            </a:r>
            <a:r>
              <a:rPr lang="en-GB" sz="1800" dirty="0" err="1"/>
              <a:t>Razumevanje</a:t>
            </a:r>
            <a:r>
              <a:rPr lang="en-GB" sz="1800" dirty="0"/>
              <a:t> in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kupcev</a:t>
            </a:r>
            <a:r>
              <a:rPr lang="en-GB" sz="1800" dirty="0"/>
              <a:t> je </a:t>
            </a:r>
            <a:r>
              <a:rPr lang="en-GB" sz="1800" dirty="0" err="1"/>
              <a:t>ključnega</a:t>
            </a:r>
            <a:r>
              <a:rPr lang="en-GB" sz="1800" dirty="0"/>
              <a:t> </a:t>
            </a:r>
            <a:r>
              <a:rPr lang="en-GB" sz="1800" dirty="0" err="1"/>
              <a:t>pomena</a:t>
            </a:r>
            <a:r>
              <a:rPr lang="en-GB" sz="1800" dirty="0"/>
              <a:t> za </a:t>
            </a:r>
            <a:r>
              <a:rPr lang="en-GB" sz="1800" dirty="0" err="1"/>
              <a:t>vodje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, </a:t>
            </a:r>
            <a:r>
              <a:rPr lang="en-GB" sz="1800" dirty="0" err="1"/>
              <a:t>saj</a:t>
            </a:r>
            <a:r>
              <a:rPr lang="en-GB" sz="1800" dirty="0"/>
              <a:t> </a:t>
            </a:r>
            <a:r>
              <a:rPr lang="en-GB" sz="1800" dirty="0" err="1"/>
              <a:t>neposredno</a:t>
            </a:r>
            <a:r>
              <a:rPr lang="en-GB" sz="1800" dirty="0"/>
              <a:t> </a:t>
            </a:r>
            <a:r>
              <a:rPr lang="en-GB" sz="1800" dirty="0" err="1"/>
              <a:t>vpliva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učinkovitost</a:t>
            </a:r>
            <a:r>
              <a:rPr lang="en-GB" sz="1800" dirty="0"/>
              <a:t> in </a:t>
            </a:r>
            <a:r>
              <a:rPr lang="en-GB" sz="1800" dirty="0" err="1"/>
              <a:t>uspešnost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et al., 2016). </a:t>
            </a:r>
            <a:r>
              <a:rPr lang="en-GB" sz="1800" dirty="0" err="1"/>
              <a:t>Natančni</a:t>
            </a:r>
            <a:r>
              <a:rPr lang="en-GB" sz="1800" dirty="0"/>
              <a:t>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napovedovanja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so </a:t>
            </a:r>
            <a:r>
              <a:rPr lang="en-GB" sz="1800" dirty="0" err="1"/>
              <a:t>bistveni</a:t>
            </a:r>
            <a:r>
              <a:rPr lang="en-GB" sz="1800" dirty="0"/>
              <a:t> za </a:t>
            </a:r>
            <a:r>
              <a:rPr lang="en-GB" sz="1800" dirty="0" err="1"/>
              <a:t>načrtovanje</a:t>
            </a:r>
            <a:r>
              <a:rPr lang="en-GB" sz="1800" dirty="0"/>
              <a:t> in </a:t>
            </a:r>
            <a:r>
              <a:rPr lang="en-GB" sz="1800" dirty="0" err="1"/>
              <a:t>razporeditev</a:t>
            </a:r>
            <a:r>
              <a:rPr lang="en-GB" sz="1800" dirty="0"/>
              <a:t> </a:t>
            </a:r>
            <a:r>
              <a:rPr lang="en-GB" sz="1800" dirty="0" err="1"/>
              <a:t>logističnih</a:t>
            </a:r>
            <a:r>
              <a:rPr lang="en-GB" sz="1800" dirty="0"/>
              <a:t> </a:t>
            </a:r>
            <a:r>
              <a:rPr lang="en-GB" sz="1800" dirty="0" err="1"/>
              <a:t>dejavnosti</a:t>
            </a:r>
            <a:r>
              <a:rPr lang="en-GB" sz="1800" dirty="0"/>
              <a:t>, </a:t>
            </a:r>
            <a:r>
              <a:rPr lang="en-GB" sz="1800" dirty="0" err="1"/>
              <a:t>saj</a:t>
            </a:r>
            <a:r>
              <a:rPr lang="en-GB" sz="1800" dirty="0"/>
              <a:t> z </a:t>
            </a:r>
            <a:r>
              <a:rPr lang="en-GB" sz="1800" dirty="0" err="1"/>
              <a:t>zanesljivimi</a:t>
            </a:r>
            <a:r>
              <a:rPr lang="en-GB" sz="1800" dirty="0"/>
              <a:t> </a:t>
            </a:r>
            <a:r>
              <a:rPr lang="en-GB" sz="1800" dirty="0" err="1"/>
              <a:t>ocenami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strank</a:t>
            </a:r>
            <a:r>
              <a:rPr lang="en-GB" sz="1800" dirty="0"/>
              <a:t> </a:t>
            </a:r>
            <a:r>
              <a:rPr lang="en-GB" sz="1800" dirty="0" err="1"/>
              <a:t>pomagajo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zmanjševanju</a:t>
            </a:r>
            <a:r>
              <a:rPr lang="en-GB" sz="1800" dirty="0"/>
              <a:t> </a:t>
            </a:r>
            <a:r>
              <a:rPr lang="en-GB" sz="1800" dirty="0" err="1"/>
              <a:t>logističnih</a:t>
            </a:r>
            <a:r>
              <a:rPr lang="en-GB" sz="1800" dirty="0"/>
              <a:t> </a:t>
            </a:r>
            <a:r>
              <a:rPr lang="en-GB" sz="1800" dirty="0" err="1"/>
              <a:t>stroškov</a:t>
            </a:r>
            <a:r>
              <a:rPr lang="en-GB" sz="1800" dirty="0"/>
              <a:t> (</a:t>
            </a:r>
            <a:r>
              <a:rPr lang="en-GB" sz="1800" dirty="0" err="1"/>
              <a:t>Mircetic</a:t>
            </a:r>
            <a:r>
              <a:rPr lang="en-GB" sz="1800" dirty="0"/>
              <a:t> et al., 2017).</a:t>
            </a:r>
            <a:endParaRPr lang="sl-SI" sz="1800" dirty="0"/>
          </a:p>
          <a:p>
            <a:r>
              <a:rPr lang="en-GB" sz="1800" dirty="0"/>
              <a:t>Napovedovanje </a:t>
            </a:r>
            <a:r>
              <a:rPr lang="en-GB" sz="1800" dirty="0" err="1"/>
              <a:t>povpraševanja</a:t>
            </a:r>
            <a:r>
              <a:rPr lang="en-GB" sz="1800" dirty="0"/>
              <a:t> v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verigah</a:t>
            </a:r>
            <a:r>
              <a:rPr lang="en-GB" sz="1800" dirty="0"/>
              <a:t> </a:t>
            </a:r>
            <a:r>
              <a:rPr lang="en-GB" sz="1800" dirty="0" err="1"/>
              <a:t>presega</a:t>
            </a:r>
            <a:r>
              <a:rPr lang="en-GB" sz="1800" dirty="0"/>
              <a:t> </a:t>
            </a:r>
            <a:r>
              <a:rPr lang="en-GB" sz="1800" dirty="0" err="1"/>
              <a:t>preprosto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zahtev</a:t>
            </a:r>
            <a:r>
              <a:rPr lang="en-GB" sz="1800" dirty="0"/>
              <a:t> po </a:t>
            </a:r>
            <a:r>
              <a:rPr lang="en-GB" sz="1800" dirty="0" err="1"/>
              <a:t>povpraševanju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eni</a:t>
            </a:r>
            <a:r>
              <a:rPr lang="en-GB" sz="1800" dirty="0"/>
              <a:t> </a:t>
            </a:r>
            <a:r>
              <a:rPr lang="en-GB" sz="1800" dirty="0" err="1"/>
              <a:t>točki</a:t>
            </a:r>
            <a:r>
              <a:rPr lang="en-GB" sz="1800" dirty="0"/>
              <a:t>. </a:t>
            </a:r>
            <a:r>
              <a:rPr lang="en-GB" sz="1800" dirty="0" err="1"/>
              <a:t>Vključuje</a:t>
            </a:r>
            <a:r>
              <a:rPr lang="en-GB" sz="1800" dirty="0"/>
              <a:t> </a:t>
            </a:r>
            <a:r>
              <a:rPr lang="en-GB" sz="1800" dirty="0" err="1"/>
              <a:t>kompleksne</a:t>
            </a:r>
            <a:r>
              <a:rPr lang="en-GB" sz="1800" dirty="0"/>
              <a:t> </a:t>
            </a:r>
            <a:r>
              <a:rPr lang="en-GB" sz="1800" dirty="0" err="1"/>
              <a:t>izzive</a:t>
            </a:r>
            <a:r>
              <a:rPr lang="en-GB" sz="1800" dirty="0"/>
              <a:t>,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sta</a:t>
            </a:r>
            <a:r>
              <a:rPr lang="en-GB" sz="1800" dirty="0"/>
              <a:t> </a:t>
            </a:r>
            <a:r>
              <a:rPr lang="en-GB" sz="1800" dirty="0" err="1"/>
              <a:t>usklajevanje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in </a:t>
            </a:r>
            <a:r>
              <a:rPr lang="en-GB" sz="1800" dirty="0" err="1"/>
              <a:t>zagotavljanje</a:t>
            </a:r>
            <a:r>
              <a:rPr lang="en-GB" sz="1800" dirty="0"/>
              <a:t> </a:t>
            </a:r>
            <a:r>
              <a:rPr lang="en-GB" sz="1800" dirty="0" err="1"/>
              <a:t>učinkovite</a:t>
            </a:r>
            <a:r>
              <a:rPr lang="en-GB" sz="1800" dirty="0"/>
              <a:t> </a:t>
            </a:r>
            <a:r>
              <a:rPr lang="en-GB" sz="1800" dirty="0" err="1"/>
              <a:t>izmenjave</a:t>
            </a:r>
            <a:r>
              <a:rPr lang="en-GB" sz="1800" dirty="0"/>
              <a:t> </a:t>
            </a:r>
            <a:r>
              <a:rPr lang="en-GB" sz="1800" dirty="0" err="1"/>
              <a:t>informacij</a:t>
            </a:r>
            <a:r>
              <a:rPr lang="en-GB" sz="1800" dirty="0"/>
              <a:t> med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deležniki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et al., 2016). Ta </a:t>
            </a:r>
            <a:r>
              <a:rPr lang="en-GB" sz="1800" dirty="0" err="1"/>
              <a:t>kompleksnost</a:t>
            </a:r>
            <a:r>
              <a:rPr lang="en-GB" sz="1800" dirty="0"/>
              <a:t> je </a:t>
            </a:r>
            <a:r>
              <a:rPr lang="en-GB" sz="1800" dirty="0" err="1"/>
              <a:t>posledica</a:t>
            </a:r>
            <a:r>
              <a:rPr lang="en-GB" sz="1800" dirty="0"/>
              <a:t> </a:t>
            </a:r>
            <a:r>
              <a:rPr lang="en-GB" sz="1800" dirty="0" err="1"/>
              <a:t>negotovosti</a:t>
            </a:r>
            <a:r>
              <a:rPr lang="en-GB" sz="1800" dirty="0"/>
              <a:t>, ki je </a:t>
            </a:r>
            <a:r>
              <a:rPr lang="en-GB" sz="1800" dirty="0" err="1"/>
              <a:t>neločljivo</a:t>
            </a:r>
            <a:r>
              <a:rPr lang="en-GB" sz="1800" dirty="0"/>
              <a:t> </a:t>
            </a:r>
            <a:r>
              <a:rPr lang="en-GB" sz="1800" dirty="0" err="1"/>
              <a:t>povezana</a:t>
            </a:r>
            <a:r>
              <a:rPr lang="en-GB" sz="1800" dirty="0"/>
              <a:t> s </a:t>
            </a:r>
            <a:r>
              <a:rPr lang="en-GB" sz="1800" dirty="0" err="1"/>
              <a:t>povpraševanjem</a:t>
            </a:r>
            <a:r>
              <a:rPr lang="en-GB" sz="1800" dirty="0"/>
              <a:t> in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katero</a:t>
            </a:r>
            <a:r>
              <a:rPr lang="en-GB" sz="1800" dirty="0"/>
              <a:t> </a:t>
            </a:r>
            <a:r>
              <a:rPr lang="en-GB" sz="1800" dirty="0" err="1"/>
              <a:t>vplivajo</a:t>
            </a:r>
            <a:r>
              <a:rPr lang="en-GB" sz="1800" dirty="0"/>
              <a:t> </a:t>
            </a:r>
            <a:r>
              <a:rPr lang="en-GB" sz="1800" dirty="0" err="1"/>
              <a:t>različni</a:t>
            </a:r>
            <a:r>
              <a:rPr lang="en-GB" sz="1800" dirty="0"/>
              <a:t> </a:t>
            </a:r>
            <a:r>
              <a:rPr lang="en-GB" sz="1800" dirty="0" err="1"/>
              <a:t>dejavniki</a:t>
            </a:r>
            <a:r>
              <a:rPr lang="en-GB" sz="1800" dirty="0"/>
              <a:t>, </a:t>
            </a:r>
            <a:r>
              <a:rPr lang="en-GB" sz="1800" dirty="0" err="1"/>
              <a:t>zaradi</a:t>
            </a:r>
            <a:r>
              <a:rPr lang="en-GB" sz="1800" dirty="0"/>
              <a:t> </a:t>
            </a:r>
            <a:r>
              <a:rPr lang="en-GB" sz="1800" dirty="0" err="1"/>
              <a:t>česar</a:t>
            </a:r>
            <a:r>
              <a:rPr lang="en-GB" sz="1800" dirty="0"/>
              <a:t> je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</a:t>
            </a:r>
            <a:r>
              <a:rPr lang="en-GB" sz="1800" dirty="0" err="1"/>
              <a:t>še</a:t>
            </a:r>
            <a:r>
              <a:rPr lang="en-GB" sz="1800" dirty="0"/>
              <a:t> </a:t>
            </a:r>
            <a:r>
              <a:rPr lang="en-GB" sz="1800" dirty="0" err="1"/>
              <a:t>posebej</a:t>
            </a:r>
            <a:r>
              <a:rPr lang="en-GB" sz="1800" dirty="0"/>
              <a:t> </a:t>
            </a:r>
            <a:r>
              <a:rPr lang="en-GB" sz="1800" dirty="0" err="1"/>
              <a:t>zahtevno</a:t>
            </a:r>
            <a:r>
              <a:rPr lang="en-GB" sz="1800" dirty="0"/>
              <a:t> (Rostami-Tabar, 2013). </a:t>
            </a:r>
            <a:r>
              <a:rPr lang="en-GB" sz="1800" dirty="0" err="1"/>
              <a:t>Menedžerji</a:t>
            </a:r>
            <a:r>
              <a:rPr lang="en-GB" sz="1800" dirty="0"/>
              <a:t> </a:t>
            </a:r>
            <a:r>
              <a:rPr lang="en-GB" sz="1800" dirty="0" err="1"/>
              <a:t>morajo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negotovosti</a:t>
            </a:r>
            <a:r>
              <a:rPr lang="en-GB" sz="1800" dirty="0"/>
              <a:t> </a:t>
            </a:r>
            <a:r>
              <a:rPr lang="en-GB" sz="1800" dirty="0" err="1"/>
              <a:t>obravnavati</a:t>
            </a:r>
            <a:r>
              <a:rPr lang="en-GB" sz="1800" dirty="0"/>
              <a:t>, da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uspešno</a:t>
            </a:r>
            <a:r>
              <a:rPr lang="en-GB" sz="1800" dirty="0"/>
              <a:t> </a:t>
            </a:r>
            <a:r>
              <a:rPr lang="en-GB" sz="1800" dirty="0" err="1"/>
              <a:t>načrtujejo</a:t>
            </a:r>
            <a:r>
              <a:rPr lang="en-GB" sz="1800" dirty="0"/>
              <a:t> in 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DB0DEF0-2D28-41BC-D283-629A57C0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B2172DB-3106-C4D6-9E6F-EAF1F556B7E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Kaj je </a:t>
            </a:r>
            <a:r>
              <a:rPr lang="en-GB" dirty="0" err="1"/>
              <a:t>povpraševanje</a:t>
            </a:r>
            <a:r>
              <a:rPr lang="en-GB" dirty="0"/>
              <a:t> </a:t>
            </a:r>
            <a:r>
              <a:rPr lang="en-GB" dirty="0" err="1"/>
              <a:t>strank</a:t>
            </a:r>
            <a:r>
              <a:rPr lang="en-GB" dirty="0"/>
              <a:t> in </a:t>
            </a:r>
            <a:r>
              <a:rPr lang="en-GB" dirty="0" err="1"/>
              <a:t>napovedovanje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?</a:t>
            </a:r>
            <a:endParaRPr lang="sl-SI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Eden </a:t>
            </a:r>
            <a:r>
              <a:rPr lang="en-GB" sz="1800" dirty="0" err="1"/>
              <a:t>največjih</a:t>
            </a:r>
            <a:r>
              <a:rPr lang="en-GB" sz="1800" dirty="0"/>
              <a:t> </a:t>
            </a:r>
            <a:r>
              <a:rPr lang="en-GB" sz="1800" dirty="0" err="1"/>
              <a:t>izzivov</a:t>
            </a:r>
            <a:r>
              <a:rPr lang="en-GB" sz="1800" dirty="0"/>
              <a:t> </a:t>
            </a:r>
            <a:r>
              <a:rPr lang="en-GB" sz="1800" dirty="0" err="1"/>
              <a:t>sodobnih</a:t>
            </a:r>
            <a:r>
              <a:rPr lang="en-GB" sz="1800" dirty="0"/>
              <a:t>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</a:t>
            </a:r>
            <a:r>
              <a:rPr lang="en-GB" sz="1800" dirty="0"/>
              <a:t> je </a:t>
            </a:r>
            <a:r>
              <a:rPr lang="en-GB" sz="1800" dirty="0" err="1"/>
              <a:t>negotovost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. To </a:t>
            </a:r>
            <a:r>
              <a:rPr lang="en-GB" sz="1800" dirty="0" err="1"/>
              <a:t>vprašanje</a:t>
            </a:r>
            <a:r>
              <a:rPr lang="en-GB" sz="1800" dirty="0"/>
              <a:t> je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izpostavljeno</a:t>
            </a:r>
            <a:r>
              <a:rPr lang="en-GB" sz="1800" dirty="0"/>
              <a:t> med </a:t>
            </a:r>
            <a:r>
              <a:rPr lang="en-GB" sz="1800" dirty="0" err="1"/>
              <a:t>nedavno</a:t>
            </a:r>
            <a:r>
              <a:rPr lang="en-GB" sz="1800" dirty="0"/>
              <a:t> </a:t>
            </a:r>
            <a:r>
              <a:rPr lang="en-GB" sz="1800" dirty="0" err="1"/>
              <a:t>pandemijo</a:t>
            </a:r>
            <a:r>
              <a:rPr lang="en-GB" sz="1800" dirty="0"/>
              <a:t> COVID-19, ki je </a:t>
            </a:r>
            <a:r>
              <a:rPr lang="en-GB" sz="1800" dirty="0" err="1"/>
              <a:t>povzročila</a:t>
            </a:r>
            <a:r>
              <a:rPr lang="en-GB" sz="1800" dirty="0"/>
              <a:t> </a:t>
            </a:r>
            <a:r>
              <a:rPr lang="en-GB" sz="1800" dirty="0" err="1"/>
              <a:t>obsežne</a:t>
            </a:r>
            <a:r>
              <a:rPr lang="en-GB" sz="1800" dirty="0"/>
              <a:t> </a:t>
            </a:r>
            <a:r>
              <a:rPr lang="en-GB" sz="1800" dirty="0" err="1"/>
              <a:t>motnje</a:t>
            </a:r>
            <a:r>
              <a:rPr lang="en-GB" sz="1800" dirty="0"/>
              <a:t>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zapletla</a:t>
            </a:r>
            <a:r>
              <a:rPr lang="en-GB" sz="1800" dirty="0"/>
              <a:t> </a:t>
            </a:r>
            <a:r>
              <a:rPr lang="en-GB" sz="1800" dirty="0" err="1"/>
              <a:t>načrtovanje</a:t>
            </a:r>
            <a:r>
              <a:rPr lang="en-GB" sz="1800" dirty="0"/>
              <a:t> in </a:t>
            </a:r>
            <a:r>
              <a:rPr lang="en-GB" sz="1800" dirty="0" err="1"/>
              <a:t>nadzor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(Nikolopoulos et al., 2020). Pri </a:t>
            </a:r>
            <a:r>
              <a:rPr lang="en-GB" sz="1800" dirty="0" err="1"/>
              <a:t>napovedovanju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ne </a:t>
            </a:r>
            <a:r>
              <a:rPr lang="en-GB" sz="1800" dirty="0" err="1"/>
              <a:t>gre</a:t>
            </a:r>
            <a:r>
              <a:rPr lang="en-GB" sz="1800" dirty="0"/>
              <a:t> le za </a:t>
            </a:r>
            <a:r>
              <a:rPr lang="en-GB" sz="1800" dirty="0" err="1"/>
              <a:t>ocenjevanje</a:t>
            </a:r>
            <a:r>
              <a:rPr lang="en-GB" sz="1800" dirty="0"/>
              <a:t> </a:t>
            </a:r>
            <a:r>
              <a:rPr lang="en-GB" sz="1800" dirty="0" err="1"/>
              <a:t>prihodnjega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, </a:t>
            </a:r>
            <a:r>
              <a:rPr lang="en-GB" sz="1800" dirty="0" err="1"/>
              <a:t>temveč</a:t>
            </a:r>
            <a:r>
              <a:rPr lang="en-GB" sz="1800" dirty="0"/>
              <a:t> </a:t>
            </a:r>
            <a:r>
              <a:rPr lang="en-GB" sz="1800" dirty="0" err="1"/>
              <a:t>vključuje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po </a:t>
            </a:r>
            <a:r>
              <a:rPr lang="en-GB" sz="1800" dirty="0" err="1"/>
              <a:t>številnih</a:t>
            </a:r>
            <a:r>
              <a:rPr lang="en-GB" sz="1800" dirty="0"/>
              <a:t> </a:t>
            </a:r>
            <a:r>
              <a:rPr lang="en-GB" sz="1800" dirty="0" err="1"/>
              <a:t>postavkah</a:t>
            </a:r>
            <a:r>
              <a:rPr lang="en-GB" sz="1800" dirty="0"/>
              <a:t> v </a:t>
            </a:r>
            <a:r>
              <a:rPr lang="en-GB" sz="1800" dirty="0" err="1"/>
              <a:t>dobavni</a:t>
            </a:r>
            <a:r>
              <a:rPr lang="en-GB" sz="1800" dirty="0"/>
              <a:t> </a:t>
            </a:r>
            <a:r>
              <a:rPr lang="en-GB" sz="1800" dirty="0" err="1"/>
              <a:t>verigi</a:t>
            </a:r>
            <a:r>
              <a:rPr lang="en-GB" sz="1800" dirty="0"/>
              <a:t>. </a:t>
            </a:r>
            <a:r>
              <a:rPr lang="en-GB" sz="1800" dirty="0" err="1"/>
              <a:t>Napovedovalci</a:t>
            </a:r>
            <a:r>
              <a:rPr lang="en-GB" sz="1800" dirty="0"/>
              <a:t> </a:t>
            </a:r>
            <a:r>
              <a:rPr lang="en-GB" sz="1800" dirty="0" err="1"/>
              <a:t>pogosto</a:t>
            </a:r>
            <a:r>
              <a:rPr lang="en-GB" sz="1800" dirty="0"/>
              <a:t> </a:t>
            </a:r>
            <a:r>
              <a:rPr lang="en-GB" sz="1800" dirty="0" err="1"/>
              <a:t>ekstrapolirajo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o </a:t>
            </a:r>
            <a:r>
              <a:rPr lang="en-GB" sz="1800" dirty="0" err="1"/>
              <a:t>časovnih</a:t>
            </a:r>
            <a:r>
              <a:rPr lang="en-GB" sz="1800" dirty="0"/>
              <a:t> </a:t>
            </a:r>
            <a:r>
              <a:rPr lang="en-GB" sz="1800" dirty="0" err="1"/>
              <a:t>vrstah</a:t>
            </a:r>
            <a:r>
              <a:rPr lang="en-GB" sz="1800" dirty="0"/>
              <a:t> za </a:t>
            </a:r>
            <a:r>
              <a:rPr lang="en-GB" sz="1800" dirty="0" err="1"/>
              <a:t>vsako</a:t>
            </a:r>
            <a:r>
              <a:rPr lang="en-GB" sz="1800" dirty="0"/>
              <a:t> </a:t>
            </a:r>
            <a:r>
              <a:rPr lang="en-GB" sz="1800" dirty="0" err="1"/>
              <a:t>skladiščno</a:t>
            </a:r>
            <a:r>
              <a:rPr lang="en-GB" sz="1800" dirty="0"/>
              <a:t> </a:t>
            </a:r>
            <a:r>
              <a:rPr lang="en-GB" sz="1800" dirty="0" err="1"/>
              <a:t>enoto</a:t>
            </a:r>
            <a:r>
              <a:rPr lang="en-GB" sz="1800" dirty="0"/>
              <a:t> (SKU) </a:t>
            </a:r>
            <a:r>
              <a:rPr lang="en-GB" sz="1800" dirty="0" err="1"/>
              <a:t>posebej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</a:t>
            </a:r>
            <a:r>
              <a:rPr lang="en-GB" sz="1800" dirty="0" err="1"/>
              <a:t>zahteva</a:t>
            </a:r>
            <a:r>
              <a:rPr lang="en-GB" sz="1800" dirty="0"/>
              <a:t> </a:t>
            </a:r>
            <a:r>
              <a:rPr lang="en-GB" sz="1800" dirty="0" err="1"/>
              <a:t>podrobno</a:t>
            </a:r>
            <a:r>
              <a:rPr lang="en-GB" sz="1800" dirty="0"/>
              <a:t> in </a:t>
            </a:r>
            <a:r>
              <a:rPr lang="en-GB" sz="1800" dirty="0" err="1"/>
              <a:t>natančno</a:t>
            </a:r>
            <a:r>
              <a:rPr lang="en-GB" sz="1800" dirty="0"/>
              <a:t> </a:t>
            </a:r>
            <a:r>
              <a:rPr lang="en-GB" sz="1800" dirty="0" err="1"/>
              <a:t>analizo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(</a:t>
            </a:r>
            <a:r>
              <a:rPr lang="en-GB" sz="1800" dirty="0" err="1"/>
              <a:t>Mircetic</a:t>
            </a:r>
            <a:r>
              <a:rPr lang="en-GB" sz="1800" dirty="0"/>
              <a:t> et al., 2022).</a:t>
            </a:r>
            <a:endParaRPr lang="sl-SI" sz="1800" dirty="0"/>
          </a:p>
          <a:p>
            <a:r>
              <a:rPr lang="en-GB" sz="1800" dirty="0"/>
              <a:t>V </a:t>
            </a:r>
            <a:r>
              <a:rPr lang="en-GB" sz="1800" dirty="0" err="1"/>
              <a:t>praksi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v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verigah</a:t>
            </a:r>
            <a:r>
              <a:rPr lang="en-GB" sz="1800" dirty="0"/>
              <a:t> </a:t>
            </a:r>
            <a:r>
              <a:rPr lang="en-GB" sz="1800" dirty="0" err="1"/>
              <a:t>ponazorimo</a:t>
            </a:r>
            <a:r>
              <a:rPr lang="en-GB" sz="1800" dirty="0"/>
              <a:t> s </a:t>
            </a:r>
            <a:r>
              <a:rPr lang="en-GB" sz="1800" dirty="0" err="1"/>
              <a:t>tem</a:t>
            </a:r>
            <a:r>
              <a:rPr lang="en-GB" sz="1800" dirty="0"/>
              <a:t>,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trgovci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drobno</a:t>
            </a:r>
            <a:r>
              <a:rPr lang="en-GB" sz="1800" dirty="0"/>
              <a:t> </a:t>
            </a:r>
            <a:r>
              <a:rPr lang="en-GB" sz="1800" dirty="0" err="1"/>
              <a:t>uporabljajo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s </a:t>
            </a:r>
            <a:r>
              <a:rPr lang="en-GB" sz="1800" dirty="0" err="1"/>
              <a:t>prodajnih</a:t>
            </a:r>
            <a:r>
              <a:rPr lang="en-GB" sz="1800" dirty="0"/>
              <a:t> </a:t>
            </a:r>
            <a:r>
              <a:rPr lang="en-GB" sz="1800" dirty="0" err="1"/>
              <a:t>mest</a:t>
            </a:r>
            <a:r>
              <a:rPr lang="en-GB" sz="1800" dirty="0"/>
              <a:t> za </a:t>
            </a:r>
            <a:r>
              <a:rPr lang="en-GB" sz="1800" dirty="0" err="1"/>
              <a:t>izdelavo</a:t>
            </a:r>
            <a:r>
              <a:rPr lang="en-GB" sz="1800" dirty="0"/>
              <a:t> </a:t>
            </a:r>
            <a:r>
              <a:rPr lang="en-GB" sz="1800" dirty="0" err="1"/>
              <a:t>napovedi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ravni</a:t>
            </a:r>
            <a:r>
              <a:rPr lang="en-GB" sz="1800" dirty="0"/>
              <a:t> </a:t>
            </a:r>
            <a:r>
              <a:rPr lang="en-GB" sz="1800" dirty="0" err="1"/>
              <a:t>posamezne</a:t>
            </a:r>
            <a:r>
              <a:rPr lang="en-GB" sz="1800" dirty="0"/>
              <a:t> </a:t>
            </a:r>
            <a:r>
              <a:rPr lang="en-GB" sz="1800" dirty="0" err="1"/>
              <a:t>trgovine</a:t>
            </a:r>
            <a:r>
              <a:rPr lang="en-GB" sz="1800" dirty="0"/>
              <a:t>. Ta </a:t>
            </a:r>
            <a:r>
              <a:rPr lang="en-GB" sz="1800" dirty="0" err="1"/>
              <a:t>pristop</a:t>
            </a:r>
            <a:r>
              <a:rPr lang="en-GB" sz="1800" dirty="0"/>
              <a:t> </a:t>
            </a:r>
            <a:r>
              <a:rPr lang="en-GB" sz="1800" dirty="0" err="1"/>
              <a:t>poudarja</a:t>
            </a:r>
            <a:r>
              <a:rPr lang="en-GB" sz="1800" dirty="0"/>
              <a:t> </a:t>
            </a:r>
            <a:r>
              <a:rPr lang="en-GB" sz="1800" dirty="0" err="1"/>
              <a:t>potrebo</a:t>
            </a:r>
            <a:r>
              <a:rPr lang="en-GB" sz="1800" dirty="0"/>
              <a:t> po </a:t>
            </a:r>
            <a:r>
              <a:rPr lang="en-GB" sz="1800" dirty="0" err="1"/>
              <a:t>natančnem</a:t>
            </a:r>
            <a:r>
              <a:rPr lang="en-GB" sz="1800" dirty="0"/>
              <a:t> </a:t>
            </a:r>
            <a:r>
              <a:rPr lang="en-GB" sz="1800" dirty="0" err="1"/>
              <a:t>zbiranju</a:t>
            </a:r>
            <a:r>
              <a:rPr lang="en-GB" sz="1800" dirty="0"/>
              <a:t> in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za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kupcev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podrobni</a:t>
            </a:r>
            <a:r>
              <a:rPr lang="en-GB" sz="1800" dirty="0"/>
              <a:t> </a:t>
            </a:r>
            <a:r>
              <a:rPr lang="en-GB" sz="1800" dirty="0" err="1"/>
              <a:t>ravni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</a:t>
            </a:r>
            <a:r>
              <a:rPr lang="en-GB" sz="1800" dirty="0" err="1"/>
              <a:t>zagotavlja</a:t>
            </a:r>
            <a:r>
              <a:rPr lang="en-GB" sz="1800" dirty="0"/>
              <a:t> </a:t>
            </a:r>
            <a:r>
              <a:rPr lang="en-GB" sz="1800" dirty="0" err="1"/>
              <a:t>odzivnost</a:t>
            </a:r>
            <a:r>
              <a:rPr lang="en-GB" sz="1800" dirty="0"/>
              <a:t> in </a:t>
            </a:r>
            <a:r>
              <a:rPr lang="en-GB" sz="1800" dirty="0" err="1"/>
              <a:t>učinkovitost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(</a:t>
            </a:r>
            <a:r>
              <a:rPr lang="en-GB" sz="1800" dirty="0" err="1"/>
              <a:t>Mircetic</a:t>
            </a:r>
            <a:r>
              <a:rPr lang="en-GB" sz="1800" dirty="0"/>
              <a:t> et al., 2022). </a:t>
            </a:r>
            <a:r>
              <a:rPr lang="en-GB" sz="1800" dirty="0" err="1"/>
              <a:t>Učinkovitost</a:t>
            </a:r>
            <a:r>
              <a:rPr lang="en-GB" sz="1800" dirty="0"/>
              <a:t> teh </a:t>
            </a:r>
            <a:r>
              <a:rPr lang="en-GB" sz="1800" dirty="0" err="1"/>
              <a:t>prizadevanj</a:t>
            </a:r>
            <a:r>
              <a:rPr lang="en-GB" sz="1800" dirty="0"/>
              <a:t> za </a:t>
            </a:r>
            <a:r>
              <a:rPr lang="en-GB" sz="1800" dirty="0" err="1"/>
              <a:t>napovedovanje</a:t>
            </a:r>
            <a:r>
              <a:rPr lang="en-GB" sz="1800" dirty="0"/>
              <a:t> je </a:t>
            </a:r>
            <a:r>
              <a:rPr lang="en-GB" sz="1800" dirty="0" err="1"/>
              <a:t>ključnega</a:t>
            </a:r>
            <a:r>
              <a:rPr lang="en-GB" sz="1800" dirty="0"/>
              <a:t> </a:t>
            </a:r>
            <a:r>
              <a:rPr lang="en-GB" sz="1800" dirty="0" err="1"/>
              <a:t>pomena</a:t>
            </a:r>
            <a:r>
              <a:rPr lang="en-GB" sz="1800" dirty="0"/>
              <a:t> za </a:t>
            </a:r>
            <a:r>
              <a:rPr lang="en-GB" sz="1800" dirty="0" err="1"/>
              <a:t>ohranjanje</a:t>
            </a:r>
            <a:r>
              <a:rPr lang="en-GB" sz="1800" dirty="0"/>
              <a:t> </a:t>
            </a:r>
            <a:r>
              <a:rPr lang="en-GB" sz="1800" dirty="0" err="1"/>
              <a:t>usklajenosti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in </a:t>
            </a:r>
            <a:r>
              <a:rPr lang="en-GB" sz="1800" dirty="0" err="1"/>
              <a:t>zmanjševanje</a:t>
            </a:r>
            <a:r>
              <a:rPr lang="en-GB" sz="1800" dirty="0"/>
              <a:t> </a:t>
            </a:r>
            <a:r>
              <a:rPr lang="en-GB" sz="1800" dirty="0" err="1"/>
              <a:t>stroškov</a:t>
            </a:r>
            <a:r>
              <a:rPr lang="en-GB" sz="1800" dirty="0"/>
              <a:t>.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49DC9A-EFD7-610F-AB78-2D3BD0ECE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CE358EA-7F62-B1FC-DDB8-1B9CB33BAD9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2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Kaj je </a:t>
            </a:r>
            <a:r>
              <a:rPr lang="en-GB" dirty="0" err="1"/>
              <a:t>povpraševanje</a:t>
            </a:r>
            <a:r>
              <a:rPr lang="en-GB" dirty="0"/>
              <a:t> </a:t>
            </a:r>
            <a:r>
              <a:rPr lang="en-GB" dirty="0" err="1"/>
              <a:t>strank</a:t>
            </a:r>
            <a:r>
              <a:rPr lang="en-GB" dirty="0"/>
              <a:t> in </a:t>
            </a:r>
            <a:r>
              <a:rPr lang="en-GB" dirty="0" err="1"/>
              <a:t>napovedovanje</a:t>
            </a:r>
            <a:r>
              <a:rPr lang="en-GB" dirty="0"/>
              <a:t> </a:t>
            </a:r>
            <a:r>
              <a:rPr lang="en-GB" dirty="0" err="1"/>
              <a:t>povpraševanja</a:t>
            </a:r>
            <a:r>
              <a:rPr lang="en-GB" dirty="0"/>
              <a:t>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Zaradi</a:t>
            </a:r>
            <a:r>
              <a:rPr lang="en-GB" sz="1800" dirty="0"/>
              <a:t> </a:t>
            </a:r>
            <a:r>
              <a:rPr lang="en-GB" sz="1800" dirty="0" err="1"/>
              <a:t>spremenljivosti</a:t>
            </a:r>
            <a:r>
              <a:rPr lang="en-GB" sz="1800" dirty="0"/>
              <a:t> in </a:t>
            </a:r>
            <a:r>
              <a:rPr lang="en-GB" sz="1800" dirty="0" err="1"/>
              <a:t>negotovosti</a:t>
            </a:r>
            <a:r>
              <a:rPr lang="en-GB" sz="1800" dirty="0"/>
              <a:t>, </a:t>
            </a:r>
            <a:r>
              <a:rPr lang="en-GB" sz="1800" dirty="0" err="1"/>
              <a:t>povezanih</a:t>
            </a:r>
            <a:r>
              <a:rPr lang="en-GB" sz="1800" dirty="0"/>
              <a:t> s </a:t>
            </a:r>
            <a:r>
              <a:rPr lang="en-GB" sz="1800" dirty="0" err="1"/>
              <a:t>povpraševanjem</a:t>
            </a:r>
            <a:r>
              <a:rPr lang="en-GB" sz="1800" dirty="0"/>
              <a:t>, je to </a:t>
            </a:r>
            <a:r>
              <a:rPr lang="en-GB" sz="1800" dirty="0" err="1"/>
              <a:t>zahtevni</a:t>
            </a:r>
            <a:r>
              <a:rPr lang="en-GB" sz="1800" dirty="0"/>
              <a:t> </a:t>
            </a:r>
            <a:r>
              <a:rPr lang="en-GB" sz="1800" dirty="0" err="1"/>
              <a:t>vidik</a:t>
            </a:r>
            <a:r>
              <a:rPr lang="en-GB" sz="1800" dirty="0"/>
              <a:t> </a:t>
            </a:r>
            <a:r>
              <a:rPr lang="en-GB" sz="1800" dirty="0" err="1"/>
              <a:t>upravljanja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. </a:t>
            </a:r>
            <a:r>
              <a:rPr lang="en-GB" sz="1800" dirty="0" err="1"/>
              <a:t>Če</a:t>
            </a:r>
            <a:r>
              <a:rPr lang="en-GB" sz="1800" dirty="0"/>
              <a:t> bi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povpraševanje</a:t>
            </a:r>
            <a:r>
              <a:rPr lang="en-GB" sz="1800" dirty="0"/>
              <a:t> </a:t>
            </a:r>
            <a:r>
              <a:rPr lang="en-GB" sz="1800" dirty="0" err="1"/>
              <a:t>strank</a:t>
            </a:r>
            <a:r>
              <a:rPr lang="en-GB" sz="1800" dirty="0"/>
              <a:t> </a:t>
            </a:r>
            <a:r>
              <a:rPr lang="en-GB" sz="1800" dirty="0" err="1"/>
              <a:t>konstantno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bi ga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mogoče</a:t>
            </a:r>
            <a:r>
              <a:rPr lang="en-GB" sz="1800" dirty="0"/>
              <a:t> </a:t>
            </a:r>
            <a:r>
              <a:rPr lang="en-GB" sz="1800" dirty="0" err="1"/>
              <a:t>zanesljivo</a:t>
            </a:r>
            <a:r>
              <a:rPr lang="en-GB" sz="1800" dirty="0"/>
              <a:t> </a:t>
            </a:r>
            <a:r>
              <a:rPr lang="en-GB" sz="1800" dirty="0" err="1"/>
              <a:t>napovedati</a:t>
            </a:r>
            <a:r>
              <a:rPr lang="en-GB" sz="1800" dirty="0"/>
              <a:t>, bi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poslovanje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</a:t>
            </a:r>
            <a:r>
              <a:rPr lang="en-GB" sz="1800" dirty="0" err="1"/>
              <a:t>veliko</a:t>
            </a:r>
            <a:r>
              <a:rPr lang="en-GB" sz="1800" dirty="0"/>
              <a:t> </a:t>
            </a:r>
            <a:r>
              <a:rPr lang="en-GB" sz="1800" dirty="0" err="1"/>
              <a:t>preprostejše</a:t>
            </a:r>
            <a:r>
              <a:rPr lang="en-GB" sz="1800" dirty="0"/>
              <a:t>. Ker pa </a:t>
            </a:r>
            <a:r>
              <a:rPr lang="en-GB" sz="1800" dirty="0" err="1"/>
              <a:t>povpraševanje</a:t>
            </a:r>
            <a:r>
              <a:rPr lang="en-GB" sz="1800" dirty="0"/>
              <a:t> </a:t>
            </a:r>
            <a:r>
              <a:rPr lang="en-GB" sz="1800" dirty="0" err="1"/>
              <a:t>niha</a:t>
            </a:r>
            <a:r>
              <a:rPr lang="en-GB" sz="1800" dirty="0"/>
              <a:t> in je </a:t>
            </a:r>
            <a:r>
              <a:rPr lang="en-GB" sz="1800" dirty="0" err="1"/>
              <a:t>pogosto</a:t>
            </a:r>
            <a:r>
              <a:rPr lang="en-GB" sz="1800" dirty="0"/>
              <a:t> </a:t>
            </a:r>
            <a:r>
              <a:rPr lang="en-GB" sz="1800" dirty="0" err="1"/>
              <a:t>nepredvidljivo</a:t>
            </a:r>
            <a:r>
              <a:rPr lang="en-GB" sz="1800" dirty="0"/>
              <a:t>, je </a:t>
            </a:r>
            <a:r>
              <a:rPr lang="en-GB" sz="1800" dirty="0" err="1"/>
              <a:t>natančno</a:t>
            </a:r>
            <a:r>
              <a:rPr lang="en-GB" sz="1800" dirty="0"/>
              <a:t> </a:t>
            </a:r>
            <a:r>
              <a:rPr lang="en-GB" sz="1800" dirty="0" err="1"/>
              <a:t>napovedovanje</a:t>
            </a:r>
            <a:r>
              <a:rPr lang="en-GB" sz="1800" dirty="0"/>
              <a:t> </a:t>
            </a:r>
            <a:r>
              <a:rPr lang="en-GB" sz="1800" dirty="0" err="1"/>
              <a:t>nujno</a:t>
            </a:r>
            <a:r>
              <a:rPr lang="en-GB" sz="1800" dirty="0"/>
              <a:t> za </a:t>
            </a:r>
            <a:r>
              <a:rPr lang="en-GB" sz="1800" dirty="0" err="1"/>
              <a:t>preprečevanje</a:t>
            </a:r>
            <a:r>
              <a:rPr lang="en-GB" sz="1800" dirty="0"/>
              <a:t> </a:t>
            </a:r>
            <a:r>
              <a:rPr lang="en-GB" sz="1800" dirty="0" err="1"/>
              <a:t>motenj</a:t>
            </a:r>
            <a:r>
              <a:rPr lang="en-GB" sz="1800" dirty="0"/>
              <a:t> in </a:t>
            </a:r>
            <a:r>
              <a:rPr lang="en-GB" sz="1800" dirty="0" err="1"/>
              <a:t>neučinkovitosti</a:t>
            </a:r>
            <a:r>
              <a:rPr lang="en-GB" sz="1800" dirty="0"/>
              <a:t> (</a:t>
            </a:r>
            <a:r>
              <a:rPr lang="en-GB" sz="1800" dirty="0" err="1"/>
              <a:t>Syntetos</a:t>
            </a:r>
            <a:r>
              <a:rPr lang="en-GB" sz="1800" dirty="0"/>
              <a:t> et al., 2016). </a:t>
            </a:r>
            <a:r>
              <a:rPr lang="en-GB" sz="1800" dirty="0" err="1"/>
              <a:t>Uspešnost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dobavne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je </a:t>
            </a:r>
            <a:r>
              <a:rPr lang="en-GB" sz="1800" dirty="0" err="1"/>
              <a:t>odvisna</a:t>
            </a:r>
            <a:r>
              <a:rPr lang="en-GB" sz="1800" dirty="0"/>
              <a:t> od </a:t>
            </a:r>
            <a:r>
              <a:rPr lang="en-GB" sz="1800" dirty="0" err="1"/>
              <a:t>sposobnosti</a:t>
            </a:r>
            <a:r>
              <a:rPr lang="en-GB" sz="1800" dirty="0"/>
              <a:t> </a:t>
            </a:r>
            <a:r>
              <a:rPr lang="en-GB" sz="1800" dirty="0" err="1"/>
              <a:t>predvidevanja</a:t>
            </a:r>
            <a:r>
              <a:rPr lang="en-GB" sz="1800" dirty="0"/>
              <a:t> teh </a:t>
            </a:r>
            <a:r>
              <a:rPr lang="en-GB" sz="1800" dirty="0" err="1"/>
              <a:t>nihanj</a:t>
            </a:r>
            <a:r>
              <a:rPr lang="en-GB" sz="1800" dirty="0"/>
              <a:t> in </a:t>
            </a:r>
            <a:r>
              <a:rPr lang="en-GB" sz="1800" dirty="0" err="1"/>
              <a:t>učinkovitega</a:t>
            </a:r>
            <a:r>
              <a:rPr lang="en-GB" sz="1800" dirty="0"/>
              <a:t> </a:t>
            </a:r>
            <a:r>
              <a:rPr lang="en-GB" sz="1800" dirty="0" err="1"/>
              <a:t>odzivanja</a:t>
            </a:r>
            <a:r>
              <a:rPr lang="en-GB" sz="1800" dirty="0"/>
              <a:t> </a:t>
            </a:r>
            <a:r>
              <a:rPr lang="en-GB" sz="1800" dirty="0" err="1"/>
              <a:t>nanje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sl-SI" sz="1800" dirty="0"/>
              <a:t>S</a:t>
            </a:r>
            <a:r>
              <a:rPr lang="en-GB" sz="1800" dirty="0" err="1"/>
              <a:t>posobnost</a:t>
            </a:r>
            <a:r>
              <a:rPr lang="en-GB" sz="1800" dirty="0"/>
              <a:t> </a:t>
            </a:r>
            <a:r>
              <a:rPr lang="en-GB" sz="1800" dirty="0" err="1"/>
              <a:t>natančnega</a:t>
            </a:r>
            <a:r>
              <a:rPr lang="en-GB" sz="1800" dirty="0"/>
              <a:t> </a:t>
            </a:r>
            <a:r>
              <a:rPr lang="en-GB" sz="1800" dirty="0" err="1"/>
              <a:t>napovedovanja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</a:t>
            </a:r>
            <a:r>
              <a:rPr lang="en-GB" sz="1800" dirty="0" err="1"/>
              <a:t>kupcev</a:t>
            </a:r>
            <a:r>
              <a:rPr lang="en-GB" sz="1800" dirty="0"/>
              <a:t> je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dejavnik</a:t>
            </a:r>
            <a:r>
              <a:rPr lang="en-GB" sz="1800" dirty="0"/>
              <a:t> </a:t>
            </a:r>
            <a:r>
              <a:rPr lang="en-GB" sz="1800" dirty="0" err="1"/>
              <a:t>uspešnosti</a:t>
            </a:r>
            <a:r>
              <a:rPr lang="en-GB" sz="1800" dirty="0"/>
              <a:t> </a:t>
            </a:r>
            <a:r>
              <a:rPr lang="en-GB" sz="1800" dirty="0" err="1"/>
              <a:t>oskrbovalnih</a:t>
            </a:r>
            <a:r>
              <a:rPr lang="en-GB" sz="1800" dirty="0"/>
              <a:t> </a:t>
            </a:r>
            <a:r>
              <a:rPr lang="en-GB" sz="1800" dirty="0" err="1"/>
              <a:t>verig</a:t>
            </a:r>
            <a:r>
              <a:rPr lang="en-GB" sz="1800" dirty="0"/>
              <a:t>. Ne </a:t>
            </a:r>
            <a:r>
              <a:rPr lang="en-GB" sz="1800" dirty="0" err="1"/>
              <a:t>vpliva</a:t>
            </a:r>
            <a:r>
              <a:rPr lang="en-GB" sz="1800" dirty="0"/>
              <a:t> le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stroške</a:t>
            </a:r>
            <a:r>
              <a:rPr lang="en-GB" sz="1800" dirty="0"/>
              <a:t> in </a:t>
            </a:r>
            <a:r>
              <a:rPr lang="en-GB" sz="1800" dirty="0" err="1"/>
              <a:t>učinkovitost</a:t>
            </a:r>
            <a:r>
              <a:rPr lang="en-GB" sz="1800" dirty="0"/>
              <a:t> </a:t>
            </a:r>
            <a:r>
              <a:rPr lang="en-GB" sz="1800" dirty="0" err="1"/>
              <a:t>logistike</a:t>
            </a:r>
            <a:r>
              <a:rPr lang="en-GB" sz="1800" dirty="0"/>
              <a:t>, </a:t>
            </a:r>
            <a:r>
              <a:rPr lang="en-GB" sz="1800" dirty="0" err="1"/>
              <a:t>temveč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</a:t>
            </a:r>
            <a:r>
              <a:rPr lang="en-GB" sz="1800" dirty="0" err="1"/>
              <a:t>ključno</a:t>
            </a:r>
            <a:r>
              <a:rPr lang="en-GB" sz="1800" dirty="0"/>
              <a:t> </a:t>
            </a:r>
            <a:r>
              <a:rPr lang="en-GB" sz="1800" dirty="0" err="1"/>
              <a:t>vlogo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zagotavljanju</a:t>
            </a:r>
            <a:r>
              <a:rPr lang="en-GB" sz="1800" dirty="0"/>
              <a:t>, da so </a:t>
            </a:r>
            <a:r>
              <a:rPr lang="en-GB" sz="1800" dirty="0" err="1"/>
              <a:t>operacije</a:t>
            </a:r>
            <a:r>
              <a:rPr lang="en-GB" sz="1800" dirty="0"/>
              <a:t> </a:t>
            </a:r>
            <a:r>
              <a:rPr lang="en-GB" sz="1800" dirty="0" err="1"/>
              <a:t>oskrbne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dobro </a:t>
            </a:r>
            <a:r>
              <a:rPr lang="en-GB" sz="1800" dirty="0" err="1"/>
              <a:t>usklajene</a:t>
            </a:r>
            <a:r>
              <a:rPr lang="en-GB" sz="1800" dirty="0"/>
              <a:t> in se </a:t>
            </a:r>
            <a:r>
              <a:rPr lang="en-GB" sz="1800" dirty="0" err="1"/>
              <a:t>odzivajo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zahteve</a:t>
            </a:r>
            <a:r>
              <a:rPr lang="en-GB" sz="1800" dirty="0"/>
              <a:t> </a:t>
            </a:r>
            <a:r>
              <a:rPr lang="en-GB" sz="1800" dirty="0" err="1"/>
              <a:t>trga</a:t>
            </a:r>
            <a:r>
              <a:rPr lang="en-GB" sz="1800" dirty="0"/>
              <a:t>. Ker </a:t>
            </a:r>
            <a:r>
              <a:rPr lang="en-GB" sz="1800" dirty="0" err="1"/>
              <a:t>postajajo</a:t>
            </a:r>
            <a:r>
              <a:rPr lang="en-GB" sz="1800" dirty="0"/>
              <a:t> </a:t>
            </a:r>
            <a:r>
              <a:rPr lang="en-GB" sz="1800" dirty="0" err="1"/>
              <a:t>oskrbovalne</a:t>
            </a:r>
            <a:r>
              <a:rPr lang="en-GB" sz="1800" dirty="0"/>
              <a:t> </a:t>
            </a:r>
            <a:r>
              <a:rPr lang="en-GB" sz="1800" dirty="0" err="1"/>
              <a:t>verige</a:t>
            </a:r>
            <a:r>
              <a:rPr lang="en-GB" sz="1800" dirty="0"/>
              <a:t> </a:t>
            </a:r>
            <a:r>
              <a:rPr lang="en-GB" sz="1800" dirty="0" err="1"/>
              <a:t>vse</a:t>
            </a:r>
            <a:r>
              <a:rPr lang="en-GB" sz="1800" dirty="0"/>
              <a:t> </a:t>
            </a:r>
            <a:r>
              <a:rPr lang="en-GB" sz="1800" dirty="0" err="1"/>
              <a:t>bolj</a:t>
            </a:r>
            <a:r>
              <a:rPr lang="en-GB" sz="1800" dirty="0"/>
              <a:t> </a:t>
            </a:r>
            <a:r>
              <a:rPr lang="en-GB" sz="1800" dirty="0" err="1"/>
              <a:t>zapletene</a:t>
            </a:r>
            <a:r>
              <a:rPr lang="en-GB" sz="1800" dirty="0"/>
              <a:t> in </a:t>
            </a:r>
            <a:r>
              <a:rPr lang="en-GB" sz="1800" dirty="0" err="1"/>
              <a:t>medsebojno</a:t>
            </a:r>
            <a:r>
              <a:rPr lang="en-GB" sz="1800" dirty="0"/>
              <a:t> </a:t>
            </a:r>
            <a:r>
              <a:rPr lang="en-GB" sz="1800" dirty="0" err="1"/>
              <a:t>povezane</a:t>
            </a:r>
            <a:r>
              <a:rPr lang="en-GB" sz="1800" dirty="0"/>
              <a:t>, se </a:t>
            </a:r>
            <a:r>
              <a:rPr lang="en-GB" sz="1800" dirty="0" err="1"/>
              <a:t>bo</a:t>
            </a:r>
            <a:r>
              <a:rPr lang="en-GB" sz="1800" dirty="0"/>
              <a:t> </a:t>
            </a:r>
            <a:r>
              <a:rPr lang="en-GB" sz="1800" dirty="0" err="1"/>
              <a:t>pomen</a:t>
            </a:r>
            <a:r>
              <a:rPr lang="en-GB" sz="1800" dirty="0"/>
              <a:t> </a:t>
            </a:r>
            <a:r>
              <a:rPr lang="en-GB" sz="1800" dirty="0" err="1"/>
              <a:t>napovedovanja</a:t>
            </a:r>
            <a:r>
              <a:rPr lang="en-GB" sz="1800" dirty="0"/>
              <a:t> </a:t>
            </a:r>
            <a:r>
              <a:rPr lang="en-GB" sz="1800" dirty="0" err="1"/>
              <a:t>povpraševanja</a:t>
            </a:r>
            <a:r>
              <a:rPr lang="en-GB" sz="1800" dirty="0"/>
              <a:t> in z </a:t>
            </a:r>
            <a:r>
              <a:rPr lang="en-GB" sz="1800" dirty="0" err="1"/>
              <a:t>njim</a:t>
            </a:r>
            <a:r>
              <a:rPr lang="en-GB" sz="1800" dirty="0"/>
              <a:t> </a:t>
            </a:r>
            <a:r>
              <a:rPr lang="en-GB" sz="1800" dirty="0" err="1"/>
              <a:t>povezanih</a:t>
            </a:r>
            <a:r>
              <a:rPr lang="en-GB" sz="1800" dirty="0"/>
              <a:t> </a:t>
            </a:r>
            <a:r>
              <a:rPr lang="en-GB" sz="1800" dirty="0" err="1"/>
              <a:t>izzivov</a:t>
            </a:r>
            <a:r>
              <a:rPr lang="en-GB" sz="1800" dirty="0"/>
              <a:t> </a:t>
            </a:r>
            <a:r>
              <a:rPr lang="en-GB" sz="1800" dirty="0" err="1"/>
              <a:t>še</a:t>
            </a:r>
            <a:r>
              <a:rPr lang="en-GB" sz="1800" dirty="0"/>
              <a:t> </a:t>
            </a:r>
            <a:r>
              <a:rPr lang="en-GB" sz="1800" dirty="0" err="1"/>
              <a:t>povečeval</a:t>
            </a:r>
            <a:r>
              <a:rPr lang="en-GB" sz="1800" dirty="0"/>
              <a:t>.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3BD4DF5-9DB7-98D6-684C-D62E03F09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D5C092F-1934-5CA9-4107-FE179536C27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70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90994" y="5504076"/>
            <a:ext cx="42242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1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 Osnovni koraki za pravilno izvajanje napovedi v podjetju 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90EFDDA7-7BFF-CA8D-D6BD-F1EA3C6D14C0}"/>
              </a:ext>
            </a:extLst>
          </p:cNvPr>
          <p:cNvGrpSpPr/>
          <p:nvPr/>
        </p:nvGrpSpPr>
        <p:grpSpPr>
          <a:xfrm>
            <a:off x="4111427" y="1388533"/>
            <a:ext cx="3724473" cy="4115543"/>
            <a:chOff x="4111427" y="1388533"/>
            <a:chExt cx="3724473" cy="4115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1427" y="1388533"/>
              <a:ext cx="3724473" cy="4115543"/>
            </a:xfrm>
            <a:prstGeom prst="rect">
              <a:avLst/>
            </a:prstGeom>
          </p:spPr>
        </p:pic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6D7EE697-AEF0-A4C7-D0EB-00B36F2B688D}"/>
                </a:ext>
              </a:extLst>
            </p:cNvPr>
            <p:cNvGrpSpPr/>
            <p:nvPr/>
          </p:nvGrpSpPr>
          <p:grpSpPr>
            <a:xfrm>
              <a:off x="4419840" y="1569631"/>
              <a:ext cx="2696952" cy="3607770"/>
              <a:chOff x="4419840" y="1569631"/>
              <a:chExt cx="2696952" cy="3607770"/>
            </a:xfrm>
          </p:grpSpPr>
          <p:sp>
            <p:nvSpPr>
              <p:cNvPr id="6" name="PoljeZBesedilom 5">
                <a:extLst>
                  <a:ext uri="{FF2B5EF4-FFF2-40B4-BE49-F238E27FC236}">
                    <a16:creationId xmlns:a16="http://schemas.microsoft.com/office/drawing/2014/main" id="{06BD3E36-AB92-BFEE-0FCA-AB04FA0A6D16}"/>
                  </a:ext>
                </a:extLst>
              </p:cNvPr>
              <p:cNvSpPr txBox="1"/>
              <p:nvPr/>
            </p:nvSpPr>
            <p:spPr>
              <a:xfrm>
                <a:off x="4419840" y="1569631"/>
                <a:ext cx="261931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Opredelitev problema napovedovanja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9C096A42-F29E-6469-1C2B-8C1937EA04E8}"/>
                  </a:ext>
                </a:extLst>
              </p:cNvPr>
              <p:cNvSpPr txBox="1"/>
              <p:nvPr/>
            </p:nvSpPr>
            <p:spPr>
              <a:xfrm>
                <a:off x="4497477" y="2345293"/>
                <a:ext cx="261931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Zbiranje informacij in razgovori s strokovnjaki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PoljeZBesedilom 7">
                <a:extLst>
                  <a:ext uri="{FF2B5EF4-FFF2-40B4-BE49-F238E27FC236}">
                    <a16:creationId xmlns:a16="http://schemas.microsoft.com/office/drawing/2014/main" id="{1D57BA13-5094-B0B3-A094-9220727DF119}"/>
                  </a:ext>
                </a:extLst>
              </p:cNvPr>
              <p:cNvSpPr txBox="1"/>
              <p:nvPr/>
            </p:nvSpPr>
            <p:spPr>
              <a:xfrm>
                <a:off x="4497476" y="3269237"/>
                <a:ext cx="261931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Predhodna analiza podatkov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PoljeZBesedilom 8">
                <a:extLst>
                  <a:ext uri="{FF2B5EF4-FFF2-40B4-BE49-F238E27FC236}">
                    <a16:creationId xmlns:a16="http://schemas.microsoft.com/office/drawing/2014/main" id="{3DA1EEDB-EB18-CE6D-9DA3-54BFCB223B1F}"/>
                  </a:ext>
                </a:extLst>
              </p:cNvPr>
              <p:cNvSpPr txBox="1"/>
              <p:nvPr/>
            </p:nvSpPr>
            <p:spPr>
              <a:xfrm>
                <a:off x="4497475" y="4001629"/>
                <a:ext cx="261931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Oblikovanje modela napovedovanja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PoljeZBesedilom 10">
                <a:extLst>
                  <a:ext uri="{FF2B5EF4-FFF2-40B4-BE49-F238E27FC236}">
                    <a16:creationId xmlns:a16="http://schemas.microsoft.com/office/drawing/2014/main" id="{5ECF206D-3D4D-1BFD-19C6-843332DCB198}"/>
                  </a:ext>
                </a:extLst>
              </p:cNvPr>
              <p:cNvSpPr txBox="1"/>
              <p:nvPr/>
            </p:nvSpPr>
            <p:spPr>
              <a:xfrm>
                <a:off x="4497475" y="4777291"/>
                <a:ext cx="261931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l-SI" sz="1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Napovedovanje in vrednotenje napovedi</a:t>
                </a:r>
                <a:endParaRPr lang="en-GB" sz="1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3" name="Slika 12">
            <a:extLst>
              <a:ext uri="{FF2B5EF4-FFF2-40B4-BE49-F238E27FC236}">
                <a16:creationId xmlns:a16="http://schemas.microsoft.com/office/drawing/2014/main" id="{C7B4EC05-F210-49EC-9D38-C112777E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C871B82-E9B5-82AF-1CA1-F091936884B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775752" y="5504076"/>
            <a:ext cx="425469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2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Podatki o povpraševanju za opazovano živilsko podjetje.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D:\Atina\slike\Fig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66" y="1408961"/>
            <a:ext cx="7941734" cy="409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0F09E5F-CEEE-33B0-765C-EB5B5B63D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DA816E6-2245-E213-31DC-F999FEBD3D7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1994" y="5504076"/>
            <a:ext cx="31422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 3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/>
              <a:t>Razčlenitev STL podatkov o povpraševanju.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267" y="1481668"/>
            <a:ext cx="6758093" cy="38381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3FFEF35-3001-7EAD-9ACC-3874AA8E5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18CDB0E-0BED-A57F-EBCA-54DA882855D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Napovedovanje </a:t>
            </a:r>
            <a:r>
              <a:rPr lang="en-GB" dirty="0" err="1"/>
              <a:t>povpraševanja</a:t>
            </a:r>
            <a:r>
              <a:rPr lang="en-GB" dirty="0"/>
              <a:t> v </a:t>
            </a:r>
            <a:r>
              <a:rPr lang="en-GB" dirty="0" err="1"/>
              <a:t>živilski</a:t>
            </a:r>
            <a:r>
              <a:rPr lang="en-GB" dirty="0"/>
              <a:t> </a:t>
            </a:r>
            <a:r>
              <a:rPr lang="en-GB" dirty="0" err="1"/>
              <a:t>industriji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57133" y="14816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56198"/>
              </p:ext>
            </p:extLst>
          </p:nvPr>
        </p:nvGraphicFramePr>
        <p:xfrm>
          <a:off x="3998597" y="1558929"/>
          <a:ext cx="3565097" cy="28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73400" imgH="241300" progId="Equation.3">
                  <p:embed/>
                </p:oleObj>
              </mc:Choice>
              <mc:Fallback>
                <p:oleObj name="Equation" r:id="rId2" imgW="30734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597" y="1558929"/>
                        <a:ext cx="3565097" cy="2878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0" y="2090164"/>
            <a:ext cx="2841095" cy="950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102152"/>
            <a:ext cx="1656292" cy="19286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2332" y="5104056"/>
            <a:ext cx="1570567" cy="67957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A29F7D8-5DCF-7691-D086-C282CE0A5C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2102E43-C073-79FE-B361-FBA11D8E506C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8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599C2F7F-DEB9-47F6-8B32-7847611BD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1833</Words>
  <Application>Microsoft Office PowerPoint</Application>
  <PresentationFormat>Širokozaslonsko</PresentationFormat>
  <Paragraphs>119</Paragraphs>
  <Slides>16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Motyw pakietu Office</vt:lpstr>
      <vt:lpstr>Equation</vt:lpstr>
      <vt:lpstr>Statistical methods for analysing logistics data</vt:lpstr>
      <vt:lpstr>Agenda</vt:lpstr>
      <vt:lpstr>Kaj je povpraševanje strank in napovedovanje povpraševanja?</vt:lpstr>
      <vt:lpstr>Kaj je povpraševanje strank in napovedovanje povpraševanja?</vt:lpstr>
      <vt:lpstr>Kaj je povpraševanje strank in napovedovanje povpraševanja?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Napovedovanje povpraševanja v živilski industriji</vt:lpstr>
      <vt:lpstr>Napovedi o prihodnjem povpraševanju</vt:lpstr>
      <vt:lpstr>Napovedovanje povpraševanja v živilski industriji</vt:lpstr>
      <vt:lpstr>Povzetek</vt:lpstr>
      <vt:lpstr>Najlepša 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Kristijan Brglez</cp:lastModifiedBy>
  <cp:revision>33</cp:revision>
  <dcterms:created xsi:type="dcterms:W3CDTF">2023-07-06T12:09:08Z</dcterms:created>
  <dcterms:modified xsi:type="dcterms:W3CDTF">2025-05-05T14:43:41Z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