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308" r:id="rId15"/>
    <p:sldId id="299" r:id="rId16"/>
    <p:sldId id="286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66" r:id="rId26"/>
    <p:sldId id="263" r:id="rId27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</pc:docChgLst>
  <pc:docChgLst>
    <pc:chgData name="jelena franjković" userId="db421b58-4577-4f18-b93d-16e533ccff6a" providerId="ADAL" clId="{88ACB3E9-1D19-4F9F-8DE3-0912F14403A1}"/>
    <pc:docChg chg="modSld">
      <pc:chgData name="jelena franjković" userId="db421b58-4577-4f18-b93d-16e533ccff6a" providerId="ADAL" clId="{88ACB3E9-1D19-4F9F-8DE3-0912F14403A1}" dt="2025-05-05T13:33:16.119" v="15" actId="20577"/>
      <pc:docMkLst>
        <pc:docMk/>
      </pc:docMkLst>
      <pc:sldChg chg="modSp mod">
        <pc:chgData name="jelena franjković" userId="db421b58-4577-4f18-b93d-16e533ccff6a" providerId="ADAL" clId="{88ACB3E9-1D19-4F9F-8DE3-0912F14403A1}" dt="2025-05-05T13:33:04.582" v="0"/>
        <pc:sldMkLst>
          <pc:docMk/>
          <pc:sldMk cId="2920479427" sldId="256"/>
        </pc:sldMkLst>
        <pc:spChg chg="mod">
          <ac:chgData name="jelena franjković" userId="db421b58-4577-4f18-b93d-16e533ccff6a" providerId="ADAL" clId="{88ACB3E9-1D19-4F9F-8DE3-0912F14403A1}" dt="2025-05-05T13:33:04.582" v="0"/>
          <ac:spMkLst>
            <pc:docMk/>
            <pc:sldMk cId="2920479427" sldId="256"/>
            <ac:spMk id="5" creationId="{9AC256C7-DE57-3D54-E589-F59329555D7C}"/>
          </ac:spMkLst>
        </pc:spChg>
      </pc:sldChg>
      <pc:sldChg chg="modSp mod">
        <pc:chgData name="jelena franjković" userId="db421b58-4577-4f18-b93d-16e533ccff6a" providerId="ADAL" clId="{88ACB3E9-1D19-4F9F-8DE3-0912F14403A1}" dt="2025-05-05T13:33:16.119" v="15" actId="20577"/>
        <pc:sldMkLst>
          <pc:docMk/>
          <pc:sldMk cId="4020019421" sldId="263"/>
        </pc:sldMkLst>
        <pc:spChg chg="mod">
          <ac:chgData name="jelena franjković" userId="db421b58-4577-4f18-b93d-16e533ccff6a" providerId="ADAL" clId="{88ACB3E9-1D19-4F9F-8DE3-0912F14403A1}" dt="2025-05-05T13:33:16.119" v="15" actId="20577"/>
          <ac:spMkLst>
            <pc:docMk/>
            <pc:sldMk cId="4020019421" sldId="263"/>
            <ac:spMk id="3" creationId="{5736179A-2A6B-1BB5-3527-A969A8C3E86B}"/>
          </ac:spMkLst>
        </pc:spChg>
      </pc:sldChg>
    </pc:docChg>
  </pc:docChgLst>
  <pc:docChgLst>
    <pc:chgData name="jelena franjković" userId="db421b58-4577-4f18-b93d-16e533ccff6a" providerId="ADAL" clId="{C4CED0E9-CFC0-4F99-8435-2A817BC58BED}"/>
    <pc:docChg chg="undo custSel addSld delSld modSld">
      <pc:chgData name="jelena franjković" userId="db421b58-4577-4f18-b93d-16e533ccff6a" providerId="ADAL" clId="{C4CED0E9-CFC0-4F99-8435-2A817BC58BED}" dt="2025-05-05T15:53:53.529" v="202" actId="20577"/>
      <pc:docMkLst>
        <pc:docMk/>
      </pc:docMkLst>
      <pc:sldChg chg="modSp">
        <pc:chgData name="jelena franjković" userId="db421b58-4577-4f18-b93d-16e533ccff6a" providerId="ADAL" clId="{C4CED0E9-CFC0-4F99-8435-2A817BC58BED}" dt="2025-05-05T15:39:38.299" v="58" actId="20577"/>
        <pc:sldMkLst>
          <pc:docMk/>
          <pc:sldMk cId="1952772968" sldId="262"/>
        </pc:sldMkLst>
        <pc:spChg chg="mod">
          <ac:chgData name="jelena franjković" userId="db421b58-4577-4f18-b93d-16e533ccff6a" providerId="ADAL" clId="{C4CED0E9-CFC0-4F99-8435-2A817BC58BED}" dt="2025-05-05T15:39:38.299" v="58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4CED0E9-CFC0-4F99-8435-2A817BC58BED}" dt="2025-05-05T15:38:23.237" v="29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C4CED0E9-CFC0-4F99-8435-2A817BC58BED}" dt="2025-05-05T15:38:13.315" v="8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jelena franjković" userId="db421b58-4577-4f18-b93d-16e533ccff6a" providerId="ADAL" clId="{C4CED0E9-CFC0-4F99-8435-2A817BC58BED}" dt="2025-05-05T15:38:23.237" v="29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">
        <pc:chgData name="jelena franjković" userId="db421b58-4577-4f18-b93d-16e533ccff6a" providerId="ADAL" clId="{C4CED0E9-CFC0-4F99-8435-2A817BC58BED}" dt="2025-05-05T15:53:53.529" v="202" actId="20577"/>
        <pc:sldMkLst>
          <pc:docMk/>
          <pc:sldMk cId="3298298427" sldId="266"/>
        </pc:sldMkLst>
        <pc:spChg chg="mod">
          <ac:chgData name="jelena franjković" userId="db421b58-4577-4f18-b93d-16e533ccff6a" providerId="ADAL" clId="{C4CED0E9-CFC0-4F99-8435-2A817BC58BED}" dt="2025-05-05T15:53:53.529" v="202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">
        <pc:chgData name="jelena franjković" userId="db421b58-4577-4f18-b93d-16e533ccff6a" providerId="ADAL" clId="{C4CED0E9-CFC0-4F99-8435-2A817BC58BED}" dt="2025-05-05T15:43:34.547" v="116"/>
        <pc:sldMkLst>
          <pc:docMk/>
          <pc:sldMk cId="1021420716" sldId="281"/>
        </pc:sldMkLst>
        <pc:spChg chg="mod">
          <ac:chgData name="jelena franjković" userId="db421b58-4577-4f18-b93d-16e533ccff6a" providerId="ADAL" clId="{C4CED0E9-CFC0-4F99-8435-2A817BC58BED}" dt="2025-05-05T15:43:34.547" v="116"/>
          <ac:spMkLst>
            <pc:docMk/>
            <pc:sldMk cId="1021420716" sldId="281"/>
            <ac:spMk id="3" creationId="{00000000-0000-0000-0000-000000000000}"/>
          </ac:spMkLst>
        </pc:spChg>
        <pc:picChg chg="add mod">
          <ac:chgData name="jelena franjković" userId="db421b58-4577-4f18-b93d-16e533ccff6a" providerId="ADAL" clId="{C4CED0E9-CFC0-4F99-8435-2A817BC58BED}" dt="2025-05-05T15:43:13.630" v="114" actId="1076"/>
          <ac:picMkLst>
            <pc:docMk/>
            <pc:sldMk cId="1021420716" sldId="281"/>
            <ac:picMk id="5" creationId="{204EC558-E94C-4F30-849C-62E89F975E4E}"/>
          </ac:picMkLst>
        </pc:picChg>
        <pc:picChg chg="del">
          <ac:chgData name="jelena franjković" userId="db421b58-4577-4f18-b93d-16e533ccff6a" providerId="ADAL" clId="{C4CED0E9-CFC0-4F99-8435-2A817BC58BED}" dt="2025-05-05T15:43:07.012" v="110" actId="478"/>
          <ac:picMkLst>
            <pc:docMk/>
            <pc:sldMk cId="1021420716" sldId="281"/>
            <ac:picMk id="8" creationId="{00000000-0000-0000-0000-000000000000}"/>
          </ac:picMkLst>
        </pc:picChg>
      </pc:sldChg>
      <pc:sldChg chg="modSp">
        <pc:chgData name="jelena franjković" userId="db421b58-4577-4f18-b93d-16e533ccff6a" providerId="ADAL" clId="{C4CED0E9-CFC0-4F99-8435-2A817BC58BED}" dt="2025-05-05T15:44:28.800" v="130" actId="20577"/>
        <pc:sldMkLst>
          <pc:docMk/>
          <pc:sldMk cId="3549849075" sldId="284"/>
        </pc:sldMkLst>
        <pc:spChg chg="mod">
          <ac:chgData name="jelena franjković" userId="db421b58-4577-4f18-b93d-16e533ccff6a" providerId="ADAL" clId="{C4CED0E9-CFC0-4F99-8435-2A817BC58BED}" dt="2025-05-05T15:44:28.800" v="130" actId="20577"/>
          <ac:spMkLst>
            <pc:docMk/>
            <pc:sldMk cId="3549849075" sldId="284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4CED0E9-CFC0-4F99-8435-2A817BC58BED}" dt="2025-05-05T15:47:09.660" v="138" actId="123"/>
        <pc:sldMkLst>
          <pc:docMk/>
          <pc:sldMk cId="3938375118" sldId="286"/>
        </pc:sldMkLst>
        <pc:spChg chg="mod">
          <ac:chgData name="jelena franjković" userId="db421b58-4577-4f18-b93d-16e533ccff6a" providerId="ADAL" clId="{C4CED0E9-CFC0-4F99-8435-2A817BC58BED}" dt="2025-05-05T15:47:09.660" v="138" actId="123"/>
          <ac:spMkLst>
            <pc:docMk/>
            <pc:sldMk cId="3938375118" sldId="286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4CED0E9-CFC0-4F99-8435-2A817BC58BED}" dt="2025-05-05T15:41:57.525" v="107" actId="123"/>
        <pc:sldMkLst>
          <pc:docMk/>
          <pc:sldMk cId="938163935" sldId="294"/>
        </pc:sldMkLst>
        <pc:spChg chg="mod">
          <ac:chgData name="jelena franjković" userId="db421b58-4577-4f18-b93d-16e533ccff6a" providerId="ADAL" clId="{C4CED0E9-CFC0-4F99-8435-2A817BC58BED}" dt="2025-05-05T15:41:57.525" v="107" actId="123"/>
          <ac:spMkLst>
            <pc:docMk/>
            <pc:sldMk cId="938163935" sldId="294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4CED0E9-CFC0-4F99-8435-2A817BC58BED}" dt="2025-05-05T15:42:06.216" v="109" actId="123"/>
        <pc:sldMkLst>
          <pc:docMk/>
          <pc:sldMk cId="1788943429" sldId="295"/>
        </pc:sldMkLst>
        <pc:spChg chg="mod">
          <ac:chgData name="jelena franjković" userId="db421b58-4577-4f18-b93d-16e533ccff6a" providerId="ADAL" clId="{C4CED0E9-CFC0-4F99-8435-2A817BC58BED}" dt="2025-05-05T15:42:06.216" v="109" actId="123"/>
          <ac:spMkLst>
            <pc:docMk/>
            <pc:sldMk cId="1788943429" sldId="295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4CED0E9-CFC0-4F99-8435-2A817BC58BED}" dt="2025-05-05T15:45:17.242" v="135" actId="732"/>
        <pc:sldMkLst>
          <pc:docMk/>
          <pc:sldMk cId="906965458" sldId="298"/>
        </pc:sldMkLst>
        <pc:spChg chg="mod">
          <ac:chgData name="jelena franjković" userId="db421b58-4577-4f18-b93d-16e533ccff6a" providerId="ADAL" clId="{C4CED0E9-CFC0-4F99-8435-2A817BC58BED}" dt="2025-05-05T15:45:06.704" v="132" actId="1076"/>
          <ac:spMkLst>
            <pc:docMk/>
            <pc:sldMk cId="906965458" sldId="298"/>
            <ac:spMk id="6" creationId="{4C4296B1-4F88-18FE-67DA-61FF357CC652}"/>
          </ac:spMkLst>
        </pc:spChg>
        <pc:picChg chg="mod modCrop">
          <ac:chgData name="jelena franjković" userId="db421b58-4577-4f18-b93d-16e533ccff6a" providerId="ADAL" clId="{C4CED0E9-CFC0-4F99-8435-2A817BC58BED}" dt="2025-05-05T15:45:17.242" v="135" actId="732"/>
          <ac:picMkLst>
            <pc:docMk/>
            <pc:sldMk cId="906965458" sldId="298"/>
            <ac:picMk id="3" creationId="{0D557952-6E5C-0F14-2D02-3014E46FBB8A}"/>
          </ac:picMkLst>
        </pc:picChg>
      </pc:sldChg>
      <pc:sldChg chg="modSp">
        <pc:chgData name="jelena franjković" userId="db421b58-4577-4f18-b93d-16e533ccff6a" providerId="ADAL" clId="{C4CED0E9-CFC0-4F99-8435-2A817BC58BED}" dt="2025-05-05T15:47:43.143" v="140" actId="14100"/>
        <pc:sldMkLst>
          <pc:docMk/>
          <pc:sldMk cId="2861317885" sldId="300"/>
        </pc:sldMkLst>
        <pc:picChg chg="mod">
          <ac:chgData name="jelena franjković" userId="db421b58-4577-4f18-b93d-16e533ccff6a" providerId="ADAL" clId="{C4CED0E9-CFC0-4F99-8435-2A817BC58BED}" dt="2025-05-05T15:47:43.143" v="140" actId="14100"/>
          <ac:picMkLst>
            <pc:docMk/>
            <pc:sldMk cId="2861317885" sldId="300"/>
            <ac:picMk id="6" creationId="{00000000-0000-0000-0000-000000000000}"/>
          </ac:picMkLst>
        </pc:picChg>
      </pc:sldChg>
      <pc:sldChg chg="addSp modSp">
        <pc:chgData name="jelena franjković" userId="db421b58-4577-4f18-b93d-16e533ccff6a" providerId="ADAL" clId="{C4CED0E9-CFC0-4F99-8435-2A817BC58BED}" dt="2025-05-05T15:50:39.658" v="165" actId="1076"/>
        <pc:sldMkLst>
          <pc:docMk/>
          <pc:sldMk cId="2863236846" sldId="305"/>
        </pc:sldMkLst>
        <pc:spChg chg="add mod">
          <ac:chgData name="jelena franjković" userId="db421b58-4577-4f18-b93d-16e533ccff6a" providerId="ADAL" clId="{C4CED0E9-CFC0-4F99-8435-2A817BC58BED}" dt="2025-05-05T15:49:51.016" v="152" actId="1076"/>
          <ac:spMkLst>
            <pc:docMk/>
            <pc:sldMk cId="2863236846" sldId="305"/>
            <ac:spMk id="2" creationId="{1C64A64E-F9E4-4A2B-9049-B25EE0FAD109}"/>
          </ac:spMkLst>
        </pc:spChg>
        <pc:spChg chg="add mod">
          <ac:chgData name="jelena franjković" userId="db421b58-4577-4f18-b93d-16e533ccff6a" providerId="ADAL" clId="{C4CED0E9-CFC0-4F99-8435-2A817BC58BED}" dt="2025-05-05T15:50:39.658" v="165" actId="1076"/>
          <ac:spMkLst>
            <pc:docMk/>
            <pc:sldMk cId="2863236846" sldId="305"/>
            <ac:spMk id="3" creationId="{C4423B4A-8CC3-441C-90F7-1C522B6E69EB}"/>
          </ac:spMkLst>
        </pc:spChg>
        <pc:picChg chg="mod modCrop">
          <ac:chgData name="jelena franjković" userId="db421b58-4577-4f18-b93d-16e533ccff6a" providerId="ADAL" clId="{C4CED0E9-CFC0-4F99-8435-2A817BC58BED}" dt="2025-05-05T15:49:45.581" v="151" actId="732"/>
          <ac:picMkLst>
            <pc:docMk/>
            <pc:sldMk cId="2863236846" sldId="305"/>
            <ac:picMk id="5" creationId="{C5F4D943-9E43-4665-996E-A22B0AA52E2B}"/>
          </ac:picMkLst>
        </pc:picChg>
        <pc:picChg chg="mod modCrop">
          <ac:chgData name="jelena franjković" userId="db421b58-4577-4f18-b93d-16e533ccff6a" providerId="ADAL" clId="{C4CED0E9-CFC0-4F99-8435-2A817BC58BED}" dt="2025-05-05T15:50:29.368" v="161" actId="732"/>
          <ac:picMkLst>
            <pc:docMk/>
            <pc:sldMk cId="2863236846" sldId="305"/>
            <ac:picMk id="7" creationId="{AC5E8151-4536-524D-E930-126C51100447}"/>
          </ac:picMkLst>
        </pc:picChg>
      </pc:sldChg>
      <pc:sldChg chg="addSp modSp">
        <pc:chgData name="jelena franjković" userId="db421b58-4577-4f18-b93d-16e533ccff6a" providerId="ADAL" clId="{C4CED0E9-CFC0-4F99-8435-2A817BC58BED}" dt="2025-05-05T15:51:34.352" v="174" actId="14100"/>
        <pc:sldMkLst>
          <pc:docMk/>
          <pc:sldMk cId="245855388" sldId="306"/>
        </pc:sldMkLst>
        <pc:spChg chg="add mod">
          <ac:chgData name="jelena franjković" userId="db421b58-4577-4f18-b93d-16e533ccff6a" providerId="ADAL" clId="{C4CED0E9-CFC0-4F99-8435-2A817BC58BED}" dt="2025-05-05T15:51:34.352" v="174" actId="14100"/>
          <ac:spMkLst>
            <pc:docMk/>
            <pc:sldMk cId="245855388" sldId="306"/>
            <ac:spMk id="2" creationId="{2175EC24-BFBF-4D7A-A2C7-96272145A621}"/>
          </ac:spMkLst>
        </pc:spChg>
        <pc:picChg chg="mod modCrop">
          <ac:chgData name="jelena franjković" userId="db421b58-4577-4f18-b93d-16e533ccff6a" providerId="ADAL" clId="{C4CED0E9-CFC0-4F99-8435-2A817BC58BED}" dt="2025-05-05T15:51:27.461" v="172" actId="732"/>
          <ac:picMkLst>
            <pc:docMk/>
            <pc:sldMk cId="245855388" sldId="306"/>
            <ac:picMk id="3" creationId="{ACA5F5F9-D16B-CCC7-C5D9-DD0495EE438D}"/>
          </ac:picMkLst>
        </pc:picChg>
      </pc:sldChg>
      <pc:sldChg chg="addSp modSp">
        <pc:chgData name="jelena franjković" userId="db421b58-4577-4f18-b93d-16e533ccff6a" providerId="ADAL" clId="{C4CED0E9-CFC0-4F99-8435-2A817BC58BED}" dt="2025-05-05T15:52:50.596" v="186" actId="1036"/>
        <pc:sldMkLst>
          <pc:docMk/>
          <pc:sldMk cId="4074030925" sldId="307"/>
        </pc:sldMkLst>
        <pc:spChg chg="add mod">
          <ac:chgData name="jelena franjković" userId="db421b58-4577-4f18-b93d-16e533ccff6a" providerId="ADAL" clId="{C4CED0E9-CFC0-4F99-8435-2A817BC58BED}" dt="2025-05-05T15:52:50.596" v="186" actId="1036"/>
          <ac:spMkLst>
            <pc:docMk/>
            <pc:sldMk cId="4074030925" sldId="307"/>
            <ac:spMk id="2" creationId="{D686E778-3EB8-49A3-9DCB-5716D8FA6759}"/>
          </ac:spMkLst>
        </pc:spChg>
        <pc:picChg chg="mod modCrop">
          <ac:chgData name="jelena franjković" userId="db421b58-4577-4f18-b93d-16e533ccff6a" providerId="ADAL" clId="{C4CED0E9-CFC0-4F99-8435-2A817BC58BED}" dt="2025-05-05T15:52:25.900" v="178" actId="732"/>
          <ac:picMkLst>
            <pc:docMk/>
            <pc:sldMk cId="4074030925" sldId="307"/>
            <ac:picMk id="5" creationId="{EF1D5760-8145-3A8E-8276-C465BA1D8F8A}"/>
          </ac:picMkLst>
        </pc:picChg>
      </pc:sldChg>
      <pc:sldChg chg="modSp">
        <pc:chgData name="jelena franjković" userId="db421b58-4577-4f18-b93d-16e533ccff6a" providerId="ADAL" clId="{C4CED0E9-CFC0-4F99-8435-2A817BC58BED}" dt="2025-05-05T15:45:40.746" v="136" actId="20577"/>
        <pc:sldMkLst>
          <pc:docMk/>
          <pc:sldMk cId="2183018816" sldId="308"/>
        </pc:sldMkLst>
        <pc:spChg chg="mod">
          <ac:chgData name="jelena franjković" userId="db421b58-4577-4f18-b93d-16e533ccff6a" providerId="ADAL" clId="{C4CED0E9-CFC0-4F99-8435-2A817BC58BED}" dt="2025-05-05T15:45:40.746" v="136" actId="20577"/>
          <ac:spMkLst>
            <pc:docMk/>
            <pc:sldMk cId="2183018816" sldId="308"/>
            <ac:spMk id="7" creationId="{00000000-0000-0000-0000-000000000000}"/>
          </ac:spMkLst>
        </pc:spChg>
      </pc:sldChg>
      <pc:sldChg chg="new add del">
        <pc:chgData name="jelena franjković" userId="db421b58-4577-4f18-b93d-16e533ccff6a" providerId="ADAL" clId="{C4CED0E9-CFC0-4F99-8435-2A817BC58BED}" dt="2025-05-05T15:37:34.268" v="2" actId="680"/>
        <pc:sldMkLst>
          <pc:docMk/>
          <pc:sldMk cId="1660308507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Temelji poslovne analitike, uključujući R i SQL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Instalirajte R i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89374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Korisničko sučelje i R &amp; RStudio.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57952-6E5C-0F14-2D02-3014E46FB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52" b="16598"/>
          <a:stretch/>
        </p:blipFill>
        <p:spPr>
          <a:xfrm>
            <a:off x="1946272" y="2248524"/>
            <a:ext cx="8756984" cy="1723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296B1-4F88-18FE-67DA-61FF357CC652}"/>
              </a:ext>
            </a:extLst>
          </p:cNvPr>
          <p:cNvSpPr txBox="1"/>
          <p:nvPr/>
        </p:nvSpPr>
        <p:spPr>
          <a:xfrm>
            <a:off x="2336962" y="4829646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https://www.youtube.com/watch?v=H9EBlFDGG4k</a:t>
            </a:r>
          </a:p>
        </p:txBody>
      </p:sp>
    </p:spTree>
    <p:extLst>
      <p:ext uri="{BB962C8B-B14F-4D97-AF65-F5344CB8AC3E}">
        <p14:creationId xmlns:p14="http://schemas.microsoft.com/office/powerpoint/2010/main" val="9069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Instalirajte R i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3022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Korisničko sučelje iR &amp; RStudio.</a:t>
            </a:r>
            <a:endParaRPr lang="en-GB" sz="11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56991" y="1247056"/>
            <a:ext cx="6050125" cy="44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SQL i kako je povezan s BA i R?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7510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Model podataka baze podataka Chinook.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SQL i kako je povezan s BA i 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Integracija poslovne analitike (BA), SQL-a i R-a ključna je za učinkovito upravljanje i analizu podataka, posebno u velikim organizacijama gdje su podaci dobro strukturirani unutar SQL baza podataka. Dok se mala i srednja poduzeća još uvijek mogu boriti s pravilnim upravljanjem podacima, veće tvrtke prepoznale su važnost organiziranja svojih poslovnih podataka, obično korištenjem SQL baza podataka. SQL je idealan za pohranu i ažuriranje stalno promjenjivih podataka potaknutih tržišnim stvarnostima i aktivnostima tvrtke, poput prodaje i prihoda.</a:t>
            </a:r>
          </a:p>
          <a:p>
            <a:pPr algn="just"/>
            <a:r>
              <a:rPr lang="hr" sz="1800" dirty="0"/>
              <a:t>R nadopunjuje SQL pružajući moćne statističke alate prilagođene analizi podataka, što ga čini izvrsnim izborom za automatizaciju zadataka i razvoj prilagođenih analitičkih paketa. Za razliku od općih programskih jezika poput Pythona, R je posebno dizajniran za analizu podataka, što ga čini ključnim igračem u poslovnoj analizi (BA). Zajedno, SQL i R nude robustan okvir za </a:t>
            </a:r>
            <a:r>
              <a:rPr lang="hr" sz="1800" dirty="0" err="1"/>
              <a:t>analizu </a:t>
            </a:r>
            <a:r>
              <a:rPr lang="hr" sz="1800" dirty="0"/>
              <a:t>poslovnih podataka, omogućujući tvrtkama donošenje informiranih odluka na temelju točnih i ažurnih informacija.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31315" y="1588957"/>
            <a:ext cx="6367517" cy="42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7"/>
          <a:stretch/>
        </p:blipFill>
        <p:spPr>
          <a:xfrm>
            <a:off x="288575" y="2308485"/>
            <a:ext cx="6309130" cy="3247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6"/>
          <a:stretch/>
        </p:blipFill>
        <p:spPr>
          <a:xfrm>
            <a:off x="6597705" y="2408825"/>
            <a:ext cx="5428209" cy="3147277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C64A64E-F9E4-4A2B-9049-B25EE0FAD109}"/>
              </a:ext>
            </a:extLst>
          </p:cNvPr>
          <p:cNvSpPr/>
          <p:nvPr/>
        </p:nvSpPr>
        <p:spPr>
          <a:xfrm>
            <a:off x="455993" y="2008716"/>
            <a:ext cx="474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Odaberite Tablicu albuma iz baze podataka</a:t>
            </a:r>
            <a:endParaRPr lang="en-GB" sz="2000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C4423B4A-8CC3-441C-90F7-1C522B6E69EB}"/>
              </a:ext>
            </a:extLst>
          </p:cNvPr>
          <p:cNvSpPr/>
          <p:nvPr/>
        </p:nvSpPr>
        <p:spPr>
          <a:xfrm>
            <a:off x="7038608" y="1700938"/>
            <a:ext cx="4315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detalja</a:t>
            </a:r>
            <a:r>
              <a:rPr lang="en-GB" sz="2000" b="1" dirty="0"/>
              <a:t> o </a:t>
            </a:r>
            <a:r>
              <a:rPr lang="en-GB" sz="2000" b="1" dirty="0" err="1"/>
              <a:t>albumu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hr-HR" dirty="0" err="1"/>
              <a:t>genda</a:t>
            </a:r>
            <a:endParaRPr lang="hr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Što je poslovna analitika (</a:t>
            </a:r>
            <a:r>
              <a:rPr lang="en-GB" sz="2000" dirty="0"/>
              <a:t>B</a:t>
            </a:r>
            <a:r>
              <a:rPr lang="hr-HR" sz="2000" dirty="0" err="1"/>
              <a:t>usiness</a:t>
            </a:r>
            <a:r>
              <a:rPr lang="hr-HR" sz="2000" dirty="0"/>
              <a:t> </a:t>
            </a:r>
            <a:r>
              <a:rPr lang="hr-HR" sz="2000" dirty="0" err="1"/>
              <a:t>Analytics</a:t>
            </a:r>
            <a:r>
              <a:rPr lang="hr-HR" sz="2000" dirty="0"/>
              <a:t> - </a:t>
            </a:r>
            <a:r>
              <a:rPr lang="hr" sz="2000" dirty="0"/>
              <a:t>BA)?</a:t>
            </a:r>
            <a:endParaRPr lang="sr-Latn-RS" sz="2000" dirty="0"/>
          </a:p>
          <a:p>
            <a:r>
              <a:rPr lang="hr" sz="2000" dirty="0"/>
              <a:t>Koje probleme rješava i koje alate koristi?</a:t>
            </a:r>
            <a:endParaRPr lang="sr-Latn-RS" sz="2000" dirty="0"/>
          </a:p>
          <a:p>
            <a:r>
              <a:rPr lang="hr" sz="2000" dirty="0"/>
              <a:t>Što su R i SQL? Kakav je odnos BA prema R i SQL?</a:t>
            </a:r>
            <a:endParaRPr lang="sr-Latn-RS" sz="2000" dirty="0"/>
          </a:p>
          <a:p>
            <a:r>
              <a:rPr lang="hr" sz="2000" dirty="0"/>
              <a:t>Postoje li primjeri dobre prakse gdje se ovi </a:t>
            </a:r>
            <a:r>
              <a:rPr lang="hr" sz="2000" dirty="0" err="1"/>
              <a:t>softveri </a:t>
            </a:r>
            <a:r>
              <a:rPr lang="hr" sz="2000" dirty="0"/>
              <a:t>koriste za rješavanje logističkih poslovnih problema?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2"/>
          <a:stretch/>
        </p:blipFill>
        <p:spPr>
          <a:xfrm>
            <a:off x="161745" y="2160041"/>
            <a:ext cx="5934255" cy="3909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2175EC24-BFBF-4D7A-A2C7-96272145A621}"/>
              </a:ext>
            </a:extLst>
          </p:cNvPr>
          <p:cNvSpPr/>
          <p:nvPr/>
        </p:nvSpPr>
        <p:spPr>
          <a:xfrm>
            <a:off x="274541" y="1577008"/>
            <a:ext cx="6201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69"/>
          <a:stretch/>
        </p:blipFill>
        <p:spPr>
          <a:xfrm>
            <a:off x="222651" y="2533337"/>
            <a:ext cx="5175964" cy="3686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D686E778-3EB8-49A3-9DCB-5716D8FA6759}"/>
              </a:ext>
            </a:extLst>
          </p:cNvPr>
          <p:cNvSpPr/>
          <p:nvPr/>
        </p:nvSpPr>
        <p:spPr>
          <a:xfrm>
            <a:off x="222651" y="1547654"/>
            <a:ext cx="5417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s </a:t>
            </a:r>
            <a:r>
              <a:rPr lang="en-GB" sz="2000" b="1" dirty="0" err="1"/>
              <a:t>brojem</a:t>
            </a:r>
            <a:r>
              <a:rPr lang="en-GB" sz="2000" b="1" dirty="0"/>
              <a:t> </a:t>
            </a:r>
            <a:r>
              <a:rPr lang="en-GB" sz="2000" b="1" dirty="0" err="1"/>
              <a:t>prodanih</a:t>
            </a:r>
            <a:r>
              <a:rPr lang="en-GB" sz="2000" b="1" dirty="0"/>
              <a:t> </a:t>
            </a:r>
            <a:r>
              <a:rPr lang="en-GB" sz="2000" b="1" dirty="0" err="1"/>
              <a:t>jedinica</a:t>
            </a:r>
            <a:r>
              <a:rPr lang="en-GB" sz="2000" b="1" dirty="0"/>
              <a:t>,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r>
              <a:rPr lang="en-GB" sz="2000" b="1" dirty="0"/>
              <a:t> i </a:t>
            </a:r>
            <a:r>
              <a:rPr lang="en-GB" sz="2000" b="1" dirty="0" err="1"/>
              <a:t>ukupnom</a:t>
            </a:r>
            <a:r>
              <a:rPr lang="en-GB" sz="2000" b="1" dirty="0"/>
              <a:t> </a:t>
            </a:r>
            <a:r>
              <a:rPr lang="en-GB" sz="2000" b="1" dirty="0" err="1"/>
              <a:t>zaradom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Poslovna analitika (BA) je pristup utemeljen na podacima koji poboljšava donošenje poslovnih odluka povezivanjem sirovih podataka s praktičnim uvidima, poboljšavajući učinkovitost tvrtke.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obuhvaća različita područja primjene poput financijske analitike, analitike opskrbnog lanca, marketinške analitike i drugih, a svako od njih doprinosi različitim aspektima poslovne strategije.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Postoje tri glavne vrste BA platformi: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pisne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prediktivne i preskriptivne, a svaka nudi različite razine analize podataka i podrške u donošenju odluka.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Moderna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koristi napredne sustave i tehnologije, uključujući strojno učenje i umjetnu inteligenciju, za podršku donošenju odluka i optimizaciju poslovnih procesa.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Primarni ciljevi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uključuju postizanje konkurentske prednosti, poboljšanje organizacijske učinkovitosti i poboljšanje procesa donošenja odluka izvlačenjem vrijednosti iz podataka.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Bez obzira na BA platformu, uspješna implementacija ovisi o matematičkim alatima, programskoj podršci i stručnosti specifičnoj za određenu domenu.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Veza između BA, SQL i R je ključna, jer SQL upravlja pohranom i ažuriranjima podataka, dok R pruža mogućnosti statističke analize.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zajedno nude moćnu kombinaciju za </a:t>
            </a:r>
            <a:r>
              <a:rPr lang="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poslovnih podataka, omogućujući tvrtkama donošenje informiranih odluka na temelju točnih informacija u stvarnom vremenu.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Poslovna analitika (BA) nudi sveobuhvatan pristup analizi podataka i donošenju odluka unutar tvrtki. Poticanjem okruženja vođenog podacima, BA nastoji poboljšati poslovne performanse omogućavajući donošenje informiranijih odluka. Glavni cilj BA je uspostaviti </a:t>
            </a:r>
            <a:r>
              <a:rPr lang="en-GB" sz="1800" dirty="0"/>
              <a:t>k</a:t>
            </a:r>
            <a:r>
              <a:rPr lang="hr-HR" sz="1800" dirty="0"/>
              <a:t>anal</a:t>
            </a:r>
            <a:r>
              <a:rPr lang="hr" sz="1800" dirty="0"/>
              <a:t> znanja koji učinkovito povezuje sirove podatke s poslovnim odlukama, u konačnici poboljšavajući poslovnu učinkovitost kroz bolju integraciju s operativnim sustavima.</a:t>
            </a:r>
            <a:endParaRPr lang="sr-Latn-RS" sz="1800" dirty="0"/>
          </a:p>
          <a:p>
            <a:pPr algn="just"/>
            <a:r>
              <a:rPr lang="hr" sz="1800" dirty="0"/>
              <a:t>BA je svestran, s primjenama koje obuhvaćaju više područja kao što su financijska analitika, analitika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lanca, analitika kriza, analitika znanja, marketinška analitika, analitika kupaca, analitika usluga, analitika ljudskih resursa, analitika talenata, analitika procesa i analitika rizika. Ove različite grane pokazuju široku korisnost BA u različitim poslovnim funkcijama.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Postoje tri vrste platformi poslovn</a:t>
            </a:r>
            <a:r>
              <a:rPr lang="en-GB" sz="1800" dirty="0"/>
              <a:t>e</a:t>
            </a:r>
            <a:r>
              <a:rPr lang="hr" sz="1800" dirty="0"/>
              <a:t> analitik</a:t>
            </a:r>
            <a:r>
              <a:rPr lang="en-GB" sz="1800" dirty="0"/>
              <a:t>e</a:t>
            </a:r>
            <a:r>
              <a:rPr lang="hr" sz="1800" dirty="0"/>
              <a:t>:</a:t>
            </a:r>
          </a:p>
          <a:p>
            <a:pPr marL="719138" indent="-269875"/>
            <a:r>
              <a:rPr lang="hr" sz="1800" dirty="0"/>
              <a:t>Opisne – analiziraju postojeće podatke i pružaju sažetak statistike i osnovnu vizualizaciju.</a:t>
            </a:r>
            <a:endParaRPr lang="sr-Latn-RS" sz="1800" dirty="0"/>
          </a:p>
          <a:p>
            <a:pPr marL="719138" indent="-269875"/>
            <a:r>
              <a:rPr lang="hr" sz="1800" dirty="0"/>
              <a:t>Prediktivn</a:t>
            </a:r>
            <a:r>
              <a:rPr lang="en-GB" sz="1800" dirty="0"/>
              <a:t>e</a:t>
            </a:r>
            <a:r>
              <a:rPr lang="hr-HR" sz="1800" dirty="0"/>
              <a:t> </a:t>
            </a:r>
            <a:r>
              <a:rPr lang="hr" sz="1800" dirty="0"/>
              <a:t>– koriste postojeće podatke za procjenu najvjerojatnijih budućih scenarija.</a:t>
            </a:r>
            <a:endParaRPr lang="sr-Latn-RS" sz="1800" dirty="0"/>
          </a:p>
          <a:p>
            <a:pPr marL="719138" indent="-269875"/>
            <a:r>
              <a:rPr lang="hr" sz="1800" dirty="0"/>
              <a:t>Preskriptivne – </a:t>
            </a:r>
            <a:r>
              <a:rPr lang="en-GB" sz="1800" dirty="0"/>
              <a:t>a</a:t>
            </a:r>
            <a:r>
              <a:rPr lang="hr" sz="1800" dirty="0"/>
              <a:t>utomatski obrađuju velike količine podataka, poslovna pravila, tržišne uvjete itd. Ove platforme koriste metode strojnog učenja i umjetne inteligencije. Cilj je potpuno automatizirano donošenje odluka o tome koje radnje tvrtka treba poduzeti uzimajući u obzir trenutnu situaciju kako bi postigla željene poslovne ciljeve.</a:t>
            </a:r>
          </a:p>
          <a:p>
            <a:pPr algn="just"/>
            <a:r>
              <a:rPr lang="hr" sz="1800" dirty="0"/>
              <a:t>Moderna </a:t>
            </a:r>
            <a:r>
              <a:rPr lang="en-GB" sz="1800" dirty="0"/>
              <a:t>B</a:t>
            </a:r>
            <a:r>
              <a:rPr lang="hr-HR" sz="1800" dirty="0"/>
              <a:t>A </a:t>
            </a:r>
            <a:r>
              <a:rPr lang="hr" sz="1800" dirty="0"/>
              <a:t>duboko je ukorijenjena u napretku koji podržava procese donošenja odluka. Taj napredak uključuje moćne alate za generiranje, odabir i primjenu znanja ključnog za odluke. </a:t>
            </a:r>
            <a:r>
              <a:rPr lang="en-GB" sz="1800" dirty="0"/>
              <a:t>B</a:t>
            </a:r>
            <a:r>
              <a:rPr lang="hr-HR" sz="1800" dirty="0"/>
              <a:t>A </a:t>
            </a:r>
            <a:r>
              <a:rPr lang="hr" sz="1800" dirty="0"/>
              <a:t>funkcionira i na kvalitativnom i na kvantitativnom znanju, ovisno o tome što je potrebno za određenu odluku. Ovaj dvostruki fokus omogućuje </a:t>
            </a:r>
            <a:r>
              <a:rPr lang="en-GB" sz="1800" dirty="0"/>
              <a:t>B</a:t>
            </a:r>
            <a:r>
              <a:rPr lang="hr-HR" sz="1800" dirty="0"/>
              <a:t>A </a:t>
            </a:r>
            <a:r>
              <a:rPr lang="hr" sz="1800" dirty="0"/>
              <a:t>da bude vrlo prilagodljiva različitim poslovnim izazovima.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381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Primjena BA-e potaknuta je njezinom sposobnošću rješavanja kritičnih upravljačkih problema. Pruža nekoliko ključnih prednosti, uključujući postizanje konkurentske prednosti, podršku strateškim i taktičkim ciljevima, poboljšanje organizacijske učinkovitosti, poboljšanje ishoda odlučivanja, usavršavanje procesa odlučivanja, stvaranje vrijednog znanja i izvlačenje vrijednosti iz podataka.</a:t>
            </a:r>
            <a:endParaRPr lang="sr-Latn-RS" sz="1800" dirty="0"/>
          </a:p>
          <a:p>
            <a:endParaRPr lang="en-GB" sz="1800" dirty="0"/>
          </a:p>
          <a:p>
            <a:pPr algn="just"/>
            <a:r>
              <a:rPr lang="hr" sz="1800" dirty="0"/>
              <a:t>Bez obzira na korištenu BA platformu, postoje tri ključna stupa za svako BA rješenje: matematički alati, programski alati i logistička stručnost. Matematički alati ključni su za identificiranje i predstavljanje uvida u raznim formatima kao što su tablice i grafovi. Programski alati podržavaju te aktivnosti osiguravajući brze i točne izračune. Konačno, logistička stručnost ključna je za identificiranje ključnih čimbenika i razumijevanje ekosustava povezanog s poslovnim problemom.</a:t>
            </a:r>
          </a:p>
        </p:txBody>
      </p:sp>
    </p:spTree>
    <p:extLst>
      <p:ext uri="{BB962C8B-B14F-4D97-AF65-F5344CB8AC3E}">
        <p14:creationId xmlns:p14="http://schemas.microsoft.com/office/powerpoint/2010/main" val="17889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Primjena BA-e potaknuta je njezinom sposobnošću rješavanja kritičnih upravljačkih problema. Pruža nekoliko ključnih prednosti, uključujući postizanje konkurentske prednosti, podršku strateškim i taktičkim ciljevima, poboljšanje organizacijske učinkovitosti, poboljšanje ishoda odlučivanja, usavršavanje procesa odlučivanja, stvaranje vrijednog znanja i izvlačenje vrijednosti iz podataka.</a:t>
            </a:r>
          </a:p>
          <a:p>
            <a:r>
              <a:rPr lang="hr" sz="1800" dirty="0"/>
              <a:t>Bez obzira na korištenu BA platformu, postoje tri ključna stupa za svako BA rješenje: matematički alati, programski alati i logistička stručnost. Matematički alati ključni su za identificiranje i predstavljanje uvida u raznim formatima kao što su tablice i grafovi. Programski alati podržavaju te aktivnosti osiguravajući brze i točne izračune. Konačno, logistička stručnost ključna je za identificiranje ključnih čimbenika i razumijevanje ekosustava povezanog s poslovnim problemom.</a:t>
            </a:r>
          </a:p>
        </p:txBody>
      </p:sp>
    </p:spTree>
    <p:extLst>
      <p:ext uri="{BB962C8B-B14F-4D97-AF65-F5344CB8AC3E}">
        <p14:creationId xmlns:p14="http://schemas.microsoft.com/office/powerpoint/2010/main" val="263226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38811" y="5576471"/>
            <a:ext cx="419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Slika. 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Ključni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stupovi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BA u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kontekstu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opskrbnog lanca i logistike</a:t>
            </a: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4EC558-E94C-4F30-849C-62E89F97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59" y="1578734"/>
            <a:ext cx="5925882" cy="39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R je integrirani paket softverskih alata za manipulaciju podacima, izračune i grafički prikaz. (R Core Team, 2019.). Između ostalog, ima </a:t>
            </a:r>
            <a:r>
              <a:rPr lang="en-GB" sz="1800" dirty="0"/>
              <a:t>i </a:t>
            </a:r>
            <a:r>
              <a:rPr lang="en-GB" sz="1800" dirty="0" err="1"/>
              <a:t>sljedeće</a:t>
            </a:r>
            <a:r>
              <a:rPr lang="en-GB" sz="1800" dirty="0"/>
              <a:t>:</a:t>
            </a:r>
            <a:endParaRPr lang="hr" sz="1800" dirty="0"/>
          </a:p>
          <a:p>
            <a:pPr marL="627063" lvl="0" indent="-355600"/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i skladištenje </a:t>
            </a:r>
            <a:r>
              <a:rPr lang="en-GB" sz="1800" dirty="0" err="1"/>
              <a:t>podataka</a:t>
            </a:r>
            <a:r>
              <a:rPr lang="en-GB" sz="1800" dirty="0"/>
              <a:t>,</a:t>
            </a:r>
          </a:p>
          <a:p>
            <a:pPr marL="627063" lvl="0" indent="-355600"/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operatora</a:t>
            </a:r>
            <a:r>
              <a:rPr lang="en-GB" sz="1800" dirty="0"/>
              <a:t> za </a:t>
            </a:r>
            <a:r>
              <a:rPr lang="en-GB" sz="1800" dirty="0" err="1"/>
              <a:t>izračune</a:t>
            </a:r>
            <a:r>
              <a:rPr lang="en-GB" sz="1800" dirty="0"/>
              <a:t> na </a:t>
            </a:r>
            <a:r>
              <a:rPr lang="en-GB" sz="1800" dirty="0" err="1"/>
              <a:t>nizovima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matricama</a:t>
            </a:r>
            <a:r>
              <a:rPr lang="en-GB" sz="1800" dirty="0"/>
              <a:t>,</a:t>
            </a:r>
          </a:p>
          <a:p>
            <a:pPr marL="627063" lvl="0" indent="-355600"/>
            <a:r>
              <a:rPr lang="en-GB" sz="1800" dirty="0" err="1"/>
              <a:t>velika</a:t>
            </a:r>
            <a:r>
              <a:rPr lang="en-GB" sz="1800" dirty="0"/>
              <a:t>, </a:t>
            </a:r>
            <a:r>
              <a:rPr lang="en-GB" sz="1800" dirty="0" err="1"/>
              <a:t>koherentna</a:t>
            </a:r>
            <a:r>
              <a:rPr lang="en-GB" sz="1800" dirty="0"/>
              <a:t>, </a:t>
            </a:r>
            <a:r>
              <a:rPr lang="en-GB" sz="1800" dirty="0" err="1"/>
              <a:t>integrirana</a:t>
            </a:r>
            <a:r>
              <a:rPr lang="en-GB" sz="1800" dirty="0"/>
              <a:t> </a:t>
            </a:r>
            <a:r>
              <a:rPr lang="en-GB" sz="1800" dirty="0" err="1"/>
              <a:t>zbirka</a:t>
            </a:r>
            <a:r>
              <a:rPr lang="en-GB" sz="1800" dirty="0"/>
              <a:t> </a:t>
            </a:r>
            <a:r>
              <a:rPr lang="en-GB" sz="1800" dirty="0" err="1"/>
              <a:t>posrednih</a:t>
            </a:r>
            <a:r>
              <a:rPr lang="en-GB" sz="1800" dirty="0"/>
              <a:t> </a:t>
            </a:r>
            <a:r>
              <a:rPr lang="en-GB" sz="1800" dirty="0" err="1"/>
              <a:t>alata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</a:t>
            </a:r>
          </a:p>
          <a:p>
            <a:pPr marL="627063" lvl="0" indent="-355600"/>
            <a:r>
              <a:rPr lang="en-GB" sz="1800" dirty="0" err="1"/>
              <a:t>grafičke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i </a:t>
            </a:r>
            <a:r>
              <a:rPr lang="en-GB" sz="1800" dirty="0" err="1"/>
              <a:t>prikaz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bilo</a:t>
            </a:r>
            <a:r>
              <a:rPr lang="en-GB" sz="1800" dirty="0"/>
              <a:t> izravno na </a:t>
            </a:r>
            <a:r>
              <a:rPr lang="en-GB" sz="1800" dirty="0" err="1"/>
              <a:t>računalu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u </a:t>
            </a:r>
            <a:r>
              <a:rPr lang="en-GB" sz="1800" dirty="0" err="1"/>
              <a:t>tiskanoj</a:t>
            </a:r>
            <a:r>
              <a:rPr lang="en-GB" sz="1800" dirty="0"/>
              <a:t> </a:t>
            </a:r>
            <a:r>
              <a:rPr lang="en-GB" sz="1800" dirty="0" err="1"/>
              <a:t>kopiji</a:t>
            </a:r>
            <a:r>
              <a:rPr lang="en-GB" sz="1800" dirty="0"/>
              <a:t>, te dobro </a:t>
            </a:r>
            <a:r>
              <a:rPr lang="en-GB" sz="1800" dirty="0" err="1"/>
              <a:t>razvijen</a:t>
            </a:r>
            <a:r>
              <a:rPr lang="en-GB" sz="1800" dirty="0"/>
              <a:t>, </a:t>
            </a:r>
            <a:r>
              <a:rPr lang="en-GB" sz="1800" dirty="0" err="1"/>
              <a:t>jednostavan</a:t>
            </a:r>
            <a:r>
              <a:rPr lang="en-GB" sz="1800" dirty="0"/>
              <a:t> i </a:t>
            </a:r>
            <a:r>
              <a:rPr lang="en-GB" sz="1800" dirty="0" err="1"/>
              <a:t>učinkovit</a:t>
            </a:r>
            <a:r>
              <a:rPr lang="en-GB" sz="1800" dirty="0"/>
              <a:t> </a:t>
            </a:r>
            <a:r>
              <a:rPr lang="en-GB" sz="1800" dirty="0" err="1"/>
              <a:t>programski</a:t>
            </a:r>
            <a:r>
              <a:rPr lang="en-GB" sz="1800" dirty="0"/>
              <a:t> </a:t>
            </a:r>
            <a:r>
              <a:rPr lang="en-GB" sz="1800" dirty="0" err="1"/>
              <a:t>jezik</a:t>
            </a:r>
            <a:r>
              <a:rPr lang="en-GB" sz="1800" dirty="0"/>
              <a:t> (</a:t>
            </a:r>
            <a:r>
              <a:rPr lang="en-GB" sz="1800" dirty="0" err="1"/>
              <a:t>nazvan</a:t>
            </a:r>
            <a:r>
              <a:rPr lang="en-GB" sz="1800" dirty="0"/>
              <a:t> 'S')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uvjete</a:t>
            </a:r>
            <a:r>
              <a:rPr lang="en-GB" sz="1800" dirty="0"/>
              <a:t>, </a:t>
            </a:r>
            <a:r>
              <a:rPr lang="en-GB" sz="1800" dirty="0" err="1"/>
              <a:t>petlje</a:t>
            </a:r>
            <a:r>
              <a:rPr lang="en-GB" sz="1800" dirty="0"/>
              <a:t>, </a:t>
            </a:r>
            <a:r>
              <a:rPr lang="en-GB" sz="1800" dirty="0" err="1"/>
              <a:t>korisnički</a:t>
            </a:r>
            <a:r>
              <a:rPr lang="en-GB" sz="1800" dirty="0"/>
              <a:t> </a:t>
            </a:r>
            <a:r>
              <a:rPr lang="en-GB" sz="1800" dirty="0" err="1"/>
              <a:t>definirane</a:t>
            </a:r>
            <a:r>
              <a:rPr lang="en-GB" sz="1800" dirty="0"/>
              <a:t> </a:t>
            </a:r>
            <a:r>
              <a:rPr lang="en-GB" sz="1800" dirty="0" err="1"/>
              <a:t>rekurzivne</a:t>
            </a:r>
            <a:r>
              <a:rPr lang="en-GB" sz="1800" dirty="0"/>
              <a:t> </a:t>
            </a:r>
            <a:r>
              <a:rPr lang="en-GB" sz="1800" dirty="0" err="1"/>
              <a:t>funkcije</a:t>
            </a:r>
            <a:r>
              <a:rPr lang="en-GB" sz="1800" dirty="0"/>
              <a:t> i </a:t>
            </a:r>
            <a:r>
              <a:rPr lang="en-GB" sz="1800" dirty="0" err="1"/>
              <a:t>mogućnosti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 i </a:t>
            </a:r>
            <a:r>
              <a:rPr lang="en-GB" sz="1800" dirty="0" err="1"/>
              <a:t>izlaza</a:t>
            </a:r>
            <a:r>
              <a:rPr lang="en-GB" sz="1800" dirty="0"/>
              <a:t> (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koje pruža sustav same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napisane</a:t>
            </a:r>
            <a:r>
              <a:rPr lang="en-GB" sz="1800" dirty="0"/>
              <a:t> u S </a:t>
            </a:r>
            <a:r>
              <a:rPr lang="en-GB" sz="1800" dirty="0" err="1"/>
              <a:t>jeziku</a:t>
            </a:r>
            <a:r>
              <a:rPr lang="en-GB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Instalirajte R i R Studio</a:t>
            </a:r>
            <a:endParaRPr lang="pl-PL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26" y="1165225"/>
            <a:ext cx="7920348" cy="43513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3775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Stranica za preuzimanje R softvera.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39055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Kreiraj novi dokument." ma:contentTypeScope="" ma:versionID="6323b9911ec7b880b3f85e1ebe7472d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fbbf3d6e8bb1d384c59d7fbcbdc53b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685337-7988-4E96-B60F-40B89CE77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d9bddfac-6dc9-4958-8f35-4d0da3af229b"/>
    <ds:schemaRef ds:uri="http://purl.org/dc/dcmitype/"/>
    <ds:schemaRef ds:uri="http://schemas.openxmlformats.org/package/2006/metadata/core-properties"/>
    <ds:schemaRef ds:uri="a92fe6ce-cc5e-4661-b3e6-d9d5535f70b5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1288</Words>
  <Application>Microsoft Office PowerPoint</Application>
  <PresentationFormat>Široki zaslon</PresentationFormat>
  <Paragraphs>69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Motyw pakietu Office</vt:lpstr>
      <vt:lpstr>Statističke metode za analizu logističkih podataka</vt:lpstr>
      <vt:lpstr>Agenda</vt:lpstr>
      <vt:lpstr>Što je poslovna analitika?</vt:lpstr>
      <vt:lpstr>Što je poslovna analitika?</vt:lpstr>
      <vt:lpstr>Što je poslovna analitika?</vt:lpstr>
      <vt:lpstr>Što je poslovna analitika?</vt:lpstr>
      <vt:lpstr>Što je poslovna analitika?</vt:lpstr>
      <vt:lpstr>Što je R?</vt:lpstr>
      <vt:lpstr>Instalirajte R i R Studio</vt:lpstr>
      <vt:lpstr>Instalirajte R i R Studio</vt:lpstr>
      <vt:lpstr>Instalirajte R i R Studio</vt:lpstr>
      <vt:lpstr>SQL i kako je povezan s BA i R?</vt:lpstr>
      <vt:lpstr>SQL i kako je povezan s BA i R?</vt:lpstr>
      <vt:lpstr>Upiti SQL bazi podataka pomoću R-a</vt:lpstr>
      <vt:lpstr>Upiti SQL bazi podataka pomoću R-a</vt:lpstr>
      <vt:lpstr>Upiti SQL bazi podataka pomoću R-a</vt:lpstr>
      <vt:lpstr>Upiti SQL bazi podataka pomoću R-a</vt:lpstr>
      <vt:lpstr>Renderiranje SQL baze podataka i izrada izvješća</vt:lpstr>
      <vt:lpstr>Renderiranje SQL baze podataka i izrada izvješća</vt:lpstr>
      <vt:lpstr>Renderiranje SQL baze podataka i izrada izvješća</vt:lpstr>
      <vt:lpstr>Renderiranje SQL baze podataka i izrada izvješća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30</cp:revision>
  <dcterms:created xsi:type="dcterms:W3CDTF">2023-07-06T12:09:08Z</dcterms:created>
  <dcterms:modified xsi:type="dcterms:W3CDTF">2025-05-05T15:54:30Z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