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8" r:id="rId7"/>
    <p:sldId id="262" r:id="rId8"/>
    <p:sldId id="269" r:id="rId9"/>
    <p:sldId id="270" r:id="rId10"/>
    <p:sldId id="288" r:id="rId11"/>
    <p:sldId id="289" r:id="rId12"/>
    <p:sldId id="271" r:id="rId13"/>
    <p:sldId id="273" r:id="rId14"/>
    <p:sldId id="290" r:id="rId15"/>
    <p:sldId id="274" r:id="rId16"/>
    <p:sldId id="291" r:id="rId17"/>
    <p:sldId id="292" r:id="rId18"/>
    <p:sldId id="293" r:id="rId19"/>
    <p:sldId id="294" r:id="rId20"/>
    <p:sldId id="295" r:id="rId21"/>
    <p:sldId id="296" r:id="rId22"/>
    <p:sldId id="297" r:id="rId23"/>
    <p:sldId id="298" r:id="rId24"/>
    <p:sldId id="306" r:id="rId25"/>
    <p:sldId id="300" r:id="rId26"/>
    <p:sldId id="301" r:id="rId27"/>
    <p:sldId id="303" r:id="rId28"/>
    <p:sldId id="304" r:id="rId29"/>
    <p:sldId id="305" r:id="rId30"/>
    <p:sldId id="307" r:id="rId31"/>
    <p:sldId id="308" r:id="rId32"/>
    <p:sldId id="309" r:id="rId33"/>
    <p:sldId id="266" r:id="rId34"/>
    <p:sldId id="263" r:id="rId3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C5D9F1"/>
    <a:srgbClr val="FFCCFF"/>
    <a:srgbClr val="B7DEE8"/>
    <a:srgbClr val="FFCC66"/>
    <a:srgbClr val="FFC000"/>
    <a:srgbClr val="D8E4BC"/>
    <a:srgbClr val="FFFF00"/>
    <a:srgbClr val="7F7F7F"/>
    <a:srgbClr val="AEAE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p:scale>
          <a:sx n="66" d="100"/>
          <a:sy n="66" d="100"/>
        </p:scale>
        <p:origin x="1243" y="43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20209F-A3C3-4EAD-A1A7-E59F2F1B05D5}" type="doc">
      <dgm:prSet loTypeId="urn:microsoft.com/office/officeart/2005/8/layout/bProcess4" loCatId="process" qsTypeId="urn:microsoft.com/office/officeart/2005/8/quickstyle/simple1" qsCatId="simple" csTypeId="urn:microsoft.com/office/officeart/2005/8/colors/accent1_2" csCatId="accent1" phldr="1"/>
      <dgm:spPr/>
    </dgm:pt>
    <dgm:pt modelId="{C22BDD9D-9755-48F6-8AF0-D457F6FC0602}">
      <dgm:prSet phldrT="[Tekst]"/>
      <dgm:spPr/>
      <dgm:t>
        <a:bodyPr/>
        <a:lstStyle/>
        <a:p>
          <a:r>
            <a:rPr lang="en-US" dirty="0"/>
            <a:t>evaluation method used</a:t>
          </a:r>
          <a:endParaRPr lang="pl-PL" dirty="0"/>
        </a:p>
      </dgm:t>
    </dgm:pt>
    <dgm:pt modelId="{F5518770-BD3A-4DE7-BC32-FE21943EFCAB}" type="parTrans" cxnId="{B6469B07-D720-481B-A091-DDE17C5B2890}">
      <dgm:prSet/>
      <dgm:spPr/>
      <dgm:t>
        <a:bodyPr/>
        <a:lstStyle/>
        <a:p>
          <a:endParaRPr lang="pl-PL"/>
        </a:p>
      </dgm:t>
    </dgm:pt>
    <dgm:pt modelId="{35835AB8-02B9-43D7-A663-C43A2D076247}" type="sibTrans" cxnId="{B6469B07-D720-481B-A091-DDE17C5B2890}">
      <dgm:prSet/>
      <dgm:spPr/>
      <dgm:t>
        <a:bodyPr/>
        <a:lstStyle/>
        <a:p>
          <a:endParaRPr lang="pl-PL"/>
        </a:p>
      </dgm:t>
    </dgm:pt>
    <dgm:pt modelId="{8BF526CA-42D1-450F-82BB-EE76CDCABBCF}">
      <dgm:prSet phldrT="[Tekst]"/>
      <dgm:spPr/>
      <dgm:t>
        <a:bodyPr/>
        <a:lstStyle/>
        <a:p>
          <a:r>
            <a:rPr lang="en-US" dirty="0"/>
            <a:t>minimum order quantity</a:t>
          </a:r>
          <a:endParaRPr lang="pl-PL" dirty="0"/>
        </a:p>
      </dgm:t>
    </dgm:pt>
    <dgm:pt modelId="{66525974-67AF-48A5-8D05-AA08D40DCCA6}" type="parTrans" cxnId="{65A76578-F7D5-4785-96C0-525E2279C445}">
      <dgm:prSet/>
      <dgm:spPr/>
      <dgm:t>
        <a:bodyPr/>
        <a:lstStyle/>
        <a:p>
          <a:endParaRPr lang="pl-PL"/>
        </a:p>
      </dgm:t>
    </dgm:pt>
    <dgm:pt modelId="{561F9988-7709-4524-A7B0-27F09E8909A4}" type="sibTrans" cxnId="{65A76578-F7D5-4785-96C0-525E2279C445}">
      <dgm:prSet/>
      <dgm:spPr/>
      <dgm:t>
        <a:bodyPr/>
        <a:lstStyle/>
        <a:p>
          <a:endParaRPr lang="pl-PL"/>
        </a:p>
      </dgm:t>
    </dgm:pt>
    <dgm:pt modelId="{00B1E78F-9B07-4A62-B702-2DBD5349F2B0}">
      <dgm:prSet phldrT="[Tekst]"/>
      <dgm:spPr/>
      <dgm:t>
        <a:bodyPr/>
        <a:lstStyle/>
        <a:p>
          <a:r>
            <a:rPr lang="en-US" dirty="0"/>
            <a:t>sourcing strategy</a:t>
          </a:r>
          <a:endParaRPr lang="pl-PL" dirty="0"/>
        </a:p>
      </dgm:t>
    </dgm:pt>
    <dgm:pt modelId="{EA4199E0-DD8D-4F86-8980-EC3CA4F63C89}" type="parTrans" cxnId="{1A12D849-5CD5-41CF-9F16-A1D32187333A}">
      <dgm:prSet/>
      <dgm:spPr/>
      <dgm:t>
        <a:bodyPr/>
        <a:lstStyle/>
        <a:p>
          <a:endParaRPr lang="pl-PL"/>
        </a:p>
      </dgm:t>
    </dgm:pt>
    <dgm:pt modelId="{6DBEEC11-CEFB-4666-A3E8-B3FBF334E32E}" type="sibTrans" cxnId="{1A12D849-5CD5-41CF-9F16-A1D32187333A}">
      <dgm:prSet/>
      <dgm:spPr/>
      <dgm:t>
        <a:bodyPr/>
        <a:lstStyle/>
        <a:p>
          <a:endParaRPr lang="pl-PL"/>
        </a:p>
      </dgm:t>
    </dgm:pt>
    <dgm:pt modelId="{780DF05A-D806-4866-A881-8CB08710D676}">
      <dgm:prSet phldrT="[Tekst]"/>
      <dgm:spPr/>
      <dgm:t>
        <a:bodyPr/>
        <a:lstStyle/>
        <a:p>
          <a:r>
            <a:rPr lang="en-US" dirty="0"/>
            <a:t>supplier production capacity</a:t>
          </a:r>
          <a:endParaRPr lang="pl-PL" dirty="0"/>
        </a:p>
      </dgm:t>
    </dgm:pt>
    <dgm:pt modelId="{5BCBC19C-2E3F-43B7-8F29-401D27579BC4}" type="parTrans" cxnId="{EA21F9AC-75F3-466E-B314-76E3333BCFE7}">
      <dgm:prSet/>
      <dgm:spPr/>
      <dgm:t>
        <a:bodyPr/>
        <a:lstStyle/>
        <a:p>
          <a:endParaRPr lang="pl-PL"/>
        </a:p>
      </dgm:t>
    </dgm:pt>
    <dgm:pt modelId="{6A98166D-6EF0-46F3-8F96-5887B28A90F0}" type="sibTrans" cxnId="{EA21F9AC-75F3-466E-B314-76E3333BCFE7}">
      <dgm:prSet/>
      <dgm:spPr/>
      <dgm:t>
        <a:bodyPr/>
        <a:lstStyle/>
        <a:p>
          <a:endParaRPr lang="pl-PL"/>
        </a:p>
      </dgm:t>
    </dgm:pt>
    <dgm:pt modelId="{6EA6030E-24E6-4EDB-B8ED-D67B6CE52D51}">
      <dgm:prSet phldrT="[Tekst]"/>
      <dgm:spPr/>
      <dgm:t>
        <a:bodyPr/>
        <a:lstStyle/>
        <a:p>
          <a:r>
            <a:rPr lang="en-US" dirty="0"/>
            <a:t>product type</a:t>
          </a:r>
          <a:endParaRPr lang="pl-PL" dirty="0"/>
        </a:p>
      </dgm:t>
    </dgm:pt>
    <dgm:pt modelId="{E7C45580-C36C-489A-B17C-9F4956355702}" type="parTrans" cxnId="{C1B0C407-CD89-4487-94A0-47F77233ABF0}">
      <dgm:prSet/>
      <dgm:spPr/>
      <dgm:t>
        <a:bodyPr/>
        <a:lstStyle/>
        <a:p>
          <a:endParaRPr lang="pl-PL"/>
        </a:p>
      </dgm:t>
    </dgm:pt>
    <dgm:pt modelId="{B2AB05D5-92EE-4FD2-96ED-FCC2A00C3B62}" type="sibTrans" cxnId="{C1B0C407-CD89-4487-94A0-47F77233ABF0}">
      <dgm:prSet/>
      <dgm:spPr/>
      <dgm:t>
        <a:bodyPr/>
        <a:lstStyle/>
        <a:p>
          <a:endParaRPr lang="pl-PL"/>
        </a:p>
      </dgm:t>
    </dgm:pt>
    <dgm:pt modelId="{6790DC56-7D4D-4DC8-8EC2-CC813CDADACC}">
      <dgm:prSet phldrT="[Tekst]"/>
      <dgm:spPr/>
      <dgm:t>
        <a:bodyPr/>
        <a:lstStyle/>
        <a:p>
          <a:r>
            <a:rPr lang="en-US" dirty="0"/>
            <a:t>type of supplier evaluation</a:t>
          </a:r>
          <a:endParaRPr lang="pl-PL" dirty="0"/>
        </a:p>
      </dgm:t>
    </dgm:pt>
    <dgm:pt modelId="{D36ED587-7267-4F6B-8B08-94CDA0C218EC}" type="parTrans" cxnId="{37C3FE20-1768-4A42-91CC-F3A7E6845B4E}">
      <dgm:prSet/>
      <dgm:spPr/>
      <dgm:t>
        <a:bodyPr/>
        <a:lstStyle/>
        <a:p>
          <a:endParaRPr lang="pl-PL"/>
        </a:p>
      </dgm:t>
    </dgm:pt>
    <dgm:pt modelId="{51DA6B5E-726D-4D96-8DFE-28E6DC82D6CC}" type="sibTrans" cxnId="{37C3FE20-1768-4A42-91CC-F3A7E6845B4E}">
      <dgm:prSet/>
      <dgm:spPr/>
      <dgm:t>
        <a:bodyPr/>
        <a:lstStyle/>
        <a:p>
          <a:endParaRPr lang="pl-PL"/>
        </a:p>
      </dgm:t>
    </dgm:pt>
    <dgm:pt modelId="{85E38462-6B74-46AC-B43D-64B0E3238118}">
      <dgm:prSet phldrT="[Tekst]"/>
      <dgm:spPr/>
      <dgm:t>
        <a:bodyPr/>
        <a:lstStyle/>
        <a:p>
          <a:r>
            <a:rPr lang="en-US" dirty="0"/>
            <a:t>supplier location preferences</a:t>
          </a:r>
          <a:endParaRPr lang="pl-PL" dirty="0"/>
        </a:p>
      </dgm:t>
    </dgm:pt>
    <dgm:pt modelId="{C98C6BFB-DB50-424D-9396-0CD9998F12D4}" type="parTrans" cxnId="{422A9C30-0F13-43DD-A8DB-EA8F48AB326F}">
      <dgm:prSet/>
      <dgm:spPr/>
      <dgm:t>
        <a:bodyPr/>
        <a:lstStyle/>
        <a:p>
          <a:endParaRPr lang="pl-PL"/>
        </a:p>
      </dgm:t>
    </dgm:pt>
    <dgm:pt modelId="{EFABC8B3-3589-42F0-85B7-ACDECE4ADB1A}" type="sibTrans" cxnId="{422A9C30-0F13-43DD-A8DB-EA8F48AB326F}">
      <dgm:prSet/>
      <dgm:spPr/>
      <dgm:t>
        <a:bodyPr/>
        <a:lstStyle/>
        <a:p>
          <a:endParaRPr lang="pl-PL"/>
        </a:p>
      </dgm:t>
    </dgm:pt>
    <dgm:pt modelId="{2BB8FC09-C170-4ECB-9987-A034E53F4F6C}">
      <dgm:prSet phldrT="[Tekst]"/>
      <dgm:spPr/>
      <dgm:t>
        <a:bodyPr/>
        <a:lstStyle/>
        <a:p>
          <a:r>
            <a:rPr lang="en-US" dirty="0"/>
            <a:t>supplier selection criteria</a:t>
          </a:r>
          <a:endParaRPr lang="pl-PL" dirty="0"/>
        </a:p>
      </dgm:t>
    </dgm:pt>
    <dgm:pt modelId="{9E4240ED-5C68-4C7B-95A7-7D7B258A55CB}" type="parTrans" cxnId="{106351AB-30C8-4875-8C60-093F98AAF51B}">
      <dgm:prSet/>
      <dgm:spPr/>
      <dgm:t>
        <a:bodyPr/>
        <a:lstStyle/>
        <a:p>
          <a:endParaRPr lang="pl-PL"/>
        </a:p>
      </dgm:t>
    </dgm:pt>
    <dgm:pt modelId="{7DAD664A-36A5-4DE7-9517-C5360CECC0A1}" type="sibTrans" cxnId="{106351AB-30C8-4875-8C60-093F98AAF51B}">
      <dgm:prSet/>
      <dgm:spPr/>
      <dgm:t>
        <a:bodyPr/>
        <a:lstStyle/>
        <a:p>
          <a:endParaRPr lang="pl-PL"/>
        </a:p>
      </dgm:t>
    </dgm:pt>
    <dgm:pt modelId="{714356E9-2E3C-4350-8D54-0FF5F4AF1EA8}">
      <dgm:prSet phldrT="[Tekst]"/>
      <dgm:spPr/>
      <dgm:t>
        <a:bodyPr/>
        <a:lstStyle/>
        <a:p>
          <a:r>
            <a:rPr lang="en-US" dirty="0"/>
            <a:t>production strategy</a:t>
          </a:r>
          <a:endParaRPr lang="pl-PL" dirty="0"/>
        </a:p>
      </dgm:t>
    </dgm:pt>
    <dgm:pt modelId="{94113357-9BB0-4646-A608-DF03423CFB1A}" type="parTrans" cxnId="{2FE45A62-5C3D-4CE8-95E4-A2FEBCE43A1E}">
      <dgm:prSet/>
      <dgm:spPr/>
      <dgm:t>
        <a:bodyPr/>
        <a:lstStyle/>
        <a:p>
          <a:endParaRPr lang="pl-PL"/>
        </a:p>
      </dgm:t>
    </dgm:pt>
    <dgm:pt modelId="{625EC9F5-E902-4834-B09D-4E887CD80899}" type="sibTrans" cxnId="{2FE45A62-5C3D-4CE8-95E4-A2FEBCE43A1E}">
      <dgm:prSet/>
      <dgm:spPr/>
      <dgm:t>
        <a:bodyPr/>
        <a:lstStyle/>
        <a:p>
          <a:endParaRPr lang="pl-PL"/>
        </a:p>
      </dgm:t>
    </dgm:pt>
    <dgm:pt modelId="{880F6F6B-F61D-44C1-87EB-704C111D180F}">
      <dgm:prSet phldrT="[Tekst]"/>
      <dgm:spPr/>
      <dgm:t>
        <a:bodyPr/>
        <a:lstStyle/>
        <a:p>
          <a:r>
            <a:rPr lang="en-US"/>
            <a:t>supplier production capacity</a:t>
          </a:r>
          <a:endParaRPr lang="pl-PL" dirty="0"/>
        </a:p>
      </dgm:t>
    </dgm:pt>
    <dgm:pt modelId="{6975482D-77F2-4A43-A802-03B1ED0AA4C6}" type="parTrans" cxnId="{BB297896-636B-4659-BA52-D3EAAA904021}">
      <dgm:prSet/>
      <dgm:spPr/>
      <dgm:t>
        <a:bodyPr/>
        <a:lstStyle/>
        <a:p>
          <a:endParaRPr lang="pl-PL"/>
        </a:p>
      </dgm:t>
    </dgm:pt>
    <dgm:pt modelId="{9B257892-4D0D-4CDF-8C46-FF5A58FA8C38}" type="sibTrans" cxnId="{BB297896-636B-4659-BA52-D3EAAA904021}">
      <dgm:prSet/>
      <dgm:spPr/>
      <dgm:t>
        <a:bodyPr/>
        <a:lstStyle/>
        <a:p>
          <a:endParaRPr lang="pl-PL"/>
        </a:p>
      </dgm:t>
    </dgm:pt>
    <dgm:pt modelId="{80EFCA2D-559C-47D2-A596-7082E74E6A63}" type="pres">
      <dgm:prSet presAssocID="{2820209F-A3C3-4EAD-A1A7-E59F2F1B05D5}" presName="Name0" presStyleCnt="0">
        <dgm:presLayoutVars>
          <dgm:dir/>
          <dgm:resizeHandles/>
        </dgm:presLayoutVars>
      </dgm:prSet>
      <dgm:spPr/>
    </dgm:pt>
    <dgm:pt modelId="{8F3CB71B-7F93-4F2C-A4E7-F9BB44C43B8C}" type="pres">
      <dgm:prSet presAssocID="{C22BDD9D-9755-48F6-8AF0-D457F6FC0602}" presName="compNode" presStyleCnt="0"/>
      <dgm:spPr/>
    </dgm:pt>
    <dgm:pt modelId="{599340F0-56D2-4DAB-9844-BADB30891E02}" type="pres">
      <dgm:prSet presAssocID="{C22BDD9D-9755-48F6-8AF0-D457F6FC0602}" presName="dummyConnPt" presStyleCnt="0"/>
      <dgm:spPr/>
    </dgm:pt>
    <dgm:pt modelId="{9B0A5852-4F65-4DA2-969B-0A8CFBD0D495}" type="pres">
      <dgm:prSet presAssocID="{C22BDD9D-9755-48F6-8AF0-D457F6FC0602}" presName="node" presStyleLbl="node1" presStyleIdx="0" presStyleCnt="10">
        <dgm:presLayoutVars>
          <dgm:bulletEnabled val="1"/>
        </dgm:presLayoutVars>
      </dgm:prSet>
      <dgm:spPr/>
    </dgm:pt>
    <dgm:pt modelId="{CEE1C068-4DCF-479C-8402-9B8E5949E114}" type="pres">
      <dgm:prSet presAssocID="{35835AB8-02B9-43D7-A663-C43A2D076247}" presName="sibTrans" presStyleLbl="bgSibTrans2D1" presStyleIdx="0" presStyleCnt="9"/>
      <dgm:spPr/>
    </dgm:pt>
    <dgm:pt modelId="{5D68AF13-46E0-4CAC-988D-5C7DD5E8EAE6}" type="pres">
      <dgm:prSet presAssocID="{8BF526CA-42D1-450F-82BB-EE76CDCABBCF}" presName="compNode" presStyleCnt="0"/>
      <dgm:spPr/>
    </dgm:pt>
    <dgm:pt modelId="{91F02668-8550-409E-82CB-4199FFB8CE00}" type="pres">
      <dgm:prSet presAssocID="{8BF526CA-42D1-450F-82BB-EE76CDCABBCF}" presName="dummyConnPt" presStyleCnt="0"/>
      <dgm:spPr/>
    </dgm:pt>
    <dgm:pt modelId="{27684644-D1FB-439D-B053-DD760482ABA8}" type="pres">
      <dgm:prSet presAssocID="{8BF526CA-42D1-450F-82BB-EE76CDCABBCF}" presName="node" presStyleLbl="node1" presStyleIdx="1" presStyleCnt="10">
        <dgm:presLayoutVars>
          <dgm:bulletEnabled val="1"/>
        </dgm:presLayoutVars>
      </dgm:prSet>
      <dgm:spPr/>
    </dgm:pt>
    <dgm:pt modelId="{30282B91-5A0C-43BA-93CD-ADADE5873967}" type="pres">
      <dgm:prSet presAssocID="{561F9988-7709-4524-A7B0-27F09E8909A4}" presName="sibTrans" presStyleLbl="bgSibTrans2D1" presStyleIdx="1" presStyleCnt="9"/>
      <dgm:spPr/>
    </dgm:pt>
    <dgm:pt modelId="{2CD3CF80-EF59-4EA8-B7D9-287C53E327DE}" type="pres">
      <dgm:prSet presAssocID="{00B1E78F-9B07-4A62-B702-2DBD5349F2B0}" presName="compNode" presStyleCnt="0"/>
      <dgm:spPr/>
    </dgm:pt>
    <dgm:pt modelId="{86B611F4-41B0-4392-8B0E-44977006D569}" type="pres">
      <dgm:prSet presAssocID="{00B1E78F-9B07-4A62-B702-2DBD5349F2B0}" presName="dummyConnPt" presStyleCnt="0"/>
      <dgm:spPr/>
    </dgm:pt>
    <dgm:pt modelId="{C9CED1E5-7708-477C-B424-BBEB134F8F26}" type="pres">
      <dgm:prSet presAssocID="{00B1E78F-9B07-4A62-B702-2DBD5349F2B0}" presName="node" presStyleLbl="node1" presStyleIdx="2" presStyleCnt="10">
        <dgm:presLayoutVars>
          <dgm:bulletEnabled val="1"/>
        </dgm:presLayoutVars>
      </dgm:prSet>
      <dgm:spPr/>
    </dgm:pt>
    <dgm:pt modelId="{9EBF7C7C-A83D-45E2-8C6F-C8E6E2B57CEC}" type="pres">
      <dgm:prSet presAssocID="{6DBEEC11-CEFB-4666-A3E8-B3FBF334E32E}" presName="sibTrans" presStyleLbl="bgSibTrans2D1" presStyleIdx="2" presStyleCnt="9"/>
      <dgm:spPr/>
    </dgm:pt>
    <dgm:pt modelId="{626B8F27-07B6-40EC-B533-F7075145F7BB}" type="pres">
      <dgm:prSet presAssocID="{780DF05A-D806-4866-A881-8CB08710D676}" presName="compNode" presStyleCnt="0"/>
      <dgm:spPr/>
    </dgm:pt>
    <dgm:pt modelId="{DD20D7EB-26A7-4084-B0C7-966FFB4232A1}" type="pres">
      <dgm:prSet presAssocID="{780DF05A-D806-4866-A881-8CB08710D676}" presName="dummyConnPt" presStyleCnt="0"/>
      <dgm:spPr/>
    </dgm:pt>
    <dgm:pt modelId="{16E33705-C6E7-4447-963E-38F2757D38EC}" type="pres">
      <dgm:prSet presAssocID="{780DF05A-D806-4866-A881-8CB08710D676}" presName="node" presStyleLbl="node1" presStyleIdx="3" presStyleCnt="10">
        <dgm:presLayoutVars>
          <dgm:bulletEnabled val="1"/>
        </dgm:presLayoutVars>
      </dgm:prSet>
      <dgm:spPr/>
    </dgm:pt>
    <dgm:pt modelId="{424BC00F-C205-4B3B-A666-E1C335E53D88}" type="pres">
      <dgm:prSet presAssocID="{6A98166D-6EF0-46F3-8F96-5887B28A90F0}" presName="sibTrans" presStyleLbl="bgSibTrans2D1" presStyleIdx="3" presStyleCnt="9"/>
      <dgm:spPr/>
    </dgm:pt>
    <dgm:pt modelId="{01B44DF7-D9FE-4C29-8348-6B27711ADD2C}" type="pres">
      <dgm:prSet presAssocID="{6EA6030E-24E6-4EDB-B8ED-D67B6CE52D51}" presName="compNode" presStyleCnt="0"/>
      <dgm:spPr/>
    </dgm:pt>
    <dgm:pt modelId="{25EEDDA4-E5F1-4D10-97ED-0861C82A0141}" type="pres">
      <dgm:prSet presAssocID="{6EA6030E-24E6-4EDB-B8ED-D67B6CE52D51}" presName="dummyConnPt" presStyleCnt="0"/>
      <dgm:spPr/>
    </dgm:pt>
    <dgm:pt modelId="{4C6F8ABC-4A9A-4C18-BB96-6D66C8B88FE9}" type="pres">
      <dgm:prSet presAssocID="{6EA6030E-24E6-4EDB-B8ED-D67B6CE52D51}" presName="node" presStyleLbl="node1" presStyleIdx="4" presStyleCnt="10">
        <dgm:presLayoutVars>
          <dgm:bulletEnabled val="1"/>
        </dgm:presLayoutVars>
      </dgm:prSet>
      <dgm:spPr/>
    </dgm:pt>
    <dgm:pt modelId="{8C1BC508-97C1-46D6-A4A1-FCEA5A673EC5}" type="pres">
      <dgm:prSet presAssocID="{B2AB05D5-92EE-4FD2-96ED-FCC2A00C3B62}" presName="sibTrans" presStyleLbl="bgSibTrans2D1" presStyleIdx="4" presStyleCnt="9"/>
      <dgm:spPr/>
    </dgm:pt>
    <dgm:pt modelId="{4855FC99-71C5-4DF5-9D5F-B0E3CA4A291E}" type="pres">
      <dgm:prSet presAssocID="{6790DC56-7D4D-4DC8-8EC2-CC813CDADACC}" presName="compNode" presStyleCnt="0"/>
      <dgm:spPr/>
    </dgm:pt>
    <dgm:pt modelId="{27B9B8BD-C0E1-4058-B15E-EB9F579E9020}" type="pres">
      <dgm:prSet presAssocID="{6790DC56-7D4D-4DC8-8EC2-CC813CDADACC}" presName="dummyConnPt" presStyleCnt="0"/>
      <dgm:spPr/>
    </dgm:pt>
    <dgm:pt modelId="{58D1E32F-D0F1-4768-9B6E-219889492E5A}" type="pres">
      <dgm:prSet presAssocID="{6790DC56-7D4D-4DC8-8EC2-CC813CDADACC}" presName="node" presStyleLbl="node1" presStyleIdx="5" presStyleCnt="10">
        <dgm:presLayoutVars>
          <dgm:bulletEnabled val="1"/>
        </dgm:presLayoutVars>
      </dgm:prSet>
      <dgm:spPr/>
    </dgm:pt>
    <dgm:pt modelId="{3DF82322-095F-4E47-A38A-BF58763571E2}" type="pres">
      <dgm:prSet presAssocID="{51DA6B5E-726D-4D96-8DFE-28E6DC82D6CC}" presName="sibTrans" presStyleLbl="bgSibTrans2D1" presStyleIdx="5" presStyleCnt="9"/>
      <dgm:spPr/>
    </dgm:pt>
    <dgm:pt modelId="{3F519655-750A-4EEB-8E6B-0DC73EC93604}" type="pres">
      <dgm:prSet presAssocID="{85E38462-6B74-46AC-B43D-64B0E3238118}" presName="compNode" presStyleCnt="0"/>
      <dgm:spPr/>
    </dgm:pt>
    <dgm:pt modelId="{81FE4D4D-C198-4D10-9EB4-C34A5F9562C9}" type="pres">
      <dgm:prSet presAssocID="{85E38462-6B74-46AC-B43D-64B0E3238118}" presName="dummyConnPt" presStyleCnt="0"/>
      <dgm:spPr/>
    </dgm:pt>
    <dgm:pt modelId="{BC8ECB89-C533-49B3-8E9B-AED0F2A3630D}" type="pres">
      <dgm:prSet presAssocID="{85E38462-6B74-46AC-B43D-64B0E3238118}" presName="node" presStyleLbl="node1" presStyleIdx="6" presStyleCnt="10">
        <dgm:presLayoutVars>
          <dgm:bulletEnabled val="1"/>
        </dgm:presLayoutVars>
      </dgm:prSet>
      <dgm:spPr/>
    </dgm:pt>
    <dgm:pt modelId="{D33A7826-4291-43F7-A858-3A7541B5ABAE}" type="pres">
      <dgm:prSet presAssocID="{EFABC8B3-3589-42F0-85B7-ACDECE4ADB1A}" presName="sibTrans" presStyleLbl="bgSibTrans2D1" presStyleIdx="6" presStyleCnt="9"/>
      <dgm:spPr/>
    </dgm:pt>
    <dgm:pt modelId="{9B2CFD33-1DEF-4D8B-A461-A1CA615AA739}" type="pres">
      <dgm:prSet presAssocID="{2BB8FC09-C170-4ECB-9987-A034E53F4F6C}" presName="compNode" presStyleCnt="0"/>
      <dgm:spPr/>
    </dgm:pt>
    <dgm:pt modelId="{1CF0C065-A321-4A7D-87C5-B23CA9F697CF}" type="pres">
      <dgm:prSet presAssocID="{2BB8FC09-C170-4ECB-9987-A034E53F4F6C}" presName="dummyConnPt" presStyleCnt="0"/>
      <dgm:spPr/>
    </dgm:pt>
    <dgm:pt modelId="{6C7F61BD-5321-4227-BC42-81E1F5F5CC4F}" type="pres">
      <dgm:prSet presAssocID="{2BB8FC09-C170-4ECB-9987-A034E53F4F6C}" presName="node" presStyleLbl="node1" presStyleIdx="7" presStyleCnt="10">
        <dgm:presLayoutVars>
          <dgm:bulletEnabled val="1"/>
        </dgm:presLayoutVars>
      </dgm:prSet>
      <dgm:spPr/>
    </dgm:pt>
    <dgm:pt modelId="{636EDBA8-2EBC-47DC-817F-54384502E730}" type="pres">
      <dgm:prSet presAssocID="{7DAD664A-36A5-4DE7-9517-C5360CECC0A1}" presName="sibTrans" presStyleLbl="bgSibTrans2D1" presStyleIdx="7" presStyleCnt="9"/>
      <dgm:spPr/>
    </dgm:pt>
    <dgm:pt modelId="{F89CB36C-6AAE-48B4-AB23-AAB11D39A4C5}" type="pres">
      <dgm:prSet presAssocID="{714356E9-2E3C-4350-8D54-0FF5F4AF1EA8}" presName="compNode" presStyleCnt="0"/>
      <dgm:spPr/>
    </dgm:pt>
    <dgm:pt modelId="{8D620396-22E2-4DD5-8973-55B918AB405C}" type="pres">
      <dgm:prSet presAssocID="{714356E9-2E3C-4350-8D54-0FF5F4AF1EA8}" presName="dummyConnPt" presStyleCnt="0"/>
      <dgm:spPr/>
    </dgm:pt>
    <dgm:pt modelId="{343BEB0B-CF38-4974-805F-7047587498B8}" type="pres">
      <dgm:prSet presAssocID="{714356E9-2E3C-4350-8D54-0FF5F4AF1EA8}" presName="node" presStyleLbl="node1" presStyleIdx="8" presStyleCnt="10">
        <dgm:presLayoutVars>
          <dgm:bulletEnabled val="1"/>
        </dgm:presLayoutVars>
      </dgm:prSet>
      <dgm:spPr/>
    </dgm:pt>
    <dgm:pt modelId="{123C7459-D69C-432A-82E5-99D13DA50F55}" type="pres">
      <dgm:prSet presAssocID="{625EC9F5-E902-4834-B09D-4E887CD80899}" presName="sibTrans" presStyleLbl="bgSibTrans2D1" presStyleIdx="8" presStyleCnt="9"/>
      <dgm:spPr/>
    </dgm:pt>
    <dgm:pt modelId="{4CF08DEB-6AEB-49CA-B356-247CD515A936}" type="pres">
      <dgm:prSet presAssocID="{880F6F6B-F61D-44C1-87EB-704C111D180F}" presName="compNode" presStyleCnt="0"/>
      <dgm:spPr/>
    </dgm:pt>
    <dgm:pt modelId="{FE803DA1-BE88-488A-AB80-83ABD1456B72}" type="pres">
      <dgm:prSet presAssocID="{880F6F6B-F61D-44C1-87EB-704C111D180F}" presName="dummyConnPt" presStyleCnt="0"/>
      <dgm:spPr/>
    </dgm:pt>
    <dgm:pt modelId="{A759DEBC-7F86-4098-A8A3-FDC1BE127577}" type="pres">
      <dgm:prSet presAssocID="{880F6F6B-F61D-44C1-87EB-704C111D180F}" presName="node" presStyleLbl="node1" presStyleIdx="9" presStyleCnt="10">
        <dgm:presLayoutVars>
          <dgm:bulletEnabled val="1"/>
        </dgm:presLayoutVars>
      </dgm:prSet>
      <dgm:spPr/>
    </dgm:pt>
  </dgm:ptLst>
  <dgm:cxnLst>
    <dgm:cxn modelId="{B6469B07-D720-481B-A091-DDE17C5B2890}" srcId="{2820209F-A3C3-4EAD-A1A7-E59F2F1B05D5}" destId="{C22BDD9D-9755-48F6-8AF0-D457F6FC0602}" srcOrd="0" destOrd="0" parTransId="{F5518770-BD3A-4DE7-BC32-FE21943EFCAB}" sibTransId="{35835AB8-02B9-43D7-A663-C43A2D076247}"/>
    <dgm:cxn modelId="{C1B0C407-CD89-4487-94A0-47F77233ABF0}" srcId="{2820209F-A3C3-4EAD-A1A7-E59F2F1B05D5}" destId="{6EA6030E-24E6-4EDB-B8ED-D67B6CE52D51}" srcOrd="4" destOrd="0" parTransId="{E7C45580-C36C-489A-B17C-9F4956355702}" sibTransId="{B2AB05D5-92EE-4FD2-96ED-FCC2A00C3B62}"/>
    <dgm:cxn modelId="{932FD40E-2DA2-4EF5-BD96-A009CF24216B}" type="presOf" srcId="{7DAD664A-36A5-4DE7-9517-C5360CECC0A1}" destId="{636EDBA8-2EBC-47DC-817F-54384502E730}" srcOrd="0" destOrd="0" presId="urn:microsoft.com/office/officeart/2005/8/layout/bProcess4"/>
    <dgm:cxn modelId="{8D86CE10-EEEA-4FBB-B22D-88D27812439A}" type="presOf" srcId="{2820209F-A3C3-4EAD-A1A7-E59F2F1B05D5}" destId="{80EFCA2D-559C-47D2-A596-7082E74E6A63}" srcOrd="0" destOrd="0" presId="urn:microsoft.com/office/officeart/2005/8/layout/bProcess4"/>
    <dgm:cxn modelId="{CF598413-D277-4EE0-BFF9-A6BFD890E632}" type="presOf" srcId="{6DBEEC11-CEFB-4666-A3E8-B3FBF334E32E}" destId="{9EBF7C7C-A83D-45E2-8C6F-C8E6E2B57CEC}" srcOrd="0" destOrd="0" presId="urn:microsoft.com/office/officeart/2005/8/layout/bProcess4"/>
    <dgm:cxn modelId="{29760815-B46A-40F2-B4FC-95C4EE6F8AEE}" type="presOf" srcId="{561F9988-7709-4524-A7B0-27F09E8909A4}" destId="{30282B91-5A0C-43BA-93CD-ADADE5873967}" srcOrd="0" destOrd="0" presId="urn:microsoft.com/office/officeart/2005/8/layout/bProcess4"/>
    <dgm:cxn modelId="{738C9E16-CF60-4F6F-BC8F-CFEC11510DB3}" type="presOf" srcId="{51DA6B5E-726D-4D96-8DFE-28E6DC82D6CC}" destId="{3DF82322-095F-4E47-A38A-BF58763571E2}" srcOrd="0" destOrd="0" presId="urn:microsoft.com/office/officeart/2005/8/layout/bProcess4"/>
    <dgm:cxn modelId="{37C3FE20-1768-4A42-91CC-F3A7E6845B4E}" srcId="{2820209F-A3C3-4EAD-A1A7-E59F2F1B05D5}" destId="{6790DC56-7D4D-4DC8-8EC2-CC813CDADACC}" srcOrd="5" destOrd="0" parTransId="{D36ED587-7267-4F6B-8B08-94CDA0C218EC}" sibTransId="{51DA6B5E-726D-4D96-8DFE-28E6DC82D6CC}"/>
    <dgm:cxn modelId="{422A9C30-0F13-43DD-A8DB-EA8F48AB326F}" srcId="{2820209F-A3C3-4EAD-A1A7-E59F2F1B05D5}" destId="{85E38462-6B74-46AC-B43D-64B0E3238118}" srcOrd="6" destOrd="0" parTransId="{C98C6BFB-DB50-424D-9396-0CD9998F12D4}" sibTransId="{EFABC8B3-3589-42F0-85B7-ACDECE4ADB1A}"/>
    <dgm:cxn modelId="{1522E933-667C-4A93-AF2C-B987A4384CF9}" type="presOf" srcId="{6EA6030E-24E6-4EDB-B8ED-D67B6CE52D51}" destId="{4C6F8ABC-4A9A-4C18-BB96-6D66C8B88FE9}" srcOrd="0" destOrd="0" presId="urn:microsoft.com/office/officeart/2005/8/layout/bProcess4"/>
    <dgm:cxn modelId="{2FE45A62-5C3D-4CE8-95E4-A2FEBCE43A1E}" srcId="{2820209F-A3C3-4EAD-A1A7-E59F2F1B05D5}" destId="{714356E9-2E3C-4350-8D54-0FF5F4AF1EA8}" srcOrd="8" destOrd="0" parTransId="{94113357-9BB0-4646-A608-DF03423CFB1A}" sibTransId="{625EC9F5-E902-4834-B09D-4E887CD80899}"/>
    <dgm:cxn modelId="{EE5F3D64-3309-478B-92F2-3902FD340635}" type="presOf" srcId="{880F6F6B-F61D-44C1-87EB-704C111D180F}" destId="{A759DEBC-7F86-4098-A8A3-FDC1BE127577}" srcOrd="0" destOrd="0" presId="urn:microsoft.com/office/officeart/2005/8/layout/bProcess4"/>
    <dgm:cxn modelId="{1A12D849-5CD5-41CF-9F16-A1D32187333A}" srcId="{2820209F-A3C3-4EAD-A1A7-E59F2F1B05D5}" destId="{00B1E78F-9B07-4A62-B702-2DBD5349F2B0}" srcOrd="2" destOrd="0" parTransId="{EA4199E0-DD8D-4F86-8980-EC3CA4F63C89}" sibTransId="{6DBEEC11-CEFB-4666-A3E8-B3FBF334E32E}"/>
    <dgm:cxn modelId="{BE69264A-5618-4DD8-B161-FED7669BC059}" type="presOf" srcId="{6790DC56-7D4D-4DC8-8EC2-CC813CDADACC}" destId="{58D1E32F-D0F1-4768-9B6E-219889492E5A}" srcOrd="0" destOrd="0" presId="urn:microsoft.com/office/officeart/2005/8/layout/bProcess4"/>
    <dgm:cxn modelId="{FB5DBD6B-5D2E-4BFF-AD9D-9C8D22395161}" type="presOf" srcId="{780DF05A-D806-4866-A881-8CB08710D676}" destId="{16E33705-C6E7-4447-963E-38F2757D38EC}" srcOrd="0" destOrd="0" presId="urn:microsoft.com/office/officeart/2005/8/layout/bProcess4"/>
    <dgm:cxn modelId="{6B0D2477-6BDB-4D7A-A109-CF892F9196A1}" type="presOf" srcId="{00B1E78F-9B07-4A62-B702-2DBD5349F2B0}" destId="{C9CED1E5-7708-477C-B424-BBEB134F8F26}" srcOrd="0" destOrd="0" presId="urn:microsoft.com/office/officeart/2005/8/layout/bProcess4"/>
    <dgm:cxn modelId="{65A76578-F7D5-4785-96C0-525E2279C445}" srcId="{2820209F-A3C3-4EAD-A1A7-E59F2F1B05D5}" destId="{8BF526CA-42D1-450F-82BB-EE76CDCABBCF}" srcOrd="1" destOrd="0" parTransId="{66525974-67AF-48A5-8D05-AA08D40DCCA6}" sibTransId="{561F9988-7709-4524-A7B0-27F09E8909A4}"/>
    <dgm:cxn modelId="{9F6C4788-8810-4213-9DD1-214DAC25100C}" type="presOf" srcId="{EFABC8B3-3589-42F0-85B7-ACDECE4ADB1A}" destId="{D33A7826-4291-43F7-A858-3A7541B5ABAE}" srcOrd="0" destOrd="0" presId="urn:microsoft.com/office/officeart/2005/8/layout/bProcess4"/>
    <dgm:cxn modelId="{BB297896-636B-4659-BA52-D3EAAA904021}" srcId="{2820209F-A3C3-4EAD-A1A7-E59F2F1B05D5}" destId="{880F6F6B-F61D-44C1-87EB-704C111D180F}" srcOrd="9" destOrd="0" parTransId="{6975482D-77F2-4A43-A802-03B1ED0AA4C6}" sibTransId="{9B257892-4D0D-4CDF-8C46-FF5A58FA8C38}"/>
    <dgm:cxn modelId="{106351AB-30C8-4875-8C60-093F98AAF51B}" srcId="{2820209F-A3C3-4EAD-A1A7-E59F2F1B05D5}" destId="{2BB8FC09-C170-4ECB-9987-A034E53F4F6C}" srcOrd="7" destOrd="0" parTransId="{9E4240ED-5C68-4C7B-95A7-7D7B258A55CB}" sibTransId="{7DAD664A-36A5-4DE7-9517-C5360CECC0A1}"/>
    <dgm:cxn modelId="{EA21F9AC-75F3-466E-B314-76E3333BCFE7}" srcId="{2820209F-A3C3-4EAD-A1A7-E59F2F1B05D5}" destId="{780DF05A-D806-4866-A881-8CB08710D676}" srcOrd="3" destOrd="0" parTransId="{5BCBC19C-2E3F-43B7-8F29-401D27579BC4}" sibTransId="{6A98166D-6EF0-46F3-8F96-5887B28A90F0}"/>
    <dgm:cxn modelId="{DFB5ECBC-3E45-4FFC-B5BE-FF7EB24CFDBB}" type="presOf" srcId="{8BF526CA-42D1-450F-82BB-EE76CDCABBCF}" destId="{27684644-D1FB-439D-B053-DD760482ABA8}" srcOrd="0" destOrd="0" presId="urn:microsoft.com/office/officeart/2005/8/layout/bProcess4"/>
    <dgm:cxn modelId="{5E6FDDC1-9A77-4231-B51A-788496732190}" type="presOf" srcId="{6A98166D-6EF0-46F3-8F96-5887B28A90F0}" destId="{424BC00F-C205-4B3B-A666-E1C335E53D88}" srcOrd="0" destOrd="0" presId="urn:microsoft.com/office/officeart/2005/8/layout/bProcess4"/>
    <dgm:cxn modelId="{335B4EC2-CBAC-4F51-B75B-415665C56E6B}" type="presOf" srcId="{B2AB05D5-92EE-4FD2-96ED-FCC2A00C3B62}" destId="{8C1BC508-97C1-46D6-A4A1-FCEA5A673EC5}" srcOrd="0" destOrd="0" presId="urn:microsoft.com/office/officeart/2005/8/layout/bProcess4"/>
    <dgm:cxn modelId="{C68FCAC5-AB73-4ACD-BFD6-F2A433243BC5}" type="presOf" srcId="{714356E9-2E3C-4350-8D54-0FF5F4AF1EA8}" destId="{343BEB0B-CF38-4974-805F-7047587498B8}" srcOrd="0" destOrd="0" presId="urn:microsoft.com/office/officeart/2005/8/layout/bProcess4"/>
    <dgm:cxn modelId="{ADFB46E5-294F-4D28-8379-68210CB97CFC}" type="presOf" srcId="{625EC9F5-E902-4834-B09D-4E887CD80899}" destId="{123C7459-D69C-432A-82E5-99D13DA50F55}" srcOrd="0" destOrd="0" presId="urn:microsoft.com/office/officeart/2005/8/layout/bProcess4"/>
    <dgm:cxn modelId="{84380BE9-F857-4817-B6BD-21E68EE12FAD}" type="presOf" srcId="{35835AB8-02B9-43D7-A663-C43A2D076247}" destId="{CEE1C068-4DCF-479C-8402-9B8E5949E114}" srcOrd="0" destOrd="0" presId="urn:microsoft.com/office/officeart/2005/8/layout/bProcess4"/>
    <dgm:cxn modelId="{6D0F49EA-8326-4EA8-8629-69BB2838CDE1}" type="presOf" srcId="{2BB8FC09-C170-4ECB-9987-A034E53F4F6C}" destId="{6C7F61BD-5321-4227-BC42-81E1F5F5CC4F}" srcOrd="0" destOrd="0" presId="urn:microsoft.com/office/officeart/2005/8/layout/bProcess4"/>
    <dgm:cxn modelId="{BE88FFED-5393-45A0-B2E2-E4C8816E827A}" type="presOf" srcId="{C22BDD9D-9755-48F6-8AF0-D457F6FC0602}" destId="{9B0A5852-4F65-4DA2-969B-0A8CFBD0D495}" srcOrd="0" destOrd="0" presId="urn:microsoft.com/office/officeart/2005/8/layout/bProcess4"/>
    <dgm:cxn modelId="{F20D7DFA-227F-478C-8831-2E7021027D2A}" type="presOf" srcId="{85E38462-6B74-46AC-B43D-64B0E3238118}" destId="{BC8ECB89-C533-49B3-8E9B-AED0F2A3630D}" srcOrd="0" destOrd="0" presId="urn:microsoft.com/office/officeart/2005/8/layout/bProcess4"/>
    <dgm:cxn modelId="{FA442F7A-3CCB-4BCB-B013-536D1DAC4F4C}" type="presParOf" srcId="{80EFCA2D-559C-47D2-A596-7082E74E6A63}" destId="{8F3CB71B-7F93-4F2C-A4E7-F9BB44C43B8C}" srcOrd="0" destOrd="0" presId="urn:microsoft.com/office/officeart/2005/8/layout/bProcess4"/>
    <dgm:cxn modelId="{2E5D5DB1-509E-4C85-AA02-710DC2BC68FB}" type="presParOf" srcId="{8F3CB71B-7F93-4F2C-A4E7-F9BB44C43B8C}" destId="{599340F0-56D2-4DAB-9844-BADB30891E02}" srcOrd="0" destOrd="0" presId="urn:microsoft.com/office/officeart/2005/8/layout/bProcess4"/>
    <dgm:cxn modelId="{0064D583-1AFB-42B6-8E29-96AD3F534C88}" type="presParOf" srcId="{8F3CB71B-7F93-4F2C-A4E7-F9BB44C43B8C}" destId="{9B0A5852-4F65-4DA2-969B-0A8CFBD0D495}" srcOrd="1" destOrd="0" presId="urn:microsoft.com/office/officeart/2005/8/layout/bProcess4"/>
    <dgm:cxn modelId="{96E935EF-0F3B-43E5-8BEB-EFAB6AB7F363}" type="presParOf" srcId="{80EFCA2D-559C-47D2-A596-7082E74E6A63}" destId="{CEE1C068-4DCF-479C-8402-9B8E5949E114}" srcOrd="1" destOrd="0" presId="urn:microsoft.com/office/officeart/2005/8/layout/bProcess4"/>
    <dgm:cxn modelId="{DC42EF92-02AA-49C4-A396-EAF1F13EE6EF}" type="presParOf" srcId="{80EFCA2D-559C-47D2-A596-7082E74E6A63}" destId="{5D68AF13-46E0-4CAC-988D-5C7DD5E8EAE6}" srcOrd="2" destOrd="0" presId="urn:microsoft.com/office/officeart/2005/8/layout/bProcess4"/>
    <dgm:cxn modelId="{88F023A5-6AA2-4169-9A34-4D831FEB4F30}" type="presParOf" srcId="{5D68AF13-46E0-4CAC-988D-5C7DD5E8EAE6}" destId="{91F02668-8550-409E-82CB-4199FFB8CE00}" srcOrd="0" destOrd="0" presId="urn:microsoft.com/office/officeart/2005/8/layout/bProcess4"/>
    <dgm:cxn modelId="{3A4815F9-83AA-44E4-90E7-13829FACD7E4}" type="presParOf" srcId="{5D68AF13-46E0-4CAC-988D-5C7DD5E8EAE6}" destId="{27684644-D1FB-439D-B053-DD760482ABA8}" srcOrd="1" destOrd="0" presId="urn:microsoft.com/office/officeart/2005/8/layout/bProcess4"/>
    <dgm:cxn modelId="{042AE65C-31A2-4DBE-B845-C79DE011D7D3}" type="presParOf" srcId="{80EFCA2D-559C-47D2-A596-7082E74E6A63}" destId="{30282B91-5A0C-43BA-93CD-ADADE5873967}" srcOrd="3" destOrd="0" presId="urn:microsoft.com/office/officeart/2005/8/layout/bProcess4"/>
    <dgm:cxn modelId="{0514EF0C-C54D-4DE2-82D3-1F9849FC0FB5}" type="presParOf" srcId="{80EFCA2D-559C-47D2-A596-7082E74E6A63}" destId="{2CD3CF80-EF59-4EA8-B7D9-287C53E327DE}" srcOrd="4" destOrd="0" presId="urn:microsoft.com/office/officeart/2005/8/layout/bProcess4"/>
    <dgm:cxn modelId="{89E3C0A4-F068-4DDE-AFA3-481ACE12DE29}" type="presParOf" srcId="{2CD3CF80-EF59-4EA8-B7D9-287C53E327DE}" destId="{86B611F4-41B0-4392-8B0E-44977006D569}" srcOrd="0" destOrd="0" presId="urn:microsoft.com/office/officeart/2005/8/layout/bProcess4"/>
    <dgm:cxn modelId="{1685A96E-1253-489E-A3A6-E84B6AE740ED}" type="presParOf" srcId="{2CD3CF80-EF59-4EA8-B7D9-287C53E327DE}" destId="{C9CED1E5-7708-477C-B424-BBEB134F8F26}" srcOrd="1" destOrd="0" presId="urn:microsoft.com/office/officeart/2005/8/layout/bProcess4"/>
    <dgm:cxn modelId="{23957DEF-B466-4023-986A-49B06D9BF120}" type="presParOf" srcId="{80EFCA2D-559C-47D2-A596-7082E74E6A63}" destId="{9EBF7C7C-A83D-45E2-8C6F-C8E6E2B57CEC}" srcOrd="5" destOrd="0" presId="urn:microsoft.com/office/officeart/2005/8/layout/bProcess4"/>
    <dgm:cxn modelId="{72F1935B-D76D-4C28-8845-527D8177A4C8}" type="presParOf" srcId="{80EFCA2D-559C-47D2-A596-7082E74E6A63}" destId="{626B8F27-07B6-40EC-B533-F7075145F7BB}" srcOrd="6" destOrd="0" presId="urn:microsoft.com/office/officeart/2005/8/layout/bProcess4"/>
    <dgm:cxn modelId="{D10B6489-B1F6-4967-8202-5798A3B4E8AA}" type="presParOf" srcId="{626B8F27-07B6-40EC-B533-F7075145F7BB}" destId="{DD20D7EB-26A7-4084-B0C7-966FFB4232A1}" srcOrd="0" destOrd="0" presId="urn:microsoft.com/office/officeart/2005/8/layout/bProcess4"/>
    <dgm:cxn modelId="{CB583C5A-91E3-4B81-BAF6-86B2B217DFA0}" type="presParOf" srcId="{626B8F27-07B6-40EC-B533-F7075145F7BB}" destId="{16E33705-C6E7-4447-963E-38F2757D38EC}" srcOrd="1" destOrd="0" presId="urn:microsoft.com/office/officeart/2005/8/layout/bProcess4"/>
    <dgm:cxn modelId="{0156D47B-5181-4DE4-A72A-30558C1F2D74}" type="presParOf" srcId="{80EFCA2D-559C-47D2-A596-7082E74E6A63}" destId="{424BC00F-C205-4B3B-A666-E1C335E53D88}" srcOrd="7" destOrd="0" presId="urn:microsoft.com/office/officeart/2005/8/layout/bProcess4"/>
    <dgm:cxn modelId="{78CD2FBD-A34E-4835-B9DF-0A87A184BA98}" type="presParOf" srcId="{80EFCA2D-559C-47D2-A596-7082E74E6A63}" destId="{01B44DF7-D9FE-4C29-8348-6B27711ADD2C}" srcOrd="8" destOrd="0" presId="urn:microsoft.com/office/officeart/2005/8/layout/bProcess4"/>
    <dgm:cxn modelId="{F5308F30-F0C8-4546-BA86-E0F40A2485AB}" type="presParOf" srcId="{01B44DF7-D9FE-4C29-8348-6B27711ADD2C}" destId="{25EEDDA4-E5F1-4D10-97ED-0861C82A0141}" srcOrd="0" destOrd="0" presId="urn:microsoft.com/office/officeart/2005/8/layout/bProcess4"/>
    <dgm:cxn modelId="{B49CFD93-04C3-4C8D-801B-062CEE9C4572}" type="presParOf" srcId="{01B44DF7-D9FE-4C29-8348-6B27711ADD2C}" destId="{4C6F8ABC-4A9A-4C18-BB96-6D66C8B88FE9}" srcOrd="1" destOrd="0" presId="urn:microsoft.com/office/officeart/2005/8/layout/bProcess4"/>
    <dgm:cxn modelId="{9C47655E-D90A-49AB-ADC9-F4D7433EE069}" type="presParOf" srcId="{80EFCA2D-559C-47D2-A596-7082E74E6A63}" destId="{8C1BC508-97C1-46D6-A4A1-FCEA5A673EC5}" srcOrd="9" destOrd="0" presId="urn:microsoft.com/office/officeart/2005/8/layout/bProcess4"/>
    <dgm:cxn modelId="{72AF0424-2DF1-4CAE-A1BE-C6E66CA62FB9}" type="presParOf" srcId="{80EFCA2D-559C-47D2-A596-7082E74E6A63}" destId="{4855FC99-71C5-4DF5-9D5F-B0E3CA4A291E}" srcOrd="10" destOrd="0" presId="urn:microsoft.com/office/officeart/2005/8/layout/bProcess4"/>
    <dgm:cxn modelId="{3A838D82-107F-477E-93F2-585E65C05C5B}" type="presParOf" srcId="{4855FC99-71C5-4DF5-9D5F-B0E3CA4A291E}" destId="{27B9B8BD-C0E1-4058-B15E-EB9F579E9020}" srcOrd="0" destOrd="0" presId="urn:microsoft.com/office/officeart/2005/8/layout/bProcess4"/>
    <dgm:cxn modelId="{A5E67290-0361-4209-862E-E3EA80E52762}" type="presParOf" srcId="{4855FC99-71C5-4DF5-9D5F-B0E3CA4A291E}" destId="{58D1E32F-D0F1-4768-9B6E-219889492E5A}" srcOrd="1" destOrd="0" presId="urn:microsoft.com/office/officeart/2005/8/layout/bProcess4"/>
    <dgm:cxn modelId="{D932F8B1-914F-401D-8EEC-26F08066A3E7}" type="presParOf" srcId="{80EFCA2D-559C-47D2-A596-7082E74E6A63}" destId="{3DF82322-095F-4E47-A38A-BF58763571E2}" srcOrd="11" destOrd="0" presId="urn:microsoft.com/office/officeart/2005/8/layout/bProcess4"/>
    <dgm:cxn modelId="{21942A64-5090-488E-9B7C-CCE9A1091930}" type="presParOf" srcId="{80EFCA2D-559C-47D2-A596-7082E74E6A63}" destId="{3F519655-750A-4EEB-8E6B-0DC73EC93604}" srcOrd="12" destOrd="0" presId="urn:microsoft.com/office/officeart/2005/8/layout/bProcess4"/>
    <dgm:cxn modelId="{8C3E7DEC-4C21-4C82-9840-7270E1D50918}" type="presParOf" srcId="{3F519655-750A-4EEB-8E6B-0DC73EC93604}" destId="{81FE4D4D-C198-4D10-9EB4-C34A5F9562C9}" srcOrd="0" destOrd="0" presId="urn:microsoft.com/office/officeart/2005/8/layout/bProcess4"/>
    <dgm:cxn modelId="{717896C4-D5BC-4E1A-873E-CB6A9DB35869}" type="presParOf" srcId="{3F519655-750A-4EEB-8E6B-0DC73EC93604}" destId="{BC8ECB89-C533-49B3-8E9B-AED0F2A3630D}" srcOrd="1" destOrd="0" presId="urn:microsoft.com/office/officeart/2005/8/layout/bProcess4"/>
    <dgm:cxn modelId="{39EC0143-BCAF-4E66-A881-743860E5C904}" type="presParOf" srcId="{80EFCA2D-559C-47D2-A596-7082E74E6A63}" destId="{D33A7826-4291-43F7-A858-3A7541B5ABAE}" srcOrd="13" destOrd="0" presId="urn:microsoft.com/office/officeart/2005/8/layout/bProcess4"/>
    <dgm:cxn modelId="{F2D02143-D51D-4647-B06B-433221165955}" type="presParOf" srcId="{80EFCA2D-559C-47D2-A596-7082E74E6A63}" destId="{9B2CFD33-1DEF-4D8B-A461-A1CA615AA739}" srcOrd="14" destOrd="0" presId="urn:microsoft.com/office/officeart/2005/8/layout/bProcess4"/>
    <dgm:cxn modelId="{F47F74A6-9298-4819-A59E-DFF034028FDC}" type="presParOf" srcId="{9B2CFD33-1DEF-4D8B-A461-A1CA615AA739}" destId="{1CF0C065-A321-4A7D-87C5-B23CA9F697CF}" srcOrd="0" destOrd="0" presId="urn:microsoft.com/office/officeart/2005/8/layout/bProcess4"/>
    <dgm:cxn modelId="{770016AC-AD3E-4C99-9E2B-344868E3C417}" type="presParOf" srcId="{9B2CFD33-1DEF-4D8B-A461-A1CA615AA739}" destId="{6C7F61BD-5321-4227-BC42-81E1F5F5CC4F}" srcOrd="1" destOrd="0" presId="urn:microsoft.com/office/officeart/2005/8/layout/bProcess4"/>
    <dgm:cxn modelId="{6993383D-7E0D-4F6E-B492-5A617B418CC1}" type="presParOf" srcId="{80EFCA2D-559C-47D2-A596-7082E74E6A63}" destId="{636EDBA8-2EBC-47DC-817F-54384502E730}" srcOrd="15" destOrd="0" presId="urn:microsoft.com/office/officeart/2005/8/layout/bProcess4"/>
    <dgm:cxn modelId="{42AC1987-095B-48B3-8604-38239EE3DF76}" type="presParOf" srcId="{80EFCA2D-559C-47D2-A596-7082E74E6A63}" destId="{F89CB36C-6AAE-48B4-AB23-AAB11D39A4C5}" srcOrd="16" destOrd="0" presId="urn:microsoft.com/office/officeart/2005/8/layout/bProcess4"/>
    <dgm:cxn modelId="{7CAC6006-EE20-4A77-8398-D13A30A4EEB6}" type="presParOf" srcId="{F89CB36C-6AAE-48B4-AB23-AAB11D39A4C5}" destId="{8D620396-22E2-4DD5-8973-55B918AB405C}" srcOrd="0" destOrd="0" presId="urn:microsoft.com/office/officeart/2005/8/layout/bProcess4"/>
    <dgm:cxn modelId="{68A7181E-9F3F-4DBB-B369-6F0927AFBA63}" type="presParOf" srcId="{F89CB36C-6AAE-48B4-AB23-AAB11D39A4C5}" destId="{343BEB0B-CF38-4974-805F-7047587498B8}" srcOrd="1" destOrd="0" presId="urn:microsoft.com/office/officeart/2005/8/layout/bProcess4"/>
    <dgm:cxn modelId="{51EED4B3-1B12-4F78-8D8E-F136C535BEA9}" type="presParOf" srcId="{80EFCA2D-559C-47D2-A596-7082E74E6A63}" destId="{123C7459-D69C-432A-82E5-99D13DA50F55}" srcOrd="17" destOrd="0" presId="urn:microsoft.com/office/officeart/2005/8/layout/bProcess4"/>
    <dgm:cxn modelId="{A9FD4BD9-722C-4436-87D3-3D0A930DF5BC}" type="presParOf" srcId="{80EFCA2D-559C-47D2-A596-7082E74E6A63}" destId="{4CF08DEB-6AEB-49CA-B356-247CD515A936}" srcOrd="18" destOrd="0" presId="urn:microsoft.com/office/officeart/2005/8/layout/bProcess4"/>
    <dgm:cxn modelId="{133E9090-72F7-4422-90D5-B192A606FFD1}" type="presParOf" srcId="{4CF08DEB-6AEB-49CA-B356-247CD515A936}" destId="{FE803DA1-BE88-488A-AB80-83ABD1456B72}" srcOrd="0" destOrd="0" presId="urn:microsoft.com/office/officeart/2005/8/layout/bProcess4"/>
    <dgm:cxn modelId="{B0A87662-D63E-4F4A-9809-57D15C6CA313}" type="presParOf" srcId="{4CF08DEB-6AEB-49CA-B356-247CD515A936}" destId="{A759DEBC-7F86-4098-A8A3-FDC1BE127577}"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790660-AC24-4265-A6A0-757CB01DAAF5}" type="doc">
      <dgm:prSet loTypeId="urn:microsoft.com/office/officeart/2008/layout/PictureAccentList" loCatId="list" qsTypeId="urn:microsoft.com/office/officeart/2005/8/quickstyle/simple1" qsCatId="simple" csTypeId="urn:microsoft.com/office/officeart/2005/8/colors/accent0_2" csCatId="mainScheme" phldr="1"/>
      <dgm:spPr/>
      <dgm:t>
        <a:bodyPr/>
        <a:lstStyle/>
        <a:p>
          <a:endParaRPr lang="pl-PL"/>
        </a:p>
      </dgm:t>
    </dgm:pt>
    <dgm:pt modelId="{C6461E1A-0285-4005-B522-5CD925CD6F4E}">
      <dgm:prSet phldrT="[Tekst]"/>
      <dgm:spPr/>
      <dgm:t>
        <a:bodyPr/>
        <a:lstStyle/>
        <a:p>
          <a:pPr algn="ctr"/>
          <a:r>
            <a:rPr lang="pl-PL" dirty="0"/>
            <a:t>Assessment criteria</a:t>
          </a:r>
        </a:p>
      </dgm:t>
    </dgm:pt>
    <dgm:pt modelId="{BFFD15E1-2521-4889-8192-A7819AA2811B}" type="parTrans" cxnId="{0832B0D4-0B3D-4D5B-969D-897E56F6F298}">
      <dgm:prSet/>
      <dgm:spPr/>
      <dgm:t>
        <a:bodyPr/>
        <a:lstStyle/>
        <a:p>
          <a:pPr algn="ctr"/>
          <a:endParaRPr lang="pl-PL"/>
        </a:p>
      </dgm:t>
    </dgm:pt>
    <dgm:pt modelId="{AE96AB97-1CDC-41C3-9BFB-6B764CBECAC0}" type="sibTrans" cxnId="{0832B0D4-0B3D-4D5B-969D-897E56F6F298}">
      <dgm:prSet/>
      <dgm:spPr/>
      <dgm:t>
        <a:bodyPr/>
        <a:lstStyle/>
        <a:p>
          <a:pPr algn="ctr"/>
          <a:endParaRPr lang="pl-PL"/>
        </a:p>
      </dgm:t>
    </dgm:pt>
    <dgm:pt modelId="{88F25E3C-20D5-4CC3-BF29-E7D026961899}">
      <dgm:prSet phldrT="[Tekst]"/>
      <dgm:spPr/>
      <dgm:t>
        <a:bodyPr/>
        <a:lstStyle/>
        <a:p>
          <a:pPr algn="ctr"/>
          <a:r>
            <a:rPr lang="pl-PL" dirty="0"/>
            <a:t>Price/costs and payment terms</a:t>
          </a:r>
        </a:p>
      </dgm:t>
    </dgm:pt>
    <dgm:pt modelId="{C3F40FEC-CABA-4963-A814-B48F56C67822}" type="parTrans" cxnId="{E3C12C02-F6A7-4DC6-93FB-13E1340004B9}">
      <dgm:prSet/>
      <dgm:spPr/>
      <dgm:t>
        <a:bodyPr/>
        <a:lstStyle/>
        <a:p>
          <a:pPr algn="ctr"/>
          <a:endParaRPr lang="pl-PL"/>
        </a:p>
      </dgm:t>
    </dgm:pt>
    <dgm:pt modelId="{035DFBD3-84AB-4FBA-B96B-BA6CE41AE894}" type="sibTrans" cxnId="{E3C12C02-F6A7-4DC6-93FB-13E1340004B9}">
      <dgm:prSet/>
      <dgm:spPr/>
      <dgm:t>
        <a:bodyPr/>
        <a:lstStyle/>
        <a:p>
          <a:pPr algn="ctr"/>
          <a:endParaRPr lang="pl-PL"/>
        </a:p>
      </dgm:t>
    </dgm:pt>
    <dgm:pt modelId="{78712265-D6A0-49CA-B412-BF794AADC075}">
      <dgm:prSet phldrT="[Tekst]"/>
      <dgm:spPr/>
      <dgm:t>
        <a:bodyPr/>
        <a:lstStyle/>
        <a:p>
          <a:pPr algn="ctr"/>
          <a:r>
            <a:rPr lang="pl-PL" dirty="0"/>
            <a:t>Delivery terms</a:t>
          </a:r>
        </a:p>
      </dgm:t>
    </dgm:pt>
    <dgm:pt modelId="{2BFF9D9B-8A0B-4DD5-9318-6E373C8A33B4}" type="parTrans" cxnId="{679A1A1E-B2FE-4F85-9D0D-9797665821AD}">
      <dgm:prSet/>
      <dgm:spPr/>
      <dgm:t>
        <a:bodyPr/>
        <a:lstStyle/>
        <a:p>
          <a:pPr algn="ctr"/>
          <a:endParaRPr lang="pl-PL"/>
        </a:p>
      </dgm:t>
    </dgm:pt>
    <dgm:pt modelId="{27CE63C3-8ED1-4723-95B6-428AE8A98F65}" type="sibTrans" cxnId="{679A1A1E-B2FE-4F85-9D0D-9797665821AD}">
      <dgm:prSet/>
      <dgm:spPr/>
      <dgm:t>
        <a:bodyPr/>
        <a:lstStyle/>
        <a:p>
          <a:pPr algn="ctr"/>
          <a:endParaRPr lang="pl-PL"/>
        </a:p>
      </dgm:t>
    </dgm:pt>
    <dgm:pt modelId="{67365CD3-DFD1-4F1C-97A9-B0BBCF26381B}">
      <dgm:prSet phldrT="[Tekst]"/>
      <dgm:spPr/>
      <dgm:t>
        <a:bodyPr/>
        <a:lstStyle/>
        <a:p>
          <a:pPr algn="ctr"/>
          <a:r>
            <a:rPr lang="pl-PL" dirty="0"/>
            <a:t>Goods quality</a:t>
          </a:r>
        </a:p>
      </dgm:t>
    </dgm:pt>
    <dgm:pt modelId="{7E13176A-2A97-4A8A-9B43-5BDD8F9F0AA2}" type="parTrans" cxnId="{6EE0C455-D0F8-4061-BC02-08A903CE8564}">
      <dgm:prSet/>
      <dgm:spPr/>
      <dgm:t>
        <a:bodyPr/>
        <a:lstStyle/>
        <a:p>
          <a:pPr algn="ctr"/>
          <a:endParaRPr lang="pl-PL"/>
        </a:p>
      </dgm:t>
    </dgm:pt>
    <dgm:pt modelId="{31C7BECD-67BD-4155-BF92-80F1985D48D7}" type="sibTrans" cxnId="{6EE0C455-D0F8-4061-BC02-08A903CE8564}">
      <dgm:prSet/>
      <dgm:spPr/>
      <dgm:t>
        <a:bodyPr/>
        <a:lstStyle/>
        <a:p>
          <a:pPr algn="ctr"/>
          <a:endParaRPr lang="pl-PL"/>
        </a:p>
      </dgm:t>
    </dgm:pt>
    <dgm:pt modelId="{4FAA67B1-8E2F-4CC0-B0DB-0C0D9AB8FF8B}">
      <dgm:prSet phldrT="[Tekst]"/>
      <dgm:spPr/>
      <dgm:t>
        <a:bodyPr/>
        <a:lstStyle/>
        <a:p>
          <a:pPr algn="ctr"/>
          <a:r>
            <a:rPr lang="pl-PL" dirty="0"/>
            <a:t>Supplier potential</a:t>
          </a:r>
        </a:p>
      </dgm:t>
    </dgm:pt>
    <dgm:pt modelId="{A982051F-42FF-4131-A7B9-2B5D9DB0BD48}" type="parTrans" cxnId="{32DE3973-410D-40BD-90FA-023FDA72C36F}">
      <dgm:prSet/>
      <dgm:spPr/>
      <dgm:t>
        <a:bodyPr/>
        <a:lstStyle/>
        <a:p>
          <a:pPr algn="ctr"/>
          <a:endParaRPr lang="pl-PL"/>
        </a:p>
      </dgm:t>
    </dgm:pt>
    <dgm:pt modelId="{2D45CBDA-B889-4C98-8422-DC9A9F7FEC74}" type="sibTrans" cxnId="{32DE3973-410D-40BD-90FA-023FDA72C36F}">
      <dgm:prSet/>
      <dgm:spPr/>
      <dgm:t>
        <a:bodyPr/>
        <a:lstStyle/>
        <a:p>
          <a:pPr algn="ctr"/>
          <a:endParaRPr lang="pl-PL"/>
        </a:p>
      </dgm:t>
    </dgm:pt>
    <dgm:pt modelId="{6E94984F-C64F-4FE8-82D9-A5913D4695A3}" type="pres">
      <dgm:prSet presAssocID="{8A790660-AC24-4265-A6A0-757CB01DAAF5}" presName="layout" presStyleCnt="0">
        <dgm:presLayoutVars>
          <dgm:chMax/>
          <dgm:chPref/>
          <dgm:dir/>
          <dgm:animOne val="branch"/>
          <dgm:animLvl val="lvl"/>
          <dgm:resizeHandles/>
        </dgm:presLayoutVars>
      </dgm:prSet>
      <dgm:spPr/>
    </dgm:pt>
    <dgm:pt modelId="{5096E520-0B54-4212-A3FA-746FCEB5B6C7}" type="pres">
      <dgm:prSet presAssocID="{C6461E1A-0285-4005-B522-5CD925CD6F4E}" presName="root" presStyleCnt="0">
        <dgm:presLayoutVars>
          <dgm:chMax/>
          <dgm:chPref val="4"/>
        </dgm:presLayoutVars>
      </dgm:prSet>
      <dgm:spPr/>
    </dgm:pt>
    <dgm:pt modelId="{303EF51A-EEA1-4A83-B2B2-8F974F8CC06E}" type="pres">
      <dgm:prSet presAssocID="{C6461E1A-0285-4005-B522-5CD925CD6F4E}" presName="rootComposite" presStyleCnt="0">
        <dgm:presLayoutVars/>
      </dgm:prSet>
      <dgm:spPr/>
    </dgm:pt>
    <dgm:pt modelId="{531516A7-1BA3-451E-8ED7-394F0913BE8F}" type="pres">
      <dgm:prSet presAssocID="{C6461E1A-0285-4005-B522-5CD925CD6F4E}" presName="rootText" presStyleLbl="node0" presStyleIdx="0" presStyleCnt="1">
        <dgm:presLayoutVars>
          <dgm:chMax/>
          <dgm:chPref val="4"/>
        </dgm:presLayoutVars>
      </dgm:prSet>
      <dgm:spPr/>
    </dgm:pt>
    <dgm:pt modelId="{BB3F7C81-190F-474F-A54D-B16308CF9A04}" type="pres">
      <dgm:prSet presAssocID="{C6461E1A-0285-4005-B522-5CD925CD6F4E}" presName="childShape" presStyleCnt="0">
        <dgm:presLayoutVars>
          <dgm:chMax val="0"/>
          <dgm:chPref val="0"/>
        </dgm:presLayoutVars>
      </dgm:prSet>
      <dgm:spPr/>
    </dgm:pt>
    <dgm:pt modelId="{279D120A-7DD0-4331-9E92-FE19DA4CFE16}" type="pres">
      <dgm:prSet presAssocID="{88F25E3C-20D5-4CC3-BF29-E7D026961899}" presName="childComposite" presStyleCnt="0">
        <dgm:presLayoutVars>
          <dgm:chMax val="0"/>
          <dgm:chPref val="0"/>
        </dgm:presLayoutVars>
      </dgm:prSet>
      <dgm:spPr/>
    </dgm:pt>
    <dgm:pt modelId="{3202AAB4-1423-4D16-B499-D5EA8FADE698}" type="pres">
      <dgm:prSet presAssocID="{88F25E3C-20D5-4CC3-BF29-E7D026961899}" presName="Imag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uro z wypełnieniem pełnym"/>
        </a:ext>
      </dgm:extLst>
    </dgm:pt>
    <dgm:pt modelId="{2B6B6113-5A93-4A83-B4A6-473203299E0B}" type="pres">
      <dgm:prSet presAssocID="{88F25E3C-20D5-4CC3-BF29-E7D026961899}" presName="childText" presStyleLbl="lnNode1" presStyleIdx="0" presStyleCnt="4">
        <dgm:presLayoutVars>
          <dgm:chMax val="0"/>
          <dgm:chPref val="0"/>
          <dgm:bulletEnabled val="1"/>
        </dgm:presLayoutVars>
      </dgm:prSet>
      <dgm:spPr/>
    </dgm:pt>
    <dgm:pt modelId="{8B3E699B-FC9A-4EA0-B392-5C399471A192}" type="pres">
      <dgm:prSet presAssocID="{78712265-D6A0-49CA-B412-BF794AADC075}" presName="childComposite" presStyleCnt="0">
        <dgm:presLayoutVars>
          <dgm:chMax val="0"/>
          <dgm:chPref val="0"/>
        </dgm:presLayoutVars>
      </dgm:prSet>
      <dgm:spPr/>
    </dgm:pt>
    <dgm:pt modelId="{F37FCF49-D29C-4873-93B7-A532E9B8D687}" type="pres">
      <dgm:prSet presAssocID="{78712265-D6A0-49CA-B412-BF794AADC075}" presName="Image"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iężarówka z wypełnieniem pełnym"/>
        </a:ext>
      </dgm:extLst>
    </dgm:pt>
    <dgm:pt modelId="{13E500C5-925F-48B6-BB68-07EF813E21BD}" type="pres">
      <dgm:prSet presAssocID="{78712265-D6A0-49CA-B412-BF794AADC075}" presName="childText" presStyleLbl="lnNode1" presStyleIdx="1" presStyleCnt="4">
        <dgm:presLayoutVars>
          <dgm:chMax val="0"/>
          <dgm:chPref val="0"/>
          <dgm:bulletEnabled val="1"/>
        </dgm:presLayoutVars>
      </dgm:prSet>
      <dgm:spPr/>
    </dgm:pt>
    <dgm:pt modelId="{D954E95C-12A4-4464-A1D7-6C0B54C3C608}" type="pres">
      <dgm:prSet presAssocID="{67365CD3-DFD1-4F1C-97A9-B0BBCF26381B}" presName="childComposite" presStyleCnt="0">
        <dgm:presLayoutVars>
          <dgm:chMax val="0"/>
          <dgm:chPref val="0"/>
        </dgm:presLayoutVars>
      </dgm:prSet>
      <dgm:spPr/>
    </dgm:pt>
    <dgm:pt modelId="{5D5CCF00-3E9C-43BA-8D01-C727B338CBC3}" type="pres">
      <dgm:prSet presAssocID="{67365CD3-DFD1-4F1C-97A9-B0BBCF26381B}" presName="Image"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sta kontrolna z wypełnieniem pełnym"/>
        </a:ext>
      </dgm:extLst>
    </dgm:pt>
    <dgm:pt modelId="{074699A9-EEB8-4B96-A5A4-25F28D31C39F}" type="pres">
      <dgm:prSet presAssocID="{67365CD3-DFD1-4F1C-97A9-B0BBCF26381B}" presName="childText" presStyleLbl="lnNode1" presStyleIdx="2" presStyleCnt="4">
        <dgm:presLayoutVars>
          <dgm:chMax val="0"/>
          <dgm:chPref val="0"/>
          <dgm:bulletEnabled val="1"/>
        </dgm:presLayoutVars>
      </dgm:prSet>
      <dgm:spPr/>
    </dgm:pt>
    <dgm:pt modelId="{983FA121-D389-4F19-AFA6-7D0A7F91483C}" type="pres">
      <dgm:prSet presAssocID="{4FAA67B1-8E2F-4CC0-B0DB-0C0D9AB8FF8B}" presName="childComposite" presStyleCnt="0">
        <dgm:presLayoutVars>
          <dgm:chMax val="0"/>
          <dgm:chPref val="0"/>
        </dgm:presLayoutVars>
      </dgm:prSet>
      <dgm:spPr/>
    </dgm:pt>
    <dgm:pt modelId="{9A38E269-75FD-4DAC-AD5E-E75D10B67C60}" type="pres">
      <dgm:prSet presAssocID="{4FAA67B1-8E2F-4CC0-B0DB-0C0D9AB8FF8B}" presName="Image"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Wykres słupkowy z trendem wzrostowym z wypełnieniem pełnym"/>
        </a:ext>
      </dgm:extLst>
    </dgm:pt>
    <dgm:pt modelId="{230D0A55-4D16-4FA4-A287-1F01246D4E98}" type="pres">
      <dgm:prSet presAssocID="{4FAA67B1-8E2F-4CC0-B0DB-0C0D9AB8FF8B}" presName="childText" presStyleLbl="lnNode1" presStyleIdx="3" presStyleCnt="4">
        <dgm:presLayoutVars>
          <dgm:chMax val="0"/>
          <dgm:chPref val="0"/>
          <dgm:bulletEnabled val="1"/>
        </dgm:presLayoutVars>
      </dgm:prSet>
      <dgm:spPr/>
    </dgm:pt>
  </dgm:ptLst>
  <dgm:cxnLst>
    <dgm:cxn modelId="{E3C12C02-F6A7-4DC6-93FB-13E1340004B9}" srcId="{C6461E1A-0285-4005-B522-5CD925CD6F4E}" destId="{88F25E3C-20D5-4CC3-BF29-E7D026961899}" srcOrd="0" destOrd="0" parTransId="{C3F40FEC-CABA-4963-A814-B48F56C67822}" sibTransId="{035DFBD3-84AB-4FBA-B96B-BA6CE41AE894}"/>
    <dgm:cxn modelId="{679A1A1E-B2FE-4F85-9D0D-9797665821AD}" srcId="{C6461E1A-0285-4005-B522-5CD925CD6F4E}" destId="{78712265-D6A0-49CA-B412-BF794AADC075}" srcOrd="1" destOrd="0" parTransId="{2BFF9D9B-8A0B-4DD5-9318-6E373C8A33B4}" sibTransId="{27CE63C3-8ED1-4723-95B6-428AE8A98F65}"/>
    <dgm:cxn modelId="{E0BD7060-8662-4B91-B694-57455D2DBEA2}" type="presOf" srcId="{88F25E3C-20D5-4CC3-BF29-E7D026961899}" destId="{2B6B6113-5A93-4A83-B4A6-473203299E0B}" srcOrd="0" destOrd="0" presId="urn:microsoft.com/office/officeart/2008/layout/PictureAccentList"/>
    <dgm:cxn modelId="{32DE3973-410D-40BD-90FA-023FDA72C36F}" srcId="{C6461E1A-0285-4005-B522-5CD925CD6F4E}" destId="{4FAA67B1-8E2F-4CC0-B0DB-0C0D9AB8FF8B}" srcOrd="3" destOrd="0" parTransId="{A982051F-42FF-4131-A7B9-2B5D9DB0BD48}" sibTransId="{2D45CBDA-B889-4C98-8422-DC9A9F7FEC74}"/>
    <dgm:cxn modelId="{6EE0C455-D0F8-4061-BC02-08A903CE8564}" srcId="{C6461E1A-0285-4005-B522-5CD925CD6F4E}" destId="{67365CD3-DFD1-4F1C-97A9-B0BBCF26381B}" srcOrd="2" destOrd="0" parTransId="{7E13176A-2A97-4A8A-9B43-5BDD8F9F0AA2}" sibTransId="{31C7BECD-67BD-4155-BF92-80F1985D48D7}"/>
    <dgm:cxn modelId="{18639C96-6247-4FBA-90D7-321BD6CB2FF1}" type="presOf" srcId="{67365CD3-DFD1-4F1C-97A9-B0BBCF26381B}" destId="{074699A9-EEB8-4B96-A5A4-25F28D31C39F}" srcOrd="0" destOrd="0" presId="urn:microsoft.com/office/officeart/2008/layout/PictureAccentList"/>
    <dgm:cxn modelId="{B9818BB6-1E67-4AA7-A588-D15F1624D3FE}" type="presOf" srcId="{C6461E1A-0285-4005-B522-5CD925CD6F4E}" destId="{531516A7-1BA3-451E-8ED7-394F0913BE8F}" srcOrd="0" destOrd="0" presId="urn:microsoft.com/office/officeart/2008/layout/PictureAccentList"/>
    <dgm:cxn modelId="{EA4B45C8-CE70-403B-97E2-319856D362DE}" type="presOf" srcId="{78712265-D6A0-49CA-B412-BF794AADC075}" destId="{13E500C5-925F-48B6-BB68-07EF813E21BD}" srcOrd="0" destOrd="0" presId="urn:microsoft.com/office/officeart/2008/layout/PictureAccentList"/>
    <dgm:cxn modelId="{0832B0D4-0B3D-4D5B-969D-897E56F6F298}" srcId="{8A790660-AC24-4265-A6A0-757CB01DAAF5}" destId="{C6461E1A-0285-4005-B522-5CD925CD6F4E}" srcOrd="0" destOrd="0" parTransId="{BFFD15E1-2521-4889-8192-A7819AA2811B}" sibTransId="{AE96AB97-1CDC-41C3-9BFB-6B764CBECAC0}"/>
    <dgm:cxn modelId="{2D27B9F0-3699-4A4D-B897-6EBD38E67DC3}" type="presOf" srcId="{4FAA67B1-8E2F-4CC0-B0DB-0C0D9AB8FF8B}" destId="{230D0A55-4D16-4FA4-A287-1F01246D4E98}" srcOrd="0" destOrd="0" presId="urn:microsoft.com/office/officeart/2008/layout/PictureAccentList"/>
    <dgm:cxn modelId="{3C86EFFF-3DEF-4885-9264-22573F074CEB}" type="presOf" srcId="{8A790660-AC24-4265-A6A0-757CB01DAAF5}" destId="{6E94984F-C64F-4FE8-82D9-A5913D4695A3}" srcOrd="0" destOrd="0" presId="urn:microsoft.com/office/officeart/2008/layout/PictureAccentList"/>
    <dgm:cxn modelId="{ECF334B9-29F8-4DF9-B679-1F9F1CED4EBA}" type="presParOf" srcId="{6E94984F-C64F-4FE8-82D9-A5913D4695A3}" destId="{5096E520-0B54-4212-A3FA-746FCEB5B6C7}" srcOrd="0" destOrd="0" presId="urn:microsoft.com/office/officeart/2008/layout/PictureAccentList"/>
    <dgm:cxn modelId="{CF69A0FC-7A9E-4A6E-B391-55989C64528D}" type="presParOf" srcId="{5096E520-0B54-4212-A3FA-746FCEB5B6C7}" destId="{303EF51A-EEA1-4A83-B2B2-8F974F8CC06E}" srcOrd="0" destOrd="0" presId="urn:microsoft.com/office/officeart/2008/layout/PictureAccentList"/>
    <dgm:cxn modelId="{586551B7-3F23-4034-8E73-10A99F74EEC6}" type="presParOf" srcId="{303EF51A-EEA1-4A83-B2B2-8F974F8CC06E}" destId="{531516A7-1BA3-451E-8ED7-394F0913BE8F}" srcOrd="0" destOrd="0" presId="urn:microsoft.com/office/officeart/2008/layout/PictureAccentList"/>
    <dgm:cxn modelId="{81002496-FA67-48F7-8C1E-A51E983E7851}" type="presParOf" srcId="{5096E520-0B54-4212-A3FA-746FCEB5B6C7}" destId="{BB3F7C81-190F-474F-A54D-B16308CF9A04}" srcOrd="1" destOrd="0" presId="urn:microsoft.com/office/officeart/2008/layout/PictureAccentList"/>
    <dgm:cxn modelId="{A58B2750-00FD-4F60-95F3-4EB0E63DA13C}" type="presParOf" srcId="{BB3F7C81-190F-474F-A54D-B16308CF9A04}" destId="{279D120A-7DD0-4331-9E92-FE19DA4CFE16}" srcOrd="0" destOrd="0" presId="urn:microsoft.com/office/officeart/2008/layout/PictureAccentList"/>
    <dgm:cxn modelId="{5BCB3F9F-9447-43D5-B852-37D5E7F86DDD}" type="presParOf" srcId="{279D120A-7DD0-4331-9E92-FE19DA4CFE16}" destId="{3202AAB4-1423-4D16-B499-D5EA8FADE698}" srcOrd="0" destOrd="0" presId="urn:microsoft.com/office/officeart/2008/layout/PictureAccentList"/>
    <dgm:cxn modelId="{2F935B9C-00ED-49BF-9E89-E6A9712FA8D1}" type="presParOf" srcId="{279D120A-7DD0-4331-9E92-FE19DA4CFE16}" destId="{2B6B6113-5A93-4A83-B4A6-473203299E0B}" srcOrd="1" destOrd="0" presId="urn:microsoft.com/office/officeart/2008/layout/PictureAccentList"/>
    <dgm:cxn modelId="{11D118C8-7075-4AF6-B88C-BD572C3DB0DD}" type="presParOf" srcId="{BB3F7C81-190F-474F-A54D-B16308CF9A04}" destId="{8B3E699B-FC9A-4EA0-B392-5C399471A192}" srcOrd="1" destOrd="0" presId="urn:microsoft.com/office/officeart/2008/layout/PictureAccentList"/>
    <dgm:cxn modelId="{D821EA43-46B4-485D-9630-B9D79DAF39CE}" type="presParOf" srcId="{8B3E699B-FC9A-4EA0-B392-5C399471A192}" destId="{F37FCF49-D29C-4873-93B7-A532E9B8D687}" srcOrd="0" destOrd="0" presId="urn:microsoft.com/office/officeart/2008/layout/PictureAccentList"/>
    <dgm:cxn modelId="{248EDB6E-B176-4F9D-8458-4515FB1462C2}" type="presParOf" srcId="{8B3E699B-FC9A-4EA0-B392-5C399471A192}" destId="{13E500C5-925F-48B6-BB68-07EF813E21BD}" srcOrd="1" destOrd="0" presId="urn:microsoft.com/office/officeart/2008/layout/PictureAccentList"/>
    <dgm:cxn modelId="{B1C5EFBB-E26C-446C-884B-7F6D858C93B4}" type="presParOf" srcId="{BB3F7C81-190F-474F-A54D-B16308CF9A04}" destId="{D954E95C-12A4-4464-A1D7-6C0B54C3C608}" srcOrd="2" destOrd="0" presId="urn:microsoft.com/office/officeart/2008/layout/PictureAccentList"/>
    <dgm:cxn modelId="{9DCE7238-88D5-42C4-8313-6060675EAE23}" type="presParOf" srcId="{D954E95C-12A4-4464-A1D7-6C0B54C3C608}" destId="{5D5CCF00-3E9C-43BA-8D01-C727B338CBC3}" srcOrd="0" destOrd="0" presId="urn:microsoft.com/office/officeart/2008/layout/PictureAccentList"/>
    <dgm:cxn modelId="{A2ACF93B-62C6-4719-93A6-C2EF2956D5E4}" type="presParOf" srcId="{D954E95C-12A4-4464-A1D7-6C0B54C3C608}" destId="{074699A9-EEB8-4B96-A5A4-25F28D31C39F}" srcOrd="1" destOrd="0" presId="urn:microsoft.com/office/officeart/2008/layout/PictureAccentList"/>
    <dgm:cxn modelId="{61F53D94-793F-49A8-9C83-F939653EF9DE}" type="presParOf" srcId="{BB3F7C81-190F-474F-A54D-B16308CF9A04}" destId="{983FA121-D389-4F19-AFA6-7D0A7F91483C}" srcOrd="3" destOrd="0" presId="urn:microsoft.com/office/officeart/2008/layout/PictureAccentList"/>
    <dgm:cxn modelId="{66B8CAD0-FDFD-4365-87FF-C6CB63BFBF71}" type="presParOf" srcId="{983FA121-D389-4F19-AFA6-7D0A7F91483C}" destId="{9A38E269-75FD-4DAC-AD5E-E75D10B67C60}" srcOrd="0" destOrd="0" presId="urn:microsoft.com/office/officeart/2008/layout/PictureAccentList"/>
    <dgm:cxn modelId="{80AD2482-0A92-4C38-9D2A-93ED09E0651B}" type="presParOf" srcId="{983FA121-D389-4F19-AFA6-7D0A7F91483C}" destId="{230D0A55-4D16-4FA4-A287-1F01246D4E98}"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FAD9FE-C347-446A-911C-CACC68F1CA4E}"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pl-PL"/>
        </a:p>
      </dgm:t>
    </dgm:pt>
    <dgm:pt modelId="{9228B389-A2C4-45BD-B77E-7B61E159D888}">
      <dgm:prSet phldrT="[Tekst]"/>
      <dgm:spPr/>
      <dgm:t>
        <a:bodyPr/>
        <a:lstStyle/>
        <a:p>
          <a:r>
            <a:rPr lang="pl-PL" dirty="0"/>
            <a:t>AHP</a:t>
          </a:r>
        </a:p>
      </dgm:t>
    </dgm:pt>
    <dgm:pt modelId="{6CF4B523-456E-4C2B-A1A9-A69E26F25D15}" type="parTrans" cxnId="{3629F183-257C-4585-9004-0CA66AA2AB38}">
      <dgm:prSet/>
      <dgm:spPr/>
      <dgm:t>
        <a:bodyPr/>
        <a:lstStyle/>
        <a:p>
          <a:endParaRPr lang="pl-PL"/>
        </a:p>
      </dgm:t>
    </dgm:pt>
    <dgm:pt modelId="{532F5B1F-B4AA-46FA-831B-B1FCBC3AD889}" type="sibTrans" cxnId="{3629F183-257C-4585-9004-0CA66AA2AB38}">
      <dgm:prSet/>
      <dgm:spPr/>
      <dgm:t>
        <a:bodyPr/>
        <a:lstStyle/>
        <a:p>
          <a:endParaRPr lang="pl-PL"/>
        </a:p>
      </dgm:t>
    </dgm:pt>
    <dgm:pt modelId="{48974F79-D6A7-4990-83C6-916E70C3F21D}">
      <dgm:prSet phldrT="[Tekst]"/>
      <dgm:spPr/>
      <dgm:t>
        <a:bodyPr/>
        <a:lstStyle/>
        <a:p>
          <a:r>
            <a:rPr lang="en-US" dirty="0"/>
            <a:t>hierarchical structure</a:t>
          </a:r>
          <a:endParaRPr lang="pl-PL" dirty="0"/>
        </a:p>
      </dgm:t>
    </dgm:pt>
    <dgm:pt modelId="{C1D159B0-B864-47B0-97EF-154E49516CF5}" type="parTrans" cxnId="{EF3BF635-0168-475C-8628-5D2A07A5271B}">
      <dgm:prSet/>
      <dgm:spPr/>
      <dgm:t>
        <a:bodyPr/>
        <a:lstStyle/>
        <a:p>
          <a:endParaRPr lang="pl-PL"/>
        </a:p>
      </dgm:t>
    </dgm:pt>
    <dgm:pt modelId="{CF1FD39B-5123-4B25-A4F6-D7687839B750}" type="sibTrans" cxnId="{EF3BF635-0168-475C-8628-5D2A07A5271B}">
      <dgm:prSet/>
      <dgm:spPr/>
      <dgm:t>
        <a:bodyPr/>
        <a:lstStyle/>
        <a:p>
          <a:endParaRPr lang="pl-PL"/>
        </a:p>
      </dgm:t>
    </dgm:pt>
    <dgm:pt modelId="{0E5A86AF-53D8-4DE2-B917-98F698190626}">
      <dgm:prSet phldrT="[Tekst]"/>
      <dgm:spPr/>
      <dgm:t>
        <a:bodyPr/>
        <a:lstStyle/>
        <a:p>
          <a:r>
            <a:rPr lang="en-US" dirty="0"/>
            <a:t>priority analysis</a:t>
          </a:r>
          <a:endParaRPr lang="pl-PL" dirty="0"/>
        </a:p>
      </dgm:t>
    </dgm:pt>
    <dgm:pt modelId="{BD1DE7E3-F752-4E9F-BB4C-AEF08360CA5D}" type="parTrans" cxnId="{170C577A-F43B-4AFE-B3F6-A46F77EAA222}">
      <dgm:prSet/>
      <dgm:spPr/>
      <dgm:t>
        <a:bodyPr/>
        <a:lstStyle/>
        <a:p>
          <a:endParaRPr lang="pl-PL"/>
        </a:p>
      </dgm:t>
    </dgm:pt>
    <dgm:pt modelId="{5C2DDCD1-36DC-4851-9A81-D2B734EC9840}" type="sibTrans" cxnId="{170C577A-F43B-4AFE-B3F6-A46F77EAA222}">
      <dgm:prSet/>
      <dgm:spPr/>
      <dgm:t>
        <a:bodyPr/>
        <a:lstStyle/>
        <a:p>
          <a:endParaRPr lang="pl-PL"/>
        </a:p>
      </dgm:t>
    </dgm:pt>
    <dgm:pt modelId="{1CE7FDC6-BD02-465D-B587-6BA1EEAEC014}">
      <dgm:prSet phldrT="[Tekst]"/>
      <dgm:spPr/>
      <dgm:t>
        <a:bodyPr/>
        <a:lstStyle/>
        <a:p>
          <a:r>
            <a:rPr lang="en-US"/>
            <a:t>consistency verification </a:t>
          </a:r>
          <a:endParaRPr lang="pl-PL" dirty="0"/>
        </a:p>
      </dgm:t>
    </dgm:pt>
    <dgm:pt modelId="{2A6600CD-9D73-4DD3-B05F-81D9501AE844}" type="parTrans" cxnId="{24722B6A-5CAC-4B03-B6C0-3DB03429A31E}">
      <dgm:prSet/>
      <dgm:spPr/>
      <dgm:t>
        <a:bodyPr/>
        <a:lstStyle/>
        <a:p>
          <a:endParaRPr lang="pl-PL"/>
        </a:p>
      </dgm:t>
    </dgm:pt>
    <dgm:pt modelId="{9563ABFD-BAD1-407A-8F2A-E232F2ECA7A0}" type="sibTrans" cxnId="{24722B6A-5CAC-4B03-B6C0-3DB03429A31E}">
      <dgm:prSet/>
      <dgm:spPr/>
      <dgm:t>
        <a:bodyPr/>
        <a:lstStyle/>
        <a:p>
          <a:endParaRPr lang="pl-PL"/>
        </a:p>
      </dgm:t>
    </dgm:pt>
    <dgm:pt modelId="{786461A1-1D6B-44BC-BE33-624E17CA6B7B}" type="pres">
      <dgm:prSet presAssocID="{F1FAD9FE-C347-446A-911C-CACC68F1CA4E}" presName="hierChild1" presStyleCnt="0">
        <dgm:presLayoutVars>
          <dgm:orgChart val="1"/>
          <dgm:chPref val="1"/>
          <dgm:dir/>
          <dgm:animOne val="branch"/>
          <dgm:animLvl val="lvl"/>
          <dgm:resizeHandles/>
        </dgm:presLayoutVars>
      </dgm:prSet>
      <dgm:spPr/>
    </dgm:pt>
    <dgm:pt modelId="{AF0BCAAA-8695-49F2-999D-FDCD71316A0C}" type="pres">
      <dgm:prSet presAssocID="{9228B389-A2C4-45BD-B77E-7B61E159D888}" presName="hierRoot1" presStyleCnt="0">
        <dgm:presLayoutVars>
          <dgm:hierBranch val="init"/>
        </dgm:presLayoutVars>
      </dgm:prSet>
      <dgm:spPr/>
    </dgm:pt>
    <dgm:pt modelId="{975D3A76-46E9-42B5-8984-99B6495D42B7}" type="pres">
      <dgm:prSet presAssocID="{9228B389-A2C4-45BD-B77E-7B61E159D888}" presName="rootComposite1" presStyleCnt="0"/>
      <dgm:spPr/>
    </dgm:pt>
    <dgm:pt modelId="{40E24009-23D4-4D8E-A483-9240A3C217A6}" type="pres">
      <dgm:prSet presAssocID="{9228B389-A2C4-45BD-B77E-7B61E159D888}" presName="rootText1" presStyleLbl="node0" presStyleIdx="0" presStyleCnt="1">
        <dgm:presLayoutVars>
          <dgm:chPref val="3"/>
        </dgm:presLayoutVars>
      </dgm:prSet>
      <dgm:spPr/>
    </dgm:pt>
    <dgm:pt modelId="{5A74278C-E826-49A0-B396-F5521786CE90}" type="pres">
      <dgm:prSet presAssocID="{9228B389-A2C4-45BD-B77E-7B61E159D888}" presName="rootConnector1" presStyleLbl="node1" presStyleIdx="0" presStyleCnt="0"/>
      <dgm:spPr/>
    </dgm:pt>
    <dgm:pt modelId="{4EB4BD6C-D38E-46E6-9D66-836C0EBC7BC7}" type="pres">
      <dgm:prSet presAssocID="{9228B389-A2C4-45BD-B77E-7B61E159D888}" presName="hierChild2" presStyleCnt="0"/>
      <dgm:spPr/>
    </dgm:pt>
    <dgm:pt modelId="{FC5AA365-8DEF-4934-A393-F803F5E3C542}" type="pres">
      <dgm:prSet presAssocID="{C1D159B0-B864-47B0-97EF-154E49516CF5}" presName="Name37" presStyleLbl="parChTrans1D2" presStyleIdx="0" presStyleCnt="3"/>
      <dgm:spPr/>
    </dgm:pt>
    <dgm:pt modelId="{ACB2187A-D9E8-4C5E-BC0B-DEBAB38CCF9A}" type="pres">
      <dgm:prSet presAssocID="{48974F79-D6A7-4990-83C6-916E70C3F21D}" presName="hierRoot2" presStyleCnt="0">
        <dgm:presLayoutVars>
          <dgm:hierBranch val="init"/>
        </dgm:presLayoutVars>
      </dgm:prSet>
      <dgm:spPr/>
    </dgm:pt>
    <dgm:pt modelId="{ABACD208-3582-4E10-9467-F30480B1EEAE}" type="pres">
      <dgm:prSet presAssocID="{48974F79-D6A7-4990-83C6-916E70C3F21D}" presName="rootComposite" presStyleCnt="0"/>
      <dgm:spPr/>
    </dgm:pt>
    <dgm:pt modelId="{970EA3F5-036A-4510-A1F6-720400AF2D35}" type="pres">
      <dgm:prSet presAssocID="{48974F79-D6A7-4990-83C6-916E70C3F21D}" presName="rootText" presStyleLbl="node2" presStyleIdx="0" presStyleCnt="3">
        <dgm:presLayoutVars>
          <dgm:chPref val="3"/>
        </dgm:presLayoutVars>
      </dgm:prSet>
      <dgm:spPr/>
    </dgm:pt>
    <dgm:pt modelId="{DC879CBF-DE89-4CDA-8104-2158B4CB0107}" type="pres">
      <dgm:prSet presAssocID="{48974F79-D6A7-4990-83C6-916E70C3F21D}" presName="rootConnector" presStyleLbl="node2" presStyleIdx="0" presStyleCnt="3"/>
      <dgm:spPr/>
    </dgm:pt>
    <dgm:pt modelId="{C79956C1-3985-4D4C-82EF-1B7E82460724}" type="pres">
      <dgm:prSet presAssocID="{48974F79-D6A7-4990-83C6-916E70C3F21D}" presName="hierChild4" presStyleCnt="0"/>
      <dgm:spPr/>
    </dgm:pt>
    <dgm:pt modelId="{7341DC72-1E28-4D01-8196-8584CFAFB86F}" type="pres">
      <dgm:prSet presAssocID="{48974F79-D6A7-4990-83C6-916E70C3F21D}" presName="hierChild5" presStyleCnt="0"/>
      <dgm:spPr/>
    </dgm:pt>
    <dgm:pt modelId="{3DE364F6-7C0E-41FA-B19A-851FB588399C}" type="pres">
      <dgm:prSet presAssocID="{BD1DE7E3-F752-4E9F-BB4C-AEF08360CA5D}" presName="Name37" presStyleLbl="parChTrans1D2" presStyleIdx="1" presStyleCnt="3"/>
      <dgm:spPr/>
    </dgm:pt>
    <dgm:pt modelId="{06C2CBF4-220B-4A74-B657-B618DC500508}" type="pres">
      <dgm:prSet presAssocID="{0E5A86AF-53D8-4DE2-B917-98F698190626}" presName="hierRoot2" presStyleCnt="0">
        <dgm:presLayoutVars>
          <dgm:hierBranch val="init"/>
        </dgm:presLayoutVars>
      </dgm:prSet>
      <dgm:spPr/>
    </dgm:pt>
    <dgm:pt modelId="{A03826E9-43F1-4EF6-9E16-EA958C68AFD2}" type="pres">
      <dgm:prSet presAssocID="{0E5A86AF-53D8-4DE2-B917-98F698190626}" presName="rootComposite" presStyleCnt="0"/>
      <dgm:spPr/>
    </dgm:pt>
    <dgm:pt modelId="{45B975B6-24C2-4296-8750-2756C2117353}" type="pres">
      <dgm:prSet presAssocID="{0E5A86AF-53D8-4DE2-B917-98F698190626}" presName="rootText" presStyleLbl="node2" presStyleIdx="1" presStyleCnt="3">
        <dgm:presLayoutVars>
          <dgm:chPref val="3"/>
        </dgm:presLayoutVars>
      </dgm:prSet>
      <dgm:spPr/>
    </dgm:pt>
    <dgm:pt modelId="{47EDCF4C-F7F6-4B79-82A3-9C014CF7C537}" type="pres">
      <dgm:prSet presAssocID="{0E5A86AF-53D8-4DE2-B917-98F698190626}" presName="rootConnector" presStyleLbl="node2" presStyleIdx="1" presStyleCnt="3"/>
      <dgm:spPr/>
    </dgm:pt>
    <dgm:pt modelId="{C2D2F202-C8CE-4849-9689-82C5A5797332}" type="pres">
      <dgm:prSet presAssocID="{0E5A86AF-53D8-4DE2-B917-98F698190626}" presName="hierChild4" presStyleCnt="0"/>
      <dgm:spPr/>
    </dgm:pt>
    <dgm:pt modelId="{AB80165E-B0CC-4C3F-A2D8-5915B0DCAFFD}" type="pres">
      <dgm:prSet presAssocID="{0E5A86AF-53D8-4DE2-B917-98F698190626}" presName="hierChild5" presStyleCnt="0"/>
      <dgm:spPr/>
    </dgm:pt>
    <dgm:pt modelId="{3997D40D-93D0-4E64-8894-8B5CD15B1B65}" type="pres">
      <dgm:prSet presAssocID="{2A6600CD-9D73-4DD3-B05F-81D9501AE844}" presName="Name37" presStyleLbl="parChTrans1D2" presStyleIdx="2" presStyleCnt="3"/>
      <dgm:spPr/>
    </dgm:pt>
    <dgm:pt modelId="{F97D532F-C29F-4EFD-B60F-418333FC263C}" type="pres">
      <dgm:prSet presAssocID="{1CE7FDC6-BD02-465D-B587-6BA1EEAEC014}" presName="hierRoot2" presStyleCnt="0">
        <dgm:presLayoutVars>
          <dgm:hierBranch val="init"/>
        </dgm:presLayoutVars>
      </dgm:prSet>
      <dgm:spPr/>
    </dgm:pt>
    <dgm:pt modelId="{F9F10755-5BAD-4FC3-A74A-EAC0E78491DA}" type="pres">
      <dgm:prSet presAssocID="{1CE7FDC6-BD02-465D-B587-6BA1EEAEC014}" presName="rootComposite" presStyleCnt="0"/>
      <dgm:spPr/>
    </dgm:pt>
    <dgm:pt modelId="{C0D7FBAD-3456-4E3F-BB65-CBC5D937745B}" type="pres">
      <dgm:prSet presAssocID="{1CE7FDC6-BD02-465D-B587-6BA1EEAEC014}" presName="rootText" presStyleLbl="node2" presStyleIdx="2" presStyleCnt="3">
        <dgm:presLayoutVars>
          <dgm:chPref val="3"/>
        </dgm:presLayoutVars>
      </dgm:prSet>
      <dgm:spPr/>
    </dgm:pt>
    <dgm:pt modelId="{229BE233-AE17-4C73-9FC3-E17BDDC55645}" type="pres">
      <dgm:prSet presAssocID="{1CE7FDC6-BD02-465D-B587-6BA1EEAEC014}" presName="rootConnector" presStyleLbl="node2" presStyleIdx="2" presStyleCnt="3"/>
      <dgm:spPr/>
    </dgm:pt>
    <dgm:pt modelId="{731B6574-5E0E-4C86-9762-942240252121}" type="pres">
      <dgm:prSet presAssocID="{1CE7FDC6-BD02-465D-B587-6BA1EEAEC014}" presName="hierChild4" presStyleCnt="0"/>
      <dgm:spPr/>
    </dgm:pt>
    <dgm:pt modelId="{85DCD446-E9E8-4542-820E-83E3966AA29D}" type="pres">
      <dgm:prSet presAssocID="{1CE7FDC6-BD02-465D-B587-6BA1EEAEC014}" presName="hierChild5" presStyleCnt="0"/>
      <dgm:spPr/>
    </dgm:pt>
    <dgm:pt modelId="{0861FB6B-B8CC-4161-9815-EE481D6042F3}" type="pres">
      <dgm:prSet presAssocID="{9228B389-A2C4-45BD-B77E-7B61E159D888}" presName="hierChild3" presStyleCnt="0"/>
      <dgm:spPr/>
    </dgm:pt>
  </dgm:ptLst>
  <dgm:cxnLst>
    <dgm:cxn modelId="{FDF64C0C-59A2-4AAD-AC89-4FA140BC01D2}" type="presOf" srcId="{48974F79-D6A7-4990-83C6-916E70C3F21D}" destId="{DC879CBF-DE89-4CDA-8104-2158B4CB0107}" srcOrd="1" destOrd="0" presId="urn:microsoft.com/office/officeart/2005/8/layout/orgChart1"/>
    <dgm:cxn modelId="{209CDB2C-C429-447C-AEA5-273D7254C0C5}" type="presOf" srcId="{BD1DE7E3-F752-4E9F-BB4C-AEF08360CA5D}" destId="{3DE364F6-7C0E-41FA-B19A-851FB588399C}" srcOrd="0" destOrd="0" presId="urn:microsoft.com/office/officeart/2005/8/layout/orgChart1"/>
    <dgm:cxn modelId="{EF3BF635-0168-475C-8628-5D2A07A5271B}" srcId="{9228B389-A2C4-45BD-B77E-7B61E159D888}" destId="{48974F79-D6A7-4990-83C6-916E70C3F21D}" srcOrd="0" destOrd="0" parTransId="{C1D159B0-B864-47B0-97EF-154E49516CF5}" sibTransId="{CF1FD39B-5123-4B25-A4F6-D7687839B750}"/>
    <dgm:cxn modelId="{30A76540-83DF-4CE2-B256-32BE2E8E3D98}" type="presOf" srcId="{48974F79-D6A7-4990-83C6-916E70C3F21D}" destId="{970EA3F5-036A-4510-A1F6-720400AF2D35}" srcOrd="0" destOrd="0" presId="urn:microsoft.com/office/officeart/2005/8/layout/orgChart1"/>
    <dgm:cxn modelId="{DF7BE661-A5D8-4866-86A8-59C1C54A2619}" type="presOf" srcId="{2A6600CD-9D73-4DD3-B05F-81D9501AE844}" destId="{3997D40D-93D0-4E64-8894-8B5CD15B1B65}" srcOrd="0" destOrd="0" presId="urn:microsoft.com/office/officeart/2005/8/layout/orgChart1"/>
    <dgm:cxn modelId="{B60C7C49-C15B-4CB9-B2A6-875A244552D0}" type="presOf" srcId="{0E5A86AF-53D8-4DE2-B917-98F698190626}" destId="{45B975B6-24C2-4296-8750-2756C2117353}" srcOrd="0" destOrd="0" presId="urn:microsoft.com/office/officeart/2005/8/layout/orgChart1"/>
    <dgm:cxn modelId="{24722B6A-5CAC-4B03-B6C0-3DB03429A31E}" srcId="{9228B389-A2C4-45BD-B77E-7B61E159D888}" destId="{1CE7FDC6-BD02-465D-B587-6BA1EEAEC014}" srcOrd="2" destOrd="0" parTransId="{2A6600CD-9D73-4DD3-B05F-81D9501AE844}" sibTransId="{9563ABFD-BAD1-407A-8F2A-E232F2ECA7A0}"/>
    <dgm:cxn modelId="{170C577A-F43B-4AFE-B3F6-A46F77EAA222}" srcId="{9228B389-A2C4-45BD-B77E-7B61E159D888}" destId="{0E5A86AF-53D8-4DE2-B917-98F698190626}" srcOrd="1" destOrd="0" parTransId="{BD1DE7E3-F752-4E9F-BB4C-AEF08360CA5D}" sibTransId="{5C2DDCD1-36DC-4851-9A81-D2B734EC9840}"/>
    <dgm:cxn modelId="{3629F183-257C-4585-9004-0CA66AA2AB38}" srcId="{F1FAD9FE-C347-446A-911C-CACC68F1CA4E}" destId="{9228B389-A2C4-45BD-B77E-7B61E159D888}" srcOrd="0" destOrd="0" parTransId="{6CF4B523-456E-4C2B-A1A9-A69E26F25D15}" sibTransId="{532F5B1F-B4AA-46FA-831B-B1FCBC3AD889}"/>
    <dgm:cxn modelId="{C0E8F091-2BF1-40E5-98D3-CBB88DD4389A}" type="presOf" srcId="{F1FAD9FE-C347-446A-911C-CACC68F1CA4E}" destId="{786461A1-1D6B-44BC-BE33-624E17CA6B7B}" srcOrd="0" destOrd="0" presId="urn:microsoft.com/office/officeart/2005/8/layout/orgChart1"/>
    <dgm:cxn modelId="{E64A0A9C-54F2-468D-B782-014E67162543}" type="presOf" srcId="{1CE7FDC6-BD02-465D-B587-6BA1EEAEC014}" destId="{C0D7FBAD-3456-4E3F-BB65-CBC5D937745B}" srcOrd="0" destOrd="0" presId="urn:microsoft.com/office/officeart/2005/8/layout/orgChart1"/>
    <dgm:cxn modelId="{52151CB6-C0C7-4B04-A704-4E4F9A6111C9}" type="presOf" srcId="{C1D159B0-B864-47B0-97EF-154E49516CF5}" destId="{FC5AA365-8DEF-4934-A393-F803F5E3C542}" srcOrd="0" destOrd="0" presId="urn:microsoft.com/office/officeart/2005/8/layout/orgChart1"/>
    <dgm:cxn modelId="{41EC35B6-34BD-43A5-9D48-2CE739BF91B6}" type="presOf" srcId="{1CE7FDC6-BD02-465D-B587-6BA1EEAEC014}" destId="{229BE233-AE17-4C73-9FC3-E17BDDC55645}" srcOrd="1" destOrd="0" presId="urn:microsoft.com/office/officeart/2005/8/layout/orgChart1"/>
    <dgm:cxn modelId="{29CB6FC6-8502-472F-82C4-C0F4603EE669}" type="presOf" srcId="{9228B389-A2C4-45BD-B77E-7B61E159D888}" destId="{40E24009-23D4-4D8E-A483-9240A3C217A6}" srcOrd="0" destOrd="0" presId="urn:microsoft.com/office/officeart/2005/8/layout/orgChart1"/>
    <dgm:cxn modelId="{4B2C2AD5-5387-42C3-B38D-F5FD1F571DFE}" type="presOf" srcId="{9228B389-A2C4-45BD-B77E-7B61E159D888}" destId="{5A74278C-E826-49A0-B396-F5521786CE90}" srcOrd="1" destOrd="0" presId="urn:microsoft.com/office/officeart/2005/8/layout/orgChart1"/>
    <dgm:cxn modelId="{8997A8FB-87A2-413E-A4B1-6F0A645A1DB6}" type="presOf" srcId="{0E5A86AF-53D8-4DE2-B917-98F698190626}" destId="{47EDCF4C-F7F6-4B79-82A3-9C014CF7C537}" srcOrd="1" destOrd="0" presId="urn:microsoft.com/office/officeart/2005/8/layout/orgChart1"/>
    <dgm:cxn modelId="{BECF8D06-FA68-40E3-B9DB-874044BA9906}" type="presParOf" srcId="{786461A1-1D6B-44BC-BE33-624E17CA6B7B}" destId="{AF0BCAAA-8695-49F2-999D-FDCD71316A0C}" srcOrd="0" destOrd="0" presId="urn:microsoft.com/office/officeart/2005/8/layout/orgChart1"/>
    <dgm:cxn modelId="{E6607187-CACE-4812-BACF-9ECEF17F3307}" type="presParOf" srcId="{AF0BCAAA-8695-49F2-999D-FDCD71316A0C}" destId="{975D3A76-46E9-42B5-8984-99B6495D42B7}" srcOrd="0" destOrd="0" presId="urn:microsoft.com/office/officeart/2005/8/layout/orgChart1"/>
    <dgm:cxn modelId="{6FFE20E1-4A51-4DD8-A5EB-47CF598BE4FA}" type="presParOf" srcId="{975D3A76-46E9-42B5-8984-99B6495D42B7}" destId="{40E24009-23D4-4D8E-A483-9240A3C217A6}" srcOrd="0" destOrd="0" presId="urn:microsoft.com/office/officeart/2005/8/layout/orgChart1"/>
    <dgm:cxn modelId="{981A24AC-3682-4256-BDEB-977DE7082F95}" type="presParOf" srcId="{975D3A76-46E9-42B5-8984-99B6495D42B7}" destId="{5A74278C-E826-49A0-B396-F5521786CE90}" srcOrd="1" destOrd="0" presId="urn:microsoft.com/office/officeart/2005/8/layout/orgChart1"/>
    <dgm:cxn modelId="{74AF5F92-6642-4680-97AF-90ED5A409F32}" type="presParOf" srcId="{AF0BCAAA-8695-49F2-999D-FDCD71316A0C}" destId="{4EB4BD6C-D38E-46E6-9D66-836C0EBC7BC7}" srcOrd="1" destOrd="0" presId="urn:microsoft.com/office/officeart/2005/8/layout/orgChart1"/>
    <dgm:cxn modelId="{E0F4D52D-5F94-4BDA-A739-47A66BE681BE}" type="presParOf" srcId="{4EB4BD6C-D38E-46E6-9D66-836C0EBC7BC7}" destId="{FC5AA365-8DEF-4934-A393-F803F5E3C542}" srcOrd="0" destOrd="0" presId="urn:microsoft.com/office/officeart/2005/8/layout/orgChart1"/>
    <dgm:cxn modelId="{F19A978D-0E6B-47DA-93D2-216505C271C2}" type="presParOf" srcId="{4EB4BD6C-D38E-46E6-9D66-836C0EBC7BC7}" destId="{ACB2187A-D9E8-4C5E-BC0B-DEBAB38CCF9A}" srcOrd="1" destOrd="0" presId="urn:microsoft.com/office/officeart/2005/8/layout/orgChart1"/>
    <dgm:cxn modelId="{7DC08EE8-FAFC-4F02-838A-34456D72B74C}" type="presParOf" srcId="{ACB2187A-D9E8-4C5E-BC0B-DEBAB38CCF9A}" destId="{ABACD208-3582-4E10-9467-F30480B1EEAE}" srcOrd="0" destOrd="0" presId="urn:microsoft.com/office/officeart/2005/8/layout/orgChart1"/>
    <dgm:cxn modelId="{D514BF9A-7CD2-47EA-BFF8-161E49974589}" type="presParOf" srcId="{ABACD208-3582-4E10-9467-F30480B1EEAE}" destId="{970EA3F5-036A-4510-A1F6-720400AF2D35}" srcOrd="0" destOrd="0" presId="urn:microsoft.com/office/officeart/2005/8/layout/orgChart1"/>
    <dgm:cxn modelId="{CFB103C2-692F-4870-A03C-95D0950E1A46}" type="presParOf" srcId="{ABACD208-3582-4E10-9467-F30480B1EEAE}" destId="{DC879CBF-DE89-4CDA-8104-2158B4CB0107}" srcOrd="1" destOrd="0" presId="urn:microsoft.com/office/officeart/2005/8/layout/orgChart1"/>
    <dgm:cxn modelId="{6F3C3A19-F95C-44F5-BFCA-9844BE716DFC}" type="presParOf" srcId="{ACB2187A-D9E8-4C5E-BC0B-DEBAB38CCF9A}" destId="{C79956C1-3985-4D4C-82EF-1B7E82460724}" srcOrd="1" destOrd="0" presId="urn:microsoft.com/office/officeart/2005/8/layout/orgChart1"/>
    <dgm:cxn modelId="{0DAC564F-9BB8-46EE-9B4D-EA421025FCEE}" type="presParOf" srcId="{ACB2187A-D9E8-4C5E-BC0B-DEBAB38CCF9A}" destId="{7341DC72-1E28-4D01-8196-8584CFAFB86F}" srcOrd="2" destOrd="0" presId="urn:microsoft.com/office/officeart/2005/8/layout/orgChart1"/>
    <dgm:cxn modelId="{4110B87A-192D-47B6-A1CE-3A0DC46924D4}" type="presParOf" srcId="{4EB4BD6C-D38E-46E6-9D66-836C0EBC7BC7}" destId="{3DE364F6-7C0E-41FA-B19A-851FB588399C}" srcOrd="2" destOrd="0" presId="urn:microsoft.com/office/officeart/2005/8/layout/orgChart1"/>
    <dgm:cxn modelId="{47F8FD7B-1060-467D-9572-8D1DE5628772}" type="presParOf" srcId="{4EB4BD6C-D38E-46E6-9D66-836C0EBC7BC7}" destId="{06C2CBF4-220B-4A74-B657-B618DC500508}" srcOrd="3" destOrd="0" presId="urn:microsoft.com/office/officeart/2005/8/layout/orgChart1"/>
    <dgm:cxn modelId="{F460861E-62AB-4D77-83EA-58208F81E091}" type="presParOf" srcId="{06C2CBF4-220B-4A74-B657-B618DC500508}" destId="{A03826E9-43F1-4EF6-9E16-EA958C68AFD2}" srcOrd="0" destOrd="0" presId="urn:microsoft.com/office/officeart/2005/8/layout/orgChart1"/>
    <dgm:cxn modelId="{6061B3EC-65B8-4DF8-87FE-5A5F6B68D4A1}" type="presParOf" srcId="{A03826E9-43F1-4EF6-9E16-EA958C68AFD2}" destId="{45B975B6-24C2-4296-8750-2756C2117353}" srcOrd="0" destOrd="0" presId="urn:microsoft.com/office/officeart/2005/8/layout/orgChart1"/>
    <dgm:cxn modelId="{18EA6CC2-CA33-4E80-90B5-7CB0826C3FFE}" type="presParOf" srcId="{A03826E9-43F1-4EF6-9E16-EA958C68AFD2}" destId="{47EDCF4C-F7F6-4B79-82A3-9C014CF7C537}" srcOrd="1" destOrd="0" presId="urn:microsoft.com/office/officeart/2005/8/layout/orgChart1"/>
    <dgm:cxn modelId="{544E0BD4-91A6-48EB-8E95-683013604490}" type="presParOf" srcId="{06C2CBF4-220B-4A74-B657-B618DC500508}" destId="{C2D2F202-C8CE-4849-9689-82C5A5797332}" srcOrd="1" destOrd="0" presId="urn:microsoft.com/office/officeart/2005/8/layout/orgChart1"/>
    <dgm:cxn modelId="{10FD3E12-8829-4599-AE94-95C9D4BA9CDD}" type="presParOf" srcId="{06C2CBF4-220B-4A74-B657-B618DC500508}" destId="{AB80165E-B0CC-4C3F-A2D8-5915B0DCAFFD}" srcOrd="2" destOrd="0" presId="urn:microsoft.com/office/officeart/2005/8/layout/orgChart1"/>
    <dgm:cxn modelId="{2C841304-2882-4DAC-A1D9-B4B240CB6A05}" type="presParOf" srcId="{4EB4BD6C-D38E-46E6-9D66-836C0EBC7BC7}" destId="{3997D40D-93D0-4E64-8894-8B5CD15B1B65}" srcOrd="4" destOrd="0" presId="urn:microsoft.com/office/officeart/2005/8/layout/orgChart1"/>
    <dgm:cxn modelId="{BD5A7C32-B941-4E65-B0C1-338860F601FA}" type="presParOf" srcId="{4EB4BD6C-D38E-46E6-9D66-836C0EBC7BC7}" destId="{F97D532F-C29F-4EFD-B60F-418333FC263C}" srcOrd="5" destOrd="0" presId="urn:microsoft.com/office/officeart/2005/8/layout/orgChart1"/>
    <dgm:cxn modelId="{CA5D0D6D-C1B4-4149-90A5-9D1A5C2E3F09}" type="presParOf" srcId="{F97D532F-C29F-4EFD-B60F-418333FC263C}" destId="{F9F10755-5BAD-4FC3-A74A-EAC0E78491DA}" srcOrd="0" destOrd="0" presId="urn:microsoft.com/office/officeart/2005/8/layout/orgChart1"/>
    <dgm:cxn modelId="{3AB9EFA1-8DBA-4066-B203-535CB02C4F2D}" type="presParOf" srcId="{F9F10755-5BAD-4FC3-A74A-EAC0E78491DA}" destId="{C0D7FBAD-3456-4E3F-BB65-CBC5D937745B}" srcOrd="0" destOrd="0" presId="urn:microsoft.com/office/officeart/2005/8/layout/orgChart1"/>
    <dgm:cxn modelId="{3B491E27-7913-459E-867B-D3A687C9CDC8}" type="presParOf" srcId="{F9F10755-5BAD-4FC3-A74A-EAC0E78491DA}" destId="{229BE233-AE17-4C73-9FC3-E17BDDC55645}" srcOrd="1" destOrd="0" presId="urn:microsoft.com/office/officeart/2005/8/layout/orgChart1"/>
    <dgm:cxn modelId="{FA2FC3B6-0F46-4A7C-A6CB-205365889DA8}" type="presParOf" srcId="{F97D532F-C29F-4EFD-B60F-418333FC263C}" destId="{731B6574-5E0E-4C86-9762-942240252121}" srcOrd="1" destOrd="0" presId="urn:microsoft.com/office/officeart/2005/8/layout/orgChart1"/>
    <dgm:cxn modelId="{6B8D163D-767F-4207-9B4F-D98771596C56}" type="presParOf" srcId="{F97D532F-C29F-4EFD-B60F-418333FC263C}" destId="{85DCD446-E9E8-4542-820E-83E3966AA29D}" srcOrd="2" destOrd="0" presId="urn:microsoft.com/office/officeart/2005/8/layout/orgChart1"/>
    <dgm:cxn modelId="{45E151EA-F853-4B8D-BCBF-3CC52AEAF189}" type="presParOf" srcId="{AF0BCAAA-8695-49F2-999D-FDCD71316A0C}" destId="{0861FB6B-B8CC-4161-9815-EE481D6042F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1C068-4DCF-479C-8402-9B8E5949E114}">
      <dsp:nvSpPr>
        <dsp:cNvPr id="0" name=""/>
        <dsp:cNvSpPr/>
      </dsp:nvSpPr>
      <dsp:spPr>
        <a:xfrm rot="5400000">
          <a:off x="-268249" y="858138"/>
          <a:ext cx="1194609" cy="14453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0A5852-4F65-4DA2-969B-0A8CFBD0D495}">
      <dsp:nvSpPr>
        <dsp:cNvPr id="0" name=""/>
        <dsp:cNvSpPr/>
      </dsp:nvSpPr>
      <dsp:spPr>
        <a:xfrm>
          <a:off x="2959" y="90416"/>
          <a:ext cx="1605914" cy="963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evaluation method used</a:t>
          </a:r>
          <a:endParaRPr lang="pl-PL" sz="1800" kern="1200" dirty="0"/>
        </a:p>
      </dsp:txBody>
      <dsp:txXfrm>
        <a:off x="31180" y="118637"/>
        <a:ext cx="1549472" cy="907106"/>
      </dsp:txXfrm>
    </dsp:sp>
    <dsp:sp modelId="{30282B91-5A0C-43BA-93CD-ADADE5873967}">
      <dsp:nvSpPr>
        <dsp:cNvPr id="0" name=""/>
        <dsp:cNvSpPr/>
      </dsp:nvSpPr>
      <dsp:spPr>
        <a:xfrm rot="5400000">
          <a:off x="-268249" y="2062574"/>
          <a:ext cx="1194609" cy="14453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684644-D1FB-439D-B053-DD760482ABA8}">
      <dsp:nvSpPr>
        <dsp:cNvPr id="0" name=""/>
        <dsp:cNvSpPr/>
      </dsp:nvSpPr>
      <dsp:spPr>
        <a:xfrm>
          <a:off x="2959" y="1294851"/>
          <a:ext cx="1605914" cy="963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minimum order quantity</a:t>
          </a:r>
          <a:endParaRPr lang="pl-PL" sz="1800" kern="1200" dirty="0"/>
        </a:p>
      </dsp:txBody>
      <dsp:txXfrm>
        <a:off x="31180" y="1323072"/>
        <a:ext cx="1549472" cy="907106"/>
      </dsp:txXfrm>
    </dsp:sp>
    <dsp:sp modelId="{9EBF7C7C-A83D-45E2-8C6F-C8E6E2B57CEC}">
      <dsp:nvSpPr>
        <dsp:cNvPr id="0" name=""/>
        <dsp:cNvSpPr/>
      </dsp:nvSpPr>
      <dsp:spPr>
        <a:xfrm rot="5400000">
          <a:off x="-268249" y="3267009"/>
          <a:ext cx="1194609" cy="14453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CED1E5-7708-477C-B424-BBEB134F8F26}">
      <dsp:nvSpPr>
        <dsp:cNvPr id="0" name=""/>
        <dsp:cNvSpPr/>
      </dsp:nvSpPr>
      <dsp:spPr>
        <a:xfrm>
          <a:off x="2959" y="2499287"/>
          <a:ext cx="1605914" cy="963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sourcing strategy</a:t>
          </a:r>
          <a:endParaRPr lang="pl-PL" sz="1800" kern="1200" dirty="0"/>
        </a:p>
      </dsp:txBody>
      <dsp:txXfrm>
        <a:off x="31180" y="2527508"/>
        <a:ext cx="1549472" cy="907106"/>
      </dsp:txXfrm>
    </dsp:sp>
    <dsp:sp modelId="{424BC00F-C205-4B3B-A666-E1C335E53D88}">
      <dsp:nvSpPr>
        <dsp:cNvPr id="0" name=""/>
        <dsp:cNvSpPr/>
      </dsp:nvSpPr>
      <dsp:spPr>
        <a:xfrm>
          <a:off x="333968" y="3869227"/>
          <a:ext cx="2126039" cy="14453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E33705-C6E7-4447-963E-38F2757D38EC}">
      <dsp:nvSpPr>
        <dsp:cNvPr id="0" name=""/>
        <dsp:cNvSpPr/>
      </dsp:nvSpPr>
      <dsp:spPr>
        <a:xfrm>
          <a:off x="2959" y="3703723"/>
          <a:ext cx="1605914" cy="963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supplier production capacity</a:t>
          </a:r>
          <a:endParaRPr lang="pl-PL" sz="1800" kern="1200" dirty="0"/>
        </a:p>
      </dsp:txBody>
      <dsp:txXfrm>
        <a:off x="31180" y="3731944"/>
        <a:ext cx="1549472" cy="907106"/>
      </dsp:txXfrm>
    </dsp:sp>
    <dsp:sp modelId="{8C1BC508-97C1-46D6-A4A1-FCEA5A673EC5}">
      <dsp:nvSpPr>
        <dsp:cNvPr id="0" name=""/>
        <dsp:cNvSpPr/>
      </dsp:nvSpPr>
      <dsp:spPr>
        <a:xfrm rot="16200000">
          <a:off x="1867616" y="3267009"/>
          <a:ext cx="1194609" cy="14453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6F8ABC-4A9A-4C18-BB96-6D66C8B88FE9}">
      <dsp:nvSpPr>
        <dsp:cNvPr id="0" name=""/>
        <dsp:cNvSpPr/>
      </dsp:nvSpPr>
      <dsp:spPr>
        <a:xfrm>
          <a:off x="2138824" y="3703723"/>
          <a:ext cx="1605914" cy="963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product type</a:t>
          </a:r>
          <a:endParaRPr lang="pl-PL" sz="1800" kern="1200" dirty="0"/>
        </a:p>
      </dsp:txBody>
      <dsp:txXfrm>
        <a:off x="2167045" y="3731944"/>
        <a:ext cx="1549472" cy="907106"/>
      </dsp:txXfrm>
    </dsp:sp>
    <dsp:sp modelId="{3DF82322-095F-4E47-A38A-BF58763571E2}">
      <dsp:nvSpPr>
        <dsp:cNvPr id="0" name=""/>
        <dsp:cNvSpPr/>
      </dsp:nvSpPr>
      <dsp:spPr>
        <a:xfrm rot="16200000">
          <a:off x="1867616" y="2062574"/>
          <a:ext cx="1194609" cy="14453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D1E32F-D0F1-4768-9B6E-219889492E5A}">
      <dsp:nvSpPr>
        <dsp:cNvPr id="0" name=""/>
        <dsp:cNvSpPr/>
      </dsp:nvSpPr>
      <dsp:spPr>
        <a:xfrm>
          <a:off x="2138824" y="2499287"/>
          <a:ext cx="1605914" cy="963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type of supplier evaluation</a:t>
          </a:r>
          <a:endParaRPr lang="pl-PL" sz="1800" kern="1200" dirty="0"/>
        </a:p>
      </dsp:txBody>
      <dsp:txXfrm>
        <a:off x="2167045" y="2527508"/>
        <a:ext cx="1549472" cy="907106"/>
      </dsp:txXfrm>
    </dsp:sp>
    <dsp:sp modelId="{D33A7826-4291-43F7-A858-3A7541B5ABAE}">
      <dsp:nvSpPr>
        <dsp:cNvPr id="0" name=""/>
        <dsp:cNvSpPr/>
      </dsp:nvSpPr>
      <dsp:spPr>
        <a:xfrm rot="16200000">
          <a:off x="1867616" y="858138"/>
          <a:ext cx="1194609" cy="14453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8ECB89-C533-49B3-8E9B-AED0F2A3630D}">
      <dsp:nvSpPr>
        <dsp:cNvPr id="0" name=""/>
        <dsp:cNvSpPr/>
      </dsp:nvSpPr>
      <dsp:spPr>
        <a:xfrm>
          <a:off x="2138824" y="1294851"/>
          <a:ext cx="1605914" cy="963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supplier location preferences</a:t>
          </a:r>
          <a:endParaRPr lang="pl-PL" sz="1800" kern="1200" dirty="0"/>
        </a:p>
      </dsp:txBody>
      <dsp:txXfrm>
        <a:off x="2167045" y="1323072"/>
        <a:ext cx="1549472" cy="907106"/>
      </dsp:txXfrm>
    </dsp:sp>
    <dsp:sp modelId="{636EDBA8-2EBC-47DC-817F-54384502E730}">
      <dsp:nvSpPr>
        <dsp:cNvPr id="0" name=""/>
        <dsp:cNvSpPr/>
      </dsp:nvSpPr>
      <dsp:spPr>
        <a:xfrm>
          <a:off x="2469833" y="255920"/>
          <a:ext cx="2126039" cy="14453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7F61BD-5321-4227-BC42-81E1F5F5CC4F}">
      <dsp:nvSpPr>
        <dsp:cNvPr id="0" name=""/>
        <dsp:cNvSpPr/>
      </dsp:nvSpPr>
      <dsp:spPr>
        <a:xfrm>
          <a:off x="2138824" y="90416"/>
          <a:ext cx="1605914" cy="963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supplier selection criteria</a:t>
          </a:r>
          <a:endParaRPr lang="pl-PL" sz="1800" kern="1200" dirty="0"/>
        </a:p>
      </dsp:txBody>
      <dsp:txXfrm>
        <a:off x="2167045" y="118637"/>
        <a:ext cx="1549472" cy="907106"/>
      </dsp:txXfrm>
    </dsp:sp>
    <dsp:sp modelId="{123C7459-D69C-432A-82E5-99D13DA50F55}">
      <dsp:nvSpPr>
        <dsp:cNvPr id="0" name=""/>
        <dsp:cNvSpPr/>
      </dsp:nvSpPr>
      <dsp:spPr>
        <a:xfrm rot="5400000">
          <a:off x="4003481" y="858138"/>
          <a:ext cx="1194609" cy="14453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3BEB0B-CF38-4974-805F-7047587498B8}">
      <dsp:nvSpPr>
        <dsp:cNvPr id="0" name=""/>
        <dsp:cNvSpPr/>
      </dsp:nvSpPr>
      <dsp:spPr>
        <a:xfrm>
          <a:off x="4274690" y="90416"/>
          <a:ext cx="1605914" cy="963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production strategy</a:t>
          </a:r>
          <a:endParaRPr lang="pl-PL" sz="1800" kern="1200" dirty="0"/>
        </a:p>
      </dsp:txBody>
      <dsp:txXfrm>
        <a:off x="4302911" y="118637"/>
        <a:ext cx="1549472" cy="907106"/>
      </dsp:txXfrm>
    </dsp:sp>
    <dsp:sp modelId="{A759DEBC-7F86-4098-A8A3-FDC1BE127577}">
      <dsp:nvSpPr>
        <dsp:cNvPr id="0" name=""/>
        <dsp:cNvSpPr/>
      </dsp:nvSpPr>
      <dsp:spPr>
        <a:xfrm>
          <a:off x="4274690" y="1294851"/>
          <a:ext cx="1605914" cy="963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supplier production capacity</a:t>
          </a:r>
          <a:endParaRPr lang="pl-PL" sz="1800" kern="1200" dirty="0"/>
        </a:p>
      </dsp:txBody>
      <dsp:txXfrm>
        <a:off x="4302911" y="1323072"/>
        <a:ext cx="1549472" cy="9071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516A7-1BA3-451E-8ED7-394F0913BE8F}">
      <dsp:nvSpPr>
        <dsp:cNvPr id="0" name=""/>
        <dsp:cNvSpPr/>
      </dsp:nvSpPr>
      <dsp:spPr>
        <a:xfrm>
          <a:off x="947516" y="758"/>
          <a:ext cx="4913784" cy="577554"/>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pl-PL" sz="3200" kern="1200" dirty="0"/>
            <a:t>Assessment criteria</a:t>
          </a:r>
        </a:p>
      </dsp:txBody>
      <dsp:txXfrm>
        <a:off x="964432" y="17674"/>
        <a:ext cx="4879952" cy="543722"/>
      </dsp:txXfrm>
    </dsp:sp>
    <dsp:sp modelId="{3202AAB4-1423-4D16-B499-D5EA8FADE698}">
      <dsp:nvSpPr>
        <dsp:cNvPr id="0" name=""/>
        <dsp:cNvSpPr/>
      </dsp:nvSpPr>
      <dsp:spPr>
        <a:xfrm>
          <a:off x="947516" y="682272"/>
          <a:ext cx="577554" cy="577554"/>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6B6113-5A93-4A83-B4A6-473203299E0B}">
      <dsp:nvSpPr>
        <dsp:cNvPr id="0" name=""/>
        <dsp:cNvSpPr/>
      </dsp:nvSpPr>
      <dsp:spPr>
        <a:xfrm>
          <a:off x="1559723" y="682272"/>
          <a:ext cx="4301577" cy="577554"/>
        </a:xfrm>
        <a:prstGeom prst="roundRect">
          <a:avLst>
            <a:gd name="adj" fmla="val 1667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l-PL" sz="1800" kern="1200" dirty="0"/>
            <a:t>Price/costs and payment terms</a:t>
          </a:r>
        </a:p>
      </dsp:txBody>
      <dsp:txXfrm>
        <a:off x="1587922" y="710471"/>
        <a:ext cx="4245179" cy="521156"/>
      </dsp:txXfrm>
    </dsp:sp>
    <dsp:sp modelId="{F37FCF49-D29C-4873-93B7-A532E9B8D687}">
      <dsp:nvSpPr>
        <dsp:cNvPr id="0" name=""/>
        <dsp:cNvSpPr/>
      </dsp:nvSpPr>
      <dsp:spPr>
        <a:xfrm>
          <a:off x="947516" y="1329133"/>
          <a:ext cx="577554" cy="577554"/>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E500C5-925F-48B6-BB68-07EF813E21BD}">
      <dsp:nvSpPr>
        <dsp:cNvPr id="0" name=""/>
        <dsp:cNvSpPr/>
      </dsp:nvSpPr>
      <dsp:spPr>
        <a:xfrm>
          <a:off x="1559723" y="1329133"/>
          <a:ext cx="4301577" cy="577554"/>
        </a:xfrm>
        <a:prstGeom prst="roundRect">
          <a:avLst>
            <a:gd name="adj" fmla="val 1667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l-PL" sz="1800" kern="1200" dirty="0"/>
            <a:t>Delivery terms</a:t>
          </a:r>
        </a:p>
      </dsp:txBody>
      <dsp:txXfrm>
        <a:off x="1587922" y="1357332"/>
        <a:ext cx="4245179" cy="521156"/>
      </dsp:txXfrm>
    </dsp:sp>
    <dsp:sp modelId="{5D5CCF00-3E9C-43BA-8D01-C727B338CBC3}">
      <dsp:nvSpPr>
        <dsp:cNvPr id="0" name=""/>
        <dsp:cNvSpPr/>
      </dsp:nvSpPr>
      <dsp:spPr>
        <a:xfrm>
          <a:off x="947516" y="1975994"/>
          <a:ext cx="577554" cy="577554"/>
        </a:xfrm>
        <a:prstGeom prst="roundRect">
          <a:avLst>
            <a:gd name="adj" fmla="val 1667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4699A9-EEB8-4B96-A5A4-25F28D31C39F}">
      <dsp:nvSpPr>
        <dsp:cNvPr id="0" name=""/>
        <dsp:cNvSpPr/>
      </dsp:nvSpPr>
      <dsp:spPr>
        <a:xfrm>
          <a:off x="1559723" y="1975994"/>
          <a:ext cx="4301577" cy="577554"/>
        </a:xfrm>
        <a:prstGeom prst="roundRect">
          <a:avLst>
            <a:gd name="adj" fmla="val 1667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l-PL" sz="1800" kern="1200" dirty="0"/>
            <a:t>Goods quality</a:t>
          </a:r>
        </a:p>
      </dsp:txBody>
      <dsp:txXfrm>
        <a:off x="1587922" y="2004193"/>
        <a:ext cx="4245179" cy="521156"/>
      </dsp:txXfrm>
    </dsp:sp>
    <dsp:sp modelId="{9A38E269-75FD-4DAC-AD5E-E75D10B67C60}">
      <dsp:nvSpPr>
        <dsp:cNvPr id="0" name=""/>
        <dsp:cNvSpPr/>
      </dsp:nvSpPr>
      <dsp:spPr>
        <a:xfrm>
          <a:off x="947516" y="2622855"/>
          <a:ext cx="577554" cy="577554"/>
        </a:xfrm>
        <a:prstGeom prst="roundRect">
          <a:avLst>
            <a:gd name="adj" fmla="val 1667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0D0A55-4D16-4FA4-A287-1F01246D4E98}">
      <dsp:nvSpPr>
        <dsp:cNvPr id="0" name=""/>
        <dsp:cNvSpPr/>
      </dsp:nvSpPr>
      <dsp:spPr>
        <a:xfrm>
          <a:off x="1559723" y="2622855"/>
          <a:ext cx="4301577" cy="577554"/>
        </a:xfrm>
        <a:prstGeom prst="roundRect">
          <a:avLst>
            <a:gd name="adj" fmla="val 1667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l-PL" sz="1800" kern="1200" dirty="0"/>
            <a:t>Supplier potential</a:t>
          </a:r>
        </a:p>
      </dsp:txBody>
      <dsp:txXfrm>
        <a:off x="1587922" y="2651054"/>
        <a:ext cx="4245179" cy="5211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7D40D-93D0-4E64-8894-8B5CD15B1B65}">
      <dsp:nvSpPr>
        <dsp:cNvPr id="0" name=""/>
        <dsp:cNvSpPr/>
      </dsp:nvSpPr>
      <dsp:spPr>
        <a:xfrm>
          <a:off x="5257800" y="1852864"/>
          <a:ext cx="3719932" cy="645608"/>
        </a:xfrm>
        <a:custGeom>
          <a:avLst/>
          <a:gdLst/>
          <a:ahLst/>
          <a:cxnLst/>
          <a:rect l="0" t="0" r="0" b="0"/>
          <a:pathLst>
            <a:path>
              <a:moveTo>
                <a:pt x="0" y="0"/>
              </a:moveTo>
              <a:lnTo>
                <a:pt x="0" y="322804"/>
              </a:lnTo>
              <a:lnTo>
                <a:pt x="3719932" y="322804"/>
              </a:lnTo>
              <a:lnTo>
                <a:pt x="3719932" y="6456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E364F6-7C0E-41FA-B19A-851FB588399C}">
      <dsp:nvSpPr>
        <dsp:cNvPr id="0" name=""/>
        <dsp:cNvSpPr/>
      </dsp:nvSpPr>
      <dsp:spPr>
        <a:xfrm>
          <a:off x="5212080" y="1852864"/>
          <a:ext cx="91440" cy="645608"/>
        </a:xfrm>
        <a:custGeom>
          <a:avLst/>
          <a:gdLst/>
          <a:ahLst/>
          <a:cxnLst/>
          <a:rect l="0" t="0" r="0" b="0"/>
          <a:pathLst>
            <a:path>
              <a:moveTo>
                <a:pt x="45720" y="0"/>
              </a:moveTo>
              <a:lnTo>
                <a:pt x="45720" y="6456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5AA365-8DEF-4934-A393-F803F5E3C542}">
      <dsp:nvSpPr>
        <dsp:cNvPr id="0" name=""/>
        <dsp:cNvSpPr/>
      </dsp:nvSpPr>
      <dsp:spPr>
        <a:xfrm>
          <a:off x="1537867" y="1852864"/>
          <a:ext cx="3719932" cy="645608"/>
        </a:xfrm>
        <a:custGeom>
          <a:avLst/>
          <a:gdLst/>
          <a:ahLst/>
          <a:cxnLst/>
          <a:rect l="0" t="0" r="0" b="0"/>
          <a:pathLst>
            <a:path>
              <a:moveTo>
                <a:pt x="3719932" y="0"/>
              </a:moveTo>
              <a:lnTo>
                <a:pt x="3719932" y="322804"/>
              </a:lnTo>
              <a:lnTo>
                <a:pt x="0" y="322804"/>
              </a:lnTo>
              <a:lnTo>
                <a:pt x="0" y="6456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E24009-23D4-4D8E-A483-9240A3C217A6}">
      <dsp:nvSpPr>
        <dsp:cNvPr id="0" name=""/>
        <dsp:cNvSpPr/>
      </dsp:nvSpPr>
      <dsp:spPr>
        <a:xfrm>
          <a:off x="3720638" y="315702"/>
          <a:ext cx="3074323" cy="153716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pl-PL" sz="5000" kern="1200" dirty="0"/>
            <a:t>AHP</a:t>
          </a:r>
        </a:p>
      </dsp:txBody>
      <dsp:txXfrm>
        <a:off x="3720638" y="315702"/>
        <a:ext cx="3074323" cy="1537161"/>
      </dsp:txXfrm>
    </dsp:sp>
    <dsp:sp modelId="{970EA3F5-036A-4510-A1F6-720400AF2D35}">
      <dsp:nvSpPr>
        <dsp:cNvPr id="0" name=""/>
        <dsp:cNvSpPr/>
      </dsp:nvSpPr>
      <dsp:spPr>
        <a:xfrm>
          <a:off x="706" y="2498473"/>
          <a:ext cx="3074323" cy="153716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en-US" sz="5000" kern="1200" dirty="0"/>
            <a:t>hierarchical structure</a:t>
          </a:r>
          <a:endParaRPr lang="pl-PL" sz="5000" kern="1200" dirty="0"/>
        </a:p>
      </dsp:txBody>
      <dsp:txXfrm>
        <a:off x="706" y="2498473"/>
        <a:ext cx="3074323" cy="1537161"/>
      </dsp:txXfrm>
    </dsp:sp>
    <dsp:sp modelId="{45B975B6-24C2-4296-8750-2756C2117353}">
      <dsp:nvSpPr>
        <dsp:cNvPr id="0" name=""/>
        <dsp:cNvSpPr/>
      </dsp:nvSpPr>
      <dsp:spPr>
        <a:xfrm>
          <a:off x="3720638" y="2498473"/>
          <a:ext cx="3074323" cy="153716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en-US" sz="5000" kern="1200" dirty="0"/>
            <a:t>priority analysis</a:t>
          </a:r>
          <a:endParaRPr lang="pl-PL" sz="5000" kern="1200" dirty="0"/>
        </a:p>
      </dsp:txBody>
      <dsp:txXfrm>
        <a:off x="3720638" y="2498473"/>
        <a:ext cx="3074323" cy="1537161"/>
      </dsp:txXfrm>
    </dsp:sp>
    <dsp:sp modelId="{C0D7FBAD-3456-4E3F-BB65-CBC5D937745B}">
      <dsp:nvSpPr>
        <dsp:cNvPr id="0" name=""/>
        <dsp:cNvSpPr/>
      </dsp:nvSpPr>
      <dsp:spPr>
        <a:xfrm>
          <a:off x="7440570" y="2498473"/>
          <a:ext cx="3074323" cy="153716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en-US" sz="5000" kern="1200"/>
            <a:t>consistency verification </a:t>
          </a:r>
          <a:endParaRPr lang="pl-PL" sz="5000" kern="1200" dirty="0"/>
        </a:p>
      </dsp:txBody>
      <dsp:txXfrm>
        <a:off x="7440570" y="2498473"/>
        <a:ext cx="3074323" cy="153716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hyperlink" Target="https://publicdomainpictures.net/view-image.php?image=16268&amp;jazyk=se" TargetMode="Externa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5645028" cy="163755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Analytics in the </a:t>
            </a:r>
            <a:r>
              <a:rPr lang="pl-PL" sz="4400" dirty="0" err="1">
                <a:latin typeface="Tahoma" panose="020B0604030504040204" pitchFamily="34" charset="0"/>
                <a:ea typeface="Tahoma" panose="020B0604030504040204" pitchFamily="34" charset="0"/>
                <a:cs typeface="Tahoma" panose="020B0604030504040204" pitchFamily="34" charset="0"/>
              </a:rPr>
              <a:t>Area</a:t>
            </a:r>
            <a:r>
              <a:rPr lang="pl-PL" sz="4400" dirty="0">
                <a:latin typeface="Tahoma" panose="020B0604030504040204" pitchFamily="34" charset="0"/>
                <a:ea typeface="Tahoma" panose="020B0604030504040204" pitchFamily="34" charset="0"/>
                <a:cs typeface="Tahoma" panose="020B0604030504040204" pitchFamily="34" charset="0"/>
              </a:rPr>
              <a:t> of Supply and </a:t>
            </a:r>
            <a:r>
              <a:rPr lang="pl-PL" sz="4400" dirty="0" err="1">
                <a:latin typeface="Tahoma" panose="020B0604030504040204" pitchFamily="34" charset="0"/>
                <a:ea typeface="Tahoma" panose="020B0604030504040204" pitchFamily="34" charset="0"/>
                <a:cs typeface="Tahoma" panose="020B0604030504040204" pitchFamily="34" charset="0"/>
              </a:rPr>
              <a:t>Purchasing</a:t>
            </a:r>
            <a:endParaRPr lang="pl-PL" sz="4400" dirty="0">
              <a:latin typeface="Tahoma" panose="020B0604030504040204" pitchFamily="34" charset="0"/>
              <a:ea typeface="Tahoma" panose="020B0604030504040204" pitchFamily="34" charset="0"/>
              <a:cs typeface="Tahoma" panose="020B0604030504040204" pitchFamily="34" charset="0"/>
            </a:endParaRP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err="1">
                <a:latin typeface="Tahoma" panose="020B0604030504040204" pitchFamily="34" charset="0"/>
                <a:ea typeface="Tahoma" panose="020B0604030504040204" pitchFamily="34" charset="0"/>
                <a:cs typeface="Tahoma" panose="020B0604030504040204" pitchFamily="34" charset="0"/>
              </a:rPr>
              <a:t>Lecture</a:t>
            </a:r>
            <a:endParaRPr lang="pl-PL" sz="28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
        <p:nvSpPr>
          <p:cNvPr id="12" name="Tytuł 1">
            <a:extLst>
              <a:ext uri="{FF2B5EF4-FFF2-40B4-BE49-F238E27FC236}">
                <a16:creationId xmlns:a16="http://schemas.microsoft.com/office/drawing/2014/main" id="{290F90A3-1F64-269A-85B2-68DF043DA27C}"/>
              </a:ext>
            </a:extLst>
          </p:cNvPr>
          <p:cNvSpPr>
            <a:spLocks noGrp="1"/>
          </p:cNvSpPr>
          <p:nvPr>
            <p:ph type="ctrTitle"/>
          </p:nvPr>
        </p:nvSpPr>
        <p:spPr>
          <a:xfrm>
            <a:off x="4811697" y="546867"/>
            <a:ext cx="7306347" cy="1752566"/>
          </a:xfrm>
        </p:spPr>
        <p:txBody>
          <a:bodyPr>
            <a:normAutofit fontScale="90000"/>
          </a:bodyPr>
          <a:lstStyle/>
          <a:p>
            <a:r>
              <a:rPr lang="en-US" b="1" dirty="0"/>
              <a:t>Advanced using of spreadsheet to analyze logistics data</a:t>
            </a:r>
            <a:endParaRPr lang="pl-PL" b="1" dirty="0"/>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Supplier evaluation criteria</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531282" y="1745985"/>
            <a:ext cx="5922818" cy="4351338"/>
          </a:xfrm>
        </p:spPr>
        <p:txBody>
          <a:bodyPr>
            <a:normAutofit/>
          </a:bodyPr>
          <a:lstStyle/>
          <a:p>
            <a:pPr algn="just"/>
            <a:r>
              <a:rPr lang="en-US" dirty="0"/>
              <a:t>Determining the right </a:t>
            </a:r>
            <a:r>
              <a:rPr lang="en-US" dirty="0">
                <a:solidFill>
                  <a:srgbClr val="1065AB"/>
                </a:solidFill>
              </a:rPr>
              <a:t>criteria</a:t>
            </a:r>
            <a:r>
              <a:rPr lang="en-US" dirty="0"/>
              <a:t> for supplier evaluation enables the best possible choice to be made later. These criteria influence and determine the evaluation of subcontractors’ offers</a:t>
            </a:r>
            <a:r>
              <a:rPr lang="pl-PL"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31282" y="6361640"/>
            <a:ext cx="5393268" cy="318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da-DK" sz="1200" dirty="0">
                <a:solidFill>
                  <a:srgbClr val="7F7F7F"/>
                </a:solidFill>
              </a:rPr>
              <a:t>Midor &amp; Biały, 2019</a:t>
            </a:r>
            <a:endParaRPr lang="pl-PL" sz="1200" dirty="0">
              <a:solidFill>
                <a:srgbClr val="7F7F7F"/>
              </a:solidFill>
            </a:endParaRPr>
          </a:p>
        </p:txBody>
      </p:sp>
      <p:graphicFrame>
        <p:nvGraphicFramePr>
          <p:cNvPr id="2" name="Diagram 1">
            <a:extLst>
              <a:ext uri="{FF2B5EF4-FFF2-40B4-BE49-F238E27FC236}">
                <a16:creationId xmlns:a16="http://schemas.microsoft.com/office/drawing/2014/main" id="{3D474219-160A-4C4D-8C8B-78F21E370A01}"/>
              </a:ext>
            </a:extLst>
          </p:cNvPr>
          <p:cNvGraphicFramePr/>
          <p:nvPr>
            <p:extLst>
              <p:ext uri="{D42A27DB-BD31-4B8C-83A1-F6EECF244321}">
                <p14:modId xmlns:p14="http://schemas.microsoft.com/office/powerpoint/2010/main" val="1031692232"/>
              </p:ext>
            </p:extLst>
          </p:nvPr>
        </p:nvGraphicFramePr>
        <p:xfrm>
          <a:off x="5924550" y="1481668"/>
          <a:ext cx="6808817" cy="3201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a:extLst>
              <a:ext uri="{FF2B5EF4-FFF2-40B4-BE49-F238E27FC236}">
                <a16:creationId xmlns:a16="http://schemas.microsoft.com/office/drawing/2014/main" id="{603DB568-6DC3-92C6-A4E8-E753F915CE08}"/>
              </a:ext>
            </a:extLst>
          </p:cNvPr>
          <p:cNvSpPr txBox="1"/>
          <p:nvPr/>
        </p:nvSpPr>
        <p:spPr>
          <a:xfrm>
            <a:off x="7026563" y="4875906"/>
            <a:ext cx="4666673" cy="369332"/>
          </a:xfrm>
          <a:prstGeom prst="rect">
            <a:avLst/>
          </a:prstGeom>
          <a:noFill/>
        </p:spPr>
        <p:txBody>
          <a:bodyPr wrap="square">
            <a:spAutoFit/>
          </a:bodyPr>
          <a:lstStyle/>
          <a:p>
            <a:pPr algn="ctr"/>
            <a:r>
              <a:rPr lang="pl-PL" dirty="0" err="1"/>
              <a:t>Figure</a:t>
            </a:r>
            <a:r>
              <a:rPr lang="pl-PL" dirty="0"/>
              <a:t> 1. </a:t>
            </a:r>
            <a:r>
              <a:rPr lang="pl-PL" dirty="0" err="1"/>
              <a:t>Selected</a:t>
            </a:r>
            <a:r>
              <a:rPr lang="pl-PL" dirty="0"/>
              <a:t> </a:t>
            </a:r>
            <a:r>
              <a:rPr lang="pl-PL" dirty="0" err="1"/>
              <a:t>supplier</a:t>
            </a:r>
            <a:r>
              <a:rPr lang="pl-PL" dirty="0"/>
              <a:t> </a:t>
            </a:r>
            <a:r>
              <a:rPr lang="pl-PL" dirty="0" err="1"/>
              <a:t>evaluation</a:t>
            </a:r>
            <a:r>
              <a:rPr lang="pl-PL" dirty="0"/>
              <a:t> </a:t>
            </a:r>
            <a:r>
              <a:rPr lang="pl-PL" dirty="0" err="1"/>
              <a:t>criteria</a:t>
            </a:r>
            <a:endParaRPr lang="pl-PL" dirty="0"/>
          </a:p>
        </p:txBody>
      </p:sp>
    </p:spTree>
    <p:extLst>
      <p:ext uri="{BB962C8B-B14F-4D97-AF65-F5344CB8AC3E}">
        <p14:creationId xmlns:p14="http://schemas.microsoft.com/office/powerpoint/2010/main" val="280071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0F725-FDCE-5BE6-AD7B-9383EC09C2F9}"/>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7F704B3D-C7D1-5B91-4CBC-66D609812FA6}"/>
              </a:ext>
            </a:extLst>
          </p:cNvPr>
          <p:cNvSpPr>
            <a:spLocks noGrp="1"/>
          </p:cNvSpPr>
          <p:nvPr>
            <p:ph type="title"/>
          </p:nvPr>
        </p:nvSpPr>
        <p:spPr/>
        <p:txBody>
          <a:bodyPr/>
          <a:lstStyle/>
          <a:p>
            <a:r>
              <a:rPr lang="en-US" dirty="0"/>
              <a:t>Supplier evaluation criteria</a:t>
            </a:r>
            <a:endParaRPr lang="pl-PL" dirty="0"/>
          </a:p>
        </p:txBody>
      </p:sp>
      <p:sp>
        <p:nvSpPr>
          <p:cNvPr id="6" name="Symbol zastępczy zawartości 4">
            <a:extLst>
              <a:ext uri="{FF2B5EF4-FFF2-40B4-BE49-F238E27FC236}">
                <a16:creationId xmlns:a16="http://schemas.microsoft.com/office/drawing/2014/main" id="{CC221E4D-FA4F-A15D-4DF9-81BC55F3A507}"/>
              </a:ext>
            </a:extLst>
          </p:cNvPr>
          <p:cNvSpPr txBox="1">
            <a:spLocks/>
          </p:cNvSpPr>
          <p:nvPr/>
        </p:nvSpPr>
        <p:spPr>
          <a:xfrm>
            <a:off x="531282" y="6361640"/>
            <a:ext cx="5393268" cy="318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study</a:t>
            </a:r>
            <a:endParaRPr lang="pl-PL" sz="1200" dirty="0">
              <a:solidFill>
                <a:srgbClr val="7F7F7F"/>
              </a:solidFill>
            </a:endParaRPr>
          </a:p>
        </p:txBody>
      </p:sp>
      <p:graphicFrame>
        <p:nvGraphicFramePr>
          <p:cNvPr id="3" name="Tabela 2">
            <a:extLst>
              <a:ext uri="{FF2B5EF4-FFF2-40B4-BE49-F238E27FC236}">
                <a16:creationId xmlns:a16="http://schemas.microsoft.com/office/drawing/2014/main" id="{6432F9CE-FC35-C3C1-42F5-F3A50A101356}"/>
              </a:ext>
            </a:extLst>
          </p:cNvPr>
          <p:cNvGraphicFramePr>
            <a:graphicFrameLocks noGrp="1"/>
          </p:cNvGraphicFramePr>
          <p:nvPr>
            <p:extLst>
              <p:ext uri="{D42A27DB-BD31-4B8C-83A1-F6EECF244321}">
                <p14:modId xmlns:p14="http://schemas.microsoft.com/office/powerpoint/2010/main" val="3600465071"/>
              </p:ext>
            </p:extLst>
          </p:nvPr>
        </p:nvGraphicFramePr>
        <p:xfrm>
          <a:off x="1500909" y="1138843"/>
          <a:ext cx="10409382" cy="5029200"/>
        </p:xfrm>
        <a:graphic>
          <a:graphicData uri="http://schemas.openxmlformats.org/drawingml/2006/table">
            <a:tbl>
              <a:tblPr firstRow="1" bandRow="1">
                <a:tableStyleId>{5C22544A-7EE6-4342-B048-85BDC9FD1C3A}</a:tableStyleId>
              </a:tblPr>
              <a:tblGrid>
                <a:gridCol w="1562100">
                  <a:extLst>
                    <a:ext uri="{9D8B030D-6E8A-4147-A177-3AD203B41FA5}">
                      <a16:colId xmlns:a16="http://schemas.microsoft.com/office/drawing/2014/main" val="1234638341"/>
                    </a:ext>
                  </a:extLst>
                </a:gridCol>
                <a:gridCol w="2949094">
                  <a:extLst>
                    <a:ext uri="{9D8B030D-6E8A-4147-A177-3AD203B41FA5}">
                      <a16:colId xmlns:a16="http://schemas.microsoft.com/office/drawing/2014/main" val="2565374035"/>
                    </a:ext>
                  </a:extLst>
                </a:gridCol>
                <a:gridCol w="2949094">
                  <a:extLst>
                    <a:ext uri="{9D8B030D-6E8A-4147-A177-3AD203B41FA5}">
                      <a16:colId xmlns:a16="http://schemas.microsoft.com/office/drawing/2014/main" val="627684923"/>
                    </a:ext>
                  </a:extLst>
                </a:gridCol>
                <a:gridCol w="2949094">
                  <a:extLst>
                    <a:ext uri="{9D8B030D-6E8A-4147-A177-3AD203B41FA5}">
                      <a16:colId xmlns:a16="http://schemas.microsoft.com/office/drawing/2014/main" val="1602512497"/>
                    </a:ext>
                  </a:extLst>
                </a:gridCol>
              </a:tblGrid>
              <a:tr h="370840">
                <a:tc>
                  <a:txBody>
                    <a:bodyPr/>
                    <a:lstStyle/>
                    <a:p>
                      <a:pPr algn="ctr"/>
                      <a:r>
                        <a:rPr lang="pl-PL" dirty="0"/>
                        <a:t>Evaluation </a:t>
                      </a:r>
                      <a:r>
                        <a:rPr lang="pl-PL" dirty="0" err="1"/>
                        <a:t>criterion</a:t>
                      </a:r>
                      <a:endParaRPr lang="pl-PL" dirty="0"/>
                    </a:p>
                  </a:txBody>
                  <a:tcPr/>
                </a:tc>
                <a:tc gridSpan="3">
                  <a:txBody>
                    <a:bodyPr/>
                    <a:lstStyle/>
                    <a:p>
                      <a:pPr algn="ctr"/>
                      <a:r>
                        <a:rPr lang="pl-PL" dirty="0" err="1"/>
                        <a:t>Characteristic</a:t>
                      </a:r>
                      <a:r>
                        <a:rPr lang="pl-PL" dirty="0"/>
                        <a:t> </a:t>
                      </a:r>
                      <a:r>
                        <a:rPr lang="pl-PL" dirty="0" err="1"/>
                        <a:t>parameters</a:t>
                      </a:r>
                      <a:endParaRPr lang="pl-PL" dirty="0"/>
                    </a:p>
                  </a:txBody>
                  <a:tcPr anchor="ctr"/>
                </a:tc>
                <a:tc hMerge="1">
                  <a:txBody>
                    <a:bodyPr/>
                    <a:lstStyle/>
                    <a:p>
                      <a:endParaRPr lang="pl-PL" dirty="0"/>
                    </a:p>
                  </a:txBody>
                  <a:tcPr/>
                </a:tc>
                <a:tc hMerge="1">
                  <a:txBody>
                    <a:bodyPr/>
                    <a:lstStyle/>
                    <a:p>
                      <a:pPr algn="ctr"/>
                      <a:endParaRPr lang="pl-PL" dirty="0"/>
                    </a:p>
                  </a:txBody>
                  <a:tcPr anchor="ctr"/>
                </a:tc>
                <a:extLst>
                  <a:ext uri="{0D108BD9-81ED-4DB2-BD59-A6C34878D82A}">
                    <a16:rowId xmlns:a16="http://schemas.microsoft.com/office/drawing/2014/main" val="3586876748"/>
                  </a:ext>
                </a:extLst>
              </a:tr>
              <a:tr h="442268">
                <a:tc>
                  <a:txBody>
                    <a:bodyPr/>
                    <a:lstStyle/>
                    <a:p>
                      <a:pPr algn="ctr"/>
                      <a:r>
                        <a:rPr lang="en-US" sz="1200" dirty="0"/>
                        <a:t>Price/costs and payment terms</a:t>
                      </a:r>
                      <a:endParaRPr lang="pl-PL" sz="1200" dirty="0"/>
                    </a:p>
                  </a:txBody>
                  <a:tcPr anchor="ctr"/>
                </a:tc>
                <a:tc>
                  <a:txBody>
                    <a:bodyPr/>
                    <a:lstStyle/>
                    <a:p>
                      <a:pPr marL="285750" indent="-285750">
                        <a:buFont typeface="Arial" panose="020B0604020202020204" pitchFamily="34" charset="0"/>
                        <a:buChar char="•"/>
                      </a:pPr>
                      <a:r>
                        <a:rPr lang="en-US" sz="1200" dirty="0"/>
                        <a:t>price competitiveness</a:t>
                      </a:r>
                    </a:p>
                    <a:p>
                      <a:pPr marL="285750" indent="-285750">
                        <a:buFont typeface="Arial" panose="020B0604020202020204" pitchFamily="34" charset="0"/>
                        <a:buChar char="•"/>
                      </a:pPr>
                      <a:r>
                        <a:rPr lang="en-US" sz="1200" dirty="0"/>
                        <a:t>price stability or variability over a longer period of time</a:t>
                      </a:r>
                    </a:p>
                    <a:p>
                      <a:pPr marL="285750" indent="-285750">
                        <a:buFont typeface="Arial" panose="020B0604020202020204" pitchFamily="34" charset="0"/>
                        <a:buChar char="•"/>
                      </a:pPr>
                      <a:r>
                        <a:rPr lang="en-US" sz="1200" dirty="0"/>
                        <a:t>payment terms</a:t>
                      </a:r>
                    </a:p>
                    <a:p>
                      <a:pPr marL="285750" indent="-285750">
                        <a:buFont typeface="Arial" panose="020B0604020202020204" pitchFamily="34" charset="0"/>
                        <a:buChar char="•"/>
                      </a:pPr>
                      <a:r>
                        <a:rPr lang="en-US" sz="1200" dirty="0"/>
                        <a:t>possibility of crediting the delivery</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scope of discounts granted for larger orders</a:t>
                      </a:r>
                    </a:p>
                    <a:p>
                      <a:pPr marL="285750" indent="-285750">
                        <a:buFont typeface="Arial" panose="020B0604020202020204" pitchFamily="34" charset="0"/>
                        <a:buChar char="•"/>
                      </a:pPr>
                      <a:r>
                        <a:rPr lang="en-US" sz="1200" dirty="0"/>
                        <a:t>scope of discounts granted for long-term cooperation</a:t>
                      </a:r>
                    </a:p>
                    <a:p>
                      <a:pPr marL="285750" indent="-285750">
                        <a:buFont typeface="Arial" panose="020B0604020202020204" pitchFamily="34" charset="0"/>
                        <a:buChar char="•"/>
                      </a:pPr>
                      <a:r>
                        <a:rPr lang="en-US" sz="1200" dirty="0"/>
                        <a:t>willingness to negotiate prices</a:t>
                      </a:r>
                    </a:p>
                    <a:p>
                      <a:pPr marL="285750" indent="-285750">
                        <a:buFont typeface="Arial" panose="020B0604020202020204" pitchFamily="34" charset="0"/>
                        <a:buChar char="•"/>
                      </a:pPr>
                      <a:r>
                        <a:rPr lang="en-US" sz="1200" dirty="0"/>
                        <a:t>delivery costs</a:t>
                      </a:r>
                    </a:p>
                  </a:txBody>
                  <a:tcPr/>
                </a:tc>
                <a:tc>
                  <a:txBody>
                    <a:bodyPr/>
                    <a:lstStyle/>
                    <a:p>
                      <a:pPr marL="285750" indent="-285750">
                        <a:buFont typeface="Arial" panose="020B0604020202020204" pitchFamily="34" charset="0"/>
                        <a:buChar char="•"/>
                      </a:pPr>
                      <a:r>
                        <a:rPr lang="en-US" sz="1200" dirty="0"/>
                        <a:t>transport costs</a:t>
                      </a:r>
                    </a:p>
                    <a:p>
                      <a:pPr marL="285750" indent="-285750">
                        <a:buFont typeface="Arial" panose="020B0604020202020204" pitchFamily="34" charset="0"/>
                        <a:buChar char="•"/>
                      </a:pPr>
                      <a:r>
                        <a:rPr lang="en-US" sz="1200" dirty="0"/>
                        <a:t>hidden (additional) costs not directly visible in the price offer</a:t>
                      </a:r>
                    </a:p>
                    <a:p>
                      <a:pPr marL="285750" indent="-285750">
                        <a:buFont typeface="Arial" panose="020B0604020202020204" pitchFamily="34" charset="0"/>
                        <a:buChar char="•"/>
                      </a:pPr>
                      <a:r>
                        <a:rPr lang="en-US" sz="1200" dirty="0"/>
                        <a:t>quality-related costs related to complaints, returns, repairs</a:t>
                      </a:r>
                    </a:p>
                  </a:txBody>
                  <a:tcPr/>
                </a:tc>
                <a:extLst>
                  <a:ext uri="{0D108BD9-81ED-4DB2-BD59-A6C34878D82A}">
                    <a16:rowId xmlns:a16="http://schemas.microsoft.com/office/drawing/2014/main" val="2899972131"/>
                  </a:ext>
                </a:extLst>
              </a:tr>
              <a:tr h="370840">
                <a:tc>
                  <a:txBody>
                    <a:bodyPr/>
                    <a:lstStyle/>
                    <a:p>
                      <a:pPr algn="ctr"/>
                      <a:r>
                        <a:rPr lang="pl-PL" sz="1200" dirty="0" err="1"/>
                        <a:t>Deliveries</a:t>
                      </a:r>
                      <a:endParaRPr lang="pl-PL" sz="1200" dirty="0"/>
                    </a:p>
                  </a:txBody>
                  <a:tcPr anchor="ctr"/>
                </a:tc>
                <a:tc>
                  <a:txBody>
                    <a:bodyPr/>
                    <a:lstStyle/>
                    <a:p>
                      <a:pPr marL="285750" indent="-285750">
                        <a:buFont typeface="Arial" panose="020B0604020202020204" pitchFamily="34" charset="0"/>
                        <a:buChar char="•"/>
                      </a:pPr>
                      <a:r>
                        <a:rPr lang="en-US" sz="1200" dirty="0"/>
                        <a:t>timeliness of deliveries</a:t>
                      </a:r>
                    </a:p>
                    <a:p>
                      <a:pPr marL="285750" indent="-285750">
                        <a:buFont typeface="Arial" panose="020B0604020202020204" pitchFamily="34" charset="0"/>
                        <a:buChar char="•"/>
                      </a:pPr>
                      <a:r>
                        <a:rPr lang="en-US" sz="1200" dirty="0"/>
                        <a:t>regularity of deliveries</a:t>
                      </a:r>
                    </a:p>
                    <a:p>
                      <a:pPr marL="285750" indent="-285750">
                        <a:buFont typeface="Arial" panose="020B0604020202020204" pitchFamily="34" charset="0"/>
                        <a:buChar char="•"/>
                      </a:pPr>
                      <a:r>
                        <a:rPr lang="en-US" sz="1200" dirty="0"/>
                        <a:t>frequency of deliveries</a:t>
                      </a:r>
                    </a:p>
                    <a:p>
                      <a:pPr marL="285750" indent="-285750">
                        <a:buFont typeface="Arial" panose="020B0604020202020204" pitchFamily="34" charset="0"/>
                        <a:buChar char="•"/>
                      </a:pPr>
                      <a:r>
                        <a:rPr lang="en-US" sz="1200" dirty="0"/>
                        <a:t>completeness of deliveries</a:t>
                      </a:r>
                    </a:p>
                  </a:txBody>
                  <a:tcPr/>
                </a:tc>
                <a:tc>
                  <a:txBody>
                    <a:bodyPr/>
                    <a:lstStyle/>
                    <a:p>
                      <a:pPr marL="285750" indent="-285750">
                        <a:buFont typeface="Arial" panose="020B0604020202020204" pitchFamily="34" charset="0"/>
                        <a:buChar char="•"/>
                      </a:pPr>
                      <a:r>
                        <a:rPr lang="en-US" sz="1200" dirty="0"/>
                        <a:t>accuracy/assortment consistency of deliveries</a:t>
                      </a:r>
                    </a:p>
                    <a:p>
                      <a:pPr marL="285750" indent="-285750">
                        <a:buFont typeface="Arial" panose="020B0604020202020204" pitchFamily="34" charset="0"/>
                        <a:buChar char="•"/>
                      </a:pPr>
                      <a:r>
                        <a:rPr lang="en-US" sz="1200" dirty="0"/>
                        <a:t>method of packaging and securing goods</a:t>
                      </a:r>
                    </a:p>
                    <a:p>
                      <a:pPr marL="285750" indent="-285750">
                        <a:buFont typeface="Arial" panose="020B0604020202020204" pitchFamily="34" charset="0"/>
                        <a:buChar char="•"/>
                      </a:pPr>
                      <a:r>
                        <a:rPr lang="en-US" sz="1200" dirty="0"/>
                        <a:t>quantitative flexibility of deliveries</a:t>
                      </a:r>
                    </a:p>
                    <a:p>
                      <a:pPr marL="285750" indent="-285750">
                        <a:buFont typeface="Arial" panose="020B0604020202020204" pitchFamily="34" charset="0"/>
                        <a:buChar char="•"/>
                      </a:pPr>
                      <a:r>
                        <a:rPr lang="en-US" sz="1200" dirty="0"/>
                        <a:t>timely flexibility of deliveries</a:t>
                      </a:r>
                    </a:p>
                  </a:txBody>
                  <a:tcPr/>
                </a:tc>
                <a:tc>
                  <a:txBody>
                    <a:bodyPr/>
                    <a:lstStyle/>
                    <a:p>
                      <a:pPr marL="285750" indent="-285750">
                        <a:buFont typeface="Arial" panose="020B0604020202020204" pitchFamily="34" charset="0"/>
                        <a:buChar char="•"/>
                      </a:pPr>
                      <a:r>
                        <a:rPr lang="en-US" sz="1200" dirty="0"/>
                        <a:t>convenience of placing orders</a:t>
                      </a:r>
                    </a:p>
                    <a:p>
                      <a:pPr marL="285750" indent="-285750">
                        <a:buFont typeface="Arial" panose="020B0604020202020204" pitchFamily="34" charset="0"/>
                        <a:buChar char="•"/>
                      </a:pPr>
                      <a:r>
                        <a:rPr lang="en-US" sz="1200" dirty="0"/>
                        <a:t>possibility of managing the logistics of deliveries by the supplier (e.g. transport, storage)</a:t>
                      </a:r>
                    </a:p>
                    <a:p>
                      <a:pPr marL="285750" indent="-285750">
                        <a:buFont typeface="Arial" panose="020B0604020202020204" pitchFamily="34" charset="0"/>
                        <a:buChar char="•"/>
                      </a:pPr>
                      <a:r>
                        <a:rPr lang="en-US" sz="1200" dirty="0"/>
                        <a:t>reliability of deliveries</a:t>
                      </a:r>
                    </a:p>
                    <a:p>
                      <a:pPr marL="285750" indent="-285750">
                        <a:buFont typeface="Arial" panose="020B0604020202020204" pitchFamily="34" charset="0"/>
                        <a:buChar char="•"/>
                      </a:pPr>
                      <a:endParaRPr lang="en-US" sz="1200" dirty="0"/>
                    </a:p>
                  </a:txBody>
                  <a:tcPr/>
                </a:tc>
                <a:extLst>
                  <a:ext uri="{0D108BD9-81ED-4DB2-BD59-A6C34878D82A}">
                    <a16:rowId xmlns:a16="http://schemas.microsoft.com/office/drawing/2014/main" val="3851476603"/>
                  </a:ext>
                </a:extLst>
              </a:tr>
              <a:tr h="370840">
                <a:tc>
                  <a:txBody>
                    <a:bodyPr/>
                    <a:lstStyle/>
                    <a:p>
                      <a:pPr marL="0" algn="ctr" defTabSz="914400" rtl="0" eaLnBrk="1" latinLnBrk="0" hangingPunct="1"/>
                      <a:r>
                        <a:rPr lang="pl-PL" sz="1200" kern="1200" dirty="0">
                          <a:solidFill>
                            <a:schemeClr val="dk1"/>
                          </a:solidFill>
                          <a:latin typeface="+mn-lt"/>
                          <a:ea typeface="+mn-ea"/>
                          <a:cs typeface="+mn-cs"/>
                        </a:rPr>
                        <a:t>Product </a:t>
                      </a:r>
                      <a:r>
                        <a:rPr lang="pl-PL" sz="1200" kern="1200" dirty="0" err="1">
                          <a:solidFill>
                            <a:schemeClr val="dk1"/>
                          </a:solidFill>
                          <a:latin typeface="+mn-lt"/>
                          <a:ea typeface="+mn-ea"/>
                          <a:cs typeface="+mn-cs"/>
                        </a:rPr>
                        <a:t>quality</a:t>
                      </a:r>
                      <a:endParaRPr lang="pl-PL" sz="1200" kern="1200" dirty="0">
                        <a:solidFill>
                          <a:schemeClr val="dk1"/>
                        </a:solidFill>
                        <a:latin typeface="+mn-lt"/>
                        <a:ea typeface="+mn-ea"/>
                        <a:cs typeface="+mn-cs"/>
                      </a:endParaRPr>
                    </a:p>
                  </a:txBody>
                  <a:tcPr anchor="ctr"/>
                </a:tc>
                <a:tc>
                  <a:txBody>
                    <a:bodyPr/>
                    <a:lstStyle/>
                    <a:p>
                      <a:pPr marL="285750" indent="-285750" algn="l" defTabSz="914400" rtl="0" eaLnBrk="1" latinLnBrk="0" hangingPunct="1">
                        <a:buFont typeface="Arial" panose="020B0604020202020204" pitchFamily="34" charset="0"/>
                        <a:buChar char="•"/>
                      </a:pPr>
                      <a:r>
                        <a:rPr lang="en-US" sz="1200" kern="1200" dirty="0">
                          <a:solidFill>
                            <a:schemeClr val="dk1"/>
                          </a:solidFill>
                          <a:latin typeface="+mn-lt"/>
                          <a:ea typeface="+mn-ea"/>
                          <a:cs typeface="+mn-cs"/>
                        </a:rPr>
                        <a:t>technical quality of the product</a:t>
                      </a:r>
                    </a:p>
                    <a:p>
                      <a:pPr marL="285750" indent="-285750" algn="l" defTabSz="914400" rtl="0" eaLnBrk="1" latinLnBrk="0" hangingPunct="1">
                        <a:buFont typeface="Arial" panose="020B0604020202020204" pitchFamily="34" charset="0"/>
                        <a:buChar char="•"/>
                      </a:pPr>
                      <a:r>
                        <a:rPr lang="en-US" sz="1200" kern="1200" dirty="0">
                          <a:solidFill>
                            <a:schemeClr val="dk1"/>
                          </a:solidFill>
                          <a:latin typeface="+mn-lt"/>
                          <a:ea typeface="+mn-ea"/>
                          <a:cs typeface="+mn-cs"/>
                        </a:rPr>
                        <a:t>quality guarantees</a:t>
                      </a:r>
                    </a:p>
                    <a:p>
                      <a:pPr marL="285750" indent="-285750" algn="l" defTabSz="914400" rtl="0" eaLnBrk="1" latinLnBrk="0" hangingPunct="1">
                        <a:buFont typeface="Arial" panose="020B0604020202020204" pitchFamily="34" charset="0"/>
                        <a:buChar char="•"/>
                      </a:pPr>
                      <a:r>
                        <a:rPr lang="en-US" sz="1200" kern="1200" dirty="0">
                          <a:solidFill>
                            <a:schemeClr val="dk1"/>
                          </a:solidFill>
                          <a:latin typeface="+mn-lt"/>
                          <a:ea typeface="+mn-ea"/>
                          <a:cs typeface="+mn-cs"/>
                        </a:rPr>
                        <a:t>product reliability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dk1"/>
                          </a:solidFill>
                          <a:latin typeface="+mn-lt"/>
                          <a:ea typeface="+mn-ea"/>
                          <a:cs typeface="+mn-cs"/>
                        </a:rPr>
                        <a:t>technical service</a:t>
                      </a:r>
                    </a:p>
                    <a:p>
                      <a:pPr marL="285750" indent="-285750" algn="l" defTabSz="914400" rtl="0" eaLnBrk="1" latinLnBrk="0" hangingPunct="1">
                        <a:buFont typeface="Arial" panose="020B0604020202020204" pitchFamily="34" charset="0"/>
                        <a:buChar char="•"/>
                      </a:pPr>
                      <a:endParaRPr lang="pl-PL" sz="1200" kern="1200" dirty="0">
                        <a:solidFill>
                          <a:schemeClr val="dk1"/>
                        </a:solidFill>
                        <a:latin typeface="+mn-lt"/>
                        <a:ea typeface="+mn-ea"/>
                        <a:cs typeface="+mn-cs"/>
                      </a:endParaRPr>
                    </a:p>
                  </a:txBody>
                  <a:tcPr/>
                </a:tc>
                <a:tc>
                  <a:txBody>
                    <a:bodyPr/>
                    <a:lstStyle/>
                    <a:p>
                      <a:pPr marL="285750" indent="-285750" algn="l" defTabSz="914400" rtl="0" eaLnBrk="1" latinLnBrk="0" hangingPunct="1">
                        <a:buFont typeface="Arial" panose="020B0604020202020204" pitchFamily="34" charset="0"/>
                        <a:buChar char="•"/>
                      </a:pPr>
                      <a:r>
                        <a:rPr lang="en-US" sz="1200" kern="1200" dirty="0">
                          <a:solidFill>
                            <a:schemeClr val="dk1"/>
                          </a:solidFill>
                          <a:latin typeface="+mn-lt"/>
                          <a:ea typeface="+mn-ea"/>
                          <a:cs typeface="+mn-cs"/>
                        </a:rPr>
                        <a:t>product compliance with norms and standards</a:t>
                      </a:r>
                    </a:p>
                    <a:p>
                      <a:pPr marL="285750" indent="-285750" algn="l" defTabSz="914400" rtl="0" eaLnBrk="1" latinLnBrk="0" hangingPunct="1">
                        <a:buFont typeface="Arial" panose="020B0604020202020204" pitchFamily="34" charset="0"/>
                        <a:buChar char="•"/>
                      </a:pPr>
                      <a:r>
                        <a:rPr lang="en-US" sz="1200" kern="1200" dirty="0">
                          <a:solidFill>
                            <a:schemeClr val="dk1"/>
                          </a:solidFill>
                          <a:latin typeface="+mn-lt"/>
                          <a:ea typeface="+mn-ea"/>
                          <a:cs typeface="+mn-cs"/>
                        </a:rPr>
                        <a:t>product functionality</a:t>
                      </a:r>
                    </a:p>
                    <a:p>
                      <a:pPr marL="285750" indent="-285750" algn="l" defTabSz="914400" rtl="0" eaLnBrk="1" latinLnBrk="0" hangingPunct="1">
                        <a:buFont typeface="Arial" panose="020B0604020202020204" pitchFamily="34" charset="0"/>
                        <a:buChar char="•"/>
                      </a:pPr>
                      <a:r>
                        <a:rPr lang="en-US" sz="1200" kern="1200" dirty="0">
                          <a:solidFill>
                            <a:schemeClr val="dk1"/>
                          </a:solidFill>
                          <a:latin typeface="+mn-lt"/>
                          <a:ea typeface="+mn-ea"/>
                          <a:cs typeface="+mn-cs"/>
                        </a:rPr>
                        <a:t>product durability</a:t>
                      </a:r>
                    </a:p>
                    <a:p>
                      <a:pPr marL="285750" indent="-285750" algn="l" defTabSz="914400" rtl="0" eaLnBrk="1" latinLnBrk="0" hangingPunct="1">
                        <a:buFont typeface="Arial" panose="020B0604020202020204" pitchFamily="34" charset="0"/>
                        <a:buChar char="•"/>
                      </a:pPr>
                      <a:r>
                        <a:rPr lang="en-US" sz="1200" kern="1200" dirty="0">
                          <a:solidFill>
                            <a:schemeClr val="dk1"/>
                          </a:solidFill>
                          <a:latin typeface="+mn-lt"/>
                          <a:ea typeface="+mn-ea"/>
                          <a:cs typeface="+mn-cs"/>
                        </a:rPr>
                        <a:t>quality control system</a:t>
                      </a:r>
                    </a:p>
                  </a:txBody>
                  <a:tcPr/>
                </a:tc>
                <a:tc>
                  <a:txBody>
                    <a:bodyPr/>
                    <a:lstStyle/>
                    <a:p>
                      <a:pPr marL="285750" indent="-285750" algn="l" defTabSz="914400" rtl="0" eaLnBrk="1" latinLnBrk="0" hangingPunct="1">
                        <a:buFont typeface="Arial" panose="020B0604020202020204" pitchFamily="34" charset="0"/>
                        <a:buChar char="•"/>
                      </a:pPr>
                      <a:r>
                        <a:rPr lang="en-US" sz="1200" kern="1200" dirty="0">
                          <a:solidFill>
                            <a:schemeClr val="dk1"/>
                          </a:solidFill>
                          <a:latin typeface="+mn-lt"/>
                          <a:ea typeface="+mn-ea"/>
                          <a:cs typeface="+mn-cs"/>
                        </a:rPr>
                        <a:t>product safety</a:t>
                      </a:r>
                    </a:p>
                    <a:p>
                      <a:pPr marL="285750" indent="-285750" algn="l" defTabSz="914400" rtl="0" eaLnBrk="1" latinLnBrk="0" hangingPunct="1">
                        <a:buFont typeface="Arial" panose="020B0604020202020204" pitchFamily="34" charset="0"/>
                        <a:buChar char="•"/>
                      </a:pPr>
                      <a:r>
                        <a:rPr lang="en-US" sz="1200" kern="1200" dirty="0">
                          <a:solidFill>
                            <a:schemeClr val="dk1"/>
                          </a:solidFill>
                          <a:latin typeface="+mn-lt"/>
                          <a:ea typeface="+mn-ea"/>
                          <a:cs typeface="+mn-cs"/>
                        </a:rPr>
                        <a:t>ease of repair or maintenance of the product</a:t>
                      </a:r>
                    </a:p>
                    <a:p>
                      <a:pPr marL="285750" indent="-285750" algn="l" defTabSz="914400" rtl="0" eaLnBrk="1" latinLnBrk="0" hangingPunct="1">
                        <a:buFont typeface="Arial" panose="020B0604020202020204" pitchFamily="34" charset="0"/>
                        <a:buChar char="•"/>
                      </a:pPr>
                      <a:r>
                        <a:rPr lang="en-US" sz="1200" kern="1200" dirty="0">
                          <a:solidFill>
                            <a:schemeClr val="dk1"/>
                          </a:solidFill>
                          <a:latin typeface="+mn-lt"/>
                          <a:ea typeface="+mn-ea"/>
                          <a:cs typeface="+mn-cs"/>
                        </a:rPr>
                        <a:t>impact of the product on the natural environment (ecological character)</a:t>
                      </a:r>
                    </a:p>
                  </a:txBody>
                  <a:tcPr/>
                </a:tc>
                <a:extLst>
                  <a:ext uri="{0D108BD9-81ED-4DB2-BD59-A6C34878D82A}">
                    <a16:rowId xmlns:a16="http://schemas.microsoft.com/office/drawing/2014/main" val="1702102947"/>
                  </a:ext>
                </a:extLst>
              </a:tr>
              <a:tr h="370840">
                <a:tc>
                  <a:txBody>
                    <a:bodyPr/>
                    <a:lstStyle/>
                    <a:p>
                      <a:pPr marL="0" algn="ctr" defTabSz="914400" rtl="0" eaLnBrk="1" latinLnBrk="0" hangingPunct="1"/>
                      <a:r>
                        <a:rPr lang="pl-PL" sz="1200" kern="1200" dirty="0">
                          <a:solidFill>
                            <a:schemeClr val="dk1"/>
                          </a:solidFill>
                          <a:latin typeface="+mn-lt"/>
                          <a:ea typeface="+mn-ea"/>
                          <a:cs typeface="+mn-cs"/>
                        </a:rPr>
                        <a:t>Supplier </a:t>
                      </a:r>
                      <a:r>
                        <a:rPr lang="pl-PL" sz="1200" kern="1200" dirty="0" err="1">
                          <a:solidFill>
                            <a:schemeClr val="dk1"/>
                          </a:solidFill>
                          <a:latin typeface="+mn-lt"/>
                          <a:ea typeface="+mn-ea"/>
                          <a:cs typeface="+mn-cs"/>
                        </a:rPr>
                        <a:t>potential</a:t>
                      </a:r>
                      <a:endParaRPr lang="pl-PL" sz="1200" kern="1200" dirty="0">
                        <a:solidFill>
                          <a:schemeClr val="dk1"/>
                        </a:solidFill>
                        <a:latin typeface="+mn-lt"/>
                        <a:ea typeface="+mn-ea"/>
                        <a:cs typeface="+mn-cs"/>
                      </a:endParaRPr>
                    </a:p>
                  </a:txBody>
                  <a:tcPr anchor="ctr"/>
                </a:tc>
                <a:tc>
                  <a:txBody>
                    <a:bodyPr/>
                    <a:lstStyle/>
                    <a:p>
                      <a:pPr marL="285750" indent="-285750" algn="l" defTabSz="914400" rtl="0" eaLnBrk="1" latinLnBrk="0" hangingPunct="1">
                        <a:buFont typeface="Arial" panose="020B0604020202020204" pitchFamily="34" charset="0"/>
                        <a:buChar char="•"/>
                      </a:pPr>
                      <a:r>
                        <a:rPr lang="pl-PL" sz="1200" kern="1200" dirty="0" err="1">
                          <a:solidFill>
                            <a:schemeClr val="dk1"/>
                          </a:solidFill>
                          <a:latin typeface="+mn-lt"/>
                          <a:ea typeface="+mn-ea"/>
                          <a:cs typeface="+mn-cs"/>
                        </a:rPr>
                        <a:t>production</a:t>
                      </a:r>
                      <a:r>
                        <a:rPr lang="pl-PL" sz="1200" kern="1200" dirty="0">
                          <a:solidFill>
                            <a:schemeClr val="dk1"/>
                          </a:solidFill>
                          <a:latin typeface="+mn-lt"/>
                          <a:ea typeface="+mn-ea"/>
                          <a:cs typeface="+mn-cs"/>
                        </a:rPr>
                        <a:t> </a:t>
                      </a:r>
                      <a:r>
                        <a:rPr lang="pl-PL" sz="1200" kern="1200" dirty="0" err="1">
                          <a:solidFill>
                            <a:schemeClr val="dk1"/>
                          </a:solidFill>
                          <a:latin typeface="+mn-lt"/>
                          <a:ea typeface="+mn-ea"/>
                          <a:cs typeface="+mn-cs"/>
                        </a:rPr>
                        <a:t>capacity</a:t>
                      </a:r>
                      <a:endParaRPr lang="pl-PL" sz="1200" kern="1200" dirty="0">
                        <a:solidFill>
                          <a:schemeClr val="dk1"/>
                        </a:solidFill>
                        <a:latin typeface="+mn-lt"/>
                        <a:ea typeface="+mn-ea"/>
                        <a:cs typeface="+mn-cs"/>
                      </a:endParaRPr>
                    </a:p>
                    <a:p>
                      <a:pPr marL="285750" indent="-285750" algn="l" defTabSz="914400" rtl="0" eaLnBrk="1" latinLnBrk="0" hangingPunct="1">
                        <a:buFont typeface="Arial" panose="020B0604020202020204" pitchFamily="34" charset="0"/>
                        <a:buChar char="•"/>
                      </a:pPr>
                      <a:r>
                        <a:rPr lang="pl-PL" sz="1200" kern="1200" dirty="0" err="1">
                          <a:solidFill>
                            <a:schemeClr val="dk1"/>
                          </a:solidFill>
                          <a:latin typeface="+mn-lt"/>
                          <a:ea typeface="+mn-ea"/>
                          <a:cs typeface="+mn-cs"/>
                        </a:rPr>
                        <a:t>technological</a:t>
                      </a:r>
                      <a:r>
                        <a:rPr lang="pl-PL" sz="1200" kern="1200" dirty="0">
                          <a:solidFill>
                            <a:schemeClr val="dk1"/>
                          </a:solidFill>
                          <a:latin typeface="+mn-lt"/>
                          <a:ea typeface="+mn-ea"/>
                          <a:cs typeface="+mn-cs"/>
                        </a:rPr>
                        <a:t> </a:t>
                      </a:r>
                      <a:r>
                        <a:rPr lang="pl-PL" sz="1200" kern="1200" dirty="0" err="1">
                          <a:solidFill>
                            <a:schemeClr val="dk1"/>
                          </a:solidFill>
                          <a:latin typeface="+mn-lt"/>
                          <a:ea typeface="+mn-ea"/>
                          <a:cs typeface="+mn-cs"/>
                        </a:rPr>
                        <a:t>availability</a:t>
                      </a:r>
                      <a:endParaRPr lang="pl-PL" sz="1200" kern="1200" dirty="0">
                        <a:solidFill>
                          <a:schemeClr val="dk1"/>
                        </a:solidFill>
                        <a:latin typeface="+mn-lt"/>
                        <a:ea typeface="+mn-ea"/>
                        <a:cs typeface="+mn-cs"/>
                      </a:endParaRPr>
                    </a:p>
                    <a:p>
                      <a:pPr marL="285750" indent="-285750" algn="l" defTabSz="914400" rtl="0" eaLnBrk="1" latinLnBrk="0" hangingPunct="1">
                        <a:buFont typeface="Arial" panose="020B0604020202020204" pitchFamily="34" charset="0"/>
                        <a:buChar char="•"/>
                      </a:pPr>
                      <a:r>
                        <a:rPr lang="pl-PL" sz="1200" kern="1200" dirty="0" err="1">
                          <a:solidFill>
                            <a:schemeClr val="dk1"/>
                          </a:solidFill>
                          <a:latin typeface="+mn-lt"/>
                          <a:ea typeface="+mn-ea"/>
                          <a:cs typeface="+mn-cs"/>
                        </a:rPr>
                        <a:t>availability</a:t>
                      </a:r>
                      <a:r>
                        <a:rPr lang="pl-PL" sz="1200" kern="1200" dirty="0">
                          <a:solidFill>
                            <a:schemeClr val="dk1"/>
                          </a:solidFill>
                          <a:latin typeface="+mn-lt"/>
                          <a:ea typeface="+mn-ea"/>
                          <a:cs typeface="+mn-cs"/>
                        </a:rPr>
                        <a:t> of </a:t>
                      </a:r>
                      <a:r>
                        <a:rPr lang="pl-PL" sz="1200" kern="1200" dirty="0" err="1">
                          <a:solidFill>
                            <a:schemeClr val="dk1"/>
                          </a:solidFill>
                          <a:latin typeface="+mn-lt"/>
                          <a:ea typeface="+mn-ea"/>
                          <a:cs typeface="+mn-cs"/>
                        </a:rPr>
                        <a:t>technical</a:t>
                      </a:r>
                      <a:r>
                        <a:rPr lang="pl-PL" sz="1200" kern="1200" dirty="0">
                          <a:solidFill>
                            <a:schemeClr val="dk1"/>
                          </a:solidFill>
                          <a:latin typeface="+mn-lt"/>
                          <a:ea typeface="+mn-ea"/>
                          <a:cs typeface="+mn-cs"/>
                        </a:rPr>
                        <a:t>, </a:t>
                      </a:r>
                      <a:r>
                        <a:rPr lang="pl-PL" sz="1200" kern="1200" dirty="0" err="1">
                          <a:solidFill>
                            <a:schemeClr val="dk1"/>
                          </a:solidFill>
                          <a:latin typeface="+mn-lt"/>
                          <a:ea typeface="+mn-ea"/>
                          <a:cs typeface="+mn-cs"/>
                        </a:rPr>
                        <a:t>human</a:t>
                      </a:r>
                      <a:r>
                        <a:rPr lang="pl-PL" sz="1200" kern="1200" dirty="0">
                          <a:solidFill>
                            <a:schemeClr val="dk1"/>
                          </a:solidFill>
                          <a:latin typeface="+mn-lt"/>
                          <a:ea typeface="+mn-ea"/>
                          <a:cs typeface="+mn-cs"/>
                        </a:rPr>
                        <a:t> and </a:t>
                      </a:r>
                      <a:r>
                        <a:rPr lang="pl-PL" sz="1200" kern="1200" dirty="0" err="1">
                          <a:solidFill>
                            <a:schemeClr val="dk1"/>
                          </a:solidFill>
                          <a:latin typeface="+mn-lt"/>
                          <a:ea typeface="+mn-ea"/>
                          <a:cs typeface="+mn-cs"/>
                        </a:rPr>
                        <a:t>material</a:t>
                      </a:r>
                      <a:r>
                        <a:rPr lang="pl-PL" sz="1200" kern="1200" dirty="0">
                          <a:solidFill>
                            <a:schemeClr val="dk1"/>
                          </a:solidFill>
                          <a:latin typeface="+mn-lt"/>
                          <a:ea typeface="+mn-ea"/>
                          <a:cs typeface="+mn-cs"/>
                        </a:rPr>
                        <a:t> </a:t>
                      </a:r>
                      <a:r>
                        <a:rPr lang="pl-PL" sz="1200" kern="1200" dirty="0" err="1">
                          <a:solidFill>
                            <a:schemeClr val="dk1"/>
                          </a:solidFill>
                          <a:latin typeface="+mn-lt"/>
                          <a:ea typeface="+mn-ea"/>
                          <a:cs typeface="+mn-cs"/>
                        </a:rPr>
                        <a:t>resources</a:t>
                      </a:r>
                      <a:endParaRPr lang="pl-PL" sz="1200" kern="1200" dirty="0">
                        <a:solidFill>
                          <a:schemeClr val="dk1"/>
                        </a:solidFill>
                        <a:latin typeface="+mn-lt"/>
                        <a:ea typeface="+mn-ea"/>
                        <a:cs typeface="+mn-cs"/>
                      </a:endParaRPr>
                    </a:p>
                  </a:txBody>
                  <a:tcPr/>
                </a:tc>
                <a:tc>
                  <a:txBody>
                    <a:bodyPr/>
                    <a:lstStyle/>
                    <a:p>
                      <a:pPr marL="285750" indent="-285750" algn="l" defTabSz="914400" rtl="0" eaLnBrk="1" latinLnBrk="0" hangingPunct="1">
                        <a:buFont typeface="Arial" panose="020B0604020202020204" pitchFamily="34" charset="0"/>
                        <a:buChar char="•"/>
                      </a:pPr>
                      <a:r>
                        <a:rPr lang="pl-PL" sz="1200" kern="1200" dirty="0" err="1">
                          <a:solidFill>
                            <a:schemeClr val="dk1"/>
                          </a:solidFill>
                          <a:latin typeface="+mn-lt"/>
                          <a:ea typeface="+mn-ea"/>
                          <a:cs typeface="+mn-cs"/>
                        </a:rPr>
                        <a:t>innovation</a:t>
                      </a:r>
                      <a:r>
                        <a:rPr lang="pl-PL" sz="1200" kern="1200" dirty="0">
                          <a:solidFill>
                            <a:schemeClr val="dk1"/>
                          </a:solidFill>
                          <a:latin typeface="+mn-lt"/>
                          <a:ea typeface="+mn-ea"/>
                          <a:cs typeface="+mn-cs"/>
                        </a:rPr>
                        <a:t> </a:t>
                      </a:r>
                      <a:r>
                        <a:rPr lang="pl-PL" sz="1200" kern="1200" dirty="0" err="1">
                          <a:solidFill>
                            <a:schemeClr val="dk1"/>
                          </a:solidFill>
                          <a:latin typeface="+mn-lt"/>
                          <a:ea typeface="+mn-ea"/>
                          <a:cs typeface="+mn-cs"/>
                        </a:rPr>
                        <a:t>potential</a:t>
                      </a:r>
                      <a:endParaRPr lang="pl-PL" sz="1200" kern="1200" dirty="0">
                        <a:solidFill>
                          <a:schemeClr val="dk1"/>
                        </a:solidFill>
                        <a:latin typeface="+mn-lt"/>
                        <a:ea typeface="+mn-ea"/>
                        <a:cs typeface="+mn-cs"/>
                      </a:endParaRPr>
                    </a:p>
                    <a:p>
                      <a:pPr marL="285750" indent="-285750" algn="l" defTabSz="914400" rtl="0" eaLnBrk="1" latinLnBrk="0" hangingPunct="1">
                        <a:buFont typeface="Arial" panose="020B0604020202020204" pitchFamily="34" charset="0"/>
                        <a:buChar char="•"/>
                      </a:pPr>
                      <a:r>
                        <a:rPr lang="pl-PL" sz="1200" kern="1200" dirty="0" err="1">
                          <a:solidFill>
                            <a:schemeClr val="dk1"/>
                          </a:solidFill>
                          <a:latin typeface="+mn-lt"/>
                          <a:ea typeface="+mn-ea"/>
                          <a:cs typeface="+mn-cs"/>
                        </a:rPr>
                        <a:t>logistic</a:t>
                      </a:r>
                      <a:r>
                        <a:rPr lang="pl-PL" sz="1200" kern="1200" dirty="0">
                          <a:solidFill>
                            <a:schemeClr val="dk1"/>
                          </a:solidFill>
                          <a:latin typeface="+mn-lt"/>
                          <a:ea typeface="+mn-ea"/>
                          <a:cs typeface="+mn-cs"/>
                        </a:rPr>
                        <a:t> and </a:t>
                      </a:r>
                      <a:r>
                        <a:rPr lang="pl-PL" sz="1200" kern="1200" dirty="0" err="1">
                          <a:solidFill>
                            <a:schemeClr val="dk1"/>
                          </a:solidFill>
                          <a:latin typeface="+mn-lt"/>
                          <a:ea typeface="+mn-ea"/>
                          <a:cs typeface="+mn-cs"/>
                        </a:rPr>
                        <a:t>operational</a:t>
                      </a:r>
                      <a:r>
                        <a:rPr lang="pl-PL" sz="1200" kern="1200" dirty="0">
                          <a:solidFill>
                            <a:schemeClr val="dk1"/>
                          </a:solidFill>
                          <a:latin typeface="+mn-lt"/>
                          <a:ea typeface="+mn-ea"/>
                          <a:cs typeface="+mn-cs"/>
                        </a:rPr>
                        <a:t> </a:t>
                      </a:r>
                      <a:r>
                        <a:rPr lang="pl-PL" sz="1200" kern="1200" dirty="0" err="1">
                          <a:solidFill>
                            <a:schemeClr val="dk1"/>
                          </a:solidFill>
                          <a:latin typeface="+mn-lt"/>
                          <a:ea typeface="+mn-ea"/>
                          <a:cs typeface="+mn-cs"/>
                        </a:rPr>
                        <a:t>efficiency</a:t>
                      </a:r>
                      <a:endParaRPr lang="pl-PL" sz="1200" kern="1200" dirty="0">
                        <a:solidFill>
                          <a:schemeClr val="dk1"/>
                        </a:solidFill>
                        <a:latin typeface="+mn-lt"/>
                        <a:ea typeface="+mn-ea"/>
                        <a:cs typeface="+mn-cs"/>
                      </a:endParaRPr>
                    </a:p>
                    <a:p>
                      <a:pPr marL="285750" indent="-285750" algn="l" defTabSz="914400" rtl="0" eaLnBrk="1" latinLnBrk="0" hangingPunct="1">
                        <a:buFont typeface="Arial" panose="020B0604020202020204" pitchFamily="34" charset="0"/>
                        <a:buChar char="•"/>
                      </a:pPr>
                      <a:r>
                        <a:rPr lang="pl-PL" sz="1200" kern="1200" dirty="0" err="1">
                          <a:solidFill>
                            <a:schemeClr val="dk1"/>
                          </a:solidFill>
                          <a:latin typeface="+mn-lt"/>
                          <a:ea typeface="+mn-ea"/>
                          <a:cs typeface="+mn-cs"/>
                        </a:rPr>
                        <a:t>supplier</a:t>
                      </a:r>
                      <a:r>
                        <a:rPr lang="pl-PL" sz="1200" kern="1200" dirty="0">
                          <a:solidFill>
                            <a:schemeClr val="dk1"/>
                          </a:solidFill>
                          <a:latin typeface="+mn-lt"/>
                          <a:ea typeface="+mn-ea"/>
                          <a:cs typeface="+mn-cs"/>
                        </a:rPr>
                        <a:t> </a:t>
                      </a:r>
                      <a:r>
                        <a:rPr lang="pl-PL" sz="1200" kern="1200" dirty="0" err="1">
                          <a:solidFill>
                            <a:schemeClr val="dk1"/>
                          </a:solidFill>
                          <a:latin typeface="+mn-lt"/>
                          <a:ea typeface="+mn-ea"/>
                          <a:cs typeface="+mn-cs"/>
                        </a:rPr>
                        <a:t>experience</a:t>
                      </a:r>
                      <a:endParaRPr lang="pl-PL" sz="1200" kern="1200" dirty="0">
                        <a:solidFill>
                          <a:schemeClr val="dk1"/>
                        </a:solidFill>
                        <a:latin typeface="+mn-lt"/>
                        <a:ea typeface="+mn-ea"/>
                        <a:cs typeface="+mn-cs"/>
                      </a:endParaRPr>
                    </a:p>
                    <a:p>
                      <a:pPr marL="285750" indent="-285750" algn="l" defTabSz="914400" rtl="0" eaLnBrk="1" latinLnBrk="0" hangingPunct="1">
                        <a:buFont typeface="Arial" panose="020B0604020202020204" pitchFamily="34" charset="0"/>
                        <a:buChar char="•"/>
                      </a:pPr>
                      <a:r>
                        <a:rPr lang="en-US" sz="1200" kern="1200" dirty="0">
                          <a:solidFill>
                            <a:schemeClr val="dk1"/>
                          </a:solidFill>
                          <a:latin typeface="+mn-lt"/>
                          <a:ea typeface="+mn-ea"/>
                          <a:cs typeface="+mn-cs"/>
                        </a:rPr>
                        <a:t>management and </a:t>
                      </a:r>
                      <a:r>
                        <a:rPr lang="en-US" sz="1200" kern="1200" dirty="0" err="1">
                          <a:solidFill>
                            <a:schemeClr val="dk1"/>
                          </a:solidFill>
                          <a:latin typeface="+mn-lt"/>
                          <a:ea typeface="+mn-ea"/>
                          <a:cs typeface="+mn-cs"/>
                        </a:rPr>
                        <a:t>organisational</a:t>
                      </a:r>
                      <a:r>
                        <a:rPr lang="en-US" sz="1200" kern="1200" dirty="0">
                          <a:solidFill>
                            <a:schemeClr val="dk1"/>
                          </a:solidFill>
                          <a:latin typeface="+mn-lt"/>
                          <a:ea typeface="+mn-ea"/>
                          <a:cs typeface="+mn-cs"/>
                        </a:rPr>
                        <a:t> capabilities</a:t>
                      </a:r>
                    </a:p>
                  </a:txBody>
                  <a:tcPr/>
                </a:tc>
                <a:tc>
                  <a:txBody>
                    <a:bodyPr/>
                    <a:lstStyle/>
                    <a:p>
                      <a:pPr marL="285750" indent="-285750" algn="l" defTabSz="914400" rtl="0" eaLnBrk="1" latinLnBrk="0" hangingPunct="1">
                        <a:buFont typeface="Arial" panose="020B0604020202020204" pitchFamily="34" charset="0"/>
                        <a:buChar char="•"/>
                      </a:pPr>
                      <a:r>
                        <a:rPr lang="en-US" sz="1200" kern="1200" dirty="0">
                          <a:solidFill>
                            <a:schemeClr val="dk1"/>
                          </a:solidFill>
                          <a:latin typeface="+mn-lt"/>
                          <a:ea typeface="+mn-ea"/>
                          <a:cs typeface="+mn-cs"/>
                        </a:rPr>
                        <a:t>supplier's market position (market share; reputation)</a:t>
                      </a:r>
                    </a:p>
                    <a:p>
                      <a:pPr marL="285750" indent="-285750" algn="l" defTabSz="914400" rtl="0" eaLnBrk="1" latinLnBrk="0" hangingPunct="1">
                        <a:buFont typeface="Arial" panose="020B0604020202020204" pitchFamily="34" charset="0"/>
                        <a:buChar char="•"/>
                      </a:pPr>
                      <a:r>
                        <a:rPr lang="en-US" sz="1200" kern="1200" dirty="0">
                          <a:solidFill>
                            <a:schemeClr val="dk1"/>
                          </a:solidFill>
                          <a:latin typeface="+mn-lt"/>
                          <a:ea typeface="+mn-ea"/>
                          <a:cs typeface="+mn-cs"/>
                        </a:rPr>
                        <a:t>possibilities of introducing new technologies, products or processes</a:t>
                      </a:r>
                    </a:p>
                  </a:txBody>
                  <a:tcPr/>
                </a:tc>
                <a:extLst>
                  <a:ext uri="{0D108BD9-81ED-4DB2-BD59-A6C34878D82A}">
                    <a16:rowId xmlns:a16="http://schemas.microsoft.com/office/drawing/2014/main" val="2974697296"/>
                  </a:ext>
                </a:extLst>
              </a:tr>
            </a:tbl>
          </a:graphicData>
        </a:graphic>
      </p:graphicFrame>
    </p:spTree>
    <p:extLst>
      <p:ext uri="{BB962C8B-B14F-4D97-AF65-F5344CB8AC3E}">
        <p14:creationId xmlns:p14="http://schemas.microsoft.com/office/powerpoint/2010/main" val="3333193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Weighted Point Method</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10515600" cy="4085648"/>
          </a:xfrm>
        </p:spPr>
        <p:txBody>
          <a:bodyPr>
            <a:normAutofit/>
          </a:bodyPr>
          <a:lstStyle/>
          <a:p>
            <a:pPr algn="just"/>
            <a:r>
              <a:rPr lang="en-US" dirty="0"/>
              <a:t>The most used quantitative supplier evaluation method</a:t>
            </a:r>
            <a:r>
              <a:rPr lang="pl-PL" dirty="0"/>
              <a:t>.</a:t>
            </a:r>
          </a:p>
          <a:p>
            <a:pPr algn="just"/>
            <a:endParaRPr lang="pl-PL" dirty="0"/>
          </a:p>
          <a:p>
            <a:pPr algn="just"/>
            <a:r>
              <a:rPr lang="pl-PL" dirty="0"/>
              <a:t>T</a:t>
            </a:r>
            <a:r>
              <a:rPr lang="en-US" dirty="0"/>
              <a:t>he order of selected supplier evaluation criteria is first determined and a weighted factor (weight) is assigned to them.</a:t>
            </a:r>
            <a:endParaRPr lang="pl-PL" dirty="0"/>
          </a:p>
          <a:p>
            <a:pPr algn="just"/>
            <a:endParaRPr lang="pl-PL" dirty="0"/>
          </a:p>
          <a:p>
            <a:pPr algn="just"/>
            <a:r>
              <a:rPr lang="en-US" dirty="0"/>
              <a:t>The weighted factor refers to the importance of the selected evaluation criterion</a:t>
            </a:r>
            <a:r>
              <a:rPr lang="pl-PL" dirty="0"/>
              <a:t>.</a:t>
            </a:r>
          </a:p>
          <a:p>
            <a:pPr algn="just"/>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31282" y="6361640"/>
            <a:ext cx="5393268" cy="318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en-US" sz="1200" dirty="0" err="1">
                <a:solidFill>
                  <a:srgbClr val="7F7F7F"/>
                </a:solidFill>
              </a:rPr>
              <a:t>Burdzik</a:t>
            </a:r>
            <a:r>
              <a:rPr lang="en-US" sz="1200" dirty="0">
                <a:solidFill>
                  <a:srgbClr val="7F7F7F"/>
                </a:solidFill>
              </a:rPr>
              <a:t>, 2017</a:t>
            </a:r>
            <a:endParaRPr lang="pl-PL" sz="1200" dirty="0">
              <a:solidFill>
                <a:srgbClr val="7F7F7F"/>
              </a:solidFill>
            </a:endParaRPr>
          </a:p>
        </p:txBody>
      </p:sp>
    </p:spTree>
    <p:extLst>
      <p:ext uri="{BB962C8B-B14F-4D97-AF65-F5344CB8AC3E}">
        <p14:creationId xmlns:p14="http://schemas.microsoft.com/office/powerpoint/2010/main" val="377372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AA578-DF4C-8DF1-73FC-62528853F34C}"/>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15CDFC73-806B-082D-B18F-EF0ABE688B54}"/>
              </a:ext>
            </a:extLst>
          </p:cNvPr>
          <p:cNvSpPr>
            <a:spLocks noGrp="1"/>
          </p:cNvSpPr>
          <p:nvPr>
            <p:ph type="title"/>
          </p:nvPr>
        </p:nvSpPr>
        <p:spPr/>
        <p:txBody>
          <a:bodyPr/>
          <a:lstStyle/>
          <a:p>
            <a:r>
              <a:rPr lang="en-US" dirty="0"/>
              <a:t>Weighted Point Method</a:t>
            </a:r>
            <a:endParaRPr lang="pl-PL" dirty="0"/>
          </a:p>
        </p:txBody>
      </p:sp>
      <mc:AlternateContent xmlns:mc="http://schemas.openxmlformats.org/markup-compatibility/2006">
        <mc:Choice xmlns:a14="http://schemas.microsoft.com/office/drawing/2010/main" Requires="a14">
          <p:sp>
            <p:nvSpPr>
              <p:cNvPr id="5" name="Symbol zastępczy zawartości 4">
                <a:extLst>
                  <a:ext uri="{FF2B5EF4-FFF2-40B4-BE49-F238E27FC236}">
                    <a16:creationId xmlns:a16="http://schemas.microsoft.com/office/drawing/2014/main" id="{389BC462-89B8-DC14-4BBC-D2D689B6BA3C}"/>
                  </a:ext>
                </a:extLst>
              </p:cNvPr>
              <p:cNvSpPr>
                <a:spLocks noGrp="1"/>
              </p:cNvSpPr>
              <p:nvPr>
                <p:ph idx="1"/>
              </p:nvPr>
            </p:nvSpPr>
            <p:spPr>
              <a:xfrm>
                <a:off x="531282" y="1682992"/>
                <a:ext cx="4380345" cy="4429605"/>
              </a:xfrm>
            </p:spPr>
            <p:txBody>
              <a:bodyPr>
                <a:normAutofit fontScale="92500" lnSpcReduction="20000"/>
              </a:bodyPr>
              <a:lstStyle/>
              <a:p>
                <a:pPr algn="just"/>
                <a:r>
                  <a:rPr lang="en-US" sz="2000" dirty="0"/>
                  <a:t>The supplier's evaluation is obtained by multiplying each criterion score by a predetermined weighted factor.</a:t>
                </a:r>
                <a:endParaRPr lang="pl-PL" sz="2000" dirty="0"/>
              </a:p>
              <a:p>
                <a:pPr algn="just"/>
                <a:r>
                  <a:rPr lang="en-US" sz="2000" dirty="0"/>
                  <a:t>Then, the obtained values are summed.</a:t>
                </a:r>
                <a:endParaRPr lang="pl-PL" sz="2000" dirty="0"/>
              </a:p>
              <a:p>
                <a:pPr algn="just"/>
                <a:r>
                  <a:rPr lang="en-US" sz="2000" dirty="0"/>
                  <a:t>The preference score (P</a:t>
                </a:r>
                <a:r>
                  <a:rPr lang="en-US" sz="2000" baseline="-25000" dirty="0"/>
                  <a:t>S</a:t>
                </a:r>
                <a:r>
                  <a:rPr lang="en-US" sz="2000" dirty="0"/>
                  <a:t>) denotes the supplier's evaluation</a:t>
                </a:r>
                <a:endParaRPr lang="pl-PL" sz="2000" dirty="0"/>
              </a:p>
              <a:p>
                <a:pPr algn="just"/>
                <a:endParaRPr lang="pl-PL" i="1" dirty="0"/>
              </a:p>
              <a:p>
                <a:pPr marL="0" indent="0" algn="ctr">
                  <a:buNone/>
                </a:pPr>
                <a14:m>
                  <m:oMath xmlns:m="http://schemas.openxmlformats.org/officeDocument/2006/math">
                    <m:sSub>
                      <m:sSubPr>
                        <m:ctrlPr>
                          <a:rPr lang="pl-PL" i="1"/>
                        </m:ctrlPr>
                      </m:sSubPr>
                      <m:e>
                        <m:r>
                          <a:rPr lang="pl-PL" i="1"/>
                          <m:t>𝑃</m:t>
                        </m:r>
                      </m:e>
                      <m:sub>
                        <m:r>
                          <a:rPr lang="pl-PL" i="1"/>
                          <m:t>𝑆</m:t>
                        </m:r>
                      </m:sub>
                    </m:sSub>
                    <m:r>
                      <a:rPr lang="en-US" i="1"/>
                      <m:t>=</m:t>
                    </m:r>
                    <m:nary>
                      <m:naryPr>
                        <m:chr m:val="∑"/>
                        <m:ctrlPr>
                          <a:rPr lang="pl-PL" i="1"/>
                        </m:ctrlPr>
                      </m:naryPr>
                      <m:sub>
                        <m:r>
                          <a:rPr lang="pl-PL" i="1"/>
                          <m:t>𝑦</m:t>
                        </m:r>
                        <m:r>
                          <a:rPr lang="en-US" i="1"/>
                          <m:t>=1</m:t>
                        </m:r>
                      </m:sub>
                      <m:sup>
                        <m:r>
                          <a:rPr lang="pl-PL" i="1"/>
                          <m:t>𝑛</m:t>
                        </m:r>
                      </m:sup>
                      <m:e>
                        <m:d>
                          <m:dPr>
                            <m:ctrlPr>
                              <a:rPr lang="pl-PL" i="1"/>
                            </m:ctrlPr>
                          </m:dPr>
                          <m:e>
                            <m:sSub>
                              <m:sSubPr>
                                <m:ctrlPr>
                                  <a:rPr lang="pl-PL" i="1"/>
                                </m:ctrlPr>
                              </m:sSubPr>
                              <m:e>
                                <m:r>
                                  <a:rPr lang="pl-PL" i="1"/>
                                  <m:t>𝑂</m:t>
                                </m:r>
                              </m:e>
                              <m:sub>
                                <m:r>
                                  <a:rPr lang="pl-PL" i="1"/>
                                  <m:t>𝑖</m:t>
                                </m:r>
                              </m:sub>
                            </m:sSub>
                            <m:r>
                              <a:rPr lang="en-US" i="1"/>
                              <m:t>•</m:t>
                            </m:r>
                            <m:sSub>
                              <m:sSubPr>
                                <m:ctrlPr>
                                  <a:rPr lang="pl-PL" i="1"/>
                                </m:ctrlPr>
                              </m:sSubPr>
                              <m:e>
                                <m:r>
                                  <a:rPr lang="pl-PL" i="1"/>
                                  <m:t>𝜛</m:t>
                                </m:r>
                              </m:e>
                              <m:sub>
                                <m:r>
                                  <a:rPr lang="pl-PL" i="1"/>
                                  <m:t>𝑖</m:t>
                                </m:r>
                              </m:sub>
                            </m:sSub>
                          </m:e>
                        </m:d>
                      </m:e>
                    </m:nary>
                  </m:oMath>
                </a14:m>
                <a:r>
                  <a:rPr lang="en-US" dirty="0"/>
                  <a:t>  	</a:t>
                </a:r>
                <a:endParaRPr lang="pl-PL" dirty="0"/>
              </a:p>
              <a:p>
                <a:pPr algn="just"/>
                <a:endParaRPr lang="pl-PL" sz="2000" dirty="0"/>
              </a:p>
              <a:p>
                <a:pPr algn="just"/>
                <a:endParaRPr lang="pl-PL" sz="2000" dirty="0"/>
              </a:p>
              <a:p>
                <a:pPr algn="just"/>
                <a:r>
                  <a:rPr lang="en-US" sz="2000" dirty="0"/>
                  <a:t>P</a:t>
                </a:r>
                <a:r>
                  <a:rPr lang="en-US" sz="2000" baseline="-25000" dirty="0"/>
                  <a:t>S</a:t>
                </a:r>
                <a:r>
                  <a:rPr lang="en-US" sz="2000" dirty="0"/>
                  <a:t> – preference score</a:t>
                </a:r>
              </a:p>
              <a:p>
                <a:pPr algn="just"/>
                <a:r>
                  <a:rPr lang="en-US" sz="2000" dirty="0"/>
                  <a:t>O – criterion evaluation</a:t>
                </a:r>
              </a:p>
              <a:p>
                <a:pPr algn="just"/>
                <a14:m>
                  <m:oMath xmlns:m="http://schemas.openxmlformats.org/officeDocument/2006/math">
                    <m:sSub>
                      <m:sSubPr>
                        <m:ctrlPr>
                          <a:rPr lang="pl-PL" sz="2000" i="1">
                            <a:latin typeface="Cambria Math" panose="02040503050406030204" pitchFamily="18" charset="0"/>
                          </a:rPr>
                        </m:ctrlPr>
                      </m:sSubPr>
                      <m:e>
                        <m:r>
                          <a:rPr lang="pl-PL" sz="2000" i="1">
                            <a:latin typeface="Cambria Math" panose="02040503050406030204" pitchFamily="18" charset="0"/>
                          </a:rPr>
                          <m:t>𝜛</m:t>
                        </m:r>
                      </m:e>
                      <m:sub/>
                    </m:sSub>
                  </m:oMath>
                </a14:m>
                <a:r>
                  <a:rPr lang="en-US" sz="2000" dirty="0"/>
                  <a:t>– weighted coefficient.</a:t>
                </a:r>
              </a:p>
              <a:p>
                <a:pPr algn="just"/>
                <a:endParaRPr lang="pl-PL" sz="2000" dirty="0"/>
              </a:p>
              <a:p>
                <a:pPr algn="just"/>
                <a:endParaRPr lang="pl-PL" sz="2000" dirty="0"/>
              </a:p>
              <a:p>
                <a:pPr algn="just"/>
                <a:endParaRPr lang="pl-PL" sz="2000" dirty="0"/>
              </a:p>
            </p:txBody>
          </p:sp>
        </mc:Choice>
        <mc:Fallback>
          <p:sp>
            <p:nvSpPr>
              <p:cNvPr id="5" name="Symbol zastępczy zawartości 4">
                <a:extLst>
                  <a:ext uri="{FF2B5EF4-FFF2-40B4-BE49-F238E27FC236}">
                    <a16:creationId xmlns:a16="http://schemas.microsoft.com/office/drawing/2014/main" id="{389BC462-89B8-DC14-4BBC-D2D689B6BA3C}"/>
                  </a:ext>
                </a:extLst>
              </p:cNvPr>
              <p:cNvSpPr>
                <a:spLocks noGrp="1" noRot="1" noChangeAspect="1" noMove="1" noResize="1" noEditPoints="1" noAdjustHandles="1" noChangeArrowheads="1" noChangeShapeType="1" noTextEdit="1"/>
              </p:cNvSpPr>
              <p:nvPr>
                <p:ph idx="1"/>
              </p:nvPr>
            </p:nvSpPr>
            <p:spPr>
              <a:xfrm>
                <a:off x="531282" y="1682992"/>
                <a:ext cx="4380345" cy="4429605"/>
              </a:xfrm>
              <a:blipFill>
                <a:blip r:embed="rId2"/>
                <a:stretch>
                  <a:fillRect l="-974" t="-2751" r="-1391"/>
                </a:stretch>
              </a:blipFill>
            </p:spPr>
            <p:txBody>
              <a:bodyPr/>
              <a:lstStyle/>
              <a:p>
                <a:r>
                  <a:rPr lang="pl-PL">
                    <a:noFill/>
                  </a:rPr>
                  <a:t> </a:t>
                </a:r>
              </a:p>
            </p:txBody>
          </p:sp>
        </mc:Fallback>
      </mc:AlternateContent>
      <p:sp>
        <p:nvSpPr>
          <p:cNvPr id="6" name="Symbol zastępczy zawartości 4">
            <a:extLst>
              <a:ext uri="{FF2B5EF4-FFF2-40B4-BE49-F238E27FC236}">
                <a16:creationId xmlns:a16="http://schemas.microsoft.com/office/drawing/2014/main" id="{1CBDCFF9-088A-27FA-B14E-30BD8C31B3E0}"/>
              </a:ext>
            </a:extLst>
          </p:cNvPr>
          <p:cNvSpPr txBox="1">
            <a:spLocks/>
          </p:cNvSpPr>
          <p:nvPr/>
        </p:nvSpPr>
        <p:spPr>
          <a:xfrm>
            <a:off x="531282" y="6361640"/>
            <a:ext cx="5393268" cy="318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en-US" sz="1200" dirty="0" err="1">
                <a:solidFill>
                  <a:srgbClr val="7F7F7F"/>
                </a:solidFill>
              </a:rPr>
              <a:t>Burdzik</a:t>
            </a:r>
            <a:r>
              <a:rPr lang="en-US" sz="1200" dirty="0">
                <a:solidFill>
                  <a:srgbClr val="7F7F7F"/>
                </a:solidFill>
              </a:rPr>
              <a:t>, 2017</a:t>
            </a:r>
            <a:endParaRPr lang="pl-PL" sz="1200" dirty="0">
              <a:solidFill>
                <a:srgbClr val="7F7F7F"/>
              </a:solidFill>
            </a:endParaRPr>
          </a:p>
        </p:txBody>
      </p:sp>
      <mc:AlternateContent xmlns:mc="http://schemas.openxmlformats.org/markup-compatibility/2006">
        <mc:Choice xmlns:a14="http://schemas.microsoft.com/office/drawing/2010/main" Requires="a14">
          <p:sp>
            <p:nvSpPr>
              <p:cNvPr id="17" name="pole tekstowe 16">
                <a:extLst>
                  <a:ext uri="{FF2B5EF4-FFF2-40B4-BE49-F238E27FC236}">
                    <a16:creationId xmlns:a16="http://schemas.microsoft.com/office/drawing/2014/main" id="{0BC28840-F069-E0F6-1C42-5D72294A249E}"/>
                  </a:ext>
                </a:extLst>
              </p:cNvPr>
              <p:cNvSpPr txBox="1"/>
              <p:nvPr/>
            </p:nvSpPr>
            <p:spPr>
              <a:xfrm>
                <a:off x="7389089" y="350503"/>
                <a:ext cx="4668405" cy="3862596"/>
              </a:xfrm>
              <a:prstGeom prst="rect">
                <a:avLst/>
              </a:prstGeom>
              <a:noFill/>
            </p:spPr>
            <p:txBody>
              <a:bodyPr wrap="square">
                <a:spAutoFit/>
              </a:bodyPr>
              <a:lstStyle/>
              <a:p>
                <a:pPr marL="457200" algn="just">
                  <a:lnSpc>
                    <a:spcPct val="150000"/>
                  </a:lnSpc>
                  <a:spcAft>
                    <a:spcPts val="600"/>
                  </a:spcAft>
                </a:pPr>
                <a:r>
                  <a:rPr lang="en-US" sz="1800" kern="100" dirty="0">
                    <a:effectLst/>
                    <a:latin typeface="Tahoma" panose="020B0604030504040204" pitchFamily="34" charset="0"/>
                    <a:ea typeface="Calibri" panose="020F0502020204030204" pitchFamily="34" charset="0"/>
                    <a:cs typeface="Times New Roman" panose="02020603050405020304" pitchFamily="18" charset="0"/>
                  </a:rPr>
                  <a:t>The weighted coefficient should:</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Clr>
                    <a:srgbClr val="1065AB"/>
                  </a:buClr>
                  <a:buFont typeface="Wingdings" panose="05000000000000000000" pitchFamily="2" charset="2"/>
                  <a:buChar char=""/>
                </a:pPr>
                <a:r>
                  <a:rPr lang="pl-PL" sz="1800" kern="100" dirty="0">
                    <a:effectLst/>
                    <a:latin typeface="Tahoma" panose="020B0604030504040204" pitchFamily="34" charset="0"/>
                    <a:ea typeface="Calibri" panose="020F0502020204030204" pitchFamily="34" charset="0"/>
                    <a:cs typeface="Times New Roman" panose="02020603050405020304" pitchFamily="18" charset="0"/>
                  </a:rPr>
                  <a:t>Be in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the range </a:t>
                </a:r>
                <a14:m>
                  <m:oMath xmlns:m="http://schemas.openxmlformats.org/officeDocument/2006/math">
                    <m:r>
                      <a:rPr lang="en-US" sz="1800" kern="100">
                        <a:effectLst/>
                        <a:latin typeface="Cambria Math" panose="02040503050406030204" pitchFamily="18" charset="0"/>
                        <a:ea typeface="Calibri" panose="020F0502020204030204" pitchFamily="34" charset="0"/>
                        <a:cs typeface="Times New Roman" panose="02020603050405020304" pitchFamily="18" charset="0"/>
                      </a:rPr>
                      <m:t>&lt;0,1&gt;</m:t>
                    </m:r>
                  </m:oMath>
                </a14:m>
                <a:r>
                  <a:rPr lang="en-US" sz="1800"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Clr>
                    <a:srgbClr val="1065AB"/>
                  </a:buClr>
                  <a:buFont typeface="Wingdings" panose="05000000000000000000" pitchFamily="2" charset="2"/>
                  <a:buChar char=""/>
                </a:pPr>
                <a:r>
                  <a:rPr lang="en-US" sz="1800" kern="100" dirty="0">
                    <a:effectLst/>
                    <a:latin typeface="Tahoma" panose="020B0604030504040204" pitchFamily="34" charset="0"/>
                    <a:ea typeface="Calibri" panose="020F0502020204030204" pitchFamily="34" charset="0"/>
                    <a:cs typeface="Times New Roman" panose="02020603050405020304" pitchFamily="18" charset="0"/>
                  </a:rPr>
                  <a:t>Each subsequent weighted coefficient used is smaller than its predecessor  </a:t>
                </a:r>
                <a14:m>
                  <m:oMath xmlns:m="http://schemas.openxmlformats.org/officeDocument/2006/math">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𝜛</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1800" kern="100">
                        <a:effectLst/>
                        <a:latin typeface="Cambria Math" panose="02040503050406030204" pitchFamily="18" charset="0"/>
                        <a:ea typeface="Calibri" panose="020F0502020204030204" pitchFamily="34" charset="0"/>
                        <a:cs typeface="Times New Roman" panose="02020603050405020304" pitchFamily="18" charset="0"/>
                      </a:rPr>
                      <m:t>&gt;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𝜛</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𝑖</m:t>
                        </m:r>
                        <m:r>
                          <a:rPr lang="en-US" sz="1800"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kern="100">
                        <a:effectLst/>
                        <a:latin typeface="Cambria Math" panose="02040503050406030204" pitchFamily="18" charset="0"/>
                        <a:ea typeface="Calibri" panose="020F0502020204030204" pitchFamily="34" charset="0"/>
                        <a:cs typeface="Times New Roman" panose="02020603050405020304" pitchFamily="18" charset="0"/>
                      </a:rPr>
                      <m:t>&gt;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𝜛</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𝑖</m:t>
                        </m:r>
                        <m:r>
                          <a:rPr lang="en-US" sz="1800" kern="100">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1800"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Clr>
                    <a:srgbClr val="1065AB"/>
                  </a:buClr>
                  <a:buFont typeface="Wingdings" panose="05000000000000000000" pitchFamily="2" charset="2"/>
                  <a:buChar char=""/>
                </a:pPr>
                <a:r>
                  <a:rPr lang="en-US" sz="1800" kern="100" dirty="0">
                    <a:effectLst/>
                    <a:latin typeface="Tahoma" panose="020B0604030504040204" pitchFamily="34" charset="0"/>
                    <a:ea typeface="Calibri" panose="020F0502020204030204" pitchFamily="34" charset="0"/>
                    <a:cs typeface="Times New Roman" panose="02020603050405020304" pitchFamily="18" charset="0"/>
                  </a:rPr>
                  <a:t>The sum of all weighted coefficients must be equal to 1: </a:t>
                </a:r>
                <a14:m>
                  <m:oMath xmlns:m="http://schemas.openxmlformats.org/officeDocument/2006/math">
                    <m:nary>
                      <m:naryPr>
                        <m:chr m:val="∑"/>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1800" kern="100">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𝑛</m:t>
                        </m:r>
                      </m:sup>
                      <m:e>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𝜛</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𝑖</m:t>
                            </m:r>
                          </m:sub>
                        </m:sSub>
                      </m:e>
                    </m:nary>
                    <m:r>
                      <a:rPr lang="en-US" sz="1800" kern="10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1800" kern="100" dirty="0">
                    <a:effectLst/>
                    <a:latin typeface="Tahoma" panose="020B0604030504040204" pitchFamily="34" charset="0"/>
                    <a:ea typeface="Times New Roman" panose="02020603050405020304" pitchFamily="18"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The number of weighted coefficients depends on the number of criteria analyzed.</a:t>
                </a:r>
                <a:endParaRPr lang="pl-PL" dirty="0"/>
              </a:p>
            </p:txBody>
          </p:sp>
        </mc:Choice>
        <mc:Fallback>
          <p:sp>
            <p:nvSpPr>
              <p:cNvPr id="17" name="pole tekstowe 16">
                <a:extLst>
                  <a:ext uri="{FF2B5EF4-FFF2-40B4-BE49-F238E27FC236}">
                    <a16:creationId xmlns:a16="http://schemas.microsoft.com/office/drawing/2014/main" id="{0BC28840-F069-E0F6-1C42-5D72294A249E}"/>
                  </a:ext>
                </a:extLst>
              </p:cNvPr>
              <p:cNvSpPr txBox="1">
                <a:spLocks noRot="1" noChangeAspect="1" noMove="1" noResize="1" noEditPoints="1" noAdjustHandles="1" noChangeArrowheads="1" noChangeShapeType="1" noTextEdit="1"/>
              </p:cNvSpPr>
              <p:nvPr/>
            </p:nvSpPr>
            <p:spPr>
              <a:xfrm>
                <a:off x="7389089" y="350503"/>
                <a:ext cx="4668405" cy="3862596"/>
              </a:xfrm>
              <a:prstGeom prst="rect">
                <a:avLst/>
              </a:prstGeom>
              <a:blipFill>
                <a:blip r:embed="rId3"/>
                <a:stretch>
                  <a:fillRect l="-1044" r="-1175" b="-1262"/>
                </a:stretch>
              </a:blipFill>
            </p:spPr>
            <p:txBody>
              <a:bodyPr/>
              <a:lstStyle/>
              <a:p>
                <a:r>
                  <a:rPr lang="pl-PL">
                    <a:noFill/>
                  </a:rPr>
                  <a:t> </a:t>
                </a:r>
              </a:p>
            </p:txBody>
          </p:sp>
        </mc:Fallback>
      </mc:AlternateContent>
      <p:sp>
        <p:nvSpPr>
          <p:cNvPr id="18" name="pole tekstowe 17">
            <a:extLst>
              <a:ext uri="{FF2B5EF4-FFF2-40B4-BE49-F238E27FC236}">
                <a16:creationId xmlns:a16="http://schemas.microsoft.com/office/drawing/2014/main" id="{32004B0D-A857-1657-0DDB-62FA33D6443A}"/>
              </a:ext>
            </a:extLst>
          </p:cNvPr>
          <p:cNvSpPr txBox="1"/>
          <p:nvPr/>
        </p:nvSpPr>
        <p:spPr>
          <a:xfrm>
            <a:off x="6973455" y="4391870"/>
            <a:ext cx="5187315" cy="1692771"/>
          </a:xfrm>
          <a:prstGeom prst="rect">
            <a:avLst/>
          </a:prstGeom>
          <a:noFill/>
        </p:spPr>
        <p:txBody>
          <a:bodyPr wrap="square">
            <a:spAutoFit/>
          </a:bodyPr>
          <a:lstStyle/>
          <a:p>
            <a:pPr algn="just">
              <a:lnSpc>
                <a:spcPct val="150000"/>
              </a:lnSpc>
              <a:spcAft>
                <a:spcPts val="600"/>
              </a:spcAft>
            </a:pPr>
            <a:r>
              <a:rPr lang="en-US" sz="1800" kern="100" dirty="0">
                <a:effectLst/>
                <a:latin typeface="Tahoma" panose="020B0604030504040204" pitchFamily="34" charset="0"/>
                <a:ea typeface="Calibri" panose="020F0502020204030204" pitchFamily="34" charset="0"/>
                <a:cs typeface="Times New Roman" panose="02020603050405020304" pitchFamily="18" charset="0"/>
              </a:rPr>
              <a:t>Weighted Point Method</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formula used in Excel</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b="1" dirty="0">
                <a:effectLst/>
                <a:latin typeface="Tahoma" panose="020B0604030504040204" pitchFamily="34" charset="0"/>
                <a:ea typeface="Calibri" panose="020F0502020204030204" pitchFamily="34" charset="0"/>
                <a:cs typeface="Times New Roman" panose="02020603050405020304" pitchFamily="18" charset="0"/>
              </a:rPr>
              <a:t>preference score</a:t>
            </a:r>
            <a:r>
              <a:rPr lang="en-US" sz="1800" b="1" baseline="-25000" dirty="0">
                <a:effectLst/>
                <a:latin typeface="Tahoma" panose="020B0604030504040204" pitchFamily="34" charset="0"/>
                <a:ea typeface="Calibri" panose="020F0502020204030204" pitchFamily="34" charset="0"/>
                <a:cs typeface="Times New Roman" panose="02020603050405020304" pitchFamily="18" charset="0"/>
              </a:rPr>
              <a:t>(supplier 1) </a:t>
            </a:r>
            <a:r>
              <a:rPr lang="en-US" sz="1800" b="1" dirty="0">
                <a:effectLst/>
                <a:latin typeface="Tahoma" panose="020B0604030504040204" pitchFamily="34" charset="0"/>
                <a:ea typeface="Calibri" panose="020F0502020204030204" pitchFamily="34" charset="0"/>
                <a:cs typeface="Times New Roman" panose="02020603050405020304" pitchFamily="18" charset="0"/>
              </a:rPr>
              <a:t>= (rating</a:t>
            </a:r>
            <a:r>
              <a:rPr lang="en-US" sz="1800" b="1" baseline="-25000" dirty="0">
                <a:effectLst/>
                <a:latin typeface="Tahoma" panose="020B0604030504040204" pitchFamily="34" charset="0"/>
                <a:ea typeface="Calibri" panose="020F0502020204030204" pitchFamily="34" charset="0"/>
                <a:cs typeface="Times New Roman" panose="02020603050405020304" pitchFamily="18" charset="0"/>
              </a:rPr>
              <a:t>(criterion 1)</a:t>
            </a:r>
            <a:r>
              <a:rPr lang="en-US" sz="1800" b="1" dirty="0">
                <a:effectLst/>
                <a:latin typeface="Tahoma" panose="020B0604030504040204" pitchFamily="34" charset="0"/>
                <a:ea typeface="Calibri" panose="020F0502020204030204" pitchFamily="34" charset="0"/>
                <a:cs typeface="Times New Roman" panose="02020603050405020304" pitchFamily="18" charset="0"/>
              </a:rPr>
              <a:t> * </a:t>
            </a:r>
            <a:r>
              <a:rPr lang="pl-PL" sz="1800" b="1" dirty="0">
                <a:effectLst/>
                <a:latin typeface="Tahoma" panose="020B0604030504040204" pitchFamily="34" charset="0"/>
                <a:ea typeface="Calibri" panose="020F0502020204030204" pitchFamily="34" charset="0"/>
              </a:rPr>
              <a:t>ω</a:t>
            </a:r>
            <a:r>
              <a:rPr lang="en-US" sz="1800" b="1" baseline="-25000" dirty="0">
                <a:effectLst/>
                <a:latin typeface="Tahoma" panose="020B0604030504040204" pitchFamily="34" charset="0"/>
                <a:ea typeface="Calibri" panose="020F0502020204030204" pitchFamily="34" charset="0"/>
              </a:rPr>
              <a:t>(1)</a:t>
            </a:r>
            <a:r>
              <a:rPr lang="en-US" sz="1800" b="1" dirty="0">
                <a:effectLst/>
                <a:latin typeface="Tahoma" panose="020B0604030504040204" pitchFamily="34" charset="0"/>
                <a:ea typeface="Calibri" panose="020F0502020204030204" pitchFamily="34" charset="0"/>
              </a:rPr>
              <a:t>) + (</a:t>
            </a:r>
            <a:r>
              <a:rPr lang="en-US" sz="1800" b="1" dirty="0">
                <a:effectLst/>
                <a:latin typeface="Tahoma" panose="020B0604030504040204" pitchFamily="34" charset="0"/>
                <a:ea typeface="Calibri" panose="020F0502020204030204" pitchFamily="34" charset="0"/>
                <a:cs typeface="Times New Roman" panose="02020603050405020304" pitchFamily="18" charset="0"/>
              </a:rPr>
              <a:t>rating</a:t>
            </a:r>
            <a:r>
              <a:rPr lang="en-US" sz="1800" b="1" baseline="-25000" dirty="0">
                <a:effectLst/>
                <a:latin typeface="Tahoma" panose="020B0604030504040204" pitchFamily="34" charset="0"/>
                <a:ea typeface="Calibri" panose="020F0502020204030204" pitchFamily="34" charset="0"/>
                <a:cs typeface="Times New Roman" panose="02020603050405020304" pitchFamily="18" charset="0"/>
              </a:rPr>
              <a:t>(criterion 2)</a:t>
            </a:r>
            <a:r>
              <a:rPr lang="en-US" sz="1800" b="1" dirty="0">
                <a:effectLst/>
                <a:latin typeface="Tahoma" panose="020B0604030504040204" pitchFamily="34" charset="0"/>
                <a:ea typeface="Calibri" panose="020F0502020204030204" pitchFamily="34" charset="0"/>
                <a:cs typeface="Times New Roman" panose="02020603050405020304" pitchFamily="18" charset="0"/>
              </a:rPr>
              <a:t> * </a:t>
            </a:r>
            <a:r>
              <a:rPr lang="pl-PL" sz="1800" b="1" dirty="0">
                <a:effectLst/>
                <a:latin typeface="Tahoma" panose="020B0604030504040204" pitchFamily="34" charset="0"/>
                <a:ea typeface="Calibri" panose="020F0502020204030204" pitchFamily="34" charset="0"/>
              </a:rPr>
              <a:t>ω</a:t>
            </a:r>
            <a:r>
              <a:rPr lang="en-US" sz="1800" b="1" baseline="-25000" dirty="0">
                <a:effectLst/>
                <a:latin typeface="Tahoma" panose="020B0604030504040204" pitchFamily="34" charset="0"/>
                <a:ea typeface="Calibri" panose="020F0502020204030204" pitchFamily="34" charset="0"/>
              </a:rPr>
              <a:t>(2)</a:t>
            </a:r>
            <a:r>
              <a:rPr lang="en-US" sz="1800" b="1" dirty="0">
                <a:effectLst/>
                <a:latin typeface="Tahoma" panose="020B0604030504040204" pitchFamily="34" charset="0"/>
                <a:ea typeface="Calibri" panose="020F0502020204030204" pitchFamily="34" charset="0"/>
              </a:rPr>
              <a:t>) </a:t>
            </a:r>
            <a:r>
              <a:rPr lang="en-US" sz="1800" b="1" dirty="0">
                <a:effectLst/>
                <a:latin typeface="Tahoma" panose="020B0604030504040204" pitchFamily="34" charset="0"/>
                <a:ea typeface="Calibri" panose="020F0502020204030204" pitchFamily="34" charset="0"/>
                <a:cs typeface="Times New Roman" panose="02020603050405020304" pitchFamily="18" charset="0"/>
              </a:rPr>
              <a:t>+ (rating</a:t>
            </a:r>
            <a:r>
              <a:rPr lang="en-US" sz="1800" b="1" baseline="-25000" dirty="0">
                <a:effectLst/>
                <a:latin typeface="Tahoma" panose="020B0604030504040204" pitchFamily="34" charset="0"/>
                <a:ea typeface="Calibri" panose="020F0502020204030204" pitchFamily="34" charset="0"/>
                <a:cs typeface="Times New Roman" panose="02020603050405020304" pitchFamily="18" charset="0"/>
              </a:rPr>
              <a:t>(criterion 3)</a:t>
            </a:r>
            <a:r>
              <a:rPr lang="en-US" sz="1800" b="1" dirty="0">
                <a:effectLst/>
                <a:latin typeface="Tahoma" panose="020B0604030504040204" pitchFamily="34" charset="0"/>
                <a:ea typeface="Calibri" panose="020F0502020204030204" pitchFamily="34" charset="0"/>
                <a:cs typeface="Times New Roman" panose="02020603050405020304" pitchFamily="18" charset="0"/>
              </a:rPr>
              <a:t> * </a:t>
            </a:r>
            <a:r>
              <a:rPr lang="pl-PL" sz="1800" b="1" dirty="0">
                <a:effectLst/>
                <a:latin typeface="Tahoma" panose="020B0604030504040204" pitchFamily="34" charset="0"/>
                <a:ea typeface="Calibri" panose="020F0502020204030204" pitchFamily="34" charset="0"/>
              </a:rPr>
              <a:t>ω</a:t>
            </a:r>
            <a:r>
              <a:rPr lang="en-US" sz="1800" b="1" baseline="-25000" dirty="0">
                <a:effectLst/>
                <a:latin typeface="Tahoma" panose="020B0604030504040204" pitchFamily="34" charset="0"/>
                <a:ea typeface="Calibri" panose="020F0502020204030204" pitchFamily="34" charset="0"/>
              </a:rPr>
              <a:t>(3)</a:t>
            </a:r>
            <a:r>
              <a:rPr lang="en-US" sz="1800" b="1" dirty="0">
                <a:effectLst/>
                <a:latin typeface="Tahoma" panose="020B0604030504040204" pitchFamily="34" charset="0"/>
                <a:ea typeface="Calibri" panose="020F0502020204030204" pitchFamily="34" charset="0"/>
              </a:rPr>
              <a:t>) + (</a:t>
            </a:r>
            <a:r>
              <a:rPr lang="en-US" sz="1800" b="1" dirty="0">
                <a:effectLst/>
                <a:latin typeface="Tahoma" panose="020B0604030504040204" pitchFamily="34" charset="0"/>
                <a:ea typeface="Calibri" panose="020F0502020204030204" pitchFamily="34" charset="0"/>
                <a:cs typeface="Times New Roman" panose="02020603050405020304" pitchFamily="18" charset="0"/>
              </a:rPr>
              <a:t>rating</a:t>
            </a:r>
            <a:r>
              <a:rPr lang="en-US" sz="1800" b="1" baseline="-25000" dirty="0">
                <a:effectLst/>
                <a:latin typeface="Tahoma" panose="020B0604030504040204" pitchFamily="34" charset="0"/>
                <a:ea typeface="Calibri" panose="020F0502020204030204" pitchFamily="34" charset="0"/>
                <a:cs typeface="Times New Roman" panose="02020603050405020304" pitchFamily="18" charset="0"/>
              </a:rPr>
              <a:t>(criterion 4)</a:t>
            </a:r>
            <a:r>
              <a:rPr lang="en-US" sz="1800" b="1" dirty="0">
                <a:effectLst/>
                <a:latin typeface="Tahoma" panose="020B0604030504040204" pitchFamily="34" charset="0"/>
                <a:ea typeface="Calibri" panose="020F0502020204030204" pitchFamily="34" charset="0"/>
                <a:cs typeface="Times New Roman" panose="02020603050405020304" pitchFamily="18" charset="0"/>
              </a:rPr>
              <a:t> * </a:t>
            </a:r>
            <a:r>
              <a:rPr lang="pl-PL" sz="1800" b="1" dirty="0">
                <a:effectLst/>
                <a:latin typeface="Tahoma" panose="020B0604030504040204" pitchFamily="34" charset="0"/>
                <a:ea typeface="Calibri" panose="020F0502020204030204" pitchFamily="34" charset="0"/>
              </a:rPr>
              <a:t>ω</a:t>
            </a:r>
            <a:r>
              <a:rPr lang="en-US" sz="1800" b="1" baseline="-25000" dirty="0">
                <a:effectLst/>
                <a:latin typeface="Tahoma" panose="020B0604030504040204" pitchFamily="34" charset="0"/>
                <a:ea typeface="Calibri" panose="020F0502020204030204" pitchFamily="34" charset="0"/>
              </a:rPr>
              <a:t>(4)</a:t>
            </a:r>
            <a:r>
              <a:rPr lang="en-US" sz="1800" b="1" dirty="0">
                <a:effectLst/>
                <a:latin typeface="Tahoma" panose="020B0604030504040204" pitchFamily="34" charset="0"/>
                <a:ea typeface="Calibri" panose="020F0502020204030204" pitchFamily="34" charset="0"/>
              </a:rPr>
              <a:t>) </a:t>
            </a:r>
            <a:r>
              <a:rPr lang="en-US" sz="1800" b="1" dirty="0">
                <a:effectLst/>
                <a:latin typeface="Tahoma" panose="020B0604030504040204" pitchFamily="34" charset="0"/>
                <a:ea typeface="Calibri" panose="020F0502020204030204" pitchFamily="34" charset="0"/>
                <a:cs typeface="Times New Roman" panose="02020603050405020304" pitchFamily="18" charset="0"/>
              </a:rPr>
              <a:t>+ (rating</a:t>
            </a:r>
            <a:r>
              <a:rPr lang="en-US" sz="1800" b="1" baseline="-25000" dirty="0">
                <a:effectLst/>
                <a:latin typeface="Tahoma" panose="020B0604030504040204" pitchFamily="34" charset="0"/>
                <a:ea typeface="Calibri" panose="020F0502020204030204" pitchFamily="34" charset="0"/>
                <a:cs typeface="Times New Roman" panose="02020603050405020304" pitchFamily="18" charset="0"/>
              </a:rPr>
              <a:t>(criterion 5)</a:t>
            </a:r>
            <a:r>
              <a:rPr lang="en-US" sz="1800" b="1" dirty="0">
                <a:effectLst/>
                <a:latin typeface="Tahoma" panose="020B0604030504040204" pitchFamily="34" charset="0"/>
                <a:ea typeface="Calibri" panose="020F0502020204030204" pitchFamily="34" charset="0"/>
                <a:cs typeface="Times New Roman" panose="02020603050405020304" pitchFamily="18" charset="0"/>
              </a:rPr>
              <a:t> * </a:t>
            </a:r>
            <a:r>
              <a:rPr lang="pl-PL" sz="1800" b="1" dirty="0">
                <a:effectLst/>
                <a:latin typeface="Tahoma" panose="020B0604030504040204" pitchFamily="34" charset="0"/>
                <a:ea typeface="Calibri" panose="020F0502020204030204" pitchFamily="34" charset="0"/>
              </a:rPr>
              <a:t>ω</a:t>
            </a:r>
            <a:r>
              <a:rPr lang="en-US" sz="1800" b="1" baseline="-25000" dirty="0">
                <a:effectLst/>
                <a:latin typeface="Tahoma" panose="020B0604030504040204" pitchFamily="34" charset="0"/>
                <a:ea typeface="Calibri" panose="020F0502020204030204" pitchFamily="34" charset="0"/>
              </a:rPr>
              <a:t>(5)</a:t>
            </a:r>
            <a:r>
              <a:rPr lang="en-US" sz="1800" b="1" dirty="0">
                <a:effectLst/>
                <a:latin typeface="Tahoma" panose="020B0604030504040204" pitchFamily="34" charset="0"/>
                <a:ea typeface="Calibri" panose="020F0502020204030204" pitchFamily="34" charset="0"/>
              </a:rPr>
              <a:t>)</a:t>
            </a:r>
            <a:endParaRPr lang="pl-PL" dirty="0"/>
          </a:p>
        </p:txBody>
      </p:sp>
      <p:pic>
        <p:nvPicPr>
          <p:cNvPr id="19" name="Obraz 18" descr="Obraz zawierający design&#10;&#10;Opis wygenerowany automatycznie">
            <a:extLst>
              <a:ext uri="{FF2B5EF4-FFF2-40B4-BE49-F238E27FC236}">
                <a16:creationId xmlns:a16="http://schemas.microsoft.com/office/drawing/2014/main" id="{325EB905-B940-2D05-B9AC-B16CD87E26B8}"/>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122103" y="4642870"/>
            <a:ext cx="1757680" cy="1469727"/>
          </a:xfrm>
          <a:prstGeom prst="rect">
            <a:avLst/>
          </a:prstGeom>
        </p:spPr>
      </p:pic>
      <p:sp>
        <p:nvSpPr>
          <p:cNvPr id="20" name="Strzałka: w prawo 19">
            <a:extLst>
              <a:ext uri="{FF2B5EF4-FFF2-40B4-BE49-F238E27FC236}">
                <a16:creationId xmlns:a16="http://schemas.microsoft.com/office/drawing/2014/main" id="{448B3E95-A0A3-8490-FD78-8194ACD0C8AA}"/>
              </a:ext>
            </a:extLst>
          </p:cNvPr>
          <p:cNvSpPr/>
          <p:nvPr/>
        </p:nvSpPr>
        <p:spPr>
          <a:xfrm rot="1990099">
            <a:off x="4178202" y="4098432"/>
            <a:ext cx="1197039" cy="748145"/>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57642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1000"/>
                                        <p:tgtEl>
                                          <p:spTgt spid="5">
                                            <p:txEl>
                                              <p:pRg st="7" end="7"/>
                                            </p:txEl>
                                          </p:spTgt>
                                        </p:tgtEl>
                                      </p:cBhvr>
                                    </p:animEffect>
                                    <p:anim calcmode="lin" valueType="num">
                                      <p:cBhvr>
                                        <p:cTn id="36"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1000"/>
                                        <p:tgtEl>
                                          <p:spTgt spid="5">
                                            <p:txEl>
                                              <p:pRg st="8" end="8"/>
                                            </p:txEl>
                                          </p:spTgt>
                                        </p:tgtEl>
                                      </p:cBhvr>
                                    </p:animEffect>
                                    <p:anim calcmode="lin" valueType="num">
                                      <p:cBhvr>
                                        <p:cTn id="43"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Effect transition="in" filter="fade">
                                      <p:cBhvr>
                                        <p:cTn id="49" dur="1000"/>
                                        <p:tgtEl>
                                          <p:spTgt spid="5">
                                            <p:txEl>
                                              <p:pRg st="9" end="9"/>
                                            </p:txEl>
                                          </p:spTgt>
                                        </p:tgtEl>
                                      </p:cBhvr>
                                    </p:animEffect>
                                    <p:anim calcmode="lin" valueType="num">
                                      <p:cBhvr>
                                        <p:cTn id="50"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1000"/>
                                        <p:tgtEl>
                                          <p:spTgt spid="19"/>
                                        </p:tgtEl>
                                      </p:cBhvr>
                                    </p:animEffect>
                                    <p:anim calcmode="lin" valueType="num">
                                      <p:cBhvr>
                                        <p:cTn id="69" dur="1000" fill="hold"/>
                                        <p:tgtEl>
                                          <p:spTgt spid="19"/>
                                        </p:tgtEl>
                                        <p:attrNameLst>
                                          <p:attrName>ppt_x</p:attrName>
                                        </p:attrNameLst>
                                      </p:cBhvr>
                                      <p:tavLst>
                                        <p:tav tm="0">
                                          <p:val>
                                            <p:strVal val="#ppt_x"/>
                                          </p:val>
                                        </p:tav>
                                        <p:tav tm="100000">
                                          <p:val>
                                            <p:strVal val="#ppt_x"/>
                                          </p:val>
                                        </p:tav>
                                      </p:tavLst>
                                    </p:anim>
                                    <p:anim calcmode="lin" valueType="num">
                                      <p:cBhvr>
                                        <p:cTn id="7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FE627-9557-471C-8BAB-D9F9BF4DB0F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99C4FD1C-B195-D9D9-432D-8AE29B2A8228}"/>
              </a:ext>
            </a:extLst>
          </p:cNvPr>
          <p:cNvSpPr>
            <a:spLocks noGrp="1"/>
          </p:cNvSpPr>
          <p:nvPr>
            <p:ph type="title"/>
          </p:nvPr>
        </p:nvSpPr>
        <p:spPr/>
        <p:txBody>
          <a:bodyPr/>
          <a:lstStyle/>
          <a:p>
            <a:r>
              <a:rPr lang="en-US" dirty="0"/>
              <a:t>Weighted Point Method</a:t>
            </a:r>
            <a:r>
              <a:rPr lang="pl-PL" dirty="0"/>
              <a:t> – </a:t>
            </a:r>
            <a:r>
              <a:rPr lang="pl-PL" dirty="0" err="1"/>
              <a:t>an</a:t>
            </a:r>
            <a:r>
              <a:rPr lang="pl-PL" dirty="0"/>
              <a:t> </a:t>
            </a:r>
            <a:r>
              <a:rPr lang="pl-PL" dirty="0" err="1"/>
              <a:t>Example</a:t>
            </a:r>
            <a:endParaRPr lang="pl-PL" dirty="0"/>
          </a:p>
        </p:txBody>
      </p:sp>
      <p:sp>
        <p:nvSpPr>
          <p:cNvPr id="14" name="pole tekstowe 13">
            <a:extLst>
              <a:ext uri="{FF2B5EF4-FFF2-40B4-BE49-F238E27FC236}">
                <a16:creationId xmlns:a16="http://schemas.microsoft.com/office/drawing/2014/main" id="{2BA688FA-D008-59E4-6F86-3E1905657839}"/>
              </a:ext>
            </a:extLst>
          </p:cNvPr>
          <p:cNvSpPr txBox="1"/>
          <p:nvPr/>
        </p:nvSpPr>
        <p:spPr>
          <a:xfrm>
            <a:off x="969818" y="1751617"/>
            <a:ext cx="10086109" cy="3354765"/>
          </a:xfrm>
          <a:prstGeom prst="rect">
            <a:avLst/>
          </a:prstGeom>
          <a:noFill/>
        </p:spPr>
        <p:txBody>
          <a:bodyPr wrap="square">
            <a:spAutoFit/>
          </a:bodyPr>
          <a:lstStyle/>
          <a:p>
            <a:pPr algn="just">
              <a:lnSpc>
                <a:spcPct val="90000"/>
              </a:lnSpc>
              <a:spcBef>
                <a:spcPts val="1000"/>
              </a:spcBef>
              <a:buClr>
                <a:srgbClr val="015BA6"/>
              </a:buClr>
            </a:pPr>
            <a:r>
              <a:rPr lang="en-US" sz="2000" dirty="0">
                <a:latin typeface="Tahoma" panose="020B0604030504040204" pitchFamily="34" charset="0"/>
                <a:ea typeface="Tahoma" panose="020B0604030504040204" pitchFamily="34" charset="0"/>
                <a:cs typeface="Tahoma" panose="020B0604030504040204" pitchFamily="34" charset="0"/>
              </a:rPr>
              <a:t>Evaluate suppliers for the selected assortment item.</a:t>
            </a:r>
            <a:r>
              <a:rPr lang="pl-PL" sz="2000" dirty="0">
                <a:latin typeface="Tahoma" panose="020B0604030504040204" pitchFamily="34" charset="0"/>
                <a:ea typeface="Tahoma" panose="020B0604030504040204" pitchFamily="34" charset="0"/>
                <a:cs typeface="Tahoma" panose="020B0604030504040204" pitchFamily="34" charset="0"/>
              </a:rPr>
              <a:t> To do </a:t>
            </a:r>
            <a:r>
              <a:rPr lang="pl-PL" sz="2000" dirty="0" err="1">
                <a:latin typeface="Tahoma" panose="020B0604030504040204" pitchFamily="34" charset="0"/>
                <a:ea typeface="Tahoma" panose="020B0604030504040204" pitchFamily="34" charset="0"/>
                <a:cs typeface="Tahoma" panose="020B0604030504040204" pitchFamily="34" charset="0"/>
              </a:rPr>
              <a:t>that</a:t>
            </a:r>
            <a:r>
              <a:rPr lang="pl-PL" sz="2000" dirty="0">
                <a:latin typeface="Tahoma" panose="020B0604030504040204" pitchFamily="34" charset="0"/>
                <a:ea typeface="Tahoma" panose="020B0604030504040204" pitchFamily="34" charset="0"/>
                <a:cs typeface="Tahoma" panose="020B0604030504040204" pitchFamily="34" charset="0"/>
              </a:rPr>
              <a:t> </a:t>
            </a:r>
            <a:r>
              <a:rPr lang="pl-PL" sz="2000" dirty="0" err="1">
                <a:latin typeface="Tahoma" panose="020B0604030504040204" pitchFamily="34" charset="0"/>
                <a:ea typeface="Tahoma" panose="020B0604030504040204" pitchFamily="34" charset="0"/>
                <a:cs typeface="Tahoma" panose="020B0604030504040204" pitchFamily="34" charset="0"/>
              </a:rPr>
              <a:t>follow</a:t>
            </a:r>
            <a:r>
              <a:rPr lang="pl-PL" sz="2000" dirty="0">
                <a:latin typeface="Tahoma" panose="020B0604030504040204" pitchFamily="34" charset="0"/>
                <a:ea typeface="Tahoma" panose="020B0604030504040204" pitchFamily="34" charset="0"/>
                <a:cs typeface="Tahoma" panose="020B0604030504040204" pitchFamily="34" charset="0"/>
              </a:rPr>
              <a:t> </a:t>
            </a:r>
            <a:r>
              <a:rPr lang="pl-PL" sz="2000" dirty="0" err="1">
                <a:latin typeface="Tahoma" panose="020B0604030504040204" pitchFamily="34" charset="0"/>
                <a:ea typeface="Tahoma" panose="020B0604030504040204" pitchFamily="34" charset="0"/>
                <a:cs typeface="Tahoma" panose="020B0604030504040204" pitchFamily="34" charset="0"/>
              </a:rPr>
              <a:t>steps</a:t>
            </a:r>
            <a:r>
              <a:rPr lang="pl-PL" sz="2000" dirty="0">
                <a:latin typeface="Tahoma" panose="020B0604030504040204" pitchFamily="34" charset="0"/>
                <a:ea typeface="Tahoma" panose="020B0604030504040204" pitchFamily="34" charset="0"/>
                <a:cs typeface="Tahoma" panose="020B0604030504040204" pitchFamily="34" charset="0"/>
              </a:rPr>
              <a:t> </a:t>
            </a:r>
            <a:r>
              <a:rPr lang="pl-PL" sz="2000" dirty="0" err="1">
                <a:latin typeface="Tahoma" panose="020B0604030504040204" pitchFamily="34" charset="0"/>
                <a:ea typeface="Tahoma" panose="020B0604030504040204" pitchFamily="34" charset="0"/>
                <a:cs typeface="Tahoma" panose="020B0604030504040204" pitchFamily="34" charset="0"/>
              </a:rPr>
              <a:t>below</a:t>
            </a:r>
            <a:r>
              <a:rPr lang="pl-PL" sz="2000" dirty="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a:p>
            <a:pPr marL="914400" lvl="1" indent="-457200" algn="just">
              <a:lnSpc>
                <a:spcPct val="90000"/>
              </a:lnSpc>
              <a:spcBef>
                <a:spcPts val="1000"/>
              </a:spcBef>
              <a:buClr>
                <a:srgbClr val="015BA6"/>
              </a:buClr>
              <a:buFont typeface="+mj-lt"/>
              <a:buAutoNum type="arabicPeriod"/>
            </a:pPr>
            <a:r>
              <a:rPr lang="en-US" sz="2000" dirty="0" err="1">
                <a:latin typeface="Tahoma" panose="020B0604030504040204" pitchFamily="34" charset="0"/>
                <a:ea typeface="Tahoma" panose="020B0604030504040204" pitchFamily="34" charset="0"/>
                <a:cs typeface="Tahoma" panose="020B0604030504040204" pitchFamily="34" charset="0"/>
              </a:rPr>
              <a:t>Prepar</a:t>
            </a:r>
            <a:r>
              <a:rPr lang="pl-PL" sz="2000" dirty="0">
                <a:latin typeface="Tahoma" panose="020B0604030504040204" pitchFamily="34" charset="0"/>
                <a:ea typeface="Tahoma" panose="020B0604030504040204" pitchFamily="34" charset="0"/>
                <a:cs typeface="Tahoma" panose="020B0604030504040204" pitchFamily="34" charset="0"/>
              </a:rPr>
              <a:t>e</a:t>
            </a:r>
            <a:r>
              <a:rPr lang="en-US" sz="2000" dirty="0">
                <a:latin typeface="Tahoma" panose="020B0604030504040204" pitchFamily="34" charset="0"/>
                <a:ea typeface="Tahoma" panose="020B0604030504040204" pitchFamily="34" charset="0"/>
                <a:cs typeface="Tahoma" panose="020B0604030504040204" pitchFamily="34" charset="0"/>
              </a:rPr>
              <a:t> a data sheet;</a:t>
            </a:r>
            <a:r>
              <a:rPr lang="pl-PL" sz="2000" dirty="0">
                <a:latin typeface="Tahoma" panose="020B0604030504040204" pitchFamily="34" charset="0"/>
                <a:ea typeface="Tahoma" panose="020B0604030504040204" pitchFamily="34" charset="0"/>
                <a:cs typeface="Tahoma" panose="020B0604030504040204" pitchFamily="34" charset="0"/>
              </a:rPr>
              <a:t> l</a:t>
            </a:r>
            <a:r>
              <a:rPr lang="en-US" sz="2000" dirty="0" err="1">
                <a:latin typeface="Tahoma" panose="020B0604030504040204" pitchFamily="34" charset="0"/>
                <a:ea typeface="Tahoma" panose="020B0604030504040204" pitchFamily="34" charset="0"/>
                <a:cs typeface="Tahoma" panose="020B0604030504040204" pitchFamily="34" charset="0"/>
              </a:rPr>
              <a:t>ist</a:t>
            </a:r>
            <a:r>
              <a:rPr lang="en-US" sz="2000" dirty="0">
                <a:latin typeface="Tahoma" panose="020B0604030504040204" pitchFamily="34" charset="0"/>
                <a:ea typeface="Tahoma" panose="020B0604030504040204" pitchFamily="34" charset="0"/>
                <a:cs typeface="Tahoma" panose="020B0604030504040204" pitchFamily="34" charset="0"/>
              </a:rPr>
              <a:t> the criteria and assigning weighted coefficients.</a:t>
            </a:r>
          </a:p>
          <a:p>
            <a:pPr marL="914400" lvl="1" indent="-457200" algn="just">
              <a:lnSpc>
                <a:spcPct val="90000"/>
              </a:lnSpc>
              <a:spcBef>
                <a:spcPts val="1000"/>
              </a:spcBef>
              <a:buClr>
                <a:srgbClr val="015BA6"/>
              </a:buClr>
              <a:buFont typeface="+mj-l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Establish a scale of assessment of individual criteria.</a:t>
            </a:r>
          </a:p>
          <a:p>
            <a:pPr marL="914400" lvl="1" indent="-457200" algn="just">
              <a:lnSpc>
                <a:spcPct val="90000"/>
              </a:lnSpc>
              <a:spcBef>
                <a:spcPts val="1000"/>
              </a:spcBef>
              <a:buClr>
                <a:srgbClr val="015BA6"/>
              </a:buClr>
              <a:buFont typeface="+mj-l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Establish a set of suppliers subject to assessment; </a:t>
            </a:r>
            <a:r>
              <a:rPr lang="pl-PL" sz="2000" dirty="0">
                <a:latin typeface="Tahoma" panose="020B0604030504040204" pitchFamily="34" charset="0"/>
                <a:ea typeface="Tahoma" panose="020B0604030504040204" pitchFamily="34" charset="0"/>
                <a:cs typeface="Tahoma" panose="020B0604030504040204" pitchFamily="34" charset="0"/>
              </a:rPr>
              <a:t>a</a:t>
            </a:r>
            <a:r>
              <a:rPr lang="en-US" sz="2000" dirty="0">
                <a:latin typeface="Tahoma" panose="020B0604030504040204" pitchFamily="34" charset="0"/>
                <a:ea typeface="Tahoma" panose="020B0604030504040204" pitchFamily="34" charset="0"/>
                <a:cs typeface="Tahoma" panose="020B0604030504040204" pitchFamily="34" charset="0"/>
              </a:rPr>
              <a:t>ss</a:t>
            </a:r>
            <a:r>
              <a:rPr lang="pl-PL" sz="2000" dirty="0" err="1">
                <a:latin typeface="Tahoma" panose="020B0604030504040204" pitchFamily="34" charset="0"/>
                <a:ea typeface="Tahoma" panose="020B0604030504040204" pitchFamily="34" charset="0"/>
                <a:cs typeface="Tahoma" panose="020B0604030504040204" pitchFamily="34" charset="0"/>
              </a:rPr>
              <a:t>ign</a:t>
            </a:r>
            <a:r>
              <a:rPr lang="pl-PL" sz="2000" dirty="0">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assessments to individual criteria and suppliers.</a:t>
            </a:r>
          </a:p>
          <a:p>
            <a:pPr marL="914400" lvl="1" indent="-457200" algn="just">
              <a:lnSpc>
                <a:spcPct val="90000"/>
              </a:lnSpc>
              <a:spcBef>
                <a:spcPts val="1000"/>
              </a:spcBef>
              <a:buClr>
                <a:srgbClr val="015BA6"/>
              </a:buClr>
              <a:buFont typeface="+mj-lt"/>
              <a:buAutoNum type="arabicPeriod"/>
            </a:pPr>
            <a:r>
              <a:rPr lang="en-US" sz="2000" dirty="0" err="1">
                <a:latin typeface="Tahoma" panose="020B0604030504040204" pitchFamily="34" charset="0"/>
                <a:ea typeface="Tahoma" panose="020B0604030504040204" pitchFamily="34" charset="0"/>
                <a:cs typeface="Tahoma" panose="020B0604030504040204" pitchFamily="34" charset="0"/>
              </a:rPr>
              <a:t>Calculat</a:t>
            </a:r>
            <a:r>
              <a:rPr lang="pl-PL" sz="2000" dirty="0">
                <a:latin typeface="Tahoma" panose="020B0604030504040204" pitchFamily="34" charset="0"/>
                <a:ea typeface="Tahoma" panose="020B0604030504040204" pitchFamily="34" charset="0"/>
                <a:cs typeface="Tahoma" panose="020B0604030504040204" pitchFamily="34" charset="0"/>
              </a:rPr>
              <a:t>e</a:t>
            </a:r>
            <a:r>
              <a:rPr lang="en-US" sz="2000" dirty="0">
                <a:latin typeface="Tahoma" panose="020B0604030504040204" pitchFamily="34" charset="0"/>
                <a:ea typeface="Tahoma" panose="020B0604030504040204" pitchFamily="34" charset="0"/>
                <a:cs typeface="Tahoma" panose="020B0604030504040204" pitchFamily="34" charset="0"/>
              </a:rPr>
              <a:t> a weighted average for each supplier subject to assessment.</a:t>
            </a:r>
          </a:p>
          <a:p>
            <a:pPr marL="914400" lvl="1" indent="-457200" algn="just">
              <a:lnSpc>
                <a:spcPct val="90000"/>
              </a:lnSpc>
              <a:spcBef>
                <a:spcPts val="1000"/>
              </a:spcBef>
              <a:buClr>
                <a:srgbClr val="015BA6"/>
              </a:buClr>
              <a:buFont typeface="+mj-l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Draw a graph containing the criteria and their assessment by suppliers.</a:t>
            </a:r>
          </a:p>
          <a:p>
            <a:pPr marL="914400" lvl="1" indent="-457200" algn="just">
              <a:lnSpc>
                <a:spcPct val="90000"/>
              </a:lnSpc>
              <a:spcBef>
                <a:spcPts val="1000"/>
              </a:spcBef>
              <a:buClr>
                <a:srgbClr val="015BA6"/>
              </a:buClr>
              <a:buFont typeface="+mj-l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Perform an analysis and, on its basis, selecting the best supplier; determining which supplier will receive the best assessment</a:t>
            </a:r>
            <a:r>
              <a:rPr lang="pl-PL" sz="2000" dirty="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15" name="Obraz 14" descr="Obraz zawierający clipart, kreskówka, żółty, symbol&#10;&#10;Opis wygenerowany automatycznie">
            <a:extLst>
              <a:ext uri="{FF2B5EF4-FFF2-40B4-BE49-F238E27FC236}">
                <a16:creationId xmlns:a16="http://schemas.microsoft.com/office/drawing/2014/main" id="{F95D3CB4-B1BF-6C99-B958-A7CEC042817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908" y="2155853"/>
            <a:ext cx="939165" cy="939165"/>
          </a:xfrm>
          <a:prstGeom prst="rect">
            <a:avLst/>
          </a:prstGeom>
          <a:noFill/>
        </p:spPr>
      </p:pic>
    </p:spTree>
    <p:extLst>
      <p:ext uri="{BB962C8B-B14F-4D97-AF65-F5344CB8AC3E}">
        <p14:creationId xmlns:p14="http://schemas.microsoft.com/office/powerpoint/2010/main" val="3750840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FFB31-1EAE-1B06-AB8C-78B0B8442159}"/>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3AEB2DB8-9B99-1C76-1E2A-3E7BC9993C31}"/>
              </a:ext>
            </a:extLst>
          </p:cNvPr>
          <p:cNvSpPr>
            <a:spLocks noGrp="1"/>
          </p:cNvSpPr>
          <p:nvPr>
            <p:ph type="title"/>
          </p:nvPr>
        </p:nvSpPr>
        <p:spPr/>
        <p:txBody>
          <a:bodyPr/>
          <a:lstStyle/>
          <a:p>
            <a:r>
              <a:rPr lang="en-US" dirty="0"/>
              <a:t>Weighted Point Method</a:t>
            </a:r>
            <a:r>
              <a:rPr lang="pl-PL" dirty="0"/>
              <a:t> – </a:t>
            </a:r>
            <a:r>
              <a:rPr lang="pl-PL" dirty="0" err="1"/>
              <a:t>an</a:t>
            </a:r>
            <a:r>
              <a:rPr lang="pl-PL" dirty="0"/>
              <a:t> </a:t>
            </a:r>
            <a:r>
              <a:rPr lang="pl-PL" dirty="0" err="1"/>
              <a:t>Example</a:t>
            </a:r>
            <a:endParaRPr lang="pl-PL" dirty="0"/>
          </a:p>
        </p:txBody>
      </p:sp>
      <p:sp>
        <p:nvSpPr>
          <p:cNvPr id="14" name="pole tekstowe 13">
            <a:extLst>
              <a:ext uri="{FF2B5EF4-FFF2-40B4-BE49-F238E27FC236}">
                <a16:creationId xmlns:a16="http://schemas.microsoft.com/office/drawing/2014/main" id="{CA5D646E-F2B1-95E8-4FA6-6F8A82A25198}"/>
              </a:ext>
            </a:extLst>
          </p:cNvPr>
          <p:cNvSpPr txBox="1"/>
          <p:nvPr/>
        </p:nvSpPr>
        <p:spPr>
          <a:xfrm>
            <a:off x="6622766" y="1677726"/>
            <a:ext cx="5303543" cy="3354765"/>
          </a:xfrm>
          <a:prstGeom prst="rect">
            <a:avLst/>
          </a:prstGeom>
          <a:noFill/>
        </p:spPr>
        <p:txBody>
          <a:bodyPr wrap="square">
            <a:spAutoFit/>
          </a:bodyPr>
          <a:lstStyle/>
          <a:p>
            <a:pPr marL="342900" indent="-342900" algn="just">
              <a:lnSpc>
                <a:spcPct val="90000"/>
              </a:lnSpc>
              <a:spcBef>
                <a:spcPts val="1000"/>
              </a:spcBef>
              <a:buClr>
                <a:srgbClr val="015BA6"/>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The assigned weighted coefficients are as follows:</a:t>
            </a:r>
          </a:p>
          <a:p>
            <a:pPr marL="800100" lvl="1" indent="-342900" algn="just">
              <a:lnSpc>
                <a:spcPct val="90000"/>
              </a:lnSpc>
              <a:spcBef>
                <a:spcPts val="1000"/>
              </a:spcBef>
              <a:buClr>
                <a:srgbClr val="015BA6"/>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Quality of the bicycle part – 30%,</a:t>
            </a:r>
          </a:p>
          <a:p>
            <a:pPr marL="800100" lvl="1" indent="-342900" algn="just">
              <a:lnSpc>
                <a:spcPct val="90000"/>
              </a:lnSpc>
              <a:spcBef>
                <a:spcPts val="1000"/>
              </a:spcBef>
              <a:buClr>
                <a:srgbClr val="015BA6"/>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Price of the bicycle part – 25%,</a:t>
            </a:r>
          </a:p>
          <a:p>
            <a:pPr marL="800100" lvl="1" indent="-342900" algn="just">
              <a:lnSpc>
                <a:spcPct val="90000"/>
              </a:lnSpc>
              <a:spcBef>
                <a:spcPts val="1000"/>
              </a:spcBef>
              <a:buClr>
                <a:srgbClr val="015BA6"/>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Timeliness of deliveries – 15%,</a:t>
            </a:r>
          </a:p>
          <a:p>
            <a:pPr marL="800100" lvl="1" indent="-342900" algn="just">
              <a:lnSpc>
                <a:spcPct val="90000"/>
              </a:lnSpc>
              <a:spcBef>
                <a:spcPts val="1000"/>
              </a:spcBef>
              <a:buClr>
                <a:srgbClr val="015BA6"/>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Reliability of deliveries – 10%,</a:t>
            </a:r>
          </a:p>
          <a:p>
            <a:pPr marL="800100" lvl="1" indent="-342900" algn="just">
              <a:lnSpc>
                <a:spcPct val="90000"/>
              </a:lnSpc>
              <a:spcBef>
                <a:spcPts val="1000"/>
              </a:spcBef>
              <a:buClr>
                <a:srgbClr val="015BA6"/>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Compliance of the goods with expectations – 10%,</a:t>
            </a:r>
          </a:p>
          <a:p>
            <a:pPr marL="800100" lvl="1" indent="-342900" algn="just">
              <a:lnSpc>
                <a:spcPct val="90000"/>
              </a:lnSpc>
              <a:spcBef>
                <a:spcPts val="1000"/>
              </a:spcBef>
              <a:buClr>
                <a:srgbClr val="015BA6"/>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Ordering procedure – 10%.</a:t>
            </a:r>
          </a:p>
        </p:txBody>
      </p:sp>
      <p:sp>
        <p:nvSpPr>
          <p:cNvPr id="2" name="pole tekstowe 1">
            <a:extLst>
              <a:ext uri="{FF2B5EF4-FFF2-40B4-BE49-F238E27FC236}">
                <a16:creationId xmlns:a16="http://schemas.microsoft.com/office/drawing/2014/main" id="{0D66F643-9749-7283-4D8F-38660A3A32F0}"/>
              </a:ext>
            </a:extLst>
          </p:cNvPr>
          <p:cNvSpPr txBox="1"/>
          <p:nvPr/>
        </p:nvSpPr>
        <p:spPr>
          <a:xfrm>
            <a:off x="265691" y="1677726"/>
            <a:ext cx="5660547" cy="4739759"/>
          </a:xfrm>
          <a:prstGeom prst="rect">
            <a:avLst/>
          </a:prstGeom>
          <a:noFill/>
        </p:spPr>
        <p:txBody>
          <a:bodyPr wrap="square">
            <a:spAutoFit/>
          </a:bodyPr>
          <a:lstStyle/>
          <a:p>
            <a:pPr marL="342900" indent="-342900" algn="just">
              <a:lnSpc>
                <a:spcPct val="90000"/>
              </a:lnSpc>
              <a:spcBef>
                <a:spcPts val="1000"/>
              </a:spcBef>
              <a:buClr>
                <a:srgbClr val="015BA6"/>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The selected criteria are:</a:t>
            </a:r>
          </a:p>
          <a:p>
            <a:pPr marL="800100" lvl="1" indent="-342900" algn="just">
              <a:lnSpc>
                <a:spcPct val="90000"/>
              </a:lnSpc>
              <a:spcBef>
                <a:spcPts val="1000"/>
              </a:spcBef>
              <a:buClr>
                <a:srgbClr val="015BA6"/>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Quality of the bicycle part (parts do not break, are durable, no complaints),</a:t>
            </a:r>
          </a:p>
          <a:p>
            <a:pPr marL="800100" lvl="1" indent="-342900" algn="just">
              <a:lnSpc>
                <a:spcPct val="90000"/>
              </a:lnSpc>
              <a:spcBef>
                <a:spcPts val="1000"/>
              </a:spcBef>
              <a:buClr>
                <a:srgbClr val="015BA6"/>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Price of the bicycle part (the lower the better),</a:t>
            </a:r>
          </a:p>
          <a:p>
            <a:pPr marL="800100" lvl="1" indent="-342900" algn="just">
              <a:lnSpc>
                <a:spcPct val="90000"/>
              </a:lnSpc>
              <a:spcBef>
                <a:spcPts val="1000"/>
              </a:spcBef>
              <a:buClr>
                <a:srgbClr val="015BA6"/>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Timeliness of deliveries (deliveries are delivered on time),</a:t>
            </a:r>
          </a:p>
          <a:p>
            <a:pPr marL="800100" lvl="1" indent="-342900" algn="just">
              <a:lnSpc>
                <a:spcPct val="90000"/>
              </a:lnSpc>
              <a:spcBef>
                <a:spcPts val="1000"/>
              </a:spcBef>
              <a:buClr>
                <a:srgbClr val="015BA6"/>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Reliability of deliveries (products arrive intact, without damage),</a:t>
            </a:r>
          </a:p>
          <a:p>
            <a:pPr marL="800100" lvl="1" indent="-342900" algn="just">
              <a:lnSpc>
                <a:spcPct val="90000"/>
              </a:lnSpc>
              <a:spcBef>
                <a:spcPts val="1000"/>
              </a:spcBef>
              <a:buClr>
                <a:srgbClr val="015BA6"/>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Compliance of the goods with expectations (the goods arrive exactly as ordered),</a:t>
            </a:r>
          </a:p>
          <a:p>
            <a:pPr marL="800100" lvl="1" indent="-342900" algn="just">
              <a:lnSpc>
                <a:spcPct val="90000"/>
              </a:lnSpc>
              <a:spcBef>
                <a:spcPts val="1000"/>
              </a:spcBef>
              <a:buClr>
                <a:srgbClr val="015BA6"/>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Ordering procedure (simple and intuitive ordering).</a:t>
            </a:r>
          </a:p>
        </p:txBody>
      </p:sp>
    </p:spTree>
    <p:extLst>
      <p:ext uri="{BB962C8B-B14F-4D97-AF65-F5344CB8AC3E}">
        <p14:creationId xmlns:p14="http://schemas.microsoft.com/office/powerpoint/2010/main" val="2312254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25250-C86F-33EF-5523-E15AEA813582}"/>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6B8D4C07-0C75-58D4-D9AD-F2F9A1109985}"/>
              </a:ext>
            </a:extLst>
          </p:cNvPr>
          <p:cNvSpPr>
            <a:spLocks noGrp="1"/>
          </p:cNvSpPr>
          <p:nvPr>
            <p:ph type="title"/>
          </p:nvPr>
        </p:nvSpPr>
        <p:spPr/>
        <p:txBody>
          <a:bodyPr/>
          <a:lstStyle/>
          <a:p>
            <a:r>
              <a:rPr lang="en-US" dirty="0"/>
              <a:t>Weighted Point Method</a:t>
            </a:r>
            <a:r>
              <a:rPr lang="pl-PL" dirty="0"/>
              <a:t> – </a:t>
            </a:r>
            <a:r>
              <a:rPr lang="pl-PL" dirty="0" err="1"/>
              <a:t>an</a:t>
            </a:r>
            <a:r>
              <a:rPr lang="pl-PL" dirty="0"/>
              <a:t> </a:t>
            </a:r>
            <a:r>
              <a:rPr lang="pl-PL" dirty="0" err="1"/>
              <a:t>Example</a:t>
            </a:r>
            <a:endParaRPr lang="pl-PL" dirty="0"/>
          </a:p>
        </p:txBody>
      </p:sp>
      <p:sp>
        <p:nvSpPr>
          <p:cNvPr id="2" name="pole tekstowe 1">
            <a:extLst>
              <a:ext uri="{FF2B5EF4-FFF2-40B4-BE49-F238E27FC236}">
                <a16:creationId xmlns:a16="http://schemas.microsoft.com/office/drawing/2014/main" id="{2759974B-4831-ED2F-C0AC-E65456058393}"/>
              </a:ext>
            </a:extLst>
          </p:cNvPr>
          <p:cNvSpPr txBox="1"/>
          <p:nvPr/>
        </p:nvSpPr>
        <p:spPr>
          <a:xfrm>
            <a:off x="589782" y="1712450"/>
            <a:ext cx="11135372" cy="3760004"/>
          </a:xfrm>
          <a:prstGeom prst="rect">
            <a:avLst/>
          </a:prstGeom>
          <a:noFill/>
        </p:spPr>
        <p:txBody>
          <a:bodyPr wrap="square">
            <a:spAutoFit/>
          </a:bodyPr>
          <a:lstStyle/>
          <a:p>
            <a:pPr marL="342900" indent="-342900" algn="just">
              <a:lnSpc>
                <a:spcPct val="90000"/>
              </a:lnSpc>
              <a:spcBef>
                <a:spcPts val="1000"/>
              </a:spcBef>
              <a:buClr>
                <a:srgbClr val="015BA6"/>
              </a:buClr>
              <a:buFont typeface="Wingdings" panose="05000000000000000000" pitchFamily="2" charset="2"/>
              <a:buChar char="§"/>
            </a:pPr>
            <a:r>
              <a:rPr lang="pl-PL" sz="2000" dirty="0">
                <a:latin typeface="Tahoma" panose="020B0604030504040204" pitchFamily="34" charset="0"/>
                <a:ea typeface="Tahoma" panose="020B0604030504040204" pitchFamily="34" charset="0"/>
                <a:cs typeface="Tahoma" panose="020B0604030504040204" pitchFamily="34" charset="0"/>
              </a:rPr>
              <a:t>T</a:t>
            </a:r>
            <a:r>
              <a:rPr lang="en-US" sz="2000" dirty="0">
                <a:latin typeface="Tahoma" panose="020B0604030504040204" pitchFamily="34" charset="0"/>
                <a:ea typeface="Tahoma" panose="020B0604030504040204" pitchFamily="34" charset="0"/>
                <a:cs typeface="Tahoma" panose="020B0604030504040204" pitchFamily="34" charset="0"/>
              </a:rPr>
              <a:t>he assessment of individual criteria will be made based on a 10-point assessment (1-10), where:</a:t>
            </a:r>
          </a:p>
          <a:p>
            <a:pPr marL="800100" lvl="1" indent="-342900" algn="just">
              <a:lnSpc>
                <a:spcPct val="90000"/>
              </a:lnSpc>
              <a:spcBef>
                <a:spcPts val="1000"/>
              </a:spcBef>
              <a:buClr>
                <a:srgbClr val="015BA6"/>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10 – Very good (perfect fulfillment of the criterion),</a:t>
            </a:r>
          </a:p>
          <a:p>
            <a:pPr marL="800100" lvl="1" indent="-342900" algn="just">
              <a:lnSpc>
                <a:spcPct val="90000"/>
              </a:lnSpc>
              <a:spcBef>
                <a:spcPts val="1000"/>
              </a:spcBef>
              <a:buClr>
                <a:srgbClr val="015BA6"/>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7–9 – Good (minor problems),</a:t>
            </a:r>
          </a:p>
          <a:p>
            <a:pPr marL="800100" lvl="1" indent="-342900" algn="just">
              <a:lnSpc>
                <a:spcPct val="90000"/>
              </a:lnSpc>
              <a:spcBef>
                <a:spcPts val="1000"/>
              </a:spcBef>
              <a:buClr>
                <a:srgbClr val="015BA6"/>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4–6 – Average (partial fulfillment, a few problems),</a:t>
            </a:r>
          </a:p>
          <a:p>
            <a:pPr marL="800100" lvl="1" indent="-342900" algn="just">
              <a:lnSpc>
                <a:spcPct val="90000"/>
              </a:lnSpc>
              <a:spcBef>
                <a:spcPts val="1000"/>
              </a:spcBef>
              <a:buClr>
                <a:srgbClr val="015BA6"/>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2–3 – Poor (numerous problems),</a:t>
            </a:r>
          </a:p>
          <a:p>
            <a:pPr marL="800100" lvl="1" indent="-342900" algn="just">
              <a:lnSpc>
                <a:spcPct val="90000"/>
              </a:lnSpc>
              <a:spcBef>
                <a:spcPts val="1000"/>
              </a:spcBef>
              <a:buClr>
                <a:srgbClr val="015BA6"/>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1 – Very bad (no fulfillment of the criterion).</a:t>
            </a:r>
          </a:p>
          <a:p>
            <a:pPr marL="342900" indent="-342900" algn="just">
              <a:lnSpc>
                <a:spcPct val="90000"/>
              </a:lnSpc>
              <a:spcBef>
                <a:spcPts val="1000"/>
              </a:spcBef>
              <a:buClr>
                <a:srgbClr val="015BA6"/>
              </a:buClr>
              <a:buFont typeface="Wingdings" panose="05000000000000000000" pitchFamily="2" charset="2"/>
              <a:buChar char="§"/>
            </a:pPr>
            <a:r>
              <a:rPr lang="pl-PL" sz="2000" dirty="0">
                <a:latin typeface="Tahoma" panose="020B0604030504040204" pitchFamily="34" charset="0"/>
                <a:ea typeface="Tahoma" panose="020B0604030504040204" pitchFamily="34" charset="0"/>
                <a:cs typeface="Tahoma" panose="020B0604030504040204" pitchFamily="34" charset="0"/>
              </a:rPr>
              <a:t>F</a:t>
            </a:r>
            <a:r>
              <a:rPr lang="en-US" sz="2000" dirty="0" err="1">
                <a:latin typeface="Tahoma" panose="020B0604030504040204" pitchFamily="34" charset="0"/>
                <a:ea typeface="Tahoma" panose="020B0604030504040204" pitchFamily="34" charset="0"/>
                <a:cs typeface="Tahoma" panose="020B0604030504040204" pitchFamily="34" charset="0"/>
              </a:rPr>
              <a:t>ive</a:t>
            </a:r>
            <a:r>
              <a:rPr lang="en-US" sz="2000" dirty="0">
                <a:latin typeface="Tahoma" panose="020B0604030504040204" pitchFamily="34" charset="0"/>
                <a:ea typeface="Tahoma" panose="020B0604030504040204" pitchFamily="34" charset="0"/>
                <a:cs typeface="Tahoma" panose="020B0604030504040204" pitchFamily="34" charset="0"/>
              </a:rPr>
              <a:t> companies supplying bicycle parts were selected for the supplier assessment. These are companies coded: A1, B2, C3, D4, E5.</a:t>
            </a:r>
          </a:p>
          <a:p>
            <a:pPr marL="342900" indent="-342900" algn="just">
              <a:lnSpc>
                <a:spcPct val="90000"/>
              </a:lnSpc>
              <a:spcBef>
                <a:spcPts val="1000"/>
              </a:spcBef>
              <a:buClr>
                <a:srgbClr val="015BA6"/>
              </a:buClr>
              <a:buFont typeface="Wingdings" panose="05000000000000000000" pitchFamily="2" charset="2"/>
              <a:buChar char="§"/>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41210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BB301-56BE-3CE6-3489-5D0A3B359A21}"/>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A5762FE3-33C8-5BD0-83A7-9EBF9314491D}"/>
              </a:ext>
            </a:extLst>
          </p:cNvPr>
          <p:cNvSpPr>
            <a:spLocks noGrp="1"/>
          </p:cNvSpPr>
          <p:nvPr>
            <p:ph type="title"/>
          </p:nvPr>
        </p:nvSpPr>
        <p:spPr/>
        <p:txBody>
          <a:bodyPr/>
          <a:lstStyle/>
          <a:p>
            <a:r>
              <a:rPr lang="en-US" dirty="0"/>
              <a:t>Weighted Point Method</a:t>
            </a:r>
            <a:r>
              <a:rPr lang="pl-PL" dirty="0"/>
              <a:t> – </a:t>
            </a:r>
            <a:r>
              <a:rPr lang="pl-PL" dirty="0" err="1"/>
              <a:t>an</a:t>
            </a:r>
            <a:r>
              <a:rPr lang="pl-PL" dirty="0"/>
              <a:t> </a:t>
            </a:r>
            <a:r>
              <a:rPr lang="pl-PL" dirty="0" err="1"/>
              <a:t>Example</a:t>
            </a:r>
            <a:endParaRPr lang="pl-PL" dirty="0"/>
          </a:p>
        </p:txBody>
      </p:sp>
      <p:pic>
        <p:nvPicPr>
          <p:cNvPr id="3" name="Obraz 2" descr="Obraz zawierający design&#10;&#10;Opis wygenerowany automatycznie">
            <a:extLst>
              <a:ext uri="{FF2B5EF4-FFF2-40B4-BE49-F238E27FC236}">
                <a16:creationId xmlns:a16="http://schemas.microsoft.com/office/drawing/2014/main" id="{E6C3100F-38CA-E92C-B23C-0E7C75B2FD8F}"/>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334098" y="1701495"/>
            <a:ext cx="666750" cy="561340"/>
          </a:xfrm>
          <a:prstGeom prst="rect">
            <a:avLst/>
          </a:prstGeom>
        </p:spPr>
      </p:pic>
      <p:sp>
        <p:nvSpPr>
          <p:cNvPr id="6" name="pole tekstowe 5">
            <a:extLst>
              <a:ext uri="{FF2B5EF4-FFF2-40B4-BE49-F238E27FC236}">
                <a16:creationId xmlns:a16="http://schemas.microsoft.com/office/drawing/2014/main" id="{DB182C63-FAF7-0E7A-B4FF-07E9105B47E6}"/>
              </a:ext>
            </a:extLst>
          </p:cNvPr>
          <p:cNvSpPr txBox="1"/>
          <p:nvPr/>
        </p:nvSpPr>
        <p:spPr>
          <a:xfrm>
            <a:off x="1279859" y="1314209"/>
            <a:ext cx="10402747" cy="774571"/>
          </a:xfrm>
          <a:prstGeom prst="rect">
            <a:avLst/>
          </a:prstGeom>
          <a:noFill/>
        </p:spPr>
        <p:txBody>
          <a:bodyPr wrap="square">
            <a:spAutoFit/>
          </a:bodyPr>
          <a:lstStyle/>
          <a:p>
            <a:pPr algn="just">
              <a:lnSpc>
                <a:spcPct val="90000"/>
              </a:lnSpc>
              <a:spcBef>
                <a:spcPts val="1000"/>
              </a:spcBef>
              <a:buClr>
                <a:srgbClr val="015BA6"/>
              </a:buClr>
            </a:pPr>
            <a:r>
              <a:rPr lang="en-US" sz="2000" dirty="0">
                <a:latin typeface="Tahoma" panose="020B0604030504040204" pitchFamily="34" charset="0"/>
                <a:ea typeface="Tahoma" panose="020B0604030504040204" pitchFamily="34" charset="0"/>
                <a:cs typeface="Tahoma" panose="020B0604030504040204" pitchFamily="34" charset="0"/>
              </a:rPr>
              <a:t>Excel example:</a:t>
            </a:r>
          </a:p>
          <a:p>
            <a:pPr marL="457200" indent="-457200" algn="just">
              <a:lnSpc>
                <a:spcPct val="90000"/>
              </a:lnSpc>
              <a:spcBef>
                <a:spcPts val="1000"/>
              </a:spcBef>
              <a:buClr>
                <a:srgbClr val="015BA6"/>
              </a:buClr>
              <a:buFont typeface="+mj-l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Prepare a spreadsheet with data; list the criteria and assign weighted coefficients.</a:t>
            </a:r>
          </a:p>
        </p:txBody>
      </p:sp>
      <p:pic>
        <p:nvPicPr>
          <p:cNvPr id="7" name="Obraz 6" descr="Obraz zawierający tekst, zrzut ekranu, numer, Czcionka&#10;&#10;Opis wygenerowany automatycznie">
            <a:extLst>
              <a:ext uri="{FF2B5EF4-FFF2-40B4-BE49-F238E27FC236}">
                <a16:creationId xmlns:a16="http://schemas.microsoft.com/office/drawing/2014/main" id="{9D8F0159-C8E5-198E-24DA-26BF147E0BFD}"/>
              </a:ext>
            </a:extLst>
          </p:cNvPr>
          <p:cNvPicPr>
            <a:picLocks noChangeAspect="1"/>
          </p:cNvPicPr>
          <p:nvPr/>
        </p:nvPicPr>
        <p:blipFill>
          <a:blip r:embed="rId3"/>
          <a:stretch>
            <a:fillRect/>
          </a:stretch>
        </p:blipFill>
        <p:spPr>
          <a:xfrm>
            <a:off x="1279859" y="2088780"/>
            <a:ext cx="5920232" cy="1905869"/>
          </a:xfrm>
          <a:prstGeom prst="rect">
            <a:avLst/>
          </a:prstGeom>
        </p:spPr>
      </p:pic>
      <p:sp>
        <p:nvSpPr>
          <p:cNvPr id="8" name="pole tekstowe 7">
            <a:extLst>
              <a:ext uri="{FF2B5EF4-FFF2-40B4-BE49-F238E27FC236}">
                <a16:creationId xmlns:a16="http://schemas.microsoft.com/office/drawing/2014/main" id="{528B1691-6034-EDC1-6CF0-30C147E12E82}"/>
              </a:ext>
            </a:extLst>
          </p:cNvPr>
          <p:cNvSpPr txBox="1"/>
          <p:nvPr/>
        </p:nvSpPr>
        <p:spPr>
          <a:xfrm>
            <a:off x="1279858" y="4069472"/>
            <a:ext cx="10402747" cy="646331"/>
          </a:xfrm>
          <a:prstGeom prst="rect">
            <a:avLst/>
          </a:prstGeom>
          <a:noFill/>
        </p:spPr>
        <p:txBody>
          <a:bodyPr wrap="square">
            <a:spAutoFit/>
          </a:bodyPr>
          <a:lstStyle/>
          <a:p>
            <a:pPr marL="457200" indent="-457200" algn="just">
              <a:lnSpc>
                <a:spcPct val="90000"/>
              </a:lnSpc>
              <a:spcBef>
                <a:spcPts val="1000"/>
              </a:spcBef>
              <a:buClr>
                <a:srgbClr val="015BA6"/>
              </a:buClr>
              <a:buFont typeface="+mj-lt"/>
              <a:buAutoNum type="arabicPeriod" startAt="2"/>
            </a:pPr>
            <a:r>
              <a:rPr lang="en-US" sz="2000" dirty="0">
                <a:latin typeface="Tahoma" panose="020B0604030504040204" pitchFamily="34" charset="0"/>
                <a:ea typeface="Tahoma" panose="020B0604030504040204" pitchFamily="34" charset="0"/>
                <a:cs typeface="Tahoma" panose="020B0604030504040204" pitchFamily="34" charset="0"/>
              </a:rPr>
              <a:t>Define the scale of evaluation of individual criteria according to the established scale and assign them to each supplier who is subject to evaluation</a:t>
            </a:r>
            <a:r>
              <a:rPr lang="pl-PL" sz="2000" dirty="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9" name="Obraz 8" descr="Obraz zawierający tekst, zrzut ekranu, numer, Czcionka&#10;&#10;Opis wygenerowany automatycznie">
            <a:extLst>
              <a:ext uri="{FF2B5EF4-FFF2-40B4-BE49-F238E27FC236}">
                <a16:creationId xmlns:a16="http://schemas.microsoft.com/office/drawing/2014/main" id="{0772094D-972F-CE37-0C1A-B788983A4D13}"/>
              </a:ext>
            </a:extLst>
          </p:cNvPr>
          <p:cNvPicPr>
            <a:picLocks noChangeAspect="1"/>
          </p:cNvPicPr>
          <p:nvPr/>
        </p:nvPicPr>
        <p:blipFill>
          <a:blip r:embed="rId4"/>
          <a:stretch>
            <a:fillRect/>
          </a:stretch>
        </p:blipFill>
        <p:spPr>
          <a:xfrm>
            <a:off x="1279858" y="4824867"/>
            <a:ext cx="5920233" cy="1883486"/>
          </a:xfrm>
          <a:prstGeom prst="rect">
            <a:avLst/>
          </a:prstGeom>
        </p:spPr>
      </p:pic>
    </p:spTree>
    <p:extLst>
      <p:ext uri="{BB962C8B-B14F-4D97-AF65-F5344CB8AC3E}">
        <p14:creationId xmlns:p14="http://schemas.microsoft.com/office/powerpoint/2010/main" val="23229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AE43F-48CE-B592-C929-72C7DFC429A3}"/>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F91B969-A982-57FD-EA7A-5E8F7B187513}"/>
              </a:ext>
            </a:extLst>
          </p:cNvPr>
          <p:cNvSpPr>
            <a:spLocks noGrp="1"/>
          </p:cNvSpPr>
          <p:nvPr>
            <p:ph type="title"/>
          </p:nvPr>
        </p:nvSpPr>
        <p:spPr/>
        <p:txBody>
          <a:bodyPr/>
          <a:lstStyle/>
          <a:p>
            <a:r>
              <a:rPr lang="en-US" dirty="0"/>
              <a:t>Weighted Point Method</a:t>
            </a:r>
            <a:r>
              <a:rPr lang="pl-PL" dirty="0"/>
              <a:t> – </a:t>
            </a:r>
            <a:r>
              <a:rPr lang="pl-PL" dirty="0" err="1"/>
              <a:t>an</a:t>
            </a:r>
            <a:r>
              <a:rPr lang="pl-PL" dirty="0"/>
              <a:t> </a:t>
            </a:r>
            <a:r>
              <a:rPr lang="pl-PL" dirty="0" err="1"/>
              <a:t>Example</a:t>
            </a:r>
            <a:endParaRPr lang="pl-PL" dirty="0"/>
          </a:p>
        </p:txBody>
      </p:sp>
      <p:sp>
        <p:nvSpPr>
          <p:cNvPr id="6" name="pole tekstowe 5">
            <a:extLst>
              <a:ext uri="{FF2B5EF4-FFF2-40B4-BE49-F238E27FC236}">
                <a16:creationId xmlns:a16="http://schemas.microsoft.com/office/drawing/2014/main" id="{C28192D3-12C7-CE9B-CE08-E4761B6E78D7}"/>
              </a:ext>
            </a:extLst>
          </p:cNvPr>
          <p:cNvSpPr txBox="1"/>
          <p:nvPr/>
        </p:nvSpPr>
        <p:spPr>
          <a:xfrm>
            <a:off x="243073" y="1808880"/>
            <a:ext cx="5328292" cy="1200329"/>
          </a:xfrm>
          <a:prstGeom prst="rect">
            <a:avLst/>
          </a:prstGeom>
          <a:noFill/>
        </p:spPr>
        <p:txBody>
          <a:bodyPr wrap="square">
            <a:spAutoFit/>
          </a:bodyPr>
          <a:lstStyle/>
          <a:p>
            <a:pPr marL="457200" indent="-457200" algn="just">
              <a:lnSpc>
                <a:spcPct val="90000"/>
              </a:lnSpc>
              <a:spcBef>
                <a:spcPts val="1000"/>
              </a:spcBef>
              <a:buClr>
                <a:srgbClr val="015BA6"/>
              </a:buClr>
              <a:buFont typeface="+mj-lt"/>
              <a:buAutoNum type="arabicPeriod" startAt="3"/>
            </a:pPr>
            <a:r>
              <a:rPr lang="en-US" sz="2000" dirty="0">
                <a:latin typeface="Tahoma" panose="020B0604030504040204" pitchFamily="34" charset="0"/>
                <a:ea typeface="Tahoma" panose="020B0604030504040204" pitchFamily="34" charset="0"/>
                <a:cs typeface="Tahoma" panose="020B0604030504040204" pitchFamily="34" charset="0"/>
              </a:rPr>
              <a:t>Calculate the weighted averages for each supplier being assessed; The formula for calculating the weighted average for a single supplier is shown below.</a:t>
            </a:r>
          </a:p>
        </p:txBody>
      </p:sp>
      <p:sp>
        <p:nvSpPr>
          <p:cNvPr id="8" name="pole tekstowe 7">
            <a:extLst>
              <a:ext uri="{FF2B5EF4-FFF2-40B4-BE49-F238E27FC236}">
                <a16:creationId xmlns:a16="http://schemas.microsoft.com/office/drawing/2014/main" id="{323C5719-B655-1BFE-7FCE-19569055E9CA}"/>
              </a:ext>
            </a:extLst>
          </p:cNvPr>
          <p:cNvSpPr txBox="1"/>
          <p:nvPr/>
        </p:nvSpPr>
        <p:spPr>
          <a:xfrm>
            <a:off x="6462531" y="1314209"/>
            <a:ext cx="5729469" cy="923330"/>
          </a:xfrm>
          <a:prstGeom prst="rect">
            <a:avLst/>
          </a:prstGeom>
          <a:noFill/>
        </p:spPr>
        <p:txBody>
          <a:bodyPr wrap="square">
            <a:spAutoFit/>
          </a:bodyPr>
          <a:lstStyle/>
          <a:p>
            <a:pPr marL="457200" indent="-457200" algn="just">
              <a:lnSpc>
                <a:spcPct val="90000"/>
              </a:lnSpc>
              <a:spcBef>
                <a:spcPts val="1000"/>
              </a:spcBef>
              <a:buClr>
                <a:srgbClr val="015BA6"/>
              </a:buClr>
              <a:buFont typeface="+mj-lt"/>
              <a:buAutoNum type="arabicPeriod" startAt="4"/>
            </a:pPr>
            <a:r>
              <a:rPr lang="en-US" sz="2000" dirty="0">
                <a:latin typeface="Tahoma" panose="020B0604030504040204" pitchFamily="34" charset="0"/>
                <a:ea typeface="Tahoma" panose="020B0604030504040204" pitchFamily="34" charset="0"/>
                <a:cs typeface="Tahoma" panose="020B0604030504040204" pitchFamily="34" charset="0"/>
              </a:rPr>
              <a:t>Draw a chart containing the criteria and their assessment by suppliers</a:t>
            </a:r>
            <a:r>
              <a:rPr lang="pl-PL" sz="2000" dirty="0">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To visualize the result, it is worth making a radar chart</a:t>
            </a:r>
            <a:r>
              <a:rPr lang="pl-PL" sz="2000" dirty="0">
                <a:latin typeface="Tahoma" panose="020B0604030504040204" pitchFamily="34" charset="0"/>
                <a:ea typeface="Tahoma" panose="020B0604030504040204" pitchFamily="34" charset="0"/>
                <a:cs typeface="Tahoma" panose="020B0604030504040204" pitchFamily="34" charset="0"/>
              </a:rPr>
              <a:t>.</a:t>
            </a:r>
            <a:r>
              <a:rPr lang="en-US" sz="2000" dirty="0">
                <a:latin typeface="Tahoma" panose="020B0604030504040204" pitchFamily="34" charset="0"/>
                <a:ea typeface="Tahoma" panose="020B0604030504040204" pitchFamily="34" charset="0"/>
                <a:cs typeface="Tahoma" panose="020B0604030504040204" pitchFamily="34" charset="0"/>
              </a:rPr>
              <a:t> </a:t>
            </a:r>
          </a:p>
        </p:txBody>
      </p:sp>
      <p:pic>
        <p:nvPicPr>
          <p:cNvPr id="2" name="Obraz 1" descr="Obraz zawierający tekst, zrzut ekranu, numer, Czcionka&#10;&#10;Opis wygenerowany automatycznie">
            <a:extLst>
              <a:ext uri="{FF2B5EF4-FFF2-40B4-BE49-F238E27FC236}">
                <a16:creationId xmlns:a16="http://schemas.microsoft.com/office/drawing/2014/main" id="{50C43DA9-04BF-45D6-E509-8528B492D1FC}"/>
              </a:ext>
            </a:extLst>
          </p:cNvPr>
          <p:cNvPicPr>
            <a:picLocks noChangeAspect="1"/>
          </p:cNvPicPr>
          <p:nvPr/>
        </p:nvPicPr>
        <p:blipFill>
          <a:blip r:embed="rId2"/>
          <a:stretch>
            <a:fillRect/>
          </a:stretch>
        </p:blipFill>
        <p:spPr>
          <a:xfrm>
            <a:off x="173840" y="3848791"/>
            <a:ext cx="5840655" cy="2841376"/>
          </a:xfrm>
          <a:prstGeom prst="rect">
            <a:avLst/>
          </a:prstGeom>
        </p:spPr>
      </p:pic>
      <p:pic>
        <p:nvPicPr>
          <p:cNvPr id="10" name="Obraz 9">
            <a:extLst>
              <a:ext uri="{FF2B5EF4-FFF2-40B4-BE49-F238E27FC236}">
                <a16:creationId xmlns:a16="http://schemas.microsoft.com/office/drawing/2014/main" id="{CB00CA83-A2B1-F565-AB95-5AE08E36C957}"/>
              </a:ext>
            </a:extLst>
          </p:cNvPr>
          <p:cNvPicPr>
            <a:picLocks noChangeAspect="1"/>
          </p:cNvPicPr>
          <p:nvPr/>
        </p:nvPicPr>
        <p:blipFill>
          <a:blip r:embed="rId3"/>
          <a:stretch>
            <a:fillRect/>
          </a:stretch>
        </p:blipFill>
        <p:spPr>
          <a:xfrm>
            <a:off x="7285080" y="2393992"/>
            <a:ext cx="4814103" cy="3653869"/>
          </a:xfrm>
          <a:prstGeom prst="rect">
            <a:avLst/>
          </a:prstGeom>
        </p:spPr>
      </p:pic>
      <p:sp>
        <p:nvSpPr>
          <p:cNvPr id="5" name="Strzałka: w prawo 4">
            <a:extLst>
              <a:ext uri="{FF2B5EF4-FFF2-40B4-BE49-F238E27FC236}">
                <a16:creationId xmlns:a16="http://schemas.microsoft.com/office/drawing/2014/main" id="{262FC1B9-0A9E-902C-BEB8-C0F530B97058}"/>
              </a:ext>
            </a:extLst>
          </p:cNvPr>
          <p:cNvSpPr/>
          <p:nvPr/>
        </p:nvSpPr>
        <p:spPr>
          <a:xfrm>
            <a:off x="6177507" y="4447625"/>
            <a:ext cx="1423686" cy="625033"/>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33669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69F97-D201-1C1F-EFAE-8896010B6B91}"/>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10DF33CB-ED4A-4A8B-C947-133A022E4202}"/>
              </a:ext>
            </a:extLst>
          </p:cNvPr>
          <p:cNvSpPr>
            <a:spLocks noGrp="1"/>
          </p:cNvSpPr>
          <p:nvPr>
            <p:ph type="title"/>
          </p:nvPr>
        </p:nvSpPr>
        <p:spPr/>
        <p:txBody>
          <a:bodyPr/>
          <a:lstStyle/>
          <a:p>
            <a:r>
              <a:rPr lang="en-US" dirty="0"/>
              <a:t>Weighted Point Method</a:t>
            </a:r>
            <a:r>
              <a:rPr lang="pl-PL" dirty="0"/>
              <a:t> – </a:t>
            </a:r>
            <a:r>
              <a:rPr lang="pl-PL" dirty="0" err="1"/>
              <a:t>an</a:t>
            </a:r>
            <a:r>
              <a:rPr lang="pl-PL" dirty="0"/>
              <a:t> </a:t>
            </a:r>
            <a:r>
              <a:rPr lang="pl-PL" dirty="0" err="1"/>
              <a:t>Example</a:t>
            </a:r>
            <a:endParaRPr lang="pl-PL" dirty="0"/>
          </a:p>
        </p:txBody>
      </p:sp>
      <p:sp>
        <p:nvSpPr>
          <p:cNvPr id="6" name="pole tekstowe 5">
            <a:extLst>
              <a:ext uri="{FF2B5EF4-FFF2-40B4-BE49-F238E27FC236}">
                <a16:creationId xmlns:a16="http://schemas.microsoft.com/office/drawing/2014/main" id="{1E56413A-C831-21E7-E418-2BE50935B69B}"/>
              </a:ext>
            </a:extLst>
          </p:cNvPr>
          <p:cNvSpPr txBox="1"/>
          <p:nvPr/>
        </p:nvSpPr>
        <p:spPr>
          <a:xfrm>
            <a:off x="243073" y="1808880"/>
            <a:ext cx="11563104" cy="646331"/>
          </a:xfrm>
          <a:prstGeom prst="rect">
            <a:avLst/>
          </a:prstGeom>
          <a:noFill/>
        </p:spPr>
        <p:txBody>
          <a:bodyPr wrap="square">
            <a:spAutoFit/>
          </a:bodyPr>
          <a:lstStyle/>
          <a:p>
            <a:pPr marL="457200" indent="-457200" algn="just">
              <a:lnSpc>
                <a:spcPct val="90000"/>
              </a:lnSpc>
              <a:spcBef>
                <a:spcPts val="1000"/>
              </a:spcBef>
              <a:buClr>
                <a:srgbClr val="015BA6"/>
              </a:buClr>
              <a:buFont typeface="+mj-lt"/>
              <a:buAutoNum type="arabicPeriod" startAt="5"/>
            </a:pPr>
            <a:r>
              <a:rPr lang="en-US" sz="2000" dirty="0">
                <a:latin typeface="Tahoma" panose="020B0604030504040204" pitchFamily="34" charset="0"/>
                <a:ea typeface="Tahoma" panose="020B0604030504040204" pitchFamily="34" charset="0"/>
                <a:cs typeface="Tahoma" panose="020B0604030504040204" pitchFamily="34" charset="0"/>
              </a:rPr>
              <a:t>Perform the analysis and select the best supplier based on it; determine which supplier received the best rating</a:t>
            </a:r>
            <a:r>
              <a:rPr lang="pl-PL" sz="2000" dirty="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3" name="Obraz 2" descr="Obraz zawierający tekst, zrzut ekranu, numer, Czcionka&#10;&#10;Opis wygenerowany automatycznie">
            <a:extLst>
              <a:ext uri="{FF2B5EF4-FFF2-40B4-BE49-F238E27FC236}">
                <a16:creationId xmlns:a16="http://schemas.microsoft.com/office/drawing/2014/main" id="{2143B227-336D-6126-463C-5620E1FCBCF6}"/>
              </a:ext>
            </a:extLst>
          </p:cNvPr>
          <p:cNvPicPr>
            <a:picLocks noChangeAspect="1"/>
          </p:cNvPicPr>
          <p:nvPr/>
        </p:nvPicPr>
        <p:blipFill>
          <a:blip r:embed="rId2"/>
          <a:stretch>
            <a:fillRect/>
          </a:stretch>
        </p:blipFill>
        <p:spPr>
          <a:xfrm>
            <a:off x="4241867" y="2266302"/>
            <a:ext cx="7413839" cy="2643269"/>
          </a:xfrm>
          <a:prstGeom prst="rect">
            <a:avLst/>
          </a:prstGeom>
        </p:spPr>
      </p:pic>
      <p:sp>
        <p:nvSpPr>
          <p:cNvPr id="9" name="pole tekstowe 8">
            <a:extLst>
              <a:ext uri="{FF2B5EF4-FFF2-40B4-BE49-F238E27FC236}">
                <a16:creationId xmlns:a16="http://schemas.microsoft.com/office/drawing/2014/main" id="{AD2497B6-2407-D757-BF13-CC853226BA14}"/>
              </a:ext>
            </a:extLst>
          </p:cNvPr>
          <p:cNvSpPr txBox="1"/>
          <p:nvPr/>
        </p:nvSpPr>
        <p:spPr>
          <a:xfrm>
            <a:off x="794187" y="5366993"/>
            <a:ext cx="10460875" cy="646331"/>
          </a:xfrm>
          <a:prstGeom prst="rect">
            <a:avLst/>
          </a:prstGeom>
          <a:noFill/>
        </p:spPr>
        <p:txBody>
          <a:bodyPr wrap="square">
            <a:spAutoFit/>
          </a:bodyPr>
          <a:lstStyle>
            <a:defPPr>
              <a:defRPr lang="pl-PL"/>
            </a:defPPr>
            <a:lvl1pPr marL="457200" indent="-457200" algn="just">
              <a:lnSpc>
                <a:spcPct val="90000"/>
              </a:lnSpc>
              <a:spcBef>
                <a:spcPts val="1000"/>
              </a:spcBef>
              <a:buClr>
                <a:srgbClr val="015BA6"/>
              </a:buClr>
              <a:buFont typeface="+mj-lt"/>
              <a:buAutoNum type="arabicPeriod" startAt="5"/>
              <a:defRPr sz="2000">
                <a:latin typeface="Tahoma" panose="020B0604030504040204" pitchFamily="34" charset="0"/>
                <a:ea typeface="Tahoma" panose="020B0604030504040204" pitchFamily="34" charset="0"/>
                <a:cs typeface="Tahoma" panose="020B0604030504040204" pitchFamily="34" charset="0"/>
              </a:defRPr>
            </a:lvl1pPr>
          </a:lstStyle>
          <a:p>
            <a:pPr marL="0" indent="0">
              <a:buNone/>
            </a:pPr>
            <a:r>
              <a:rPr lang="en-US" dirty="0"/>
              <a:t>To determine the supplier that best meets the criteria adopted during the analysis, the supplier with the highest preference score is selected</a:t>
            </a:r>
            <a:endParaRPr lang="pl-PL" dirty="0"/>
          </a:p>
        </p:txBody>
      </p:sp>
    </p:spTree>
    <p:extLst>
      <p:ext uri="{BB962C8B-B14F-4D97-AF65-F5344CB8AC3E}">
        <p14:creationId xmlns:p14="http://schemas.microsoft.com/office/powerpoint/2010/main" val="56647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US" sz="2000" dirty="0"/>
              <a:t>the role and importance of procurement and purchasing</a:t>
            </a:r>
            <a:r>
              <a:rPr lang="pl-PL" sz="2000" dirty="0"/>
              <a:t>;</a:t>
            </a:r>
            <a:endParaRPr lang="en-US" sz="2000" dirty="0"/>
          </a:p>
          <a:p>
            <a:r>
              <a:rPr lang="en-US" sz="2000" dirty="0"/>
              <a:t>procurement and purchasing strategies</a:t>
            </a:r>
            <a:r>
              <a:rPr lang="pl-PL" sz="2000" dirty="0"/>
              <a:t>;</a:t>
            </a:r>
            <a:endParaRPr lang="en-US" sz="2000" dirty="0"/>
          </a:p>
          <a:p>
            <a:r>
              <a:rPr lang="en-US" sz="2000" dirty="0"/>
              <a:t>selected methods of evaluating and selecting suppliers</a:t>
            </a:r>
            <a:r>
              <a:rPr lang="pl-PL" sz="2000" dirty="0"/>
              <a:t>.</a:t>
            </a:r>
            <a:endParaRPr lang="en-US" sz="2000" dirty="0"/>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E68C0-840A-8D7A-B615-9E72DC692172}"/>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AE8DA079-93B5-A33A-8216-475710CCF586}"/>
              </a:ext>
            </a:extLst>
          </p:cNvPr>
          <p:cNvSpPr>
            <a:spLocks noGrp="1"/>
          </p:cNvSpPr>
          <p:nvPr>
            <p:ph type="title"/>
          </p:nvPr>
        </p:nvSpPr>
        <p:spPr/>
        <p:txBody>
          <a:bodyPr/>
          <a:lstStyle/>
          <a:p>
            <a:r>
              <a:rPr lang="en-US" dirty="0"/>
              <a:t>Multi-criteria </a:t>
            </a:r>
            <a:r>
              <a:rPr lang="pl-PL" dirty="0"/>
              <a:t>M</a:t>
            </a:r>
            <a:r>
              <a:rPr lang="en-US" dirty="0" err="1"/>
              <a:t>ethod</a:t>
            </a:r>
            <a:r>
              <a:rPr lang="en-US" dirty="0"/>
              <a:t> </a:t>
            </a:r>
            <a:endParaRPr lang="pl-PL" dirty="0"/>
          </a:p>
        </p:txBody>
      </p:sp>
      <p:sp>
        <p:nvSpPr>
          <p:cNvPr id="5" name="Symbol zastępczy zawartości 4">
            <a:extLst>
              <a:ext uri="{FF2B5EF4-FFF2-40B4-BE49-F238E27FC236}">
                <a16:creationId xmlns:a16="http://schemas.microsoft.com/office/drawing/2014/main" id="{9EB3E719-DAE9-9B76-F870-4872B095B896}"/>
              </a:ext>
            </a:extLst>
          </p:cNvPr>
          <p:cNvSpPr>
            <a:spLocks noGrp="1"/>
          </p:cNvSpPr>
          <p:nvPr>
            <p:ph idx="1"/>
          </p:nvPr>
        </p:nvSpPr>
        <p:spPr>
          <a:xfrm>
            <a:off x="838200" y="1825625"/>
            <a:ext cx="10515600" cy="4085648"/>
          </a:xfrm>
        </p:spPr>
        <p:txBody>
          <a:bodyPr>
            <a:normAutofit/>
          </a:bodyPr>
          <a:lstStyle/>
          <a:p>
            <a:pPr algn="just"/>
            <a:r>
              <a:rPr lang="en-US" dirty="0"/>
              <a:t>The </a:t>
            </a:r>
            <a:r>
              <a:rPr lang="en-US" dirty="0">
                <a:solidFill>
                  <a:srgbClr val="1065AB"/>
                </a:solidFill>
              </a:rPr>
              <a:t>Analytic Hierarchy Process (AHP) </a:t>
            </a:r>
            <a:r>
              <a:rPr lang="en-US" dirty="0"/>
              <a:t>is a commonly used procedure for solving problems related to strategic decisions, also for evaluating and selecting suppliers.</a:t>
            </a:r>
            <a:endParaRPr lang="pl-PL" dirty="0"/>
          </a:p>
          <a:p>
            <a:pPr algn="just"/>
            <a:r>
              <a:rPr lang="en-US" dirty="0"/>
              <a:t>AHP is a common </a:t>
            </a:r>
            <a:r>
              <a:rPr lang="en-US" dirty="0">
                <a:solidFill>
                  <a:srgbClr val="1065AB"/>
                </a:solidFill>
              </a:rPr>
              <a:t>multi-criteria decision-making method</a:t>
            </a:r>
            <a:r>
              <a:rPr lang="en-US" dirty="0"/>
              <a:t>. </a:t>
            </a:r>
            <a:endParaRPr lang="pl-PL" dirty="0"/>
          </a:p>
          <a:p>
            <a:pPr algn="just"/>
            <a:r>
              <a:rPr lang="en-US" dirty="0"/>
              <a:t>It considers both subjective and objective evaluation measures</a:t>
            </a:r>
            <a:r>
              <a:rPr lang="pl-PL" dirty="0"/>
              <a:t>.</a:t>
            </a:r>
          </a:p>
          <a:p>
            <a:pPr algn="just"/>
            <a:r>
              <a:rPr lang="en-US" dirty="0"/>
              <a:t>AHP uses a pairwise comparison of evaluation criteria with respect to an objective.</a:t>
            </a:r>
            <a:endParaRPr lang="pl-PL" dirty="0"/>
          </a:p>
        </p:txBody>
      </p:sp>
      <p:sp>
        <p:nvSpPr>
          <p:cNvPr id="6" name="Symbol zastępczy zawartości 4">
            <a:extLst>
              <a:ext uri="{FF2B5EF4-FFF2-40B4-BE49-F238E27FC236}">
                <a16:creationId xmlns:a16="http://schemas.microsoft.com/office/drawing/2014/main" id="{0A08EBAB-21E6-C57C-9952-BEF4733503B9}"/>
              </a:ext>
            </a:extLst>
          </p:cNvPr>
          <p:cNvSpPr txBox="1">
            <a:spLocks/>
          </p:cNvSpPr>
          <p:nvPr/>
        </p:nvSpPr>
        <p:spPr>
          <a:xfrm>
            <a:off x="531282" y="6361640"/>
            <a:ext cx="5393268" cy="318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err="1">
                <a:solidFill>
                  <a:srgbClr val="7F7F7F"/>
                </a:solidFill>
              </a:rPr>
              <a:t>Source:Ossadnik</a:t>
            </a:r>
            <a:r>
              <a:rPr lang="pl-PL" sz="1200" dirty="0">
                <a:solidFill>
                  <a:srgbClr val="7F7F7F"/>
                </a:solidFill>
              </a:rPr>
              <a:t> &amp; Lange, 1999; </a:t>
            </a:r>
            <a:r>
              <a:rPr lang="pl-PL" sz="1200" dirty="0" err="1">
                <a:solidFill>
                  <a:srgbClr val="7F7F7F"/>
                </a:solidFill>
              </a:rPr>
              <a:t>Dweiri</a:t>
            </a:r>
            <a:r>
              <a:rPr lang="pl-PL" sz="1200" dirty="0">
                <a:solidFill>
                  <a:srgbClr val="7F7F7F"/>
                </a:solidFill>
              </a:rPr>
              <a:t> et al., 2016</a:t>
            </a:r>
          </a:p>
        </p:txBody>
      </p:sp>
    </p:spTree>
    <p:extLst>
      <p:ext uri="{BB962C8B-B14F-4D97-AF65-F5344CB8AC3E}">
        <p14:creationId xmlns:p14="http://schemas.microsoft.com/office/powerpoint/2010/main" val="254905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E4C5E-6A27-74F6-1968-92465EC5E651}"/>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3E0A7C59-CC4B-37BB-3A5E-2CEC62767E63}"/>
              </a:ext>
            </a:extLst>
          </p:cNvPr>
          <p:cNvSpPr>
            <a:spLocks noGrp="1"/>
          </p:cNvSpPr>
          <p:nvPr>
            <p:ph type="title"/>
          </p:nvPr>
        </p:nvSpPr>
        <p:spPr/>
        <p:txBody>
          <a:bodyPr/>
          <a:lstStyle/>
          <a:p>
            <a:r>
              <a:rPr lang="en-US" dirty="0"/>
              <a:t>Multi-criteria </a:t>
            </a:r>
            <a:r>
              <a:rPr lang="pl-PL" dirty="0"/>
              <a:t>M</a:t>
            </a:r>
            <a:r>
              <a:rPr lang="en-US" dirty="0" err="1"/>
              <a:t>ethod</a:t>
            </a:r>
            <a:r>
              <a:rPr lang="en-US" dirty="0"/>
              <a:t> </a:t>
            </a:r>
            <a:endParaRPr lang="pl-PL" dirty="0"/>
          </a:p>
        </p:txBody>
      </p:sp>
      <p:sp>
        <p:nvSpPr>
          <p:cNvPr id="6" name="Symbol zastępczy zawartości 4">
            <a:extLst>
              <a:ext uri="{FF2B5EF4-FFF2-40B4-BE49-F238E27FC236}">
                <a16:creationId xmlns:a16="http://schemas.microsoft.com/office/drawing/2014/main" id="{5EC36C93-55B3-B712-9618-4BD335239DC7}"/>
              </a:ext>
            </a:extLst>
          </p:cNvPr>
          <p:cNvSpPr txBox="1">
            <a:spLocks/>
          </p:cNvSpPr>
          <p:nvPr/>
        </p:nvSpPr>
        <p:spPr>
          <a:xfrm>
            <a:off x="531282" y="6361640"/>
            <a:ext cx="5393268" cy="318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Cheng et al., 2007</a:t>
            </a:r>
          </a:p>
        </p:txBody>
      </p:sp>
      <p:graphicFrame>
        <p:nvGraphicFramePr>
          <p:cNvPr id="7" name="Symbol zastępczy zawartości 6">
            <a:extLst>
              <a:ext uri="{FF2B5EF4-FFF2-40B4-BE49-F238E27FC236}">
                <a16:creationId xmlns:a16="http://schemas.microsoft.com/office/drawing/2014/main" id="{66A63958-D85C-A41B-A6EC-578D60988BB3}"/>
              </a:ext>
            </a:extLst>
          </p:cNvPr>
          <p:cNvGraphicFramePr>
            <a:graphicFrameLocks noGrp="1"/>
          </p:cNvGraphicFramePr>
          <p:nvPr>
            <p:ph idx="1"/>
            <p:extLst>
              <p:ext uri="{D42A27DB-BD31-4B8C-83A1-F6EECF244321}">
                <p14:modId xmlns:p14="http://schemas.microsoft.com/office/powerpoint/2010/main" val="1628016086"/>
              </p:ext>
            </p:extLst>
          </p:nvPr>
        </p:nvGraphicFramePr>
        <p:xfrm>
          <a:off x="838200" y="148166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2610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DA7AB-372F-534D-E2DD-B6B124C17B15}"/>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BDDBE22-9576-7C67-4D43-039FC32671D6}"/>
              </a:ext>
            </a:extLst>
          </p:cNvPr>
          <p:cNvSpPr>
            <a:spLocks noGrp="1"/>
          </p:cNvSpPr>
          <p:nvPr>
            <p:ph type="title"/>
          </p:nvPr>
        </p:nvSpPr>
        <p:spPr/>
        <p:txBody>
          <a:bodyPr/>
          <a:lstStyle/>
          <a:p>
            <a:r>
              <a:rPr lang="en-US" dirty="0"/>
              <a:t>Multi-criteria </a:t>
            </a:r>
            <a:r>
              <a:rPr lang="pl-PL" dirty="0"/>
              <a:t>M</a:t>
            </a:r>
            <a:r>
              <a:rPr lang="en-US" dirty="0" err="1"/>
              <a:t>ethod</a:t>
            </a:r>
            <a:r>
              <a:rPr lang="pl-PL" dirty="0"/>
              <a:t> – </a:t>
            </a:r>
            <a:r>
              <a:rPr lang="pl-PL" dirty="0" err="1"/>
              <a:t>an</a:t>
            </a:r>
            <a:r>
              <a:rPr lang="pl-PL" dirty="0"/>
              <a:t> </a:t>
            </a:r>
            <a:r>
              <a:rPr lang="pl-PL" dirty="0" err="1"/>
              <a:t>Example</a:t>
            </a:r>
            <a:endParaRPr lang="pl-PL" dirty="0"/>
          </a:p>
        </p:txBody>
      </p:sp>
      <p:sp>
        <p:nvSpPr>
          <p:cNvPr id="14" name="pole tekstowe 13">
            <a:extLst>
              <a:ext uri="{FF2B5EF4-FFF2-40B4-BE49-F238E27FC236}">
                <a16:creationId xmlns:a16="http://schemas.microsoft.com/office/drawing/2014/main" id="{1D17F6D3-B031-7DB7-CE19-6DCD494A15D4}"/>
              </a:ext>
            </a:extLst>
          </p:cNvPr>
          <p:cNvSpPr txBox="1"/>
          <p:nvPr/>
        </p:nvSpPr>
        <p:spPr>
          <a:xfrm>
            <a:off x="628398" y="2362602"/>
            <a:ext cx="5757459" cy="3631763"/>
          </a:xfrm>
          <a:prstGeom prst="rect">
            <a:avLst/>
          </a:prstGeom>
          <a:noFill/>
        </p:spPr>
        <p:txBody>
          <a:bodyPr wrap="square">
            <a:spAutoFit/>
          </a:bodyPr>
          <a:lstStyle/>
          <a:p>
            <a:pPr marL="914400" lvl="1" indent="-457200" algn="just">
              <a:lnSpc>
                <a:spcPct val="90000"/>
              </a:lnSpc>
              <a:spcBef>
                <a:spcPts val="1000"/>
              </a:spcBef>
              <a:buClr>
                <a:srgbClr val="015BA6"/>
              </a:buClr>
              <a:buFont typeface="+mj-lt"/>
              <a:buAutoNum type="arabicPeriod"/>
            </a:pPr>
            <a:r>
              <a:rPr lang="en-US" sz="2000" dirty="0" err="1">
                <a:latin typeface="Tahoma" panose="020B0604030504040204" pitchFamily="34" charset="0"/>
                <a:ea typeface="Tahoma" panose="020B0604030504040204" pitchFamily="34" charset="0"/>
                <a:cs typeface="Tahoma" panose="020B0604030504040204" pitchFamily="34" charset="0"/>
              </a:rPr>
              <a:t>Prepar</a:t>
            </a:r>
            <a:r>
              <a:rPr lang="pl-PL" sz="2000" dirty="0">
                <a:latin typeface="Tahoma" panose="020B0604030504040204" pitchFamily="34" charset="0"/>
                <a:ea typeface="Tahoma" panose="020B0604030504040204" pitchFamily="34" charset="0"/>
                <a:cs typeface="Tahoma" panose="020B0604030504040204" pitchFamily="34" charset="0"/>
              </a:rPr>
              <a:t>e</a:t>
            </a:r>
            <a:r>
              <a:rPr lang="en-US" sz="2000" dirty="0">
                <a:latin typeface="Tahoma" panose="020B0604030504040204" pitchFamily="34" charset="0"/>
                <a:ea typeface="Tahoma" panose="020B0604030504040204" pitchFamily="34" charset="0"/>
                <a:cs typeface="Tahoma" panose="020B0604030504040204" pitchFamily="34" charset="0"/>
              </a:rPr>
              <a:t> data sheet; List </a:t>
            </a:r>
            <a:r>
              <a:rPr lang="pl-PL" sz="2000" dirty="0">
                <a:latin typeface="Tahoma" panose="020B0604030504040204" pitchFamily="34" charset="0"/>
                <a:ea typeface="Tahoma" panose="020B0604030504040204" pitchFamily="34" charset="0"/>
                <a:cs typeface="Tahoma" panose="020B0604030504040204" pitchFamily="34" charset="0"/>
              </a:rPr>
              <a:t>the</a:t>
            </a:r>
            <a:r>
              <a:rPr lang="en-US" sz="2000" dirty="0">
                <a:latin typeface="Tahoma" panose="020B0604030504040204" pitchFamily="34" charset="0"/>
                <a:ea typeface="Tahoma" panose="020B0604030504040204" pitchFamily="34" charset="0"/>
                <a:cs typeface="Tahoma" panose="020B0604030504040204" pitchFamily="34" charset="0"/>
              </a:rPr>
              <a:t> criteria.</a:t>
            </a:r>
          </a:p>
          <a:p>
            <a:pPr marL="914400" lvl="1" indent="-457200" algn="just">
              <a:lnSpc>
                <a:spcPct val="90000"/>
              </a:lnSpc>
              <a:spcBef>
                <a:spcPts val="1000"/>
              </a:spcBef>
              <a:buClr>
                <a:srgbClr val="015BA6"/>
              </a:buClr>
              <a:buFont typeface="+mj-l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Compare criteria in pairs (scale 1, 3, 5).</a:t>
            </a:r>
          </a:p>
          <a:p>
            <a:pPr marL="914400" lvl="1" indent="-457200" algn="just">
              <a:lnSpc>
                <a:spcPct val="90000"/>
              </a:lnSpc>
              <a:spcBef>
                <a:spcPts val="1000"/>
              </a:spcBef>
              <a:buClr>
                <a:srgbClr val="015BA6"/>
              </a:buClr>
              <a:buFont typeface="+mj-l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Calculate the sum for each criterion.</a:t>
            </a:r>
          </a:p>
          <a:p>
            <a:pPr marL="914400" lvl="1" indent="-457200" algn="just">
              <a:lnSpc>
                <a:spcPct val="90000"/>
              </a:lnSpc>
              <a:spcBef>
                <a:spcPts val="1000"/>
              </a:spcBef>
              <a:buClr>
                <a:srgbClr val="015BA6"/>
              </a:buClr>
              <a:buFont typeface="+mj-l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Calculate the share of each cell in the sum for each criterion.</a:t>
            </a:r>
          </a:p>
          <a:p>
            <a:pPr marL="914400" lvl="1" indent="-457200" algn="just">
              <a:lnSpc>
                <a:spcPct val="90000"/>
              </a:lnSpc>
              <a:spcBef>
                <a:spcPts val="1000"/>
              </a:spcBef>
              <a:buClr>
                <a:srgbClr val="015BA6"/>
              </a:buClr>
              <a:buFont typeface="+mj-l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Calculate global preferences for each criterion.</a:t>
            </a:r>
          </a:p>
          <a:p>
            <a:pPr marL="914400" lvl="1" indent="-457200" algn="just">
              <a:lnSpc>
                <a:spcPct val="90000"/>
              </a:lnSpc>
              <a:spcBef>
                <a:spcPts val="1000"/>
              </a:spcBef>
              <a:buClr>
                <a:srgbClr val="015BA6"/>
              </a:buClr>
              <a:buFont typeface="+mj-l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Show global preferences for each criterion.</a:t>
            </a:r>
          </a:p>
          <a:p>
            <a:pPr marL="914400" lvl="1" indent="-457200" algn="just">
              <a:lnSpc>
                <a:spcPct val="90000"/>
              </a:lnSpc>
              <a:spcBef>
                <a:spcPts val="1000"/>
              </a:spcBef>
              <a:buClr>
                <a:srgbClr val="015BA6"/>
              </a:buClr>
              <a:buFont typeface="+mj-l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Indicate suppliers (A1, B2, C3, D4).</a:t>
            </a:r>
          </a:p>
        </p:txBody>
      </p:sp>
      <p:pic>
        <p:nvPicPr>
          <p:cNvPr id="15" name="Obraz 14" descr="Obraz zawierający clipart, kreskówka, żółty, symbol&#10;&#10;Opis wygenerowany automatycznie">
            <a:extLst>
              <a:ext uri="{FF2B5EF4-FFF2-40B4-BE49-F238E27FC236}">
                <a16:creationId xmlns:a16="http://schemas.microsoft.com/office/drawing/2014/main" id="{6E7A47D1-48FF-8F8A-41DB-5BCACF9F51F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908" y="2155853"/>
            <a:ext cx="939165" cy="939165"/>
          </a:xfrm>
          <a:prstGeom prst="rect">
            <a:avLst/>
          </a:prstGeom>
          <a:noFill/>
        </p:spPr>
      </p:pic>
      <p:sp>
        <p:nvSpPr>
          <p:cNvPr id="2" name="pole tekstowe 1">
            <a:extLst>
              <a:ext uri="{FF2B5EF4-FFF2-40B4-BE49-F238E27FC236}">
                <a16:creationId xmlns:a16="http://schemas.microsoft.com/office/drawing/2014/main" id="{83BE9801-806B-DFD4-F0F5-102F64B19516}"/>
              </a:ext>
            </a:extLst>
          </p:cNvPr>
          <p:cNvSpPr txBox="1"/>
          <p:nvPr/>
        </p:nvSpPr>
        <p:spPr>
          <a:xfrm>
            <a:off x="6755129" y="2362602"/>
            <a:ext cx="5239963" cy="3780522"/>
          </a:xfrm>
          <a:prstGeom prst="rect">
            <a:avLst/>
          </a:prstGeom>
          <a:noFill/>
        </p:spPr>
        <p:txBody>
          <a:bodyPr wrap="square">
            <a:spAutoFit/>
          </a:bodyPr>
          <a:lstStyle/>
          <a:p>
            <a:pPr marL="914400" lvl="1" indent="-457200" algn="just">
              <a:lnSpc>
                <a:spcPct val="90000"/>
              </a:lnSpc>
              <a:spcBef>
                <a:spcPts val="1000"/>
              </a:spcBef>
              <a:buClr>
                <a:srgbClr val="015BA6"/>
              </a:buClr>
              <a:buFont typeface="+mj-lt"/>
              <a:buAutoNum type="arabicPeriod" startAt="8"/>
            </a:pPr>
            <a:r>
              <a:rPr lang="en-US" sz="2000" dirty="0">
                <a:latin typeface="Tahoma" panose="020B0604030504040204" pitchFamily="34" charset="0"/>
                <a:ea typeface="Tahoma" panose="020B0604030504040204" pitchFamily="34" charset="0"/>
                <a:cs typeface="Tahoma" panose="020B0604030504040204" pitchFamily="34" charset="0"/>
              </a:rPr>
              <a:t>Calculate local preferences for each criterion and supplier.</a:t>
            </a:r>
          </a:p>
          <a:p>
            <a:pPr marL="914400" lvl="1" indent="-457200" algn="just">
              <a:lnSpc>
                <a:spcPct val="90000"/>
              </a:lnSpc>
              <a:spcBef>
                <a:spcPts val="1000"/>
              </a:spcBef>
              <a:buClr>
                <a:srgbClr val="015BA6"/>
              </a:buClr>
              <a:buFont typeface="+mj-lt"/>
              <a:buAutoNum type="arabicPeriod" startAt="8"/>
            </a:pPr>
            <a:r>
              <a:rPr lang="en-US" sz="2000" dirty="0">
                <a:latin typeface="Tahoma" panose="020B0604030504040204" pitchFamily="34" charset="0"/>
                <a:ea typeface="Tahoma" panose="020B0604030504040204" pitchFamily="34" charset="0"/>
                <a:cs typeface="Tahoma" panose="020B0604030504040204" pitchFamily="34" charset="0"/>
              </a:rPr>
              <a:t>Calculate the share of each cell in the sum for each criterion and supplier.</a:t>
            </a:r>
          </a:p>
          <a:p>
            <a:pPr marL="914400" lvl="1" indent="-457200" algn="just">
              <a:lnSpc>
                <a:spcPct val="90000"/>
              </a:lnSpc>
              <a:spcBef>
                <a:spcPts val="1000"/>
              </a:spcBef>
              <a:buClr>
                <a:srgbClr val="015BA6"/>
              </a:buClr>
              <a:buFont typeface="+mj-lt"/>
              <a:buAutoNum type="arabicPeriod" startAt="8"/>
            </a:pPr>
            <a:r>
              <a:rPr lang="en-US" sz="2000" dirty="0">
                <a:latin typeface="Tahoma" panose="020B0604030504040204" pitchFamily="34" charset="0"/>
                <a:ea typeface="Tahoma" panose="020B0604030504040204" pitchFamily="34" charset="0"/>
                <a:cs typeface="Tahoma" panose="020B0604030504040204" pitchFamily="34" charset="0"/>
              </a:rPr>
              <a:t>Calculate local preferences for each criterion and supplier.</a:t>
            </a:r>
          </a:p>
          <a:p>
            <a:pPr marL="914400" lvl="1" indent="-457200" algn="just">
              <a:lnSpc>
                <a:spcPct val="90000"/>
              </a:lnSpc>
              <a:spcBef>
                <a:spcPts val="1000"/>
              </a:spcBef>
              <a:buClr>
                <a:srgbClr val="015BA6"/>
              </a:buClr>
              <a:buFont typeface="+mj-lt"/>
              <a:buAutoNum type="arabicPeriod" startAt="8"/>
            </a:pPr>
            <a:r>
              <a:rPr lang="en-US" sz="2000" dirty="0">
                <a:latin typeface="Tahoma" panose="020B0604030504040204" pitchFamily="34" charset="0"/>
                <a:ea typeface="Tahoma" panose="020B0604030504040204" pitchFamily="34" charset="0"/>
                <a:cs typeface="Tahoma" panose="020B0604030504040204" pitchFamily="34" charset="0"/>
              </a:rPr>
              <a:t>Show local preferences for each supplier for a given criterion.</a:t>
            </a:r>
          </a:p>
          <a:p>
            <a:pPr marL="914400" lvl="1" indent="-457200" algn="just">
              <a:lnSpc>
                <a:spcPct val="90000"/>
              </a:lnSpc>
              <a:spcBef>
                <a:spcPts val="1000"/>
              </a:spcBef>
              <a:buClr>
                <a:srgbClr val="015BA6"/>
              </a:buClr>
              <a:buFont typeface="+mj-lt"/>
              <a:buAutoNum type="arabicPeriod" startAt="8"/>
            </a:pPr>
            <a:r>
              <a:rPr lang="en-US" sz="2000" dirty="0">
                <a:latin typeface="Tahoma" panose="020B0604030504040204" pitchFamily="34" charset="0"/>
                <a:ea typeface="Tahoma" panose="020B0604030504040204" pitchFamily="34" charset="0"/>
                <a:cs typeface="Tahoma" panose="020B0604030504040204" pitchFamily="34" charset="0"/>
              </a:rPr>
              <a:t>Establish a ranking of suppliers.</a:t>
            </a:r>
          </a:p>
          <a:p>
            <a:pPr marL="914400" lvl="1" indent="-457200" algn="just">
              <a:lnSpc>
                <a:spcPct val="90000"/>
              </a:lnSpc>
              <a:spcBef>
                <a:spcPts val="1000"/>
              </a:spcBef>
              <a:buClr>
                <a:srgbClr val="015BA6"/>
              </a:buClr>
              <a:buFont typeface="+mj-lt"/>
              <a:buAutoNum type="arabicPeriod" startAt="8"/>
            </a:pPr>
            <a:r>
              <a:rPr lang="en-US" sz="2000" dirty="0">
                <a:latin typeface="Tahoma" panose="020B0604030504040204" pitchFamily="34" charset="0"/>
                <a:ea typeface="Tahoma" panose="020B0604030504040204" pitchFamily="34" charset="0"/>
                <a:cs typeface="Tahoma" panose="020B0604030504040204" pitchFamily="34" charset="0"/>
              </a:rPr>
              <a:t>Select a supplier</a:t>
            </a:r>
            <a:r>
              <a:rPr lang="pl-PL" sz="2000" dirty="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3" name="pole tekstowe 2">
            <a:extLst>
              <a:ext uri="{FF2B5EF4-FFF2-40B4-BE49-F238E27FC236}">
                <a16:creationId xmlns:a16="http://schemas.microsoft.com/office/drawing/2014/main" id="{5D79FE3C-4B45-16BC-C61E-0E128AC3EFE0}"/>
              </a:ext>
            </a:extLst>
          </p:cNvPr>
          <p:cNvSpPr txBox="1"/>
          <p:nvPr/>
        </p:nvSpPr>
        <p:spPr>
          <a:xfrm>
            <a:off x="1052945" y="1656820"/>
            <a:ext cx="10086109" cy="369332"/>
          </a:xfrm>
          <a:prstGeom prst="rect">
            <a:avLst/>
          </a:prstGeom>
          <a:noFill/>
        </p:spPr>
        <p:txBody>
          <a:bodyPr wrap="square">
            <a:spAutoFit/>
          </a:bodyPr>
          <a:lstStyle/>
          <a:p>
            <a:pPr algn="just">
              <a:lnSpc>
                <a:spcPct val="90000"/>
              </a:lnSpc>
              <a:spcBef>
                <a:spcPts val="1000"/>
              </a:spcBef>
              <a:buClr>
                <a:srgbClr val="015BA6"/>
              </a:buClr>
            </a:pPr>
            <a:r>
              <a:rPr lang="en-US" sz="2000" dirty="0">
                <a:latin typeface="Tahoma" panose="020B0604030504040204" pitchFamily="34" charset="0"/>
                <a:ea typeface="Tahoma" panose="020B0604030504040204" pitchFamily="34" charset="0"/>
                <a:cs typeface="Tahoma" panose="020B0604030504040204" pitchFamily="34" charset="0"/>
              </a:rPr>
              <a:t>Evaluate suppliers for the selected assortment item.</a:t>
            </a:r>
            <a:r>
              <a:rPr lang="pl-PL" sz="2000" dirty="0">
                <a:latin typeface="Tahoma" panose="020B0604030504040204" pitchFamily="34" charset="0"/>
                <a:ea typeface="Tahoma" panose="020B0604030504040204" pitchFamily="34" charset="0"/>
                <a:cs typeface="Tahoma" panose="020B0604030504040204" pitchFamily="34" charset="0"/>
              </a:rPr>
              <a:t> To do </a:t>
            </a:r>
            <a:r>
              <a:rPr lang="pl-PL" sz="2000" dirty="0" err="1">
                <a:latin typeface="Tahoma" panose="020B0604030504040204" pitchFamily="34" charset="0"/>
                <a:ea typeface="Tahoma" panose="020B0604030504040204" pitchFamily="34" charset="0"/>
                <a:cs typeface="Tahoma" panose="020B0604030504040204" pitchFamily="34" charset="0"/>
              </a:rPr>
              <a:t>that</a:t>
            </a:r>
            <a:r>
              <a:rPr lang="pl-PL" sz="2000" dirty="0">
                <a:latin typeface="Tahoma" panose="020B0604030504040204" pitchFamily="34" charset="0"/>
                <a:ea typeface="Tahoma" panose="020B0604030504040204" pitchFamily="34" charset="0"/>
                <a:cs typeface="Tahoma" panose="020B0604030504040204" pitchFamily="34" charset="0"/>
              </a:rPr>
              <a:t> </a:t>
            </a:r>
            <a:r>
              <a:rPr lang="pl-PL" sz="2000" dirty="0" err="1">
                <a:latin typeface="Tahoma" panose="020B0604030504040204" pitchFamily="34" charset="0"/>
                <a:ea typeface="Tahoma" panose="020B0604030504040204" pitchFamily="34" charset="0"/>
                <a:cs typeface="Tahoma" panose="020B0604030504040204" pitchFamily="34" charset="0"/>
              </a:rPr>
              <a:t>follow</a:t>
            </a:r>
            <a:r>
              <a:rPr lang="pl-PL" sz="2000" dirty="0">
                <a:latin typeface="Tahoma" panose="020B0604030504040204" pitchFamily="34" charset="0"/>
                <a:ea typeface="Tahoma" panose="020B0604030504040204" pitchFamily="34" charset="0"/>
                <a:cs typeface="Tahoma" panose="020B0604030504040204" pitchFamily="34" charset="0"/>
              </a:rPr>
              <a:t> </a:t>
            </a:r>
            <a:r>
              <a:rPr lang="pl-PL" sz="2000" dirty="0" err="1">
                <a:latin typeface="Tahoma" panose="020B0604030504040204" pitchFamily="34" charset="0"/>
                <a:ea typeface="Tahoma" panose="020B0604030504040204" pitchFamily="34" charset="0"/>
                <a:cs typeface="Tahoma" panose="020B0604030504040204" pitchFamily="34" charset="0"/>
              </a:rPr>
              <a:t>steps</a:t>
            </a:r>
            <a:r>
              <a:rPr lang="pl-PL" sz="2000" dirty="0">
                <a:latin typeface="Tahoma" panose="020B0604030504040204" pitchFamily="34" charset="0"/>
                <a:ea typeface="Tahoma" panose="020B0604030504040204" pitchFamily="34" charset="0"/>
                <a:cs typeface="Tahoma" panose="020B0604030504040204" pitchFamily="34" charset="0"/>
              </a:rPr>
              <a:t> </a:t>
            </a:r>
            <a:r>
              <a:rPr lang="pl-PL" sz="2000" dirty="0" err="1">
                <a:latin typeface="Tahoma" panose="020B0604030504040204" pitchFamily="34" charset="0"/>
                <a:ea typeface="Tahoma" panose="020B0604030504040204" pitchFamily="34" charset="0"/>
                <a:cs typeface="Tahoma" panose="020B0604030504040204" pitchFamily="34" charset="0"/>
              </a:rPr>
              <a:t>below</a:t>
            </a:r>
            <a:r>
              <a:rPr lang="pl-PL" sz="2000" dirty="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7195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94600-4781-6FFB-9358-1B8833B7B72A}"/>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DBB41CC2-86D0-51EF-2917-162D75C05411}"/>
              </a:ext>
            </a:extLst>
          </p:cNvPr>
          <p:cNvSpPr>
            <a:spLocks noGrp="1"/>
          </p:cNvSpPr>
          <p:nvPr>
            <p:ph type="title"/>
          </p:nvPr>
        </p:nvSpPr>
        <p:spPr/>
        <p:txBody>
          <a:bodyPr/>
          <a:lstStyle/>
          <a:p>
            <a:r>
              <a:rPr lang="en-US" dirty="0"/>
              <a:t>Multi-criteria </a:t>
            </a:r>
            <a:r>
              <a:rPr lang="pl-PL" dirty="0"/>
              <a:t>M</a:t>
            </a:r>
            <a:r>
              <a:rPr lang="en-US" dirty="0" err="1"/>
              <a:t>ethod</a:t>
            </a:r>
            <a:r>
              <a:rPr lang="pl-PL" dirty="0"/>
              <a:t> – </a:t>
            </a:r>
            <a:r>
              <a:rPr lang="pl-PL" dirty="0" err="1"/>
              <a:t>an</a:t>
            </a:r>
            <a:r>
              <a:rPr lang="pl-PL" dirty="0"/>
              <a:t> </a:t>
            </a:r>
            <a:r>
              <a:rPr lang="pl-PL" dirty="0" err="1"/>
              <a:t>Example</a:t>
            </a:r>
            <a:endParaRPr lang="pl-PL" dirty="0"/>
          </a:p>
        </p:txBody>
      </p:sp>
      <p:sp>
        <p:nvSpPr>
          <p:cNvPr id="14" name="pole tekstowe 13">
            <a:extLst>
              <a:ext uri="{FF2B5EF4-FFF2-40B4-BE49-F238E27FC236}">
                <a16:creationId xmlns:a16="http://schemas.microsoft.com/office/drawing/2014/main" id="{F30CCF18-E526-E11B-667C-E8931AE614D0}"/>
              </a:ext>
            </a:extLst>
          </p:cNvPr>
          <p:cNvSpPr txBox="1"/>
          <p:nvPr/>
        </p:nvSpPr>
        <p:spPr>
          <a:xfrm>
            <a:off x="6622766" y="1677726"/>
            <a:ext cx="5303543" cy="2949525"/>
          </a:xfrm>
          <a:prstGeom prst="rect">
            <a:avLst/>
          </a:prstGeom>
          <a:noFill/>
        </p:spPr>
        <p:txBody>
          <a:bodyPr wrap="square">
            <a:spAutoFit/>
          </a:bodyPr>
          <a:lstStyle/>
          <a:p>
            <a:pPr marL="342900" indent="-342900" algn="just">
              <a:lnSpc>
                <a:spcPct val="90000"/>
              </a:lnSpc>
              <a:spcBef>
                <a:spcPts val="1000"/>
              </a:spcBef>
              <a:buClr>
                <a:srgbClr val="015BA6"/>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The scale of comparison of criteria was selected:</a:t>
            </a:r>
          </a:p>
          <a:p>
            <a:pPr marL="800100" lvl="1" indent="-342900" algn="just">
              <a:lnSpc>
                <a:spcPct val="90000"/>
              </a:lnSpc>
              <a:spcBef>
                <a:spcPts val="1000"/>
              </a:spcBef>
              <a:buClr>
                <a:srgbClr val="015BA6"/>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1 – just as good / important,</a:t>
            </a:r>
          </a:p>
          <a:p>
            <a:pPr marL="800100" lvl="1" indent="-342900" algn="just">
              <a:lnSpc>
                <a:spcPct val="90000"/>
              </a:lnSpc>
              <a:spcBef>
                <a:spcPts val="1000"/>
              </a:spcBef>
              <a:buClr>
                <a:srgbClr val="015BA6"/>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2 – slightly better / more important,</a:t>
            </a:r>
          </a:p>
          <a:p>
            <a:pPr marL="800100" lvl="1" indent="-342900" algn="just">
              <a:lnSpc>
                <a:spcPct val="90000"/>
              </a:lnSpc>
              <a:spcBef>
                <a:spcPts val="1000"/>
              </a:spcBef>
              <a:buClr>
                <a:srgbClr val="015BA6"/>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3 – definitely better / more important,</a:t>
            </a:r>
          </a:p>
          <a:p>
            <a:pPr marL="800100" lvl="1" indent="-342900" algn="just">
              <a:lnSpc>
                <a:spcPct val="90000"/>
              </a:lnSpc>
              <a:spcBef>
                <a:spcPts val="1000"/>
              </a:spcBef>
              <a:buClr>
                <a:srgbClr val="015BA6"/>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4 – much better / more important,</a:t>
            </a:r>
          </a:p>
          <a:p>
            <a:pPr marL="800100" lvl="1" indent="-342900" algn="just">
              <a:lnSpc>
                <a:spcPct val="90000"/>
              </a:lnSpc>
              <a:spcBef>
                <a:spcPts val="1000"/>
              </a:spcBef>
              <a:buClr>
                <a:srgbClr val="015BA6"/>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5 – extremely better / more important.</a:t>
            </a:r>
          </a:p>
        </p:txBody>
      </p:sp>
      <p:sp>
        <p:nvSpPr>
          <p:cNvPr id="2" name="pole tekstowe 1">
            <a:extLst>
              <a:ext uri="{FF2B5EF4-FFF2-40B4-BE49-F238E27FC236}">
                <a16:creationId xmlns:a16="http://schemas.microsoft.com/office/drawing/2014/main" id="{A541560C-D725-8C3E-8C3A-01B8E148BB76}"/>
              </a:ext>
            </a:extLst>
          </p:cNvPr>
          <p:cNvSpPr txBox="1"/>
          <p:nvPr/>
        </p:nvSpPr>
        <p:spPr>
          <a:xfrm>
            <a:off x="265691" y="1677726"/>
            <a:ext cx="5660547" cy="3098284"/>
          </a:xfrm>
          <a:prstGeom prst="rect">
            <a:avLst/>
          </a:prstGeom>
          <a:noFill/>
        </p:spPr>
        <p:txBody>
          <a:bodyPr wrap="square">
            <a:spAutoFit/>
          </a:bodyPr>
          <a:lstStyle/>
          <a:p>
            <a:pPr marL="342900" indent="-342900" algn="just">
              <a:lnSpc>
                <a:spcPct val="90000"/>
              </a:lnSpc>
              <a:spcBef>
                <a:spcPts val="1000"/>
              </a:spcBef>
              <a:buClr>
                <a:srgbClr val="015BA6"/>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The selected criteria are:</a:t>
            </a:r>
          </a:p>
          <a:p>
            <a:pPr marL="800100" lvl="1" indent="-342900" algn="just">
              <a:lnSpc>
                <a:spcPct val="90000"/>
              </a:lnSpc>
              <a:spcBef>
                <a:spcPts val="1000"/>
              </a:spcBef>
              <a:buClr>
                <a:srgbClr val="015BA6"/>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Quality of the bicycle part (parts do not break down, are durable, no complaints),</a:t>
            </a:r>
          </a:p>
          <a:p>
            <a:pPr marL="800100" lvl="1" indent="-342900" algn="just">
              <a:lnSpc>
                <a:spcPct val="90000"/>
              </a:lnSpc>
              <a:spcBef>
                <a:spcPts val="1000"/>
              </a:spcBef>
              <a:buClr>
                <a:srgbClr val="015BA6"/>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Price of the bicycle part (the lower the better),</a:t>
            </a:r>
          </a:p>
          <a:p>
            <a:pPr marL="800100" lvl="1" indent="-342900" algn="just">
              <a:lnSpc>
                <a:spcPct val="90000"/>
              </a:lnSpc>
              <a:spcBef>
                <a:spcPts val="1000"/>
              </a:spcBef>
              <a:buClr>
                <a:srgbClr val="015BA6"/>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Timeliness of deliveries (deliveries are delivered on time),</a:t>
            </a:r>
          </a:p>
          <a:p>
            <a:pPr marL="800100" lvl="1" indent="-342900" algn="just">
              <a:lnSpc>
                <a:spcPct val="90000"/>
              </a:lnSpc>
              <a:spcBef>
                <a:spcPts val="1000"/>
              </a:spcBef>
              <a:buClr>
                <a:srgbClr val="015BA6"/>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Reliability of deliveries (products arrive intact, without damage</a:t>
            </a:r>
            <a:r>
              <a:rPr lang="pl-PL" sz="2000" dirty="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67959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F4139-8A70-DD7A-8EFD-695EDC875A3F}"/>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D23EC431-7CEC-92CD-4A1A-7559BB425F5F}"/>
              </a:ext>
            </a:extLst>
          </p:cNvPr>
          <p:cNvSpPr>
            <a:spLocks noGrp="1"/>
          </p:cNvSpPr>
          <p:nvPr>
            <p:ph type="title"/>
          </p:nvPr>
        </p:nvSpPr>
        <p:spPr/>
        <p:txBody>
          <a:bodyPr/>
          <a:lstStyle/>
          <a:p>
            <a:r>
              <a:rPr lang="en-US" dirty="0"/>
              <a:t>Multi-criteria </a:t>
            </a:r>
            <a:r>
              <a:rPr lang="pl-PL" dirty="0"/>
              <a:t>M</a:t>
            </a:r>
            <a:r>
              <a:rPr lang="en-US" dirty="0" err="1"/>
              <a:t>ethod</a:t>
            </a:r>
            <a:r>
              <a:rPr lang="pl-PL" dirty="0"/>
              <a:t> – </a:t>
            </a:r>
            <a:r>
              <a:rPr lang="pl-PL" dirty="0" err="1"/>
              <a:t>an</a:t>
            </a:r>
            <a:r>
              <a:rPr lang="pl-PL" dirty="0"/>
              <a:t> </a:t>
            </a:r>
            <a:r>
              <a:rPr lang="pl-PL" dirty="0" err="1"/>
              <a:t>Example</a:t>
            </a:r>
            <a:endParaRPr lang="pl-PL" dirty="0"/>
          </a:p>
        </p:txBody>
      </p:sp>
      <p:pic>
        <p:nvPicPr>
          <p:cNvPr id="3" name="Obraz 2" descr="Obraz zawierający design&#10;&#10;Opis wygenerowany automatycznie">
            <a:extLst>
              <a:ext uri="{FF2B5EF4-FFF2-40B4-BE49-F238E27FC236}">
                <a16:creationId xmlns:a16="http://schemas.microsoft.com/office/drawing/2014/main" id="{1DC0B48C-A30F-0C8C-239A-1B32AD98174A}"/>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2177376" y="2592435"/>
            <a:ext cx="666750" cy="561340"/>
          </a:xfrm>
          <a:prstGeom prst="rect">
            <a:avLst/>
          </a:prstGeom>
        </p:spPr>
      </p:pic>
      <p:sp>
        <p:nvSpPr>
          <p:cNvPr id="6" name="pole tekstowe 5">
            <a:extLst>
              <a:ext uri="{FF2B5EF4-FFF2-40B4-BE49-F238E27FC236}">
                <a16:creationId xmlns:a16="http://schemas.microsoft.com/office/drawing/2014/main" id="{E745B058-8562-ACAD-BA24-F01222FC61FF}"/>
              </a:ext>
            </a:extLst>
          </p:cNvPr>
          <p:cNvSpPr txBox="1"/>
          <p:nvPr/>
        </p:nvSpPr>
        <p:spPr>
          <a:xfrm>
            <a:off x="233498" y="2731254"/>
            <a:ext cx="5762264" cy="1179810"/>
          </a:xfrm>
          <a:prstGeom prst="rect">
            <a:avLst/>
          </a:prstGeom>
          <a:noFill/>
        </p:spPr>
        <p:txBody>
          <a:bodyPr wrap="square">
            <a:spAutoFit/>
          </a:bodyPr>
          <a:lstStyle/>
          <a:p>
            <a:pPr algn="just">
              <a:lnSpc>
                <a:spcPct val="90000"/>
              </a:lnSpc>
              <a:spcBef>
                <a:spcPts val="1000"/>
              </a:spcBef>
              <a:buClr>
                <a:srgbClr val="015BA6"/>
              </a:buClr>
            </a:pPr>
            <a:r>
              <a:rPr lang="en-US" sz="2000" dirty="0">
                <a:latin typeface="Tahoma" panose="020B0604030504040204" pitchFamily="34" charset="0"/>
                <a:ea typeface="Tahoma" panose="020B0604030504040204" pitchFamily="34" charset="0"/>
                <a:cs typeface="Tahoma" panose="020B0604030504040204" pitchFamily="34" charset="0"/>
              </a:rPr>
              <a:t>Excel example:</a:t>
            </a:r>
          </a:p>
          <a:p>
            <a:pPr marL="457200" indent="-457200" algn="just">
              <a:lnSpc>
                <a:spcPct val="90000"/>
              </a:lnSpc>
              <a:spcBef>
                <a:spcPts val="1000"/>
              </a:spcBef>
              <a:buClr>
                <a:srgbClr val="015BA6"/>
              </a:buClr>
              <a:buFont typeface="+mj-l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Prepare a data sheet; list the criteria.</a:t>
            </a:r>
          </a:p>
          <a:p>
            <a:pPr marL="457200" indent="-457200" algn="just">
              <a:lnSpc>
                <a:spcPct val="90000"/>
              </a:lnSpc>
              <a:spcBef>
                <a:spcPts val="1000"/>
              </a:spcBef>
              <a:buClr>
                <a:srgbClr val="015BA6"/>
              </a:buClr>
              <a:buFont typeface="+mj-l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Compare criteria in pairs (scale 1, 3, 5).</a:t>
            </a:r>
          </a:p>
        </p:txBody>
      </p:sp>
      <p:sp>
        <p:nvSpPr>
          <p:cNvPr id="8" name="pole tekstowe 7">
            <a:extLst>
              <a:ext uri="{FF2B5EF4-FFF2-40B4-BE49-F238E27FC236}">
                <a16:creationId xmlns:a16="http://schemas.microsoft.com/office/drawing/2014/main" id="{065F3DC1-0CCF-E0A4-586E-C693F9BADA56}"/>
              </a:ext>
            </a:extLst>
          </p:cNvPr>
          <p:cNvSpPr txBox="1"/>
          <p:nvPr/>
        </p:nvSpPr>
        <p:spPr>
          <a:xfrm>
            <a:off x="5476755" y="1541286"/>
            <a:ext cx="6595642" cy="369332"/>
          </a:xfrm>
          <a:prstGeom prst="rect">
            <a:avLst/>
          </a:prstGeom>
          <a:noFill/>
        </p:spPr>
        <p:txBody>
          <a:bodyPr wrap="square">
            <a:spAutoFit/>
          </a:bodyPr>
          <a:lstStyle/>
          <a:p>
            <a:pPr marL="457200" indent="-457200" algn="just">
              <a:lnSpc>
                <a:spcPct val="90000"/>
              </a:lnSpc>
              <a:spcBef>
                <a:spcPts val="1000"/>
              </a:spcBef>
              <a:buClr>
                <a:srgbClr val="015BA6"/>
              </a:buClr>
              <a:buFont typeface="+mj-lt"/>
              <a:buAutoNum type="arabicPeriod" startAt="3"/>
            </a:pPr>
            <a:r>
              <a:rPr lang="en-US" sz="2000" dirty="0">
                <a:latin typeface="Tahoma" panose="020B0604030504040204" pitchFamily="34" charset="0"/>
                <a:ea typeface="Tahoma" panose="020B0604030504040204" pitchFamily="34" charset="0"/>
                <a:cs typeface="Tahoma" panose="020B0604030504040204" pitchFamily="34" charset="0"/>
              </a:rPr>
              <a:t>Calculate the sum for each criterion in the column</a:t>
            </a:r>
            <a:r>
              <a:rPr lang="pl-PL" sz="2000" dirty="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2" name="Obraz 1" descr="Obraz zawierający tekst, zrzut ekranu, numer, Czcionka&#10;&#10;Opis wygenerowany automatycznie">
            <a:extLst>
              <a:ext uri="{FF2B5EF4-FFF2-40B4-BE49-F238E27FC236}">
                <a16:creationId xmlns:a16="http://schemas.microsoft.com/office/drawing/2014/main" id="{36F1C2C5-A96F-B8B2-9DDC-E2F0876C17B7}"/>
              </a:ext>
            </a:extLst>
          </p:cNvPr>
          <p:cNvPicPr>
            <a:picLocks noChangeAspect="1"/>
          </p:cNvPicPr>
          <p:nvPr/>
        </p:nvPicPr>
        <p:blipFill>
          <a:blip r:embed="rId3"/>
          <a:stretch>
            <a:fillRect/>
          </a:stretch>
        </p:blipFill>
        <p:spPr>
          <a:xfrm>
            <a:off x="90076" y="4393129"/>
            <a:ext cx="6005924" cy="1615085"/>
          </a:xfrm>
          <a:prstGeom prst="rect">
            <a:avLst/>
          </a:prstGeom>
        </p:spPr>
      </p:pic>
      <p:pic>
        <p:nvPicPr>
          <p:cNvPr id="5" name="Obraz 4" descr="Obraz zawierający tekst, zrzut ekranu, numer, Czcionka&#10;&#10;Opis wygenerowany automatycznie">
            <a:extLst>
              <a:ext uri="{FF2B5EF4-FFF2-40B4-BE49-F238E27FC236}">
                <a16:creationId xmlns:a16="http://schemas.microsoft.com/office/drawing/2014/main" id="{D65E8551-E396-844B-3645-7F73992E903F}"/>
              </a:ext>
            </a:extLst>
          </p:cNvPr>
          <p:cNvPicPr>
            <a:picLocks noChangeAspect="1"/>
          </p:cNvPicPr>
          <p:nvPr/>
        </p:nvPicPr>
        <p:blipFill>
          <a:blip r:embed="rId4"/>
          <a:stretch>
            <a:fillRect/>
          </a:stretch>
        </p:blipFill>
        <p:spPr>
          <a:xfrm>
            <a:off x="5643144" y="1970236"/>
            <a:ext cx="6262864" cy="2422893"/>
          </a:xfrm>
          <a:prstGeom prst="rect">
            <a:avLst/>
          </a:prstGeom>
        </p:spPr>
      </p:pic>
    </p:spTree>
    <p:extLst>
      <p:ext uri="{BB962C8B-B14F-4D97-AF65-F5344CB8AC3E}">
        <p14:creationId xmlns:p14="http://schemas.microsoft.com/office/powerpoint/2010/main" val="332905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94F70-9CCD-2128-6F13-082944E836DB}"/>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22617D02-7039-D1DD-85A5-D10C6E35E6D7}"/>
              </a:ext>
            </a:extLst>
          </p:cNvPr>
          <p:cNvSpPr>
            <a:spLocks noGrp="1"/>
          </p:cNvSpPr>
          <p:nvPr>
            <p:ph type="title"/>
          </p:nvPr>
        </p:nvSpPr>
        <p:spPr/>
        <p:txBody>
          <a:bodyPr/>
          <a:lstStyle/>
          <a:p>
            <a:r>
              <a:rPr lang="en-US" dirty="0"/>
              <a:t>Multi-criteria </a:t>
            </a:r>
            <a:r>
              <a:rPr lang="pl-PL" dirty="0"/>
              <a:t>M</a:t>
            </a:r>
            <a:r>
              <a:rPr lang="en-US" dirty="0" err="1"/>
              <a:t>ethod</a:t>
            </a:r>
            <a:r>
              <a:rPr lang="pl-PL" dirty="0"/>
              <a:t> – </a:t>
            </a:r>
            <a:r>
              <a:rPr lang="pl-PL" dirty="0" err="1"/>
              <a:t>an</a:t>
            </a:r>
            <a:r>
              <a:rPr lang="pl-PL" dirty="0"/>
              <a:t> </a:t>
            </a:r>
            <a:r>
              <a:rPr lang="pl-PL" dirty="0" err="1"/>
              <a:t>Example</a:t>
            </a:r>
            <a:endParaRPr lang="pl-PL" dirty="0"/>
          </a:p>
        </p:txBody>
      </p:sp>
      <p:sp>
        <p:nvSpPr>
          <p:cNvPr id="6" name="pole tekstowe 5">
            <a:extLst>
              <a:ext uri="{FF2B5EF4-FFF2-40B4-BE49-F238E27FC236}">
                <a16:creationId xmlns:a16="http://schemas.microsoft.com/office/drawing/2014/main" id="{A3C5DD4A-C88C-C804-E10C-7E6CE80850C5}"/>
              </a:ext>
            </a:extLst>
          </p:cNvPr>
          <p:cNvSpPr txBox="1"/>
          <p:nvPr/>
        </p:nvSpPr>
        <p:spPr>
          <a:xfrm>
            <a:off x="243073" y="1808880"/>
            <a:ext cx="5328292" cy="646331"/>
          </a:xfrm>
          <a:prstGeom prst="rect">
            <a:avLst/>
          </a:prstGeom>
          <a:noFill/>
        </p:spPr>
        <p:txBody>
          <a:bodyPr wrap="square">
            <a:spAutoFit/>
          </a:bodyPr>
          <a:lstStyle/>
          <a:p>
            <a:pPr marL="457200" indent="-457200" algn="just">
              <a:lnSpc>
                <a:spcPct val="90000"/>
              </a:lnSpc>
              <a:spcBef>
                <a:spcPts val="1000"/>
              </a:spcBef>
              <a:buClr>
                <a:srgbClr val="015BA6"/>
              </a:buClr>
              <a:buFont typeface="+mj-lt"/>
              <a:buAutoNum type="arabicPeriod" startAt="4"/>
            </a:pPr>
            <a:r>
              <a:rPr lang="en-US" sz="2000" dirty="0">
                <a:latin typeface="Tahoma" panose="020B0604030504040204" pitchFamily="34" charset="0"/>
                <a:ea typeface="Tahoma" panose="020B0604030504040204" pitchFamily="34" charset="0"/>
                <a:cs typeface="Tahoma" panose="020B0604030504040204" pitchFamily="34" charset="0"/>
              </a:rPr>
              <a:t>Count the share of each cell in the total for each criterion</a:t>
            </a:r>
            <a:r>
              <a:rPr lang="pl-PL" sz="2000" dirty="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8" name="pole tekstowe 7">
            <a:extLst>
              <a:ext uri="{FF2B5EF4-FFF2-40B4-BE49-F238E27FC236}">
                <a16:creationId xmlns:a16="http://schemas.microsoft.com/office/drawing/2014/main" id="{30EF0450-415E-5922-453E-ADF9C99CF85B}"/>
              </a:ext>
            </a:extLst>
          </p:cNvPr>
          <p:cNvSpPr txBox="1"/>
          <p:nvPr/>
        </p:nvSpPr>
        <p:spPr>
          <a:xfrm>
            <a:off x="6462531" y="1314209"/>
            <a:ext cx="5729469" cy="646331"/>
          </a:xfrm>
          <a:prstGeom prst="rect">
            <a:avLst/>
          </a:prstGeom>
          <a:noFill/>
        </p:spPr>
        <p:txBody>
          <a:bodyPr wrap="square">
            <a:spAutoFit/>
          </a:bodyPr>
          <a:lstStyle/>
          <a:p>
            <a:pPr marL="457200" indent="-457200" algn="just">
              <a:lnSpc>
                <a:spcPct val="90000"/>
              </a:lnSpc>
              <a:spcBef>
                <a:spcPts val="1000"/>
              </a:spcBef>
              <a:buClr>
                <a:srgbClr val="015BA6"/>
              </a:buClr>
              <a:buFont typeface="+mj-lt"/>
              <a:buAutoNum type="arabicPeriod" startAt="5"/>
            </a:pPr>
            <a:r>
              <a:rPr lang="en-US" sz="2000" dirty="0">
                <a:latin typeface="Tahoma" panose="020B0604030504040204" pitchFamily="34" charset="0"/>
                <a:ea typeface="Tahoma" panose="020B0604030504040204" pitchFamily="34" charset="0"/>
                <a:cs typeface="Tahoma" panose="020B0604030504040204" pitchFamily="34" charset="0"/>
              </a:rPr>
              <a:t>Calculate global preferences for each criterion</a:t>
            </a:r>
            <a:r>
              <a:rPr lang="pl-PL" sz="2000" dirty="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3" name="Obraz 2" descr="Obraz zawierający tekst, zrzut ekranu, numer, Czcionka&#10;&#10;Opis wygenerowany automatycznie">
            <a:extLst>
              <a:ext uri="{FF2B5EF4-FFF2-40B4-BE49-F238E27FC236}">
                <a16:creationId xmlns:a16="http://schemas.microsoft.com/office/drawing/2014/main" id="{CB1F211A-553F-E052-3A23-FBB96CCF017D}"/>
              </a:ext>
            </a:extLst>
          </p:cNvPr>
          <p:cNvPicPr>
            <a:picLocks noChangeAspect="1"/>
          </p:cNvPicPr>
          <p:nvPr/>
        </p:nvPicPr>
        <p:blipFill>
          <a:blip r:embed="rId2"/>
          <a:stretch>
            <a:fillRect/>
          </a:stretch>
        </p:blipFill>
        <p:spPr>
          <a:xfrm>
            <a:off x="405120" y="2970703"/>
            <a:ext cx="5328292" cy="3522171"/>
          </a:xfrm>
          <a:prstGeom prst="rect">
            <a:avLst/>
          </a:prstGeom>
        </p:spPr>
      </p:pic>
      <p:pic>
        <p:nvPicPr>
          <p:cNvPr id="7" name="Obraz 6" descr="Obraz zawierający tekst, zrzut ekranu, numer, Czcionka&#10;&#10;Opis wygenerowany automatycznie">
            <a:extLst>
              <a:ext uri="{FF2B5EF4-FFF2-40B4-BE49-F238E27FC236}">
                <a16:creationId xmlns:a16="http://schemas.microsoft.com/office/drawing/2014/main" id="{7F70202D-092D-CBD1-C767-4507A8198F2E}"/>
              </a:ext>
            </a:extLst>
          </p:cNvPr>
          <p:cNvPicPr>
            <a:picLocks noChangeAspect="1"/>
          </p:cNvPicPr>
          <p:nvPr/>
        </p:nvPicPr>
        <p:blipFill>
          <a:blip r:embed="rId3"/>
          <a:stretch>
            <a:fillRect/>
          </a:stretch>
        </p:blipFill>
        <p:spPr>
          <a:xfrm>
            <a:off x="5835285" y="2075662"/>
            <a:ext cx="6113642" cy="2034162"/>
          </a:xfrm>
          <a:prstGeom prst="rect">
            <a:avLst/>
          </a:prstGeom>
        </p:spPr>
      </p:pic>
    </p:spTree>
    <p:extLst>
      <p:ext uri="{BB962C8B-B14F-4D97-AF65-F5344CB8AC3E}">
        <p14:creationId xmlns:p14="http://schemas.microsoft.com/office/powerpoint/2010/main" val="93350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E646F-0C3D-ED59-A730-CDEB2F915401}"/>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3EA76409-F05D-8A44-5658-87F527F7EC07}"/>
              </a:ext>
            </a:extLst>
          </p:cNvPr>
          <p:cNvSpPr>
            <a:spLocks noGrp="1"/>
          </p:cNvSpPr>
          <p:nvPr>
            <p:ph type="title"/>
          </p:nvPr>
        </p:nvSpPr>
        <p:spPr/>
        <p:txBody>
          <a:bodyPr/>
          <a:lstStyle/>
          <a:p>
            <a:r>
              <a:rPr lang="en-US" dirty="0"/>
              <a:t>Multi-criteria </a:t>
            </a:r>
            <a:r>
              <a:rPr lang="pl-PL" dirty="0"/>
              <a:t>M</a:t>
            </a:r>
            <a:r>
              <a:rPr lang="en-US" dirty="0" err="1"/>
              <a:t>ethod</a:t>
            </a:r>
            <a:r>
              <a:rPr lang="pl-PL" dirty="0"/>
              <a:t> – </a:t>
            </a:r>
            <a:r>
              <a:rPr lang="pl-PL" dirty="0" err="1"/>
              <a:t>an</a:t>
            </a:r>
            <a:r>
              <a:rPr lang="pl-PL" dirty="0"/>
              <a:t> </a:t>
            </a:r>
            <a:r>
              <a:rPr lang="pl-PL" dirty="0" err="1"/>
              <a:t>Example</a:t>
            </a:r>
            <a:endParaRPr lang="pl-PL" dirty="0"/>
          </a:p>
        </p:txBody>
      </p:sp>
      <p:sp>
        <p:nvSpPr>
          <p:cNvPr id="6" name="pole tekstowe 5">
            <a:extLst>
              <a:ext uri="{FF2B5EF4-FFF2-40B4-BE49-F238E27FC236}">
                <a16:creationId xmlns:a16="http://schemas.microsoft.com/office/drawing/2014/main" id="{2BC2945F-1C0A-7850-7230-E98778E86EE1}"/>
              </a:ext>
            </a:extLst>
          </p:cNvPr>
          <p:cNvSpPr txBox="1"/>
          <p:nvPr/>
        </p:nvSpPr>
        <p:spPr>
          <a:xfrm>
            <a:off x="243073" y="1808880"/>
            <a:ext cx="11563104" cy="369332"/>
          </a:xfrm>
          <a:prstGeom prst="rect">
            <a:avLst/>
          </a:prstGeom>
          <a:noFill/>
        </p:spPr>
        <p:txBody>
          <a:bodyPr wrap="square">
            <a:spAutoFit/>
          </a:bodyPr>
          <a:lstStyle/>
          <a:p>
            <a:pPr marL="457200" indent="-457200" algn="just">
              <a:lnSpc>
                <a:spcPct val="90000"/>
              </a:lnSpc>
              <a:spcBef>
                <a:spcPts val="1000"/>
              </a:spcBef>
              <a:buClr>
                <a:srgbClr val="015BA6"/>
              </a:buClr>
              <a:buFont typeface="+mj-lt"/>
              <a:buAutoNum type="arabicPeriod" startAt="6"/>
            </a:pPr>
            <a:r>
              <a:rPr lang="en-US" sz="2000" dirty="0">
                <a:latin typeface="Tahoma" panose="020B0604030504040204" pitchFamily="34" charset="0"/>
                <a:ea typeface="Tahoma" panose="020B0604030504040204" pitchFamily="34" charset="0"/>
                <a:cs typeface="Tahoma" panose="020B0604030504040204" pitchFamily="34" charset="0"/>
              </a:rPr>
              <a:t>Show global preferences for each criterion</a:t>
            </a:r>
            <a:r>
              <a:rPr lang="pl-PL" sz="2000" dirty="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2" name="Obraz 1" descr="Obraz zawierający tekst, linia, Czcionka, diagram&#10;&#10;Opis wygenerowany automatycznie">
            <a:extLst>
              <a:ext uri="{FF2B5EF4-FFF2-40B4-BE49-F238E27FC236}">
                <a16:creationId xmlns:a16="http://schemas.microsoft.com/office/drawing/2014/main" id="{7444124B-D8CD-CF2F-9C91-0AD658F7CEAE}"/>
              </a:ext>
            </a:extLst>
          </p:cNvPr>
          <p:cNvPicPr>
            <a:picLocks noChangeAspect="1"/>
          </p:cNvPicPr>
          <p:nvPr/>
        </p:nvPicPr>
        <p:blipFill>
          <a:blip r:embed="rId2"/>
          <a:stretch>
            <a:fillRect/>
          </a:stretch>
        </p:blipFill>
        <p:spPr>
          <a:xfrm>
            <a:off x="5904640" y="1160346"/>
            <a:ext cx="5759563" cy="1666399"/>
          </a:xfrm>
          <a:prstGeom prst="rect">
            <a:avLst/>
          </a:prstGeom>
        </p:spPr>
      </p:pic>
      <p:sp>
        <p:nvSpPr>
          <p:cNvPr id="5" name="pole tekstowe 4">
            <a:extLst>
              <a:ext uri="{FF2B5EF4-FFF2-40B4-BE49-F238E27FC236}">
                <a16:creationId xmlns:a16="http://schemas.microsoft.com/office/drawing/2014/main" id="{D16254E1-6182-B0A6-B96D-08BDF814CF36}"/>
              </a:ext>
            </a:extLst>
          </p:cNvPr>
          <p:cNvSpPr txBox="1"/>
          <p:nvPr/>
        </p:nvSpPr>
        <p:spPr>
          <a:xfrm>
            <a:off x="282639" y="2538792"/>
            <a:ext cx="11222596" cy="774571"/>
          </a:xfrm>
          <a:prstGeom prst="rect">
            <a:avLst/>
          </a:prstGeom>
          <a:noFill/>
        </p:spPr>
        <p:txBody>
          <a:bodyPr wrap="square">
            <a:spAutoFit/>
          </a:bodyPr>
          <a:lstStyle/>
          <a:p>
            <a:pPr marL="457200" indent="-457200" algn="just">
              <a:lnSpc>
                <a:spcPct val="90000"/>
              </a:lnSpc>
              <a:spcBef>
                <a:spcPts val="1000"/>
              </a:spcBef>
              <a:buClr>
                <a:srgbClr val="015BA6"/>
              </a:buClr>
              <a:buFont typeface="+mj-lt"/>
              <a:buAutoNum type="arabicPeriod" startAt="7"/>
            </a:pPr>
            <a:r>
              <a:rPr lang="en-US" sz="2000" dirty="0">
                <a:latin typeface="Tahoma" panose="020B0604030504040204" pitchFamily="34" charset="0"/>
                <a:ea typeface="Tahoma" panose="020B0604030504040204" pitchFamily="34" charset="0"/>
                <a:cs typeface="Tahoma" panose="020B0604030504040204" pitchFamily="34" charset="0"/>
              </a:rPr>
              <a:t>Indicate suppliers (A1, B2, C3, D4).</a:t>
            </a:r>
          </a:p>
          <a:p>
            <a:pPr marL="457200" indent="-457200" algn="just">
              <a:lnSpc>
                <a:spcPct val="90000"/>
              </a:lnSpc>
              <a:spcBef>
                <a:spcPts val="1000"/>
              </a:spcBef>
              <a:buClr>
                <a:srgbClr val="015BA6"/>
              </a:buClr>
              <a:buFont typeface="+mj-lt"/>
              <a:buAutoNum type="arabicPeriod" startAt="7"/>
            </a:pPr>
            <a:r>
              <a:rPr lang="en-US" sz="2000" dirty="0">
                <a:latin typeface="Tahoma" panose="020B0604030504040204" pitchFamily="34" charset="0"/>
                <a:ea typeface="Tahoma" panose="020B0604030504040204" pitchFamily="34" charset="0"/>
                <a:cs typeface="Tahoma" panose="020B0604030504040204" pitchFamily="34" charset="0"/>
              </a:rPr>
              <a:t>Compare suppliers in pairs according to each criterion (scale 1-7).</a:t>
            </a:r>
          </a:p>
        </p:txBody>
      </p:sp>
      <p:pic>
        <p:nvPicPr>
          <p:cNvPr id="7" name="Obraz 6" descr="Obraz zawierający tekst, zrzut ekranu, numer, Czcionka&#10;&#10;Opis wygenerowany automatycznie">
            <a:extLst>
              <a:ext uri="{FF2B5EF4-FFF2-40B4-BE49-F238E27FC236}">
                <a16:creationId xmlns:a16="http://schemas.microsoft.com/office/drawing/2014/main" id="{43F964E9-C853-41DA-491D-E8A03F045AF2}"/>
              </a:ext>
            </a:extLst>
          </p:cNvPr>
          <p:cNvPicPr>
            <a:picLocks noChangeAspect="1"/>
          </p:cNvPicPr>
          <p:nvPr/>
        </p:nvPicPr>
        <p:blipFill>
          <a:blip r:embed="rId3"/>
          <a:stretch>
            <a:fillRect/>
          </a:stretch>
        </p:blipFill>
        <p:spPr>
          <a:xfrm>
            <a:off x="1625857" y="3313363"/>
            <a:ext cx="4340131" cy="3121190"/>
          </a:xfrm>
          <a:prstGeom prst="rect">
            <a:avLst/>
          </a:prstGeom>
        </p:spPr>
      </p:pic>
      <p:pic>
        <p:nvPicPr>
          <p:cNvPr id="8" name="Obraz 7" descr="Obraz zawierający tekst, zrzut ekranu, numer, Czcionka&#10;&#10;Opis wygenerowany automatycznie">
            <a:extLst>
              <a:ext uri="{FF2B5EF4-FFF2-40B4-BE49-F238E27FC236}">
                <a16:creationId xmlns:a16="http://schemas.microsoft.com/office/drawing/2014/main" id="{5C9E91C8-2A34-E5D9-C628-2EEE8DDA5864}"/>
              </a:ext>
            </a:extLst>
          </p:cNvPr>
          <p:cNvPicPr>
            <a:picLocks noChangeAspect="1"/>
          </p:cNvPicPr>
          <p:nvPr/>
        </p:nvPicPr>
        <p:blipFill>
          <a:blip r:embed="rId4"/>
          <a:stretch>
            <a:fillRect/>
          </a:stretch>
        </p:blipFill>
        <p:spPr>
          <a:xfrm>
            <a:off x="6096000" y="3313363"/>
            <a:ext cx="4292569" cy="3121190"/>
          </a:xfrm>
          <a:prstGeom prst="rect">
            <a:avLst/>
          </a:prstGeom>
        </p:spPr>
      </p:pic>
    </p:spTree>
    <p:extLst>
      <p:ext uri="{BB962C8B-B14F-4D97-AF65-F5344CB8AC3E}">
        <p14:creationId xmlns:p14="http://schemas.microsoft.com/office/powerpoint/2010/main" val="50491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0D522-9708-50D5-1048-F67ECAB1FD1E}"/>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DF0EC674-A431-0FDA-6F4D-B15D0D9DC573}"/>
              </a:ext>
            </a:extLst>
          </p:cNvPr>
          <p:cNvSpPr>
            <a:spLocks noGrp="1"/>
          </p:cNvSpPr>
          <p:nvPr>
            <p:ph type="title"/>
          </p:nvPr>
        </p:nvSpPr>
        <p:spPr/>
        <p:txBody>
          <a:bodyPr/>
          <a:lstStyle/>
          <a:p>
            <a:r>
              <a:rPr lang="en-US" dirty="0"/>
              <a:t>Multi-criteria </a:t>
            </a:r>
            <a:r>
              <a:rPr lang="pl-PL" dirty="0"/>
              <a:t>M</a:t>
            </a:r>
            <a:r>
              <a:rPr lang="en-US" dirty="0" err="1"/>
              <a:t>ethod</a:t>
            </a:r>
            <a:r>
              <a:rPr lang="pl-PL" dirty="0"/>
              <a:t> – </a:t>
            </a:r>
            <a:r>
              <a:rPr lang="pl-PL" dirty="0" err="1"/>
              <a:t>an</a:t>
            </a:r>
            <a:r>
              <a:rPr lang="pl-PL" dirty="0"/>
              <a:t> </a:t>
            </a:r>
            <a:r>
              <a:rPr lang="pl-PL" dirty="0" err="1"/>
              <a:t>Example</a:t>
            </a:r>
            <a:endParaRPr lang="pl-PL" dirty="0"/>
          </a:p>
        </p:txBody>
      </p:sp>
      <p:sp>
        <p:nvSpPr>
          <p:cNvPr id="6" name="pole tekstowe 5">
            <a:extLst>
              <a:ext uri="{FF2B5EF4-FFF2-40B4-BE49-F238E27FC236}">
                <a16:creationId xmlns:a16="http://schemas.microsoft.com/office/drawing/2014/main" id="{AFFF380D-4CBB-5096-C23F-132F278A44C9}"/>
              </a:ext>
            </a:extLst>
          </p:cNvPr>
          <p:cNvSpPr txBox="1"/>
          <p:nvPr/>
        </p:nvSpPr>
        <p:spPr>
          <a:xfrm>
            <a:off x="398974" y="1889974"/>
            <a:ext cx="9448316" cy="369332"/>
          </a:xfrm>
          <a:prstGeom prst="rect">
            <a:avLst/>
          </a:prstGeom>
          <a:noFill/>
        </p:spPr>
        <p:txBody>
          <a:bodyPr wrap="square">
            <a:spAutoFit/>
          </a:bodyPr>
          <a:lstStyle/>
          <a:p>
            <a:pPr marL="457200" indent="-457200" algn="just">
              <a:lnSpc>
                <a:spcPct val="90000"/>
              </a:lnSpc>
              <a:spcBef>
                <a:spcPts val="1000"/>
              </a:spcBef>
              <a:buClr>
                <a:srgbClr val="015BA6"/>
              </a:buClr>
              <a:buFont typeface="+mj-lt"/>
              <a:buAutoNum type="arabicPeriod" startAt="9"/>
            </a:pPr>
            <a:r>
              <a:rPr lang="en-US" sz="2000" dirty="0">
                <a:latin typeface="Tahoma" panose="020B0604030504040204" pitchFamily="34" charset="0"/>
                <a:ea typeface="Tahoma" panose="020B0604030504040204" pitchFamily="34" charset="0"/>
                <a:cs typeface="Tahoma" panose="020B0604030504040204" pitchFamily="34" charset="0"/>
              </a:rPr>
              <a:t>Calculate the share of each cell in the total for each criterion and supplier</a:t>
            </a:r>
            <a:r>
              <a:rPr lang="pl-PL" sz="2000" dirty="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3" name="Obraz 2" descr="Obraz zawierający tekst, zrzut ekranu, numer, Równolegle&#10;&#10;Opis wygenerowany automatycznie">
            <a:extLst>
              <a:ext uri="{FF2B5EF4-FFF2-40B4-BE49-F238E27FC236}">
                <a16:creationId xmlns:a16="http://schemas.microsoft.com/office/drawing/2014/main" id="{68267398-93F3-9711-53A3-044FE98A6C71}"/>
              </a:ext>
            </a:extLst>
          </p:cNvPr>
          <p:cNvPicPr>
            <a:picLocks noChangeAspect="1"/>
          </p:cNvPicPr>
          <p:nvPr/>
        </p:nvPicPr>
        <p:blipFill>
          <a:blip r:embed="rId2"/>
          <a:srcRect b="41761"/>
          <a:stretch/>
        </p:blipFill>
        <p:spPr>
          <a:xfrm>
            <a:off x="0" y="2473779"/>
            <a:ext cx="6082258" cy="2908062"/>
          </a:xfrm>
          <a:prstGeom prst="rect">
            <a:avLst/>
          </a:prstGeom>
        </p:spPr>
      </p:pic>
      <p:pic>
        <p:nvPicPr>
          <p:cNvPr id="9" name="Obraz 8" descr="Obraz zawierający tekst, zrzut ekranu, numer, Równolegle&#10;&#10;Opis wygenerowany automatycznie">
            <a:extLst>
              <a:ext uri="{FF2B5EF4-FFF2-40B4-BE49-F238E27FC236}">
                <a16:creationId xmlns:a16="http://schemas.microsoft.com/office/drawing/2014/main" id="{9179774A-01C0-4110-67C4-E6170A4CF5F6}"/>
              </a:ext>
            </a:extLst>
          </p:cNvPr>
          <p:cNvPicPr>
            <a:picLocks noChangeAspect="1"/>
          </p:cNvPicPr>
          <p:nvPr/>
        </p:nvPicPr>
        <p:blipFill>
          <a:blip r:embed="rId2"/>
          <a:srcRect t="60267"/>
          <a:stretch/>
        </p:blipFill>
        <p:spPr>
          <a:xfrm>
            <a:off x="6082258" y="3397822"/>
            <a:ext cx="6082258" cy="1984019"/>
          </a:xfrm>
          <a:prstGeom prst="rect">
            <a:avLst/>
          </a:prstGeom>
        </p:spPr>
      </p:pic>
    </p:spTree>
    <p:extLst>
      <p:ext uri="{BB962C8B-B14F-4D97-AF65-F5344CB8AC3E}">
        <p14:creationId xmlns:p14="http://schemas.microsoft.com/office/powerpoint/2010/main" val="393446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F7104-D418-1885-5AF5-43EFBD476A4D}"/>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1EB7E24B-D8FA-3D7C-37B9-D2FF19A4032D}"/>
              </a:ext>
            </a:extLst>
          </p:cNvPr>
          <p:cNvSpPr>
            <a:spLocks noGrp="1"/>
          </p:cNvSpPr>
          <p:nvPr>
            <p:ph type="title"/>
          </p:nvPr>
        </p:nvSpPr>
        <p:spPr/>
        <p:txBody>
          <a:bodyPr/>
          <a:lstStyle/>
          <a:p>
            <a:r>
              <a:rPr lang="en-US" dirty="0"/>
              <a:t>Multi-criteria </a:t>
            </a:r>
            <a:r>
              <a:rPr lang="pl-PL" dirty="0"/>
              <a:t>M</a:t>
            </a:r>
            <a:r>
              <a:rPr lang="en-US" dirty="0" err="1"/>
              <a:t>ethod</a:t>
            </a:r>
            <a:r>
              <a:rPr lang="pl-PL" dirty="0"/>
              <a:t> – </a:t>
            </a:r>
            <a:r>
              <a:rPr lang="pl-PL" dirty="0" err="1"/>
              <a:t>an</a:t>
            </a:r>
            <a:r>
              <a:rPr lang="pl-PL" dirty="0"/>
              <a:t> </a:t>
            </a:r>
            <a:r>
              <a:rPr lang="pl-PL" dirty="0" err="1"/>
              <a:t>Example</a:t>
            </a:r>
            <a:endParaRPr lang="pl-PL" dirty="0"/>
          </a:p>
        </p:txBody>
      </p:sp>
      <p:sp>
        <p:nvSpPr>
          <p:cNvPr id="6" name="pole tekstowe 5">
            <a:extLst>
              <a:ext uri="{FF2B5EF4-FFF2-40B4-BE49-F238E27FC236}">
                <a16:creationId xmlns:a16="http://schemas.microsoft.com/office/drawing/2014/main" id="{ECF0371E-22FF-AFD8-ABAF-0372324E23EB}"/>
              </a:ext>
            </a:extLst>
          </p:cNvPr>
          <p:cNvSpPr txBox="1"/>
          <p:nvPr/>
        </p:nvSpPr>
        <p:spPr>
          <a:xfrm>
            <a:off x="799137" y="1687087"/>
            <a:ext cx="9745133" cy="369332"/>
          </a:xfrm>
          <a:prstGeom prst="rect">
            <a:avLst/>
          </a:prstGeom>
          <a:noFill/>
        </p:spPr>
        <p:txBody>
          <a:bodyPr wrap="square">
            <a:spAutoFit/>
          </a:bodyPr>
          <a:lstStyle/>
          <a:p>
            <a:pPr marL="457200" indent="-457200" algn="just">
              <a:lnSpc>
                <a:spcPct val="90000"/>
              </a:lnSpc>
              <a:spcBef>
                <a:spcPts val="1000"/>
              </a:spcBef>
              <a:buClr>
                <a:srgbClr val="015BA6"/>
              </a:buClr>
              <a:buFont typeface="+mj-lt"/>
              <a:buAutoNum type="arabicPeriod" startAt="10"/>
            </a:pPr>
            <a:r>
              <a:rPr lang="en-US" sz="2000" dirty="0">
                <a:latin typeface="Tahoma" panose="020B0604030504040204" pitchFamily="34" charset="0"/>
                <a:ea typeface="Tahoma" panose="020B0604030504040204" pitchFamily="34" charset="0"/>
                <a:cs typeface="Tahoma" panose="020B0604030504040204" pitchFamily="34" charset="0"/>
              </a:rPr>
              <a:t>Calculate local preferences for each criterion and supplier.</a:t>
            </a:r>
          </a:p>
        </p:txBody>
      </p:sp>
      <p:pic>
        <p:nvPicPr>
          <p:cNvPr id="2" name="Obraz 1">
            <a:extLst>
              <a:ext uri="{FF2B5EF4-FFF2-40B4-BE49-F238E27FC236}">
                <a16:creationId xmlns:a16="http://schemas.microsoft.com/office/drawing/2014/main" id="{D6C9D6CE-58D9-8740-66EF-BAB898551CD4}"/>
              </a:ext>
            </a:extLst>
          </p:cNvPr>
          <p:cNvPicPr>
            <a:picLocks noChangeAspect="1"/>
          </p:cNvPicPr>
          <p:nvPr/>
        </p:nvPicPr>
        <p:blipFill>
          <a:blip r:embed="rId2"/>
          <a:srcRect b="40664"/>
          <a:stretch/>
        </p:blipFill>
        <p:spPr>
          <a:xfrm>
            <a:off x="799137" y="2334869"/>
            <a:ext cx="4837162" cy="3846012"/>
          </a:xfrm>
          <a:prstGeom prst="rect">
            <a:avLst/>
          </a:prstGeom>
        </p:spPr>
      </p:pic>
      <p:pic>
        <p:nvPicPr>
          <p:cNvPr id="5" name="Obraz 4">
            <a:extLst>
              <a:ext uri="{FF2B5EF4-FFF2-40B4-BE49-F238E27FC236}">
                <a16:creationId xmlns:a16="http://schemas.microsoft.com/office/drawing/2014/main" id="{EAD95833-0B0A-8CDA-EBD2-1F094BA57EA1}"/>
              </a:ext>
            </a:extLst>
          </p:cNvPr>
          <p:cNvPicPr>
            <a:picLocks noChangeAspect="1"/>
          </p:cNvPicPr>
          <p:nvPr/>
        </p:nvPicPr>
        <p:blipFill>
          <a:blip r:embed="rId2"/>
          <a:srcRect t="60137"/>
          <a:stretch/>
        </p:blipFill>
        <p:spPr>
          <a:xfrm>
            <a:off x="5947168" y="3493076"/>
            <a:ext cx="4865995" cy="2599212"/>
          </a:xfrm>
          <a:prstGeom prst="rect">
            <a:avLst/>
          </a:prstGeom>
        </p:spPr>
      </p:pic>
    </p:spTree>
    <p:extLst>
      <p:ext uri="{BB962C8B-B14F-4D97-AF65-F5344CB8AC3E}">
        <p14:creationId xmlns:p14="http://schemas.microsoft.com/office/powerpoint/2010/main" val="22387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37E17-20A0-9832-C3A6-B40B5F530D17}"/>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822AE6EE-A1BF-4264-8DDD-720B6C7CBDAF}"/>
              </a:ext>
            </a:extLst>
          </p:cNvPr>
          <p:cNvSpPr>
            <a:spLocks noGrp="1"/>
          </p:cNvSpPr>
          <p:nvPr>
            <p:ph type="title"/>
          </p:nvPr>
        </p:nvSpPr>
        <p:spPr/>
        <p:txBody>
          <a:bodyPr/>
          <a:lstStyle/>
          <a:p>
            <a:r>
              <a:rPr lang="en-US" dirty="0"/>
              <a:t>Multi-criteria </a:t>
            </a:r>
            <a:r>
              <a:rPr lang="pl-PL" dirty="0"/>
              <a:t>M</a:t>
            </a:r>
            <a:r>
              <a:rPr lang="en-US" dirty="0" err="1"/>
              <a:t>ethod</a:t>
            </a:r>
            <a:r>
              <a:rPr lang="pl-PL" dirty="0"/>
              <a:t> – </a:t>
            </a:r>
            <a:r>
              <a:rPr lang="pl-PL" dirty="0" err="1"/>
              <a:t>an</a:t>
            </a:r>
            <a:r>
              <a:rPr lang="pl-PL" dirty="0"/>
              <a:t> </a:t>
            </a:r>
            <a:r>
              <a:rPr lang="pl-PL" dirty="0" err="1"/>
              <a:t>Example</a:t>
            </a:r>
            <a:endParaRPr lang="pl-PL" dirty="0"/>
          </a:p>
        </p:txBody>
      </p:sp>
      <p:sp>
        <p:nvSpPr>
          <p:cNvPr id="6" name="pole tekstowe 5">
            <a:extLst>
              <a:ext uri="{FF2B5EF4-FFF2-40B4-BE49-F238E27FC236}">
                <a16:creationId xmlns:a16="http://schemas.microsoft.com/office/drawing/2014/main" id="{54EBBB03-0062-DA8A-435E-5D00EF211D5F}"/>
              </a:ext>
            </a:extLst>
          </p:cNvPr>
          <p:cNvSpPr txBox="1"/>
          <p:nvPr/>
        </p:nvSpPr>
        <p:spPr>
          <a:xfrm>
            <a:off x="243074" y="1808880"/>
            <a:ext cx="4062708" cy="923330"/>
          </a:xfrm>
          <a:prstGeom prst="rect">
            <a:avLst/>
          </a:prstGeom>
          <a:noFill/>
        </p:spPr>
        <p:txBody>
          <a:bodyPr wrap="square">
            <a:spAutoFit/>
          </a:bodyPr>
          <a:lstStyle/>
          <a:p>
            <a:pPr marL="457200" indent="-457200" algn="just">
              <a:lnSpc>
                <a:spcPct val="90000"/>
              </a:lnSpc>
              <a:spcBef>
                <a:spcPts val="1000"/>
              </a:spcBef>
              <a:buClr>
                <a:srgbClr val="015BA6"/>
              </a:buClr>
              <a:buFont typeface="+mj-lt"/>
              <a:buAutoNum type="arabicPeriod" startAt="11"/>
            </a:pPr>
            <a:r>
              <a:rPr lang="en-US" sz="2000" dirty="0">
                <a:latin typeface="Tahoma" panose="020B0604030504040204" pitchFamily="34" charset="0"/>
                <a:ea typeface="Tahoma" panose="020B0604030504040204" pitchFamily="34" charset="0"/>
                <a:cs typeface="Tahoma" panose="020B0604030504040204" pitchFamily="34" charset="0"/>
              </a:rPr>
              <a:t>Show local preferences for each supplier with respect to a given criterion.</a:t>
            </a:r>
          </a:p>
        </p:txBody>
      </p:sp>
      <p:pic>
        <p:nvPicPr>
          <p:cNvPr id="3" name="Obraz 2" descr="Obraz zawierający tekst, zrzut ekranu, numer, linia&#10;&#10;Opis wygenerowany automatycznie">
            <a:extLst>
              <a:ext uri="{FF2B5EF4-FFF2-40B4-BE49-F238E27FC236}">
                <a16:creationId xmlns:a16="http://schemas.microsoft.com/office/drawing/2014/main" id="{C6878277-6953-81D1-7681-2ED27587B0B8}"/>
              </a:ext>
            </a:extLst>
          </p:cNvPr>
          <p:cNvPicPr>
            <a:picLocks noChangeAspect="1"/>
          </p:cNvPicPr>
          <p:nvPr/>
        </p:nvPicPr>
        <p:blipFill>
          <a:blip r:embed="rId2"/>
          <a:stretch>
            <a:fillRect/>
          </a:stretch>
        </p:blipFill>
        <p:spPr>
          <a:xfrm>
            <a:off x="187449" y="3006372"/>
            <a:ext cx="4173958" cy="1776981"/>
          </a:xfrm>
          <a:prstGeom prst="rect">
            <a:avLst/>
          </a:prstGeom>
        </p:spPr>
      </p:pic>
      <p:sp>
        <p:nvSpPr>
          <p:cNvPr id="9" name="pole tekstowe 8">
            <a:extLst>
              <a:ext uri="{FF2B5EF4-FFF2-40B4-BE49-F238E27FC236}">
                <a16:creationId xmlns:a16="http://schemas.microsoft.com/office/drawing/2014/main" id="{A4618B38-1467-754D-72EE-FAAC44597FD3}"/>
              </a:ext>
            </a:extLst>
          </p:cNvPr>
          <p:cNvSpPr txBox="1"/>
          <p:nvPr/>
        </p:nvSpPr>
        <p:spPr>
          <a:xfrm>
            <a:off x="7465676" y="1808880"/>
            <a:ext cx="4062708" cy="369332"/>
          </a:xfrm>
          <a:prstGeom prst="rect">
            <a:avLst/>
          </a:prstGeom>
          <a:noFill/>
        </p:spPr>
        <p:txBody>
          <a:bodyPr wrap="square">
            <a:spAutoFit/>
          </a:bodyPr>
          <a:lstStyle/>
          <a:p>
            <a:pPr marL="457200" indent="-457200" algn="just">
              <a:lnSpc>
                <a:spcPct val="90000"/>
              </a:lnSpc>
              <a:spcBef>
                <a:spcPts val="1000"/>
              </a:spcBef>
              <a:buClr>
                <a:srgbClr val="015BA6"/>
              </a:buClr>
              <a:buFont typeface="+mj-lt"/>
              <a:buAutoNum type="arabicPeriod" startAt="12"/>
            </a:pPr>
            <a:r>
              <a:rPr lang="en-US" sz="2000" dirty="0">
                <a:latin typeface="Tahoma" panose="020B0604030504040204" pitchFamily="34" charset="0"/>
                <a:ea typeface="Tahoma" panose="020B0604030504040204" pitchFamily="34" charset="0"/>
                <a:cs typeface="Tahoma" panose="020B0604030504040204" pitchFamily="34" charset="0"/>
              </a:rPr>
              <a:t>Establish a supplier ranking.</a:t>
            </a:r>
          </a:p>
        </p:txBody>
      </p:sp>
      <p:pic>
        <p:nvPicPr>
          <p:cNvPr id="10" name="Obraz 9" descr="Obraz zawierający tekst, zrzut ekranu, numer, Czcionka&#10;&#10;Opis wygenerowany automatycznie">
            <a:extLst>
              <a:ext uri="{FF2B5EF4-FFF2-40B4-BE49-F238E27FC236}">
                <a16:creationId xmlns:a16="http://schemas.microsoft.com/office/drawing/2014/main" id="{AC66164A-8E53-07E7-13AB-1E65531B913B}"/>
              </a:ext>
            </a:extLst>
          </p:cNvPr>
          <p:cNvPicPr>
            <a:picLocks noChangeAspect="1"/>
          </p:cNvPicPr>
          <p:nvPr/>
        </p:nvPicPr>
        <p:blipFill>
          <a:blip r:embed="rId3"/>
          <a:stretch>
            <a:fillRect/>
          </a:stretch>
        </p:blipFill>
        <p:spPr>
          <a:xfrm>
            <a:off x="5602886" y="2224378"/>
            <a:ext cx="6346040" cy="2409244"/>
          </a:xfrm>
          <a:prstGeom prst="rect">
            <a:avLst/>
          </a:prstGeom>
        </p:spPr>
      </p:pic>
      <p:sp>
        <p:nvSpPr>
          <p:cNvPr id="11" name="pole tekstowe 10">
            <a:extLst>
              <a:ext uri="{FF2B5EF4-FFF2-40B4-BE49-F238E27FC236}">
                <a16:creationId xmlns:a16="http://schemas.microsoft.com/office/drawing/2014/main" id="{BC086A3B-4D96-126A-8857-AFF590596358}"/>
              </a:ext>
            </a:extLst>
          </p:cNvPr>
          <p:cNvSpPr txBox="1"/>
          <p:nvPr/>
        </p:nvSpPr>
        <p:spPr>
          <a:xfrm>
            <a:off x="4361407" y="5191666"/>
            <a:ext cx="4062708" cy="369332"/>
          </a:xfrm>
          <a:prstGeom prst="rect">
            <a:avLst/>
          </a:prstGeom>
          <a:noFill/>
        </p:spPr>
        <p:txBody>
          <a:bodyPr wrap="square">
            <a:spAutoFit/>
          </a:bodyPr>
          <a:lstStyle/>
          <a:p>
            <a:pPr marL="457200" indent="-457200" algn="just">
              <a:lnSpc>
                <a:spcPct val="90000"/>
              </a:lnSpc>
              <a:spcBef>
                <a:spcPts val="1000"/>
              </a:spcBef>
              <a:buClr>
                <a:srgbClr val="015BA6"/>
              </a:buClr>
              <a:buFont typeface="+mj-lt"/>
              <a:buAutoNum type="arabicPeriod" startAt="13"/>
            </a:pPr>
            <a:r>
              <a:rPr lang="en-US" sz="2000" dirty="0">
                <a:latin typeface="Tahoma" panose="020B0604030504040204" pitchFamily="34" charset="0"/>
                <a:ea typeface="Tahoma" panose="020B0604030504040204" pitchFamily="34" charset="0"/>
                <a:cs typeface="Tahoma" panose="020B0604030504040204" pitchFamily="34" charset="0"/>
              </a:rPr>
              <a:t>Select a supplier</a:t>
            </a:r>
            <a:r>
              <a:rPr lang="pl-PL" sz="2000" dirty="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3991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Supply </a:t>
            </a:r>
            <a:r>
              <a:rPr lang="pl-PL" dirty="0" err="1"/>
              <a:t>logistics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pPr algn="just"/>
            <a:r>
              <a:rPr lang="en-US" dirty="0"/>
              <a:t>Supply (</a:t>
            </a:r>
            <a:r>
              <a:rPr lang="en-US" dirty="0">
                <a:solidFill>
                  <a:srgbClr val="1065AB"/>
                </a:solidFill>
              </a:rPr>
              <a:t>supply logistics</a:t>
            </a:r>
            <a:r>
              <a:rPr lang="en-US" dirty="0"/>
              <a:t>) is assigned to both basic and auxiliary functions. It contributes to gaining competitive advantage through, among others, selecting suppliers who</a:t>
            </a:r>
            <a:r>
              <a:rPr lang="pl-PL" dirty="0"/>
              <a:t>:</a:t>
            </a:r>
          </a:p>
          <a:p>
            <a:pPr lvl="1" algn="just"/>
            <a:r>
              <a:rPr lang="en-US" dirty="0"/>
              <a:t>offer </a:t>
            </a:r>
            <a:r>
              <a:rPr lang="en-US" dirty="0">
                <a:solidFill>
                  <a:srgbClr val="1065AB"/>
                </a:solidFill>
              </a:rPr>
              <a:t>high-quality raw materials </a:t>
            </a:r>
            <a:r>
              <a:rPr lang="en-US" dirty="0"/>
              <a:t>at the </a:t>
            </a:r>
            <a:r>
              <a:rPr lang="en-US" dirty="0">
                <a:solidFill>
                  <a:srgbClr val="1065AB"/>
                </a:solidFill>
              </a:rPr>
              <a:t>lowest possible price</a:t>
            </a:r>
            <a:r>
              <a:rPr lang="en-US" dirty="0"/>
              <a:t>, contributing to increased customer satisfaction</a:t>
            </a:r>
            <a:r>
              <a:rPr lang="pl-PL" dirty="0"/>
              <a:t>;</a:t>
            </a:r>
            <a:endParaRPr lang="en-US" dirty="0"/>
          </a:p>
          <a:p>
            <a:pPr lvl="1" algn="just"/>
            <a:r>
              <a:rPr lang="en-US" dirty="0"/>
              <a:t>guarantee </a:t>
            </a:r>
            <a:r>
              <a:rPr lang="en-US" dirty="0">
                <a:solidFill>
                  <a:srgbClr val="1065AB"/>
                </a:solidFill>
              </a:rPr>
              <a:t>innovative technologies</a:t>
            </a:r>
            <a:r>
              <a:rPr lang="en-US" dirty="0"/>
              <a:t>, which translates into introducing new solutions and products to the market</a:t>
            </a:r>
            <a:r>
              <a:rPr lang="pl-PL" dirty="0"/>
              <a:t>;</a:t>
            </a:r>
            <a:endParaRPr lang="en-US" dirty="0"/>
          </a:p>
          <a:p>
            <a:pPr lvl="1" algn="just"/>
            <a:r>
              <a:rPr lang="en-US" dirty="0"/>
              <a:t>apply </a:t>
            </a:r>
            <a:r>
              <a:rPr lang="en-US" dirty="0">
                <a:solidFill>
                  <a:srgbClr val="1065AB"/>
                </a:solidFill>
              </a:rPr>
              <a:t>sustainable practices </a:t>
            </a:r>
            <a:r>
              <a:rPr lang="en-US" dirty="0"/>
              <a:t>that reduce waste and improve the company's image</a:t>
            </a:r>
            <a:r>
              <a:rPr lang="pl-PL" dirty="0"/>
              <a:t>.</a:t>
            </a:r>
            <a:endParaRPr lang="en-US" dirty="0"/>
          </a:p>
          <a:p>
            <a:pPr algn="just"/>
            <a:endParaRPr lang="pl-PL" dirty="0"/>
          </a:p>
        </p:txBody>
      </p:sp>
    </p:spTree>
    <p:extLst>
      <p:ext uri="{BB962C8B-B14F-4D97-AF65-F5344CB8AC3E}">
        <p14:creationId xmlns:p14="http://schemas.microsoft.com/office/powerpoint/2010/main" val="71893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pPr algn="just"/>
            <a:r>
              <a:rPr lang="en-US" sz="2000" dirty="0"/>
              <a:t>Supply allows for obtaining equipment, materials and components necessary to produce one's own finished product or for selling goods to subsequent links in the supply chain and the concept of purchasing is an exchange transaction that begins when material needs are known</a:t>
            </a:r>
            <a:r>
              <a:rPr lang="pl-PL" sz="2000" dirty="0"/>
              <a:t>;</a:t>
            </a:r>
            <a:endParaRPr lang="en-US" sz="2000" dirty="0"/>
          </a:p>
          <a:p>
            <a:pPr algn="just"/>
            <a:r>
              <a:rPr lang="en-US" sz="2000" dirty="0"/>
              <a:t>Supplier selection is the basis for long-term supplier partnerships</a:t>
            </a:r>
            <a:r>
              <a:rPr lang="pl-PL" sz="2000" dirty="0"/>
              <a:t>;</a:t>
            </a:r>
            <a:endParaRPr lang="en-US" sz="2000" dirty="0"/>
          </a:p>
          <a:p>
            <a:pPr algn="just"/>
            <a:r>
              <a:rPr lang="en-US" sz="2000" dirty="0"/>
              <a:t>Weighted Point Method  is the most used quantitative supplier evaluation method</a:t>
            </a:r>
            <a:r>
              <a:rPr lang="pl-PL" sz="2000" dirty="0"/>
              <a:t>;</a:t>
            </a:r>
            <a:endParaRPr lang="en-US" sz="2000" dirty="0"/>
          </a:p>
          <a:p>
            <a:pPr algn="just"/>
            <a:r>
              <a:rPr lang="en-US" sz="2000" dirty="0"/>
              <a:t>The Analytic Hierarchy Process (AHP), a common multi-criteria decision-making method, is a used for solving problems related to strategic decisions, also for evaluating and selecting suppliers</a:t>
            </a:r>
            <a:r>
              <a:rPr lang="pl-PL" sz="2000" dirty="0"/>
              <a:t>.</a:t>
            </a:r>
            <a:endParaRPr lang="en-US" sz="2000" dirty="0"/>
          </a:p>
          <a:p>
            <a:pPr algn="just"/>
            <a:endParaRPr lang="en-US" sz="2000" dirty="0"/>
          </a:p>
        </p:txBody>
      </p:sp>
    </p:spTree>
    <p:extLst>
      <p:ext uri="{BB962C8B-B14F-4D97-AF65-F5344CB8AC3E}">
        <p14:creationId xmlns:p14="http://schemas.microsoft.com/office/powerpoint/2010/main" val="3298298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Supply </a:t>
            </a:r>
            <a:r>
              <a:rPr lang="pl-PL" dirty="0" err="1"/>
              <a:t>definition</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pPr algn="just"/>
            <a:r>
              <a:rPr lang="en-US" dirty="0">
                <a:solidFill>
                  <a:srgbClr val="1065AB"/>
                </a:solidFill>
              </a:rPr>
              <a:t>Supply</a:t>
            </a:r>
            <a:r>
              <a:rPr lang="en-US" dirty="0"/>
              <a:t> allows for obtaining equipment, materials and components necessary to produce one's own finished product or for selling goods to subsequent links in the supply chain.</a:t>
            </a:r>
            <a:endParaRPr lang="pl-PL" dirty="0"/>
          </a:p>
          <a:p>
            <a:pPr algn="just"/>
            <a:r>
              <a:rPr lang="en-US" dirty="0"/>
              <a:t>Supply also includes activities related to the analysis of the available (current) stock of materials and components that are at the company's disposal.</a:t>
            </a:r>
            <a:endParaRPr lang="pl-PL" dirty="0"/>
          </a:p>
          <a:p>
            <a:pPr algn="just"/>
            <a:r>
              <a:rPr lang="en-US" dirty="0"/>
              <a:t>Supply also includes supervising and responding to changes in delivery conditions (changes in the date, assortment, quantity, etc.). Therefore, it means obtaining something in a planned manner.</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6150358"/>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Coyle</a:t>
            </a:r>
            <a:r>
              <a:rPr lang="pl-PL" sz="1200" dirty="0">
                <a:solidFill>
                  <a:srgbClr val="7F7F7F"/>
                </a:solidFill>
              </a:rPr>
              <a:t>, </a:t>
            </a:r>
            <a:r>
              <a:rPr lang="pl-PL" sz="1200" dirty="0" err="1">
                <a:solidFill>
                  <a:srgbClr val="7F7F7F"/>
                </a:solidFill>
              </a:rPr>
              <a:t>Bardi</a:t>
            </a:r>
            <a:r>
              <a:rPr lang="pl-PL" sz="1200" dirty="0">
                <a:solidFill>
                  <a:srgbClr val="7F7F7F"/>
                </a:solidFill>
              </a:rPr>
              <a:t>, </a:t>
            </a:r>
            <a:r>
              <a:rPr lang="pl-PL" sz="1200" dirty="0" err="1">
                <a:solidFill>
                  <a:srgbClr val="7F7F7F"/>
                </a:solidFill>
              </a:rPr>
              <a:t>Langley</a:t>
            </a:r>
            <a:r>
              <a:rPr lang="pl-PL" sz="1200" dirty="0">
                <a:solidFill>
                  <a:srgbClr val="7F7F7F"/>
                </a:solidFill>
              </a:rPr>
              <a:t>, 2002</a:t>
            </a:r>
          </a:p>
        </p:txBody>
      </p:sp>
    </p:spTree>
    <p:extLst>
      <p:ext uri="{BB962C8B-B14F-4D97-AF65-F5344CB8AC3E}">
        <p14:creationId xmlns:p14="http://schemas.microsoft.com/office/powerpoint/2010/main" val="195277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Purchasing</a:t>
            </a:r>
            <a:r>
              <a:rPr lang="pl-PL" dirty="0"/>
              <a:t> </a:t>
            </a:r>
            <a:r>
              <a:rPr lang="pl-PL" dirty="0" err="1"/>
              <a:t>definition</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pPr algn="just"/>
            <a:r>
              <a:rPr lang="en-US" dirty="0">
                <a:solidFill>
                  <a:srgbClr val="1065AB"/>
                </a:solidFill>
              </a:rPr>
              <a:t>Purchasing</a:t>
            </a:r>
            <a:r>
              <a:rPr lang="pl-PL" dirty="0"/>
              <a:t> </a:t>
            </a:r>
            <a:r>
              <a:rPr lang="en-US" dirty="0"/>
              <a:t>is one of the stages of supply logistics. It means purchasing goods and services</a:t>
            </a:r>
            <a:r>
              <a:rPr lang="pl-PL" dirty="0"/>
              <a:t>.</a:t>
            </a:r>
          </a:p>
          <a:p>
            <a:pPr algn="just"/>
            <a:r>
              <a:rPr lang="en-US" dirty="0"/>
              <a:t>The concept of purchasing should be understood as an </a:t>
            </a:r>
            <a:r>
              <a:rPr lang="en-US" dirty="0">
                <a:solidFill>
                  <a:srgbClr val="1065AB"/>
                </a:solidFill>
              </a:rPr>
              <a:t>exchange transaction </a:t>
            </a:r>
            <a:r>
              <a:rPr lang="en-US" dirty="0"/>
              <a:t>that begins when material needs are known</a:t>
            </a:r>
            <a:r>
              <a:rPr lang="pl-PL" dirty="0"/>
              <a:t>.</a:t>
            </a:r>
          </a:p>
          <a:p>
            <a:pPr algn="just"/>
            <a:r>
              <a:rPr lang="en-US" dirty="0"/>
              <a:t>It therefore includes four stages:</a:t>
            </a:r>
            <a:endParaRPr lang="pl-PL" dirty="0"/>
          </a:p>
          <a:p>
            <a:pPr lvl="1" algn="just"/>
            <a:r>
              <a:rPr lang="en-US" dirty="0"/>
              <a:t>specifying the type of purchase;</a:t>
            </a:r>
            <a:endParaRPr lang="pl-PL" dirty="0"/>
          </a:p>
          <a:p>
            <a:pPr lvl="1" algn="just"/>
            <a:r>
              <a:rPr lang="en-US" dirty="0"/>
              <a:t>determining the necessary level of expenditure;</a:t>
            </a:r>
            <a:endParaRPr lang="pl-PL" dirty="0"/>
          </a:p>
          <a:p>
            <a:pPr lvl="1" algn="just"/>
            <a:r>
              <a:rPr lang="en-US" dirty="0"/>
              <a:t>implementing the actual purchasing process;</a:t>
            </a:r>
            <a:endParaRPr lang="pl-PL" dirty="0"/>
          </a:p>
          <a:p>
            <a:pPr lvl="1" algn="just"/>
            <a:r>
              <a:rPr lang="en-US" dirty="0"/>
              <a:t>assessing the effectiveness of the completed purchasing process.</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603952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Kowalska, 2005</a:t>
            </a:r>
          </a:p>
        </p:txBody>
      </p:sp>
    </p:spTree>
    <p:extLst>
      <p:ext uri="{BB962C8B-B14F-4D97-AF65-F5344CB8AC3E}">
        <p14:creationId xmlns:p14="http://schemas.microsoft.com/office/powerpoint/2010/main" val="350826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Sourcing and purchasing strategies </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pPr algn="just"/>
            <a:r>
              <a:rPr lang="en-US" dirty="0"/>
              <a:t>Due to the possible sources of supply</a:t>
            </a:r>
            <a:r>
              <a:rPr lang="pl-PL" dirty="0"/>
              <a:t> we </a:t>
            </a:r>
            <a:r>
              <a:rPr lang="pl-PL" dirty="0" err="1"/>
              <a:t>can</a:t>
            </a:r>
            <a:r>
              <a:rPr lang="pl-PL" dirty="0"/>
              <a:t> </a:t>
            </a:r>
            <a:r>
              <a:rPr lang="pl-PL" dirty="0" err="1"/>
              <a:t>distinguish</a:t>
            </a:r>
            <a:r>
              <a:rPr lang="pl-PL" dirty="0"/>
              <a:t>:</a:t>
            </a:r>
          </a:p>
          <a:p>
            <a:pPr lvl="1" algn="just"/>
            <a:r>
              <a:rPr lang="en-US" dirty="0"/>
              <a:t>single source of supply (one supplier)</a:t>
            </a:r>
            <a:r>
              <a:rPr lang="pl-PL" dirty="0"/>
              <a:t> – </a:t>
            </a:r>
            <a:r>
              <a:rPr lang="en-US" dirty="0"/>
              <a:t>(</a:t>
            </a:r>
            <a:r>
              <a:rPr lang="en-US" dirty="0">
                <a:solidFill>
                  <a:srgbClr val="1065AB"/>
                </a:solidFill>
              </a:rPr>
              <a:t>single sourcing</a:t>
            </a:r>
            <a:r>
              <a:rPr lang="en-US" dirty="0"/>
              <a:t>) means that based on established criteria, one supplier is selected, who is responsible for the supply of a specific assortment item or assortment group</a:t>
            </a:r>
            <a:r>
              <a:rPr lang="pl-PL" dirty="0"/>
              <a:t>;</a:t>
            </a:r>
          </a:p>
          <a:p>
            <a:pPr lvl="1" algn="just"/>
            <a:r>
              <a:rPr lang="en-US" dirty="0"/>
              <a:t>two sources of supply (two suppliers)</a:t>
            </a:r>
            <a:r>
              <a:rPr lang="pl-PL" dirty="0"/>
              <a:t> –</a:t>
            </a:r>
            <a:r>
              <a:rPr lang="en-US" dirty="0"/>
              <a:t> (</a:t>
            </a:r>
            <a:r>
              <a:rPr lang="en-US" dirty="0">
                <a:solidFill>
                  <a:srgbClr val="1065AB"/>
                </a:solidFill>
              </a:rPr>
              <a:t>dual sourcing</a:t>
            </a:r>
            <a:r>
              <a:rPr lang="en-US" dirty="0"/>
              <a:t>) which means purchasing from two equal suppliers who supply the same type of product range or group of products</a:t>
            </a:r>
            <a:r>
              <a:rPr lang="pl-PL" dirty="0"/>
              <a:t>;</a:t>
            </a:r>
          </a:p>
          <a:p>
            <a:pPr lvl="1" algn="just"/>
            <a:r>
              <a:rPr lang="en-US" dirty="0"/>
              <a:t>multiple sources of supply (multiple suppliers)</a:t>
            </a:r>
            <a:r>
              <a:rPr lang="pl-PL" dirty="0"/>
              <a:t> –</a:t>
            </a:r>
            <a:r>
              <a:rPr lang="en-US" dirty="0"/>
              <a:t> (</a:t>
            </a:r>
            <a:r>
              <a:rPr lang="en-US" dirty="0">
                <a:solidFill>
                  <a:srgbClr val="1065AB"/>
                </a:solidFill>
              </a:rPr>
              <a:t>multiple sourcing</a:t>
            </a:r>
            <a:r>
              <a:rPr lang="en-US" dirty="0"/>
              <a:t>) means using the services of multiple suppliers and subcontractors. This strategy ensures high supply security</a:t>
            </a:r>
            <a:r>
              <a:rPr lang="pl-PL"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Grzybowska, 2011</a:t>
            </a:r>
          </a:p>
        </p:txBody>
      </p:sp>
    </p:spTree>
    <p:extLst>
      <p:ext uri="{BB962C8B-B14F-4D97-AF65-F5344CB8AC3E}">
        <p14:creationId xmlns:p14="http://schemas.microsoft.com/office/powerpoint/2010/main" val="14459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F02BE-9327-60A5-B587-2CB74F2DE9C7}"/>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7D6CCD6A-CF1D-DB35-2F22-1E0BDC7A5F13}"/>
              </a:ext>
            </a:extLst>
          </p:cNvPr>
          <p:cNvSpPr>
            <a:spLocks noGrp="1"/>
          </p:cNvSpPr>
          <p:nvPr>
            <p:ph type="title"/>
          </p:nvPr>
        </p:nvSpPr>
        <p:spPr/>
        <p:txBody>
          <a:bodyPr/>
          <a:lstStyle/>
          <a:p>
            <a:r>
              <a:rPr lang="en-US" dirty="0"/>
              <a:t>Sourcing and purchasing strategies </a:t>
            </a:r>
            <a:endParaRPr lang="pl-PL" dirty="0"/>
          </a:p>
        </p:txBody>
      </p:sp>
      <p:sp>
        <p:nvSpPr>
          <p:cNvPr id="5" name="Symbol zastępczy zawartości 4">
            <a:extLst>
              <a:ext uri="{FF2B5EF4-FFF2-40B4-BE49-F238E27FC236}">
                <a16:creationId xmlns:a16="http://schemas.microsoft.com/office/drawing/2014/main" id="{A4B79EAA-B986-B18F-0BFE-9C4FCCBCA0F4}"/>
              </a:ext>
            </a:extLst>
          </p:cNvPr>
          <p:cNvSpPr>
            <a:spLocks noGrp="1"/>
          </p:cNvSpPr>
          <p:nvPr>
            <p:ph idx="1"/>
          </p:nvPr>
        </p:nvSpPr>
        <p:spPr/>
        <p:txBody>
          <a:bodyPr>
            <a:normAutofit/>
          </a:bodyPr>
          <a:lstStyle/>
          <a:p>
            <a:pPr algn="just"/>
            <a:r>
              <a:rPr lang="en-US" dirty="0"/>
              <a:t>Due to the subject of the purchase</a:t>
            </a:r>
            <a:r>
              <a:rPr lang="pl-PL" dirty="0"/>
              <a:t> we </a:t>
            </a:r>
            <a:r>
              <a:rPr lang="pl-PL" dirty="0" err="1"/>
              <a:t>can</a:t>
            </a:r>
            <a:r>
              <a:rPr lang="pl-PL" dirty="0"/>
              <a:t> </a:t>
            </a:r>
            <a:r>
              <a:rPr lang="pl-PL" dirty="0" err="1"/>
              <a:t>distinguish</a:t>
            </a:r>
            <a:r>
              <a:rPr lang="pl-PL" dirty="0"/>
              <a:t>:</a:t>
            </a:r>
          </a:p>
          <a:p>
            <a:pPr lvl="1" algn="just"/>
            <a:r>
              <a:rPr lang="en-US" dirty="0"/>
              <a:t>purchases of individual elements (</a:t>
            </a:r>
            <a:r>
              <a:rPr lang="en-US" dirty="0">
                <a:solidFill>
                  <a:srgbClr val="1065AB"/>
                </a:solidFill>
              </a:rPr>
              <a:t>unit sourcing</a:t>
            </a:r>
            <a:r>
              <a:rPr lang="en-US" dirty="0"/>
              <a:t>), which is directed to manufacturing companies that purchase the subject of the purchase in the form of uncomplicated components (simple elements: parts, details, etc.), from which they then produce a finished product</a:t>
            </a:r>
            <a:r>
              <a:rPr lang="pl-PL" dirty="0"/>
              <a:t>;</a:t>
            </a:r>
          </a:p>
          <a:p>
            <a:pPr lvl="1" algn="just"/>
            <a:endParaRPr lang="pl-PL" dirty="0"/>
          </a:p>
          <a:p>
            <a:pPr lvl="1" algn="just"/>
            <a:r>
              <a:rPr lang="en-US" dirty="0"/>
              <a:t>modular purchases (</a:t>
            </a:r>
            <a:r>
              <a:rPr lang="en-US" dirty="0">
                <a:solidFill>
                  <a:srgbClr val="1065AB"/>
                </a:solidFill>
              </a:rPr>
              <a:t>modular sourcing</a:t>
            </a:r>
            <a:r>
              <a:rPr lang="en-US" dirty="0"/>
              <a:t>), which means moving away from acquiring individual elements in </a:t>
            </a:r>
            <a:r>
              <a:rPr lang="en-US" dirty="0" err="1"/>
              <a:t>favour</a:t>
            </a:r>
            <a:r>
              <a:rPr lang="en-US" dirty="0"/>
              <a:t> of ready-made assembly modules or complex components that are assembled into a final product</a:t>
            </a:r>
            <a:r>
              <a:rPr lang="pl-PL" dirty="0"/>
              <a:t>.</a:t>
            </a:r>
          </a:p>
        </p:txBody>
      </p:sp>
      <p:sp>
        <p:nvSpPr>
          <p:cNvPr id="6" name="Symbol zastępczy zawartości 4">
            <a:extLst>
              <a:ext uri="{FF2B5EF4-FFF2-40B4-BE49-F238E27FC236}">
                <a16:creationId xmlns:a16="http://schemas.microsoft.com/office/drawing/2014/main" id="{7493056F-2A2B-B4E1-64EF-D6EF5B19D1BF}"/>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Grzybowska, 2011</a:t>
            </a:r>
          </a:p>
        </p:txBody>
      </p:sp>
    </p:spTree>
    <p:extLst>
      <p:ext uri="{BB962C8B-B14F-4D97-AF65-F5344CB8AC3E}">
        <p14:creationId xmlns:p14="http://schemas.microsoft.com/office/powerpoint/2010/main" val="77142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3035A-E6C2-24C1-388A-C5FD709E4736}"/>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EDFAF367-BD50-1730-AF4C-DDBE9EACDA46}"/>
              </a:ext>
            </a:extLst>
          </p:cNvPr>
          <p:cNvSpPr>
            <a:spLocks noGrp="1"/>
          </p:cNvSpPr>
          <p:nvPr>
            <p:ph type="title"/>
          </p:nvPr>
        </p:nvSpPr>
        <p:spPr/>
        <p:txBody>
          <a:bodyPr/>
          <a:lstStyle/>
          <a:p>
            <a:r>
              <a:rPr lang="en-US" dirty="0"/>
              <a:t>Supplier Evaluation and Selection Methods</a:t>
            </a:r>
            <a:endParaRPr lang="pl-PL" dirty="0"/>
          </a:p>
        </p:txBody>
      </p:sp>
      <p:sp>
        <p:nvSpPr>
          <p:cNvPr id="5" name="Symbol zastępczy zawartości 4">
            <a:extLst>
              <a:ext uri="{FF2B5EF4-FFF2-40B4-BE49-F238E27FC236}">
                <a16:creationId xmlns:a16="http://schemas.microsoft.com/office/drawing/2014/main" id="{57886FE9-408C-A7B2-BA85-DDF8977437A4}"/>
              </a:ext>
            </a:extLst>
          </p:cNvPr>
          <p:cNvSpPr>
            <a:spLocks noGrp="1"/>
          </p:cNvSpPr>
          <p:nvPr>
            <p:ph idx="1"/>
          </p:nvPr>
        </p:nvSpPr>
        <p:spPr>
          <a:xfrm>
            <a:off x="820688" y="1603952"/>
            <a:ext cx="4814455" cy="4351338"/>
          </a:xfrm>
        </p:spPr>
        <p:txBody>
          <a:bodyPr>
            <a:normAutofit lnSpcReduction="10000"/>
          </a:bodyPr>
          <a:lstStyle/>
          <a:p>
            <a:pPr algn="just"/>
            <a:r>
              <a:rPr lang="en-US" dirty="0"/>
              <a:t>Supplier selection is the basis for </a:t>
            </a:r>
            <a:r>
              <a:rPr lang="en-US" dirty="0">
                <a:solidFill>
                  <a:srgbClr val="1065AB"/>
                </a:solidFill>
              </a:rPr>
              <a:t>long-term</a:t>
            </a:r>
            <a:r>
              <a:rPr lang="en-US" dirty="0"/>
              <a:t> supplier </a:t>
            </a:r>
            <a:r>
              <a:rPr lang="en-US" dirty="0">
                <a:solidFill>
                  <a:srgbClr val="1065AB"/>
                </a:solidFill>
              </a:rPr>
              <a:t>partnerships</a:t>
            </a:r>
            <a:r>
              <a:rPr lang="en-US" dirty="0"/>
              <a:t> that can significantly contribute to the success or failure of a company.</a:t>
            </a:r>
            <a:endParaRPr lang="pl-PL" dirty="0"/>
          </a:p>
          <a:p>
            <a:pPr algn="just"/>
            <a:r>
              <a:rPr lang="en-US" dirty="0"/>
              <a:t>The decision-making process for supplier evaluation and selection is influenced by the following elements</a:t>
            </a:r>
            <a:r>
              <a:rPr lang="pl-PL" dirty="0"/>
              <a:t>:</a:t>
            </a:r>
          </a:p>
        </p:txBody>
      </p:sp>
      <p:sp>
        <p:nvSpPr>
          <p:cNvPr id="6" name="Symbol zastępczy zawartości 4">
            <a:extLst>
              <a:ext uri="{FF2B5EF4-FFF2-40B4-BE49-F238E27FC236}">
                <a16:creationId xmlns:a16="http://schemas.microsoft.com/office/drawing/2014/main" id="{74DF49A9-6696-5FF8-FD5F-5890CFDA4DAB}"/>
              </a:ext>
            </a:extLst>
          </p:cNvPr>
          <p:cNvSpPr txBox="1">
            <a:spLocks/>
          </p:cNvSpPr>
          <p:nvPr/>
        </p:nvSpPr>
        <p:spPr>
          <a:xfrm>
            <a:off x="531282" y="6361640"/>
            <a:ext cx="5393268" cy="31855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da-DK" sz="1200" dirty="0">
                <a:solidFill>
                  <a:srgbClr val="7F7F7F"/>
                </a:solidFill>
              </a:rPr>
              <a:t>Ali et al., 2023</a:t>
            </a:r>
            <a:r>
              <a:rPr lang="pl-PL" sz="1200" dirty="0">
                <a:solidFill>
                  <a:srgbClr val="7F7F7F"/>
                </a:solidFill>
              </a:rPr>
              <a:t>; Nowakowski &amp; </a:t>
            </a:r>
            <a:r>
              <a:rPr lang="pl-PL" sz="1200" dirty="0" err="1">
                <a:solidFill>
                  <a:srgbClr val="7F7F7F"/>
                </a:solidFill>
              </a:rPr>
              <a:t>Werbińska</a:t>
            </a:r>
            <a:r>
              <a:rPr lang="pl-PL" sz="1200" dirty="0">
                <a:solidFill>
                  <a:srgbClr val="7F7F7F"/>
                </a:solidFill>
              </a:rPr>
              <a:t>-Wojciechowska, 2012; de </a:t>
            </a:r>
            <a:r>
              <a:rPr lang="pl-PL" sz="1200" dirty="0" err="1">
                <a:solidFill>
                  <a:srgbClr val="7F7F7F"/>
                </a:solidFill>
              </a:rPr>
              <a:t>Boer</a:t>
            </a:r>
            <a:r>
              <a:rPr lang="pl-PL" sz="1200" dirty="0">
                <a:solidFill>
                  <a:srgbClr val="7F7F7F"/>
                </a:solidFill>
              </a:rPr>
              <a:t>, et al. 2001</a:t>
            </a:r>
          </a:p>
        </p:txBody>
      </p:sp>
      <p:graphicFrame>
        <p:nvGraphicFramePr>
          <p:cNvPr id="8" name="Diagram 7">
            <a:extLst>
              <a:ext uri="{FF2B5EF4-FFF2-40B4-BE49-F238E27FC236}">
                <a16:creationId xmlns:a16="http://schemas.microsoft.com/office/drawing/2014/main" id="{C9568DF0-3420-D328-A182-030FA36F163F}"/>
              </a:ext>
            </a:extLst>
          </p:cNvPr>
          <p:cNvGraphicFramePr/>
          <p:nvPr>
            <p:extLst>
              <p:ext uri="{D42A27DB-BD31-4B8C-83A1-F6EECF244321}">
                <p14:modId xmlns:p14="http://schemas.microsoft.com/office/powerpoint/2010/main" val="2309587636"/>
              </p:ext>
            </p:extLst>
          </p:nvPr>
        </p:nvGraphicFramePr>
        <p:xfrm>
          <a:off x="6003636" y="1400777"/>
          <a:ext cx="5883564" cy="4757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086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Supplier Evaluation and Selection Methods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pPr algn="just"/>
            <a:r>
              <a:rPr lang="pl-PL" dirty="0"/>
              <a:t>We </a:t>
            </a:r>
            <a:r>
              <a:rPr lang="pl-PL" dirty="0" err="1"/>
              <a:t>can</a:t>
            </a:r>
            <a:r>
              <a:rPr lang="pl-PL" dirty="0"/>
              <a:t> </a:t>
            </a:r>
            <a:r>
              <a:rPr lang="pl-PL" dirty="0" err="1"/>
              <a:t>distinguish</a:t>
            </a:r>
            <a:r>
              <a:rPr lang="pl-PL" dirty="0"/>
              <a:t> numer of </a:t>
            </a:r>
            <a:r>
              <a:rPr lang="en-US" dirty="0"/>
              <a:t>methods and techniques for supplier evaluation and selection</a:t>
            </a:r>
            <a:r>
              <a:rPr lang="pl-PL" dirty="0"/>
              <a:t>:</a:t>
            </a:r>
          </a:p>
          <a:p>
            <a:pPr lvl="1" algn="just"/>
            <a:r>
              <a:rPr lang="en-US" dirty="0"/>
              <a:t>elimination methods, which help companies in the supplier selection process by gradually eliminating those who do not meet certain criteria</a:t>
            </a:r>
            <a:r>
              <a:rPr lang="pl-PL" dirty="0"/>
              <a:t> (</a:t>
            </a:r>
            <a:r>
              <a:rPr lang="pl-PL" dirty="0" err="1"/>
              <a:t>e.g</a:t>
            </a:r>
            <a:r>
              <a:rPr lang="pl-PL" dirty="0"/>
              <a:t>. point </a:t>
            </a:r>
            <a:r>
              <a:rPr lang="pl-PL" dirty="0" err="1"/>
              <a:t>method</a:t>
            </a:r>
            <a:r>
              <a:rPr lang="pl-PL" dirty="0"/>
              <a:t>);</a:t>
            </a:r>
          </a:p>
          <a:p>
            <a:pPr lvl="1" algn="just"/>
            <a:r>
              <a:rPr lang="en-US" dirty="0"/>
              <a:t>optimization methods, which help companies make decisions regarding the selection of the best suppliers based on various criteria</a:t>
            </a:r>
            <a:r>
              <a:rPr lang="pl-PL" dirty="0"/>
              <a:t> (</a:t>
            </a:r>
            <a:r>
              <a:rPr lang="pl-PL" dirty="0" err="1"/>
              <a:t>e.g</a:t>
            </a:r>
            <a:r>
              <a:rPr lang="pl-PL" dirty="0"/>
              <a:t>. AHP </a:t>
            </a:r>
            <a:r>
              <a:rPr lang="pl-PL" dirty="0" err="1"/>
              <a:t>method</a:t>
            </a:r>
            <a:r>
              <a:rPr lang="pl-PL" dirty="0"/>
              <a:t>);</a:t>
            </a:r>
          </a:p>
          <a:p>
            <a:pPr lvl="1" algn="just"/>
            <a:r>
              <a:rPr lang="pl-PL" dirty="0"/>
              <a:t>p</a:t>
            </a:r>
            <a:r>
              <a:rPr lang="en-US" dirty="0" err="1"/>
              <a:t>robabilistic</a:t>
            </a:r>
            <a:r>
              <a:rPr lang="en-US" dirty="0"/>
              <a:t> methods, which consider uncertainty and variability of data in the decision-making process</a:t>
            </a:r>
            <a:r>
              <a:rPr lang="pl-PL" dirty="0"/>
              <a:t> (</a:t>
            </a:r>
            <a:r>
              <a:rPr lang="pl-PL" dirty="0" err="1"/>
              <a:t>e.g</a:t>
            </a:r>
            <a:r>
              <a:rPr lang="pl-PL" dirty="0"/>
              <a:t>. TOPSIS </a:t>
            </a:r>
            <a:r>
              <a:rPr lang="pl-PL" dirty="0" err="1"/>
              <a:t>method</a:t>
            </a:r>
            <a:r>
              <a:rPr lang="pl-PL"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31282" y="6361640"/>
            <a:ext cx="5393268" cy="318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da-DK" sz="1200" dirty="0">
                <a:solidFill>
                  <a:srgbClr val="7F7F7F"/>
                </a:solidFill>
              </a:rPr>
              <a:t>Benyoucef et al., 2003</a:t>
            </a:r>
            <a:endParaRPr lang="pl-PL" sz="1200" dirty="0">
              <a:solidFill>
                <a:srgbClr val="7F7F7F"/>
              </a:solidFill>
            </a:endParaRPr>
          </a:p>
        </p:txBody>
      </p:sp>
    </p:spTree>
    <p:extLst>
      <p:ext uri="{BB962C8B-B14F-4D97-AF65-F5344CB8AC3E}">
        <p14:creationId xmlns:p14="http://schemas.microsoft.com/office/powerpoint/2010/main" val="178000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2.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3.xml><?xml version="1.0" encoding="utf-8"?>
<ds:datastoreItem xmlns:ds="http://schemas.openxmlformats.org/officeDocument/2006/customXml" ds:itemID="{F83D2F17-7CE2-4CB4-9562-FC47BEDD77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3308</TotalTime>
  <Words>2360</Words>
  <Application>Microsoft Office PowerPoint</Application>
  <PresentationFormat>Panoramiczny</PresentationFormat>
  <Paragraphs>253</Paragraphs>
  <Slides>31</Slides>
  <Notes>0</Notes>
  <HiddenSlides>0</HiddenSlides>
  <MMClips>0</MMClips>
  <ScaleCrop>false</ScaleCrop>
  <HeadingPairs>
    <vt:vector size="8" baseType="variant">
      <vt:variant>
        <vt:lpstr>Używane czcionki</vt:lpstr>
      </vt:variant>
      <vt:variant>
        <vt:i4>5</vt:i4>
      </vt:variant>
      <vt:variant>
        <vt:lpstr>Motyw</vt:lpstr>
      </vt:variant>
      <vt:variant>
        <vt:i4>1</vt:i4>
      </vt:variant>
      <vt:variant>
        <vt:lpstr>Osadzone serwery OLE</vt:lpstr>
      </vt:variant>
      <vt:variant>
        <vt:i4>1</vt:i4>
      </vt:variant>
      <vt:variant>
        <vt:lpstr>Tytuły slajdów</vt:lpstr>
      </vt:variant>
      <vt:variant>
        <vt:i4>31</vt:i4>
      </vt:variant>
    </vt:vector>
  </HeadingPairs>
  <TitlesOfParts>
    <vt:vector size="38" baseType="lpstr">
      <vt:lpstr>Arial</vt:lpstr>
      <vt:lpstr>Calibri</vt:lpstr>
      <vt:lpstr>Cambria Math</vt:lpstr>
      <vt:lpstr>Tahoma</vt:lpstr>
      <vt:lpstr>Wingdings</vt:lpstr>
      <vt:lpstr>Motyw pakietu Office</vt:lpstr>
      <vt:lpstr>Equation.3</vt:lpstr>
      <vt:lpstr>Advanced using of spreadsheet to analyze logistics data</vt:lpstr>
      <vt:lpstr>Agenda</vt:lpstr>
      <vt:lpstr>Supply logistics</vt:lpstr>
      <vt:lpstr>Supply definition</vt:lpstr>
      <vt:lpstr>Purchasing definition</vt:lpstr>
      <vt:lpstr>Sourcing and purchasing strategies </vt:lpstr>
      <vt:lpstr>Sourcing and purchasing strategies </vt:lpstr>
      <vt:lpstr>Supplier Evaluation and Selection Methods</vt:lpstr>
      <vt:lpstr>Supplier Evaluation and Selection Methods</vt:lpstr>
      <vt:lpstr>Supplier evaluation criteria</vt:lpstr>
      <vt:lpstr>Supplier evaluation criteria</vt:lpstr>
      <vt:lpstr>Weighted Point Method</vt:lpstr>
      <vt:lpstr>Weighted Point Method</vt:lpstr>
      <vt:lpstr>Weighted Point Method – an Example</vt:lpstr>
      <vt:lpstr>Weighted Point Method – an Example</vt:lpstr>
      <vt:lpstr>Weighted Point Method – an Example</vt:lpstr>
      <vt:lpstr>Weighted Point Method – an Example</vt:lpstr>
      <vt:lpstr>Weighted Point Method – an Example</vt:lpstr>
      <vt:lpstr>Weighted Point Method – an Example</vt:lpstr>
      <vt:lpstr>Multi-criteria Method </vt:lpstr>
      <vt:lpstr>Multi-criteria Method </vt:lpstr>
      <vt:lpstr>Multi-criteria Method – an Example</vt:lpstr>
      <vt:lpstr>Multi-criteria Method – an Example</vt:lpstr>
      <vt:lpstr>Multi-criteria Method – an Example</vt:lpstr>
      <vt:lpstr>Multi-criteria Method – an Example</vt:lpstr>
      <vt:lpstr>Multi-criteria Method – an Example</vt:lpstr>
      <vt:lpstr>Multi-criteria Method – an Example</vt:lpstr>
      <vt:lpstr>Multi-criteria Method – an Example</vt:lpstr>
      <vt:lpstr>Multi-criteria Method – an Example</vt:lpstr>
      <vt:lpstr>Summary</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Adrianna Toboła | Wyższa Szkoła Logistyki</cp:lastModifiedBy>
  <cp:revision>76</cp:revision>
  <dcterms:created xsi:type="dcterms:W3CDTF">2023-07-06T12:09:08Z</dcterms:created>
  <dcterms:modified xsi:type="dcterms:W3CDTF">2025-01-09T20:09:34Z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