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8" r:id="rId7"/>
    <p:sldId id="262" r:id="rId8"/>
    <p:sldId id="269" r:id="rId9"/>
    <p:sldId id="270" r:id="rId10"/>
    <p:sldId id="288" r:id="rId11"/>
    <p:sldId id="289" r:id="rId12"/>
    <p:sldId id="271" r:id="rId13"/>
    <p:sldId id="273" r:id="rId14"/>
    <p:sldId id="290" r:id="rId15"/>
    <p:sldId id="274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306" r:id="rId25"/>
    <p:sldId id="300" r:id="rId26"/>
    <p:sldId id="301" r:id="rId27"/>
    <p:sldId id="303" r:id="rId28"/>
    <p:sldId id="304" r:id="rId29"/>
    <p:sldId id="305" r:id="rId30"/>
    <p:sldId id="307" r:id="rId31"/>
    <p:sldId id="308" r:id="rId32"/>
    <p:sldId id="309" r:id="rId33"/>
    <p:sldId id="266" r:id="rId34"/>
    <p:sldId id="263" r:id="rId3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C5D9F1"/>
    <a:srgbClr val="FFCCFF"/>
    <a:srgbClr val="B7DEE8"/>
    <a:srgbClr val="FFCC66"/>
    <a:srgbClr val="FFC000"/>
    <a:srgbClr val="D8E4BC"/>
    <a:srgbClr val="FFFF00"/>
    <a:srgbClr val="7F7F7F"/>
    <a:srgbClr val="AEA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20209F-A3C3-4EAD-A1A7-E59F2F1B05D5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</dgm:pt>
    <dgm:pt modelId="{C22BDD9D-9755-48F6-8AF0-D457F6FC0602}">
      <dgm:prSet phldrT="[Tekst]"/>
      <dgm:spPr/>
      <dgm:t>
        <a:bodyPr/>
        <a:lstStyle/>
        <a:p>
          <a:r>
            <a:rPr lang="pl-PL" dirty="0"/>
            <a:t>zastosowana metoda oceny</a:t>
          </a:r>
        </a:p>
      </dgm:t>
    </dgm:pt>
    <dgm:pt modelId="{F5518770-BD3A-4DE7-BC32-FE21943EFCAB}" type="parTrans" cxnId="{B6469B07-D720-481B-A091-DDE17C5B2890}">
      <dgm:prSet/>
      <dgm:spPr/>
      <dgm:t>
        <a:bodyPr/>
        <a:lstStyle/>
        <a:p>
          <a:endParaRPr lang="pl-PL"/>
        </a:p>
      </dgm:t>
    </dgm:pt>
    <dgm:pt modelId="{35835AB8-02B9-43D7-A663-C43A2D076247}" type="sibTrans" cxnId="{B6469B07-D720-481B-A091-DDE17C5B2890}">
      <dgm:prSet/>
      <dgm:spPr/>
      <dgm:t>
        <a:bodyPr/>
        <a:lstStyle/>
        <a:p>
          <a:endParaRPr lang="pl-PL"/>
        </a:p>
      </dgm:t>
    </dgm:pt>
    <dgm:pt modelId="{D5D5B11F-C20D-4782-A8EB-01022F7F719D}">
      <dgm:prSet/>
      <dgm:spPr/>
      <dgm:t>
        <a:bodyPr/>
        <a:lstStyle/>
        <a:p>
          <a:r>
            <a:rPr lang="pl-PL" dirty="0"/>
            <a:t>minimalna ilość zamówienia</a:t>
          </a:r>
        </a:p>
      </dgm:t>
    </dgm:pt>
    <dgm:pt modelId="{B9A10783-1F9E-4E6B-B19D-C80D3F7CF75E}" type="parTrans" cxnId="{5A70C1B4-3BD6-4F35-B2B4-7B860F2E33D8}">
      <dgm:prSet/>
      <dgm:spPr/>
      <dgm:t>
        <a:bodyPr/>
        <a:lstStyle/>
        <a:p>
          <a:endParaRPr lang="pl-PL"/>
        </a:p>
      </dgm:t>
    </dgm:pt>
    <dgm:pt modelId="{E83C609E-618B-4623-A378-6C304FCC2E04}" type="sibTrans" cxnId="{5A70C1B4-3BD6-4F35-B2B4-7B860F2E33D8}">
      <dgm:prSet/>
      <dgm:spPr/>
      <dgm:t>
        <a:bodyPr/>
        <a:lstStyle/>
        <a:p>
          <a:endParaRPr lang="pl-PL"/>
        </a:p>
      </dgm:t>
    </dgm:pt>
    <dgm:pt modelId="{A975AD85-BAA5-46AA-BDDE-7A862298C4B4}">
      <dgm:prSet/>
      <dgm:spPr/>
      <dgm:t>
        <a:bodyPr/>
        <a:lstStyle/>
        <a:p>
          <a:r>
            <a:rPr lang="pl-PL" dirty="0"/>
            <a:t>strategia zaopatrzenia</a:t>
          </a:r>
        </a:p>
      </dgm:t>
    </dgm:pt>
    <dgm:pt modelId="{FDB7A8E1-9F78-4AB9-B2C7-36CB7F1310AA}" type="parTrans" cxnId="{D3E07310-1282-4198-BB75-21420C9FD7F2}">
      <dgm:prSet/>
      <dgm:spPr/>
      <dgm:t>
        <a:bodyPr/>
        <a:lstStyle/>
        <a:p>
          <a:endParaRPr lang="pl-PL"/>
        </a:p>
      </dgm:t>
    </dgm:pt>
    <dgm:pt modelId="{FDE9283E-FDBA-46D0-938D-344A4851C346}" type="sibTrans" cxnId="{D3E07310-1282-4198-BB75-21420C9FD7F2}">
      <dgm:prSet/>
      <dgm:spPr/>
      <dgm:t>
        <a:bodyPr/>
        <a:lstStyle/>
        <a:p>
          <a:endParaRPr lang="pl-PL"/>
        </a:p>
      </dgm:t>
    </dgm:pt>
    <dgm:pt modelId="{1F722432-5077-4BE2-97E9-AC5B94ED7D34}">
      <dgm:prSet/>
      <dgm:spPr/>
      <dgm:t>
        <a:bodyPr/>
        <a:lstStyle/>
        <a:p>
          <a:r>
            <a:rPr lang="pl-PL" dirty="0"/>
            <a:t>zdolność produkcyjna dostawcy</a:t>
          </a:r>
        </a:p>
      </dgm:t>
    </dgm:pt>
    <dgm:pt modelId="{F1830F17-E852-405C-9C2F-8EAC6228076D}" type="parTrans" cxnId="{899D7F1C-EDAC-445F-9BE5-8A14B4F2434E}">
      <dgm:prSet/>
      <dgm:spPr/>
      <dgm:t>
        <a:bodyPr/>
        <a:lstStyle/>
        <a:p>
          <a:endParaRPr lang="pl-PL"/>
        </a:p>
      </dgm:t>
    </dgm:pt>
    <dgm:pt modelId="{0A8F0804-081C-40BF-BB09-7D8EE41E228C}" type="sibTrans" cxnId="{899D7F1C-EDAC-445F-9BE5-8A14B4F2434E}">
      <dgm:prSet/>
      <dgm:spPr/>
      <dgm:t>
        <a:bodyPr/>
        <a:lstStyle/>
        <a:p>
          <a:endParaRPr lang="pl-PL"/>
        </a:p>
      </dgm:t>
    </dgm:pt>
    <dgm:pt modelId="{BA642A8D-2306-4FE0-B3BF-FB3176D360E4}">
      <dgm:prSet/>
      <dgm:spPr/>
      <dgm:t>
        <a:bodyPr/>
        <a:lstStyle/>
        <a:p>
          <a:r>
            <a:rPr lang="pl-PL" dirty="0"/>
            <a:t>typ produktu</a:t>
          </a:r>
        </a:p>
      </dgm:t>
    </dgm:pt>
    <dgm:pt modelId="{11741A49-E3BD-4E7F-869F-15E35E185FF8}" type="parTrans" cxnId="{B934D526-90FF-42AD-828C-052A27327B2C}">
      <dgm:prSet/>
      <dgm:spPr/>
      <dgm:t>
        <a:bodyPr/>
        <a:lstStyle/>
        <a:p>
          <a:endParaRPr lang="pl-PL"/>
        </a:p>
      </dgm:t>
    </dgm:pt>
    <dgm:pt modelId="{B918DD9E-2DE6-4F98-BEF1-82220E9B3D75}" type="sibTrans" cxnId="{B934D526-90FF-42AD-828C-052A27327B2C}">
      <dgm:prSet/>
      <dgm:spPr/>
      <dgm:t>
        <a:bodyPr/>
        <a:lstStyle/>
        <a:p>
          <a:endParaRPr lang="pl-PL"/>
        </a:p>
      </dgm:t>
    </dgm:pt>
    <dgm:pt modelId="{A104277E-543B-4BF0-9EA2-7CD189E37425}">
      <dgm:prSet/>
      <dgm:spPr/>
      <dgm:t>
        <a:bodyPr/>
        <a:lstStyle/>
        <a:p>
          <a:r>
            <a:rPr lang="pl-PL" dirty="0"/>
            <a:t>rodzaj oceny dostawcy</a:t>
          </a:r>
        </a:p>
      </dgm:t>
    </dgm:pt>
    <dgm:pt modelId="{1C295C2B-02DD-4459-A4EC-C65DFF44568C}" type="parTrans" cxnId="{8F3AD6B2-1D0E-42D5-9519-98696E97F6AD}">
      <dgm:prSet/>
      <dgm:spPr/>
      <dgm:t>
        <a:bodyPr/>
        <a:lstStyle/>
        <a:p>
          <a:endParaRPr lang="pl-PL"/>
        </a:p>
      </dgm:t>
    </dgm:pt>
    <dgm:pt modelId="{32D7C8ED-8C11-473D-BFE3-86BCC022E8ED}" type="sibTrans" cxnId="{8F3AD6B2-1D0E-42D5-9519-98696E97F6AD}">
      <dgm:prSet/>
      <dgm:spPr/>
      <dgm:t>
        <a:bodyPr/>
        <a:lstStyle/>
        <a:p>
          <a:endParaRPr lang="pl-PL"/>
        </a:p>
      </dgm:t>
    </dgm:pt>
    <dgm:pt modelId="{71686C2F-9C84-4B0C-A7FF-5D7139EB3749}">
      <dgm:prSet/>
      <dgm:spPr/>
      <dgm:t>
        <a:bodyPr/>
        <a:lstStyle/>
        <a:p>
          <a:r>
            <a:rPr lang="pl-PL" dirty="0"/>
            <a:t>preferencje dotyczące lokalizacji dostawcy</a:t>
          </a:r>
        </a:p>
      </dgm:t>
    </dgm:pt>
    <dgm:pt modelId="{BC82BE94-AB40-4CD5-99B5-8B606B86C541}" type="parTrans" cxnId="{F2EC9B2B-39F9-4D79-BA4B-57B96032BEEA}">
      <dgm:prSet/>
      <dgm:spPr/>
      <dgm:t>
        <a:bodyPr/>
        <a:lstStyle/>
        <a:p>
          <a:endParaRPr lang="pl-PL"/>
        </a:p>
      </dgm:t>
    </dgm:pt>
    <dgm:pt modelId="{E21AEFF8-004E-4E22-A92F-931E428C380D}" type="sibTrans" cxnId="{F2EC9B2B-39F9-4D79-BA4B-57B96032BEEA}">
      <dgm:prSet/>
      <dgm:spPr/>
      <dgm:t>
        <a:bodyPr/>
        <a:lstStyle/>
        <a:p>
          <a:endParaRPr lang="pl-PL"/>
        </a:p>
      </dgm:t>
    </dgm:pt>
    <dgm:pt modelId="{3DED8854-B5A1-4EE5-A95E-3CFEDDD996F5}">
      <dgm:prSet/>
      <dgm:spPr/>
      <dgm:t>
        <a:bodyPr/>
        <a:lstStyle/>
        <a:p>
          <a:r>
            <a:rPr lang="pl-PL" dirty="0"/>
            <a:t>kryteria wyboru dostawcy</a:t>
          </a:r>
        </a:p>
      </dgm:t>
    </dgm:pt>
    <dgm:pt modelId="{1B677768-029E-49E0-B061-0B9582890F5E}" type="parTrans" cxnId="{59AF70F8-6141-4A58-8166-F91BD748578A}">
      <dgm:prSet/>
      <dgm:spPr/>
      <dgm:t>
        <a:bodyPr/>
        <a:lstStyle/>
        <a:p>
          <a:endParaRPr lang="pl-PL"/>
        </a:p>
      </dgm:t>
    </dgm:pt>
    <dgm:pt modelId="{F5B96E89-929C-42A9-BFAA-35B505BCDB66}" type="sibTrans" cxnId="{59AF70F8-6141-4A58-8166-F91BD748578A}">
      <dgm:prSet/>
      <dgm:spPr/>
      <dgm:t>
        <a:bodyPr/>
        <a:lstStyle/>
        <a:p>
          <a:endParaRPr lang="pl-PL"/>
        </a:p>
      </dgm:t>
    </dgm:pt>
    <dgm:pt modelId="{4AB29891-5F0C-4583-9C1E-AFC6FBFC9818}">
      <dgm:prSet/>
      <dgm:spPr/>
      <dgm:t>
        <a:bodyPr/>
        <a:lstStyle/>
        <a:p>
          <a:r>
            <a:rPr lang="pl-PL" dirty="0"/>
            <a:t>strategia produkcji</a:t>
          </a:r>
        </a:p>
      </dgm:t>
    </dgm:pt>
    <dgm:pt modelId="{341579EB-FE11-4239-9754-54EDC3FA0E89}" type="parTrans" cxnId="{D3EFE35A-7712-4414-9D7C-C1CD48208816}">
      <dgm:prSet/>
      <dgm:spPr/>
      <dgm:t>
        <a:bodyPr/>
        <a:lstStyle/>
        <a:p>
          <a:endParaRPr lang="pl-PL"/>
        </a:p>
      </dgm:t>
    </dgm:pt>
    <dgm:pt modelId="{FB8A6869-775B-4117-AF26-63AEBFA17A25}" type="sibTrans" cxnId="{D3EFE35A-7712-4414-9D7C-C1CD48208816}">
      <dgm:prSet/>
      <dgm:spPr/>
      <dgm:t>
        <a:bodyPr/>
        <a:lstStyle/>
        <a:p>
          <a:endParaRPr lang="pl-PL"/>
        </a:p>
      </dgm:t>
    </dgm:pt>
    <dgm:pt modelId="{3C08E306-3B24-4B67-9142-3FACEE5345FE}">
      <dgm:prSet/>
      <dgm:spPr/>
      <dgm:t>
        <a:bodyPr/>
        <a:lstStyle/>
        <a:p>
          <a:r>
            <a:rPr lang="pl-PL" dirty="0"/>
            <a:t>zdolność produkcyjna dostawcy</a:t>
          </a:r>
        </a:p>
      </dgm:t>
    </dgm:pt>
    <dgm:pt modelId="{952F8F51-C0B3-41C4-8F01-119235EF02D5}" type="parTrans" cxnId="{BFACDC6D-5078-4F29-8E24-78A67E8D7BB7}">
      <dgm:prSet/>
      <dgm:spPr/>
      <dgm:t>
        <a:bodyPr/>
        <a:lstStyle/>
        <a:p>
          <a:endParaRPr lang="pl-PL"/>
        </a:p>
      </dgm:t>
    </dgm:pt>
    <dgm:pt modelId="{9D9806D5-E2BF-40A9-8568-B88ECF6B5943}" type="sibTrans" cxnId="{BFACDC6D-5078-4F29-8E24-78A67E8D7BB7}">
      <dgm:prSet/>
      <dgm:spPr/>
      <dgm:t>
        <a:bodyPr/>
        <a:lstStyle/>
        <a:p>
          <a:endParaRPr lang="pl-PL"/>
        </a:p>
      </dgm:t>
    </dgm:pt>
    <dgm:pt modelId="{80EFCA2D-559C-47D2-A596-7082E74E6A63}" type="pres">
      <dgm:prSet presAssocID="{2820209F-A3C3-4EAD-A1A7-E59F2F1B05D5}" presName="Name0" presStyleCnt="0">
        <dgm:presLayoutVars>
          <dgm:dir/>
          <dgm:resizeHandles/>
        </dgm:presLayoutVars>
      </dgm:prSet>
      <dgm:spPr/>
    </dgm:pt>
    <dgm:pt modelId="{8F3CB71B-7F93-4F2C-A4E7-F9BB44C43B8C}" type="pres">
      <dgm:prSet presAssocID="{C22BDD9D-9755-48F6-8AF0-D457F6FC0602}" presName="compNode" presStyleCnt="0"/>
      <dgm:spPr/>
    </dgm:pt>
    <dgm:pt modelId="{599340F0-56D2-4DAB-9844-BADB30891E02}" type="pres">
      <dgm:prSet presAssocID="{C22BDD9D-9755-48F6-8AF0-D457F6FC0602}" presName="dummyConnPt" presStyleCnt="0"/>
      <dgm:spPr/>
    </dgm:pt>
    <dgm:pt modelId="{9B0A5852-4F65-4DA2-969B-0A8CFBD0D495}" type="pres">
      <dgm:prSet presAssocID="{C22BDD9D-9755-48F6-8AF0-D457F6FC0602}" presName="node" presStyleLbl="node1" presStyleIdx="0" presStyleCnt="10">
        <dgm:presLayoutVars>
          <dgm:bulletEnabled val="1"/>
        </dgm:presLayoutVars>
      </dgm:prSet>
      <dgm:spPr/>
    </dgm:pt>
    <dgm:pt modelId="{CEE1C068-4DCF-479C-8402-9B8E5949E114}" type="pres">
      <dgm:prSet presAssocID="{35835AB8-02B9-43D7-A663-C43A2D076247}" presName="sibTrans" presStyleLbl="bgSibTrans2D1" presStyleIdx="0" presStyleCnt="9"/>
      <dgm:spPr/>
    </dgm:pt>
    <dgm:pt modelId="{E4C91FAF-63F6-4027-9CDA-220A39751355}" type="pres">
      <dgm:prSet presAssocID="{D5D5B11F-C20D-4782-A8EB-01022F7F719D}" presName="compNode" presStyleCnt="0"/>
      <dgm:spPr/>
    </dgm:pt>
    <dgm:pt modelId="{8FF914DF-B126-49EA-83C1-9B1F14A8FF62}" type="pres">
      <dgm:prSet presAssocID="{D5D5B11F-C20D-4782-A8EB-01022F7F719D}" presName="dummyConnPt" presStyleCnt="0"/>
      <dgm:spPr/>
    </dgm:pt>
    <dgm:pt modelId="{44B400C4-7F98-4581-B63F-A4B2813DC551}" type="pres">
      <dgm:prSet presAssocID="{D5D5B11F-C20D-4782-A8EB-01022F7F719D}" presName="node" presStyleLbl="node1" presStyleIdx="1" presStyleCnt="10">
        <dgm:presLayoutVars>
          <dgm:bulletEnabled val="1"/>
        </dgm:presLayoutVars>
      </dgm:prSet>
      <dgm:spPr/>
    </dgm:pt>
    <dgm:pt modelId="{BF032092-2404-4AEC-8CD9-06B729EB8F3A}" type="pres">
      <dgm:prSet presAssocID="{E83C609E-618B-4623-A378-6C304FCC2E04}" presName="sibTrans" presStyleLbl="bgSibTrans2D1" presStyleIdx="1" presStyleCnt="9"/>
      <dgm:spPr/>
    </dgm:pt>
    <dgm:pt modelId="{F2AF256A-72C1-4214-980C-96E4B943E5EE}" type="pres">
      <dgm:prSet presAssocID="{A975AD85-BAA5-46AA-BDDE-7A862298C4B4}" presName="compNode" presStyleCnt="0"/>
      <dgm:spPr/>
    </dgm:pt>
    <dgm:pt modelId="{862A2092-7A94-40C0-8EF7-ADC1BCAE57CB}" type="pres">
      <dgm:prSet presAssocID="{A975AD85-BAA5-46AA-BDDE-7A862298C4B4}" presName="dummyConnPt" presStyleCnt="0"/>
      <dgm:spPr/>
    </dgm:pt>
    <dgm:pt modelId="{2ACC2C11-E2C6-40BE-8642-C2CAC0B94714}" type="pres">
      <dgm:prSet presAssocID="{A975AD85-BAA5-46AA-BDDE-7A862298C4B4}" presName="node" presStyleLbl="node1" presStyleIdx="2" presStyleCnt="10">
        <dgm:presLayoutVars>
          <dgm:bulletEnabled val="1"/>
        </dgm:presLayoutVars>
      </dgm:prSet>
      <dgm:spPr/>
    </dgm:pt>
    <dgm:pt modelId="{EA56044C-AB46-499B-817C-3122355E4C95}" type="pres">
      <dgm:prSet presAssocID="{FDE9283E-FDBA-46D0-938D-344A4851C346}" presName="sibTrans" presStyleLbl="bgSibTrans2D1" presStyleIdx="2" presStyleCnt="9"/>
      <dgm:spPr/>
    </dgm:pt>
    <dgm:pt modelId="{AEF09624-6D51-4D83-9658-50D1C89EBA9B}" type="pres">
      <dgm:prSet presAssocID="{1F722432-5077-4BE2-97E9-AC5B94ED7D34}" presName="compNode" presStyleCnt="0"/>
      <dgm:spPr/>
    </dgm:pt>
    <dgm:pt modelId="{FBB8DA5F-1DEF-4F69-8273-81069747BA17}" type="pres">
      <dgm:prSet presAssocID="{1F722432-5077-4BE2-97E9-AC5B94ED7D34}" presName="dummyConnPt" presStyleCnt="0"/>
      <dgm:spPr/>
    </dgm:pt>
    <dgm:pt modelId="{068DD0D1-6E32-4163-B850-2F57F5406609}" type="pres">
      <dgm:prSet presAssocID="{1F722432-5077-4BE2-97E9-AC5B94ED7D34}" presName="node" presStyleLbl="node1" presStyleIdx="3" presStyleCnt="10">
        <dgm:presLayoutVars>
          <dgm:bulletEnabled val="1"/>
        </dgm:presLayoutVars>
      </dgm:prSet>
      <dgm:spPr/>
    </dgm:pt>
    <dgm:pt modelId="{AC63F5FC-942C-4635-8D86-D4CD78D31891}" type="pres">
      <dgm:prSet presAssocID="{0A8F0804-081C-40BF-BB09-7D8EE41E228C}" presName="sibTrans" presStyleLbl="bgSibTrans2D1" presStyleIdx="3" presStyleCnt="9"/>
      <dgm:spPr/>
    </dgm:pt>
    <dgm:pt modelId="{83F587D4-BF1E-440F-B11E-4782653747CE}" type="pres">
      <dgm:prSet presAssocID="{BA642A8D-2306-4FE0-B3BF-FB3176D360E4}" presName="compNode" presStyleCnt="0"/>
      <dgm:spPr/>
    </dgm:pt>
    <dgm:pt modelId="{CB553042-E8A7-46C6-875A-3747F9747CDA}" type="pres">
      <dgm:prSet presAssocID="{BA642A8D-2306-4FE0-B3BF-FB3176D360E4}" presName="dummyConnPt" presStyleCnt="0"/>
      <dgm:spPr/>
    </dgm:pt>
    <dgm:pt modelId="{C1E1183F-556B-4861-85F6-EE4DC2A93946}" type="pres">
      <dgm:prSet presAssocID="{BA642A8D-2306-4FE0-B3BF-FB3176D360E4}" presName="node" presStyleLbl="node1" presStyleIdx="4" presStyleCnt="10">
        <dgm:presLayoutVars>
          <dgm:bulletEnabled val="1"/>
        </dgm:presLayoutVars>
      </dgm:prSet>
      <dgm:spPr/>
    </dgm:pt>
    <dgm:pt modelId="{5A5D6046-AAE5-4A96-A1CB-779845CA8BC1}" type="pres">
      <dgm:prSet presAssocID="{B918DD9E-2DE6-4F98-BEF1-82220E9B3D75}" presName="sibTrans" presStyleLbl="bgSibTrans2D1" presStyleIdx="4" presStyleCnt="9"/>
      <dgm:spPr/>
    </dgm:pt>
    <dgm:pt modelId="{E025C4F4-5E78-48F1-AF09-3A22146FCB1C}" type="pres">
      <dgm:prSet presAssocID="{A104277E-543B-4BF0-9EA2-7CD189E37425}" presName="compNode" presStyleCnt="0"/>
      <dgm:spPr/>
    </dgm:pt>
    <dgm:pt modelId="{3F1DD832-BBB1-46E9-9BEB-868C611F31B4}" type="pres">
      <dgm:prSet presAssocID="{A104277E-543B-4BF0-9EA2-7CD189E37425}" presName="dummyConnPt" presStyleCnt="0"/>
      <dgm:spPr/>
    </dgm:pt>
    <dgm:pt modelId="{B377BE2A-D3A8-46D7-B349-291AD8E80CD4}" type="pres">
      <dgm:prSet presAssocID="{A104277E-543B-4BF0-9EA2-7CD189E37425}" presName="node" presStyleLbl="node1" presStyleIdx="5" presStyleCnt="10">
        <dgm:presLayoutVars>
          <dgm:bulletEnabled val="1"/>
        </dgm:presLayoutVars>
      </dgm:prSet>
      <dgm:spPr/>
    </dgm:pt>
    <dgm:pt modelId="{01E1FDC4-9E1A-4429-84CE-F9210E438D14}" type="pres">
      <dgm:prSet presAssocID="{32D7C8ED-8C11-473D-BFE3-86BCC022E8ED}" presName="sibTrans" presStyleLbl="bgSibTrans2D1" presStyleIdx="5" presStyleCnt="9"/>
      <dgm:spPr/>
    </dgm:pt>
    <dgm:pt modelId="{AB266B29-5951-4A35-A050-E62102F62579}" type="pres">
      <dgm:prSet presAssocID="{71686C2F-9C84-4B0C-A7FF-5D7139EB3749}" presName="compNode" presStyleCnt="0"/>
      <dgm:spPr/>
    </dgm:pt>
    <dgm:pt modelId="{4B10AFC6-16F7-4272-9499-6030718EF126}" type="pres">
      <dgm:prSet presAssocID="{71686C2F-9C84-4B0C-A7FF-5D7139EB3749}" presName="dummyConnPt" presStyleCnt="0"/>
      <dgm:spPr/>
    </dgm:pt>
    <dgm:pt modelId="{E3C3B76B-B4FF-40BF-9345-62E3086F01F4}" type="pres">
      <dgm:prSet presAssocID="{71686C2F-9C84-4B0C-A7FF-5D7139EB3749}" presName="node" presStyleLbl="node1" presStyleIdx="6" presStyleCnt="10">
        <dgm:presLayoutVars>
          <dgm:bulletEnabled val="1"/>
        </dgm:presLayoutVars>
      </dgm:prSet>
      <dgm:spPr/>
    </dgm:pt>
    <dgm:pt modelId="{A5785953-68EC-47A6-8795-25A74868BD2D}" type="pres">
      <dgm:prSet presAssocID="{E21AEFF8-004E-4E22-A92F-931E428C380D}" presName="sibTrans" presStyleLbl="bgSibTrans2D1" presStyleIdx="6" presStyleCnt="9"/>
      <dgm:spPr/>
    </dgm:pt>
    <dgm:pt modelId="{B5713498-9E37-46CD-AA10-E8AF2E97729C}" type="pres">
      <dgm:prSet presAssocID="{3DED8854-B5A1-4EE5-A95E-3CFEDDD996F5}" presName="compNode" presStyleCnt="0"/>
      <dgm:spPr/>
    </dgm:pt>
    <dgm:pt modelId="{8A2E0F58-860C-4A8D-9A2C-7F5F0446B737}" type="pres">
      <dgm:prSet presAssocID="{3DED8854-B5A1-4EE5-A95E-3CFEDDD996F5}" presName="dummyConnPt" presStyleCnt="0"/>
      <dgm:spPr/>
    </dgm:pt>
    <dgm:pt modelId="{B8CF02D4-E7C2-4F02-8D90-5C7748A5A3FE}" type="pres">
      <dgm:prSet presAssocID="{3DED8854-B5A1-4EE5-A95E-3CFEDDD996F5}" presName="node" presStyleLbl="node1" presStyleIdx="7" presStyleCnt="10">
        <dgm:presLayoutVars>
          <dgm:bulletEnabled val="1"/>
        </dgm:presLayoutVars>
      </dgm:prSet>
      <dgm:spPr/>
    </dgm:pt>
    <dgm:pt modelId="{82A48E9C-0174-4245-968A-E4EE57192BF3}" type="pres">
      <dgm:prSet presAssocID="{F5B96E89-929C-42A9-BFAA-35B505BCDB66}" presName="sibTrans" presStyleLbl="bgSibTrans2D1" presStyleIdx="7" presStyleCnt="9"/>
      <dgm:spPr/>
    </dgm:pt>
    <dgm:pt modelId="{B7C281B7-E6E5-420C-B49D-E0BE6E7BE95F}" type="pres">
      <dgm:prSet presAssocID="{4AB29891-5F0C-4583-9C1E-AFC6FBFC9818}" presName="compNode" presStyleCnt="0"/>
      <dgm:spPr/>
    </dgm:pt>
    <dgm:pt modelId="{E9E5703F-8111-40DD-9361-A3629DC3E707}" type="pres">
      <dgm:prSet presAssocID="{4AB29891-5F0C-4583-9C1E-AFC6FBFC9818}" presName="dummyConnPt" presStyleCnt="0"/>
      <dgm:spPr/>
    </dgm:pt>
    <dgm:pt modelId="{C6BE26DC-7CB3-465C-9ADE-4ABE068ED4A2}" type="pres">
      <dgm:prSet presAssocID="{4AB29891-5F0C-4583-9C1E-AFC6FBFC9818}" presName="node" presStyleLbl="node1" presStyleIdx="8" presStyleCnt="10">
        <dgm:presLayoutVars>
          <dgm:bulletEnabled val="1"/>
        </dgm:presLayoutVars>
      </dgm:prSet>
      <dgm:spPr/>
    </dgm:pt>
    <dgm:pt modelId="{7DEAD6AA-B836-45FF-8071-B7567D9A4FC4}" type="pres">
      <dgm:prSet presAssocID="{FB8A6869-775B-4117-AF26-63AEBFA17A25}" presName="sibTrans" presStyleLbl="bgSibTrans2D1" presStyleIdx="8" presStyleCnt="9"/>
      <dgm:spPr/>
    </dgm:pt>
    <dgm:pt modelId="{D45431A1-71EA-4DA7-8C4B-7F925049514A}" type="pres">
      <dgm:prSet presAssocID="{3C08E306-3B24-4B67-9142-3FACEE5345FE}" presName="compNode" presStyleCnt="0"/>
      <dgm:spPr/>
    </dgm:pt>
    <dgm:pt modelId="{3F8C4C28-2ABC-4997-AFC1-79605E57BD76}" type="pres">
      <dgm:prSet presAssocID="{3C08E306-3B24-4B67-9142-3FACEE5345FE}" presName="dummyConnPt" presStyleCnt="0"/>
      <dgm:spPr/>
    </dgm:pt>
    <dgm:pt modelId="{DE85927C-CC36-474F-9C05-950B99B00B97}" type="pres">
      <dgm:prSet presAssocID="{3C08E306-3B24-4B67-9142-3FACEE5345FE}" presName="node" presStyleLbl="node1" presStyleIdx="9" presStyleCnt="10">
        <dgm:presLayoutVars>
          <dgm:bulletEnabled val="1"/>
        </dgm:presLayoutVars>
      </dgm:prSet>
      <dgm:spPr/>
    </dgm:pt>
  </dgm:ptLst>
  <dgm:cxnLst>
    <dgm:cxn modelId="{9FC93F02-4818-4A34-9875-D37162649C65}" type="presOf" srcId="{1F722432-5077-4BE2-97E9-AC5B94ED7D34}" destId="{068DD0D1-6E32-4163-B850-2F57F5406609}" srcOrd="0" destOrd="0" presId="urn:microsoft.com/office/officeart/2005/8/layout/bProcess4"/>
    <dgm:cxn modelId="{B6469B07-D720-481B-A091-DDE17C5B2890}" srcId="{2820209F-A3C3-4EAD-A1A7-E59F2F1B05D5}" destId="{C22BDD9D-9755-48F6-8AF0-D457F6FC0602}" srcOrd="0" destOrd="0" parTransId="{F5518770-BD3A-4DE7-BC32-FE21943EFCAB}" sibTransId="{35835AB8-02B9-43D7-A663-C43A2D076247}"/>
    <dgm:cxn modelId="{D3E07310-1282-4198-BB75-21420C9FD7F2}" srcId="{2820209F-A3C3-4EAD-A1A7-E59F2F1B05D5}" destId="{A975AD85-BAA5-46AA-BDDE-7A862298C4B4}" srcOrd="2" destOrd="0" parTransId="{FDB7A8E1-9F78-4AB9-B2C7-36CB7F1310AA}" sibTransId="{FDE9283E-FDBA-46D0-938D-344A4851C346}"/>
    <dgm:cxn modelId="{8D86CE10-EEEA-4FBB-B22D-88D27812439A}" type="presOf" srcId="{2820209F-A3C3-4EAD-A1A7-E59F2F1B05D5}" destId="{80EFCA2D-559C-47D2-A596-7082E74E6A63}" srcOrd="0" destOrd="0" presId="urn:microsoft.com/office/officeart/2005/8/layout/bProcess4"/>
    <dgm:cxn modelId="{899D7F1C-EDAC-445F-9BE5-8A14B4F2434E}" srcId="{2820209F-A3C3-4EAD-A1A7-E59F2F1B05D5}" destId="{1F722432-5077-4BE2-97E9-AC5B94ED7D34}" srcOrd="3" destOrd="0" parTransId="{F1830F17-E852-405C-9C2F-8EAC6228076D}" sibTransId="{0A8F0804-081C-40BF-BB09-7D8EE41E228C}"/>
    <dgm:cxn modelId="{3AB8B220-C5B0-460E-BADD-2CF81B70136E}" type="presOf" srcId="{A104277E-543B-4BF0-9EA2-7CD189E37425}" destId="{B377BE2A-D3A8-46D7-B349-291AD8E80CD4}" srcOrd="0" destOrd="0" presId="urn:microsoft.com/office/officeart/2005/8/layout/bProcess4"/>
    <dgm:cxn modelId="{040FE322-0320-4B8E-84D4-19FFC41446C8}" type="presOf" srcId="{B918DD9E-2DE6-4F98-BEF1-82220E9B3D75}" destId="{5A5D6046-AAE5-4A96-A1CB-779845CA8BC1}" srcOrd="0" destOrd="0" presId="urn:microsoft.com/office/officeart/2005/8/layout/bProcess4"/>
    <dgm:cxn modelId="{B934D526-90FF-42AD-828C-052A27327B2C}" srcId="{2820209F-A3C3-4EAD-A1A7-E59F2F1B05D5}" destId="{BA642A8D-2306-4FE0-B3BF-FB3176D360E4}" srcOrd="4" destOrd="0" parTransId="{11741A49-E3BD-4E7F-869F-15E35E185FF8}" sibTransId="{B918DD9E-2DE6-4F98-BEF1-82220E9B3D75}"/>
    <dgm:cxn modelId="{54CB722B-4EBD-43E7-91E9-4CAC7CCA052F}" type="presOf" srcId="{E83C609E-618B-4623-A378-6C304FCC2E04}" destId="{BF032092-2404-4AEC-8CD9-06B729EB8F3A}" srcOrd="0" destOrd="0" presId="urn:microsoft.com/office/officeart/2005/8/layout/bProcess4"/>
    <dgm:cxn modelId="{F2EC9B2B-39F9-4D79-BA4B-57B96032BEEA}" srcId="{2820209F-A3C3-4EAD-A1A7-E59F2F1B05D5}" destId="{71686C2F-9C84-4B0C-A7FF-5D7139EB3749}" srcOrd="6" destOrd="0" parTransId="{BC82BE94-AB40-4CD5-99B5-8B606B86C541}" sibTransId="{E21AEFF8-004E-4E22-A92F-931E428C380D}"/>
    <dgm:cxn modelId="{9D8CC360-3E94-4590-85C7-1D998F33E42C}" type="presOf" srcId="{32D7C8ED-8C11-473D-BFE3-86BCC022E8ED}" destId="{01E1FDC4-9E1A-4429-84CE-F9210E438D14}" srcOrd="0" destOrd="0" presId="urn:microsoft.com/office/officeart/2005/8/layout/bProcess4"/>
    <dgm:cxn modelId="{89764F62-99A9-44B3-BE0C-A9D19F6BD249}" type="presOf" srcId="{BA642A8D-2306-4FE0-B3BF-FB3176D360E4}" destId="{C1E1183F-556B-4861-85F6-EE4DC2A93946}" srcOrd="0" destOrd="0" presId="urn:microsoft.com/office/officeart/2005/8/layout/bProcess4"/>
    <dgm:cxn modelId="{BFACDC6D-5078-4F29-8E24-78A67E8D7BB7}" srcId="{2820209F-A3C3-4EAD-A1A7-E59F2F1B05D5}" destId="{3C08E306-3B24-4B67-9142-3FACEE5345FE}" srcOrd="9" destOrd="0" parTransId="{952F8F51-C0B3-41C4-8F01-119235EF02D5}" sibTransId="{9D9806D5-E2BF-40A9-8568-B88ECF6B5943}"/>
    <dgm:cxn modelId="{433EC754-0525-4D95-9580-8216CCB78274}" type="presOf" srcId="{FDE9283E-FDBA-46D0-938D-344A4851C346}" destId="{EA56044C-AB46-499B-817C-3122355E4C95}" srcOrd="0" destOrd="0" presId="urn:microsoft.com/office/officeart/2005/8/layout/bProcess4"/>
    <dgm:cxn modelId="{2BA7F975-6D67-4349-8839-3A8C07C3612B}" type="presOf" srcId="{71686C2F-9C84-4B0C-A7FF-5D7139EB3749}" destId="{E3C3B76B-B4FF-40BF-9345-62E3086F01F4}" srcOrd="0" destOrd="0" presId="urn:microsoft.com/office/officeart/2005/8/layout/bProcess4"/>
    <dgm:cxn modelId="{09385278-15DC-4C9E-9039-594EEE2F8B1C}" type="presOf" srcId="{E21AEFF8-004E-4E22-A92F-931E428C380D}" destId="{A5785953-68EC-47A6-8795-25A74868BD2D}" srcOrd="0" destOrd="0" presId="urn:microsoft.com/office/officeart/2005/8/layout/bProcess4"/>
    <dgm:cxn modelId="{77349A78-4770-42A7-B7C0-6F1700AD9BE2}" type="presOf" srcId="{A975AD85-BAA5-46AA-BDDE-7A862298C4B4}" destId="{2ACC2C11-E2C6-40BE-8642-C2CAC0B94714}" srcOrd="0" destOrd="0" presId="urn:microsoft.com/office/officeart/2005/8/layout/bProcess4"/>
    <dgm:cxn modelId="{5BF44759-2157-4C83-8ED6-3B1A159DA5F1}" type="presOf" srcId="{F5B96E89-929C-42A9-BFAA-35B505BCDB66}" destId="{82A48E9C-0174-4245-968A-E4EE57192BF3}" srcOrd="0" destOrd="0" presId="urn:microsoft.com/office/officeart/2005/8/layout/bProcess4"/>
    <dgm:cxn modelId="{D3EFE35A-7712-4414-9D7C-C1CD48208816}" srcId="{2820209F-A3C3-4EAD-A1A7-E59F2F1B05D5}" destId="{4AB29891-5F0C-4583-9C1E-AFC6FBFC9818}" srcOrd="8" destOrd="0" parTransId="{341579EB-FE11-4239-9754-54EDC3FA0E89}" sibTransId="{FB8A6869-775B-4117-AF26-63AEBFA17A25}"/>
    <dgm:cxn modelId="{67EAD08D-2F5C-4F7F-A944-7C4C6F8A7DC6}" type="presOf" srcId="{3C08E306-3B24-4B67-9142-3FACEE5345FE}" destId="{DE85927C-CC36-474F-9C05-950B99B00B97}" srcOrd="0" destOrd="0" presId="urn:microsoft.com/office/officeart/2005/8/layout/bProcess4"/>
    <dgm:cxn modelId="{8F3AD6B2-1D0E-42D5-9519-98696E97F6AD}" srcId="{2820209F-A3C3-4EAD-A1A7-E59F2F1B05D5}" destId="{A104277E-543B-4BF0-9EA2-7CD189E37425}" srcOrd="5" destOrd="0" parTransId="{1C295C2B-02DD-4459-A4EC-C65DFF44568C}" sibTransId="{32D7C8ED-8C11-473D-BFE3-86BCC022E8ED}"/>
    <dgm:cxn modelId="{5A70C1B4-3BD6-4F35-B2B4-7B860F2E33D8}" srcId="{2820209F-A3C3-4EAD-A1A7-E59F2F1B05D5}" destId="{D5D5B11F-C20D-4782-A8EB-01022F7F719D}" srcOrd="1" destOrd="0" parTransId="{B9A10783-1F9E-4E6B-B19D-C80D3F7CF75E}" sibTransId="{E83C609E-618B-4623-A378-6C304FCC2E04}"/>
    <dgm:cxn modelId="{201691B9-791C-495D-90FB-7DCB44DBC966}" type="presOf" srcId="{FB8A6869-775B-4117-AF26-63AEBFA17A25}" destId="{7DEAD6AA-B836-45FF-8071-B7567D9A4FC4}" srcOrd="0" destOrd="0" presId="urn:microsoft.com/office/officeart/2005/8/layout/bProcess4"/>
    <dgm:cxn modelId="{8F8E9FBE-BD07-4F67-89D7-E8C3395BFE68}" type="presOf" srcId="{3DED8854-B5A1-4EE5-A95E-3CFEDDD996F5}" destId="{B8CF02D4-E7C2-4F02-8D90-5C7748A5A3FE}" srcOrd="0" destOrd="0" presId="urn:microsoft.com/office/officeart/2005/8/layout/bProcess4"/>
    <dgm:cxn modelId="{E14EC9C8-36F3-402B-9565-6DF405497729}" type="presOf" srcId="{0A8F0804-081C-40BF-BB09-7D8EE41E228C}" destId="{AC63F5FC-942C-4635-8D86-D4CD78D31891}" srcOrd="0" destOrd="0" presId="urn:microsoft.com/office/officeart/2005/8/layout/bProcess4"/>
    <dgm:cxn modelId="{86CBB3C9-2587-459A-8B00-D05AD841AF2E}" type="presOf" srcId="{4AB29891-5F0C-4583-9C1E-AFC6FBFC9818}" destId="{C6BE26DC-7CB3-465C-9ADE-4ABE068ED4A2}" srcOrd="0" destOrd="0" presId="urn:microsoft.com/office/officeart/2005/8/layout/bProcess4"/>
    <dgm:cxn modelId="{84380BE9-F857-4817-B6BD-21E68EE12FAD}" type="presOf" srcId="{35835AB8-02B9-43D7-A663-C43A2D076247}" destId="{CEE1C068-4DCF-479C-8402-9B8E5949E114}" srcOrd="0" destOrd="0" presId="urn:microsoft.com/office/officeart/2005/8/layout/bProcess4"/>
    <dgm:cxn modelId="{4874C6EB-4508-435F-840E-5D0E5A0E1320}" type="presOf" srcId="{D5D5B11F-C20D-4782-A8EB-01022F7F719D}" destId="{44B400C4-7F98-4581-B63F-A4B2813DC551}" srcOrd="0" destOrd="0" presId="urn:microsoft.com/office/officeart/2005/8/layout/bProcess4"/>
    <dgm:cxn modelId="{BE88FFED-5393-45A0-B2E2-E4C8816E827A}" type="presOf" srcId="{C22BDD9D-9755-48F6-8AF0-D457F6FC0602}" destId="{9B0A5852-4F65-4DA2-969B-0A8CFBD0D495}" srcOrd="0" destOrd="0" presId="urn:microsoft.com/office/officeart/2005/8/layout/bProcess4"/>
    <dgm:cxn modelId="{59AF70F8-6141-4A58-8166-F91BD748578A}" srcId="{2820209F-A3C3-4EAD-A1A7-E59F2F1B05D5}" destId="{3DED8854-B5A1-4EE5-A95E-3CFEDDD996F5}" srcOrd="7" destOrd="0" parTransId="{1B677768-029E-49E0-B061-0B9582890F5E}" sibTransId="{F5B96E89-929C-42A9-BFAA-35B505BCDB66}"/>
    <dgm:cxn modelId="{FA442F7A-3CCB-4BCB-B013-536D1DAC4F4C}" type="presParOf" srcId="{80EFCA2D-559C-47D2-A596-7082E74E6A63}" destId="{8F3CB71B-7F93-4F2C-A4E7-F9BB44C43B8C}" srcOrd="0" destOrd="0" presId="urn:microsoft.com/office/officeart/2005/8/layout/bProcess4"/>
    <dgm:cxn modelId="{2E5D5DB1-509E-4C85-AA02-710DC2BC68FB}" type="presParOf" srcId="{8F3CB71B-7F93-4F2C-A4E7-F9BB44C43B8C}" destId="{599340F0-56D2-4DAB-9844-BADB30891E02}" srcOrd="0" destOrd="0" presId="urn:microsoft.com/office/officeart/2005/8/layout/bProcess4"/>
    <dgm:cxn modelId="{0064D583-1AFB-42B6-8E29-96AD3F534C88}" type="presParOf" srcId="{8F3CB71B-7F93-4F2C-A4E7-F9BB44C43B8C}" destId="{9B0A5852-4F65-4DA2-969B-0A8CFBD0D495}" srcOrd="1" destOrd="0" presId="urn:microsoft.com/office/officeart/2005/8/layout/bProcess4"/>
    <dgm:cxn modelId="{96E935EF-0F3B-43E5-8BEB-EFAB6AB7F363}" type="presParOf" srcId="{80EFCA2D-559C-47D2-A596-7082E74E6A63}" destId="{CEE1C068-4DCF-479C-8402-9B8E5949E114}" srcOrd="1" destOrd="0" presId="urn:microsoft.com/office/officeart/2005/8/layout/bProcess4"/>
    <dgm:cxn modelId="{626ECF9C-6C17-4635-88B8-52FDC643EC86}" type="presParOf" srcId="{80EFCA2D-559C-47D2-A596-7082E74E6A63}" destId="{E4C91FAF-63F6-4027-9CDA-220A39751355}" srcOrd="2" destOrd="0" presId="urn:microsoft.com/office/officeart/2005/8/layout/bProcess4"/>
    <dgm:cxn modelId="{992BD3DA-F505-4630-A209-A8F5E7FEC86B}" type="presParOf" srcId="{E4C91FAF-63F6-4027-9CDA-220A39751355}" destId="{8FF914DF-B126-49EA-83C1-9B1F14A8FF62}" srcOrd="0" destOrd="0" presId="urn:microsoft.com/office/officeart/2005/8/layout/bProcess4"/>
    <dgm:cxn modelId="{AFAEB3CA-DBA1-41CB-845A-DE4B20453180}" type="presParOf" srcId="{E4C91FAF-63F6-4027-9CDA-220A39751355}" destId="{44B400C4-7F98-4581-B63F-A4B2813DC551}" srcOrd="1" destOrd="0" presId="urn:microsoft.com/office/officeart/2005/8/layout/bProcess4"/>
    <dgm:cxn modelId="{90C334B6-D7DF-46DD-80F7-46B88044F8B7}" type="presParOf" srcId="{80EFCA2D-559C-47D2-A596-7082E74E6A63}" destId="{BF032092-2404-4AEC-8CD9-06B729EB8F3A}" srcOrd="3" destOrd="0" presId="urn:microsoft.com/office/officeart/2005/8/layout/bProcess4"/>
    <dgm:cxn modelId="{3FEDF1CC-1F0D-48B7-8BE2-45391C072490}" type="presParOf" srcId="{80EFCA2D-559C-47D2-A596-7082E74E6A63}" destId="{F2AF256A-72C1-4214-980C-96E4B943E5EE}" srcOrd="4" destOrd="0" presId="urn:microsoft.com/office/officeart/2005/8/layout/bProcess4"/>
    <dgm:cxn modelId="{28518000-21F6-4065-B16A-36CC9A39DDC8}" type="presParOf" srcId="{F2AF256A-72C1-4214-980C-96E4B943E5EE}" destId="{862A2092-7A94-40C0-8EF7-ADC1BCAE57CB}" srcOrd="0" destOrd="0" presId="urn:microsoft.com/office/officeart/2005/8/layout/bProcess4"/>
    <dgm:cxn modelId="{AB98A606-4D67-4883-95FA-BC9B8BDAFACC}" type="presParOf" srcId="{F2AF256A-72C1-4214-980C-96E4B943E5EE}" destId="{2ACC2C11-E2C6-40BE-8642-C2CAC0B94714}" srcOrd="1" destOrd="0" presId="urn:microsoft.com/office/officeart/2005/8/layout/bProcess4"/>
    <dgm:cxn modelId="{BB8739D1-C39B-4706-9BB2-38EF1619E092}" type="presParOf" srcId="{80EFCA2D-559C-47D2-A596-7082E74E6A63}" destId="{EA56044C-AB46-499B-817C-3122355E4C95}" srcOrd="5" destOrd="0" presId="urn:microsoft.com/office/officeart/2005/8/layout/bProcess4"/>
    <dgm:cxn modelId="{F3CF3CDB-A70D-4464-8CE0-DE300B5E4219}" type="presParOf" srcId="{80EFCA2D-559C-47D2-A596-7082E74E6A63}" destId="{AEF09624-6D51-4D83-9658-50D1C89EBA9B}" srcOrd="6" destOrd="0" presId="urn:microsoft.com/office/officeart/2005/8/layout/bProcess4"/>
    <dgm:cxn modelId="{6816E274-AB70-40C7-8A83-CCB4AF7486D3}" type="presParOf" srcId="{AEF09624-6D51-4D83-9658-50D1C89EBA9B}" destId="{FBB8DA5F-1DEF-4F69-8273-81069747BA17}" srcOrd="0" destOrd="0" presId="urn:microsoft.com/office/officeart/2005/8/layout/bProcess4"/>
    <dgm:cxn modelId="{CDAFA2E9-DA8D-47E7-BB4E-2344028FF681}" type="presParOf" srcId="{AEF09624-6D51-4D83-9658-50D1C89EBA9B}" destId="{068DD0D1-6E32-4163-B850-2F57F5406609}" srcOrd="1" destOrd="0" presId="urn:microsoft.com/office/officeart/2005/8/layout/bProcess4"/>
    <dgm:cxn modelId="{B545F05F-FBB5-48F1-B764-AA7C084E62AD}" type="presParOf" srcId="{80EFCA2D-559C-47D2-A596-7082E74E6A63}" destId="{AC63F5FC-942C-4635-8D86-D4CD78D31891}" srcOrd="7" destOrd="0" presId="urn:microsoft.com/office/officeart/2005/8/layout/bProcess4"/>
    <dgm:cxn modelId="{E992CF5B-2E3E-43BE-B448-22A70406E926}" type="presParOf" srcId="{80EFCA2D-559C-47D2-A596-7082E74E6A63}" destId="{83F587D4-BF1E-440F-B11E-4782653747CE}" srcOrd="8" destOrd="0" presId="urn:microsoft.com/office/officeart/2005/8/layout/bProcess4"/>
    <dgm:cxn modelId="{2282D834-B8B9-46D3-983F-68E56BBED3D4}" type="presParOf" srcId="{83F587D4-BF1E-440F-B11E-4782653747CE}" destId="{CB553042-E8A7-46C6-875A-3747F9747CDA}" srcOrd="0" destOrd="0" presId="urn:microsoft.com/office/officeart/2005/8/layout/bProcess4"/>
    <dgm:cxn modelId="{9F8863CE-BAF7-4A12-98FC-A726B1617A06}" type="presParOf" srcId="{83F587D4-BF1E-440F-B11E-4782653747CE}" destId="{C1E1183F-556B-4861-85F6-EE4DC2A93946}" srcOrd="1" destOrd="0" presId="urn:microsoft.com/office/officeart/2005/8/layout/bProcess4"/>
    <dgm:cxn modelId="{9B4AD135-DCA6-4354-B722-DA173DD9D3D4}" type="presParOf" srcId="{80EFCA2D-559C-47D2-A596-7082E74E6A63}" destId="{5A5D6046-AAE5-4A96-A1CB-779845CA8BC1}" srcOrd="9" destOrd="0" presId="urn:microsoft.com/office/officeart/2005/8/layout/bProcess4"/>
    <dgm:cxn modelId="{4387232B-6253-481F-9A99-C5F6B3E3E284}" type="presParOf" srcId="{80EFCA2D-559C-47D2-A596-7082E74E6A63}" destId="{E025C4F4-5E78-48F1-AF09-3A22146FCB1C}" srcOrd="10" destOrd="0" presId="urn:microsoft.com/office/officeart/2005/8/layout/bProcess4"/>
    <dgm:cxn modelId="{DE4054FD-F261-4C3C-AEE1-E930400187C8}" type="presParOf" srcId="{E025C4F4-5E78-48F1-AF09-3A22146FCB1C}" destId="{3F1DD832-BBB1-46E9-9BEB-868C611F31B4}" srcOrd="0" destOrd="0" presId="urn:microsoft.com/office/officeart/2005/8/layout/bProcess4"/>
    <dgm:cxn modelId="{79FC6268-8B23-49D9-9C70-B6222C82FE2B}" type="presParOf" srcId="{E025C4F4-5E78-48F1-AF09-3A22146FCB1C}" destId="{B377BE2A-D3A8-46D7-B349-291AD8E80CD4}" srcOrd="1" destOrd="0" presId="urn:microsoft.com/office/officeart/2005/8/layout/bProcess4"/>
    <dgm:cxn modelId="{251B2A42-1731-4719-B881-E0B8C8A56886}" type="presParOf" srcId="{80EFCA2D-559C-47D2-A596-7082E74E6A63}" destId="{01E1FDC4-9E1A-4429-84CE-F9210E438D14}" srcOrd="11" destOrd="0" presId="urn:microsoft.com/office/officeart/2005/8/layout/bProcess4"/>
    <dgm:cxn modelId="{33333BF8-CF90-47AD-B379-43CB18DC9251}" type="presParOf" srcId="{80EFCA2D-559C-47D2-A596-7082E74E6A63}" destId="{AB266B29-5951-4A35-A050-E62102F62579}" srcOrd="12" destOrd="0" presId="urn:microsoft.com/office/officeart/2005/8/layout/bProcess4"/>
    <dgm:cxn modelId="{DE6D2B9F-C69B-4AAE-9A89-F35EE46D0902}" type="presParOf" srcId="{AB266B29-5951-4A35-A050-E62102F62579}" destId="{4B10AFC6-16F7-4272-9499-6030718EF126}" srcOrd="0" destOrd="0" presId="urn:microsoft.com/office/officeart/2005/8/layout/bProcess4"/>
    <dgm:cxn modelId="{18B57890-D8FD-422B-82F2-85F36855B5E8}" type="presParOf" srcId="{AB266B29-5951-4A35-A050-E62102F62579}" destId="{E3C3B76B-B4FF-40BF-9345-62E3086F01F4}" srcOrd="1" destOrd="0" presId="urn:microsoft.com/office/officeart/2005/8/layout/bProcess4"/>
    <dgm:cxn modelId="{E3A65E67-B80B-4633-964B-1847FF4E0260}" type="presParOf" srcId="{80EFCA2D-559C-47D2-A596-7082E74E6A63}" destId="{A5785953-68EC-47A6-8795-25A74868BD2D}" srcOrd="13" destOrd="0" presId="urn:microsoft.com/office/officeart/2005/8/layout/bProcess4"/>
    <dgm:cxn modelId="{936D63FE-24C1-49DB-B5A8-9B77A75B052F}" type="presParOf" srcId="{80EFCA2D-559C-47D2-A596-7082E74E6A63}" destId="{B5713498-9E37-46CD-AA10-E8AF2E97729C}" srcOrd="14" destOrd="0" presId="urn:microsoft.com/office/officeart/2005/8/layout/bProcess4"/>
    <dgm:cxn modelId="{F0060917-FA5F-404E-8956-50BB9D6D3346}" type="presParOf" srcId="{B5713498-9E37-46CD-AA10-E8AF2E97729C}" destId="{8A2E0F58-860C-4A8D-9A2C-7F5F0446B737}" srcOrd="0" destOrd="0" presId="urn:microsoft.com/office/officeart/2005/8/layout/bProcess4"/>
    <dgm:cxn modelId="{9032B04C-12CF-4F49-A5B6-A03D96CFD3A5}" type="presParOf" srcId="{B5713498-9E37-46CD-AA10-E8AF2E97729C}" destId="{B8CF02D4-E7C2-4F02-8D90-5C7748A5A3FE}" srcOrd="1" destOrd="0" presId="urn:microsoft.com/office/officeart/2005/8/layout/bProcess4"/>
    <dgm:cxn modelId="{88B7364E-0FBB-4AA0-BE91-2B91E1FF9CBB}" type="presParOf" srcId="{80EFCA2D-559C-47D2-A596-7082E74E6A63}" destId="{82A48E9C-0174-4245-968A-E4EE57192BF3}" srcOrd="15" destOrd="0" presId="urn:microsoft.com/office/officeart/2005/8/layout/bProcess4"/>
    <dgm:cxn modelId="{8B7E6450-C2D7-4A80-8E61-3A8532B85C53}" type="presParOf" srcId="{80EFCA2D-559C-47D2-A596-7082E74E6A63}" destId="{B7C281B7-E6E5-420C-B49D-E0BE6E7BE95F}" srcOrd="16" destOrd="0" presId="urn:microsoft.com/office/officeart/2005/8/layout/bProcess4"/>
    <dgm:cxn modelId="{AC86E9DA-3B6E-4A2F-9794-75A7F2BD3425}" type="presParOf" srcId="{B7C281B7-E6E5-420C-B49D-E0BE6E7BE95F}" destId="{E9E5703F-8111-40DD-9361-A3629DC3E707}" srcOrd="0" destOrd="0" presId="urn:microsoft.com/office/officeart/2005/8/layout/bProcess4"/>
    <dgm:cxn modelId="{8D2078ED-3805-419D-855E-C83A838A3CCB}" type="presParOf" srcId="{B7C281B7-E6E5-420C-B49D-E0BE6E7BE95F}" destId="{C6BE26DC-7CB3-465C-9ADE-4ABE068ED4A2}" srcOrd="1" destOrd="0" presId="urn:microsoft.com/office/officeart/2005/8/layout/bProcess4"/>
    <dgm:cxn modelId="{E33F277B-BB6E-4E89-84FC-9EDC0639E130}" type="presParOf" srcId="{80EFCA2D-559C-47D2-A596-7082E74E6A63}" destId="{7DEAD6AA-B836-45FF-8071-B7567D9A4FC4}" srcOrd="17" destOrd="0" presId="urn:microsoft.com/office/officeart/2005/8/layout/bProcess4"/>
    <dgm:cxn modelId="{90139042-7DE4-4EE2-9FDA-3EBF58FC52DC}" type="presParOf" srcId="{80EFCA2D-559C-47D2-A596-7082E74E6A63}" destId="{D45431A1-71EA-4DA7-8C4B-7F925049514A}" srcOrd="18" destOrd="0" presId="urn:microsoft.com/office/officeart/2005/8/layout/bProcess4"/>
    <dgm:cxn modelId="{0D096CB4-1ED2-422C-AB08-D0FA56A1C579}" type="presParOf" srcId="{D45431A1-71EA-4DA7-8C4B-7F925049514A}" destId="{3F8C4C28-2ABC-4997-AFC1-79605E57BD76}" srcOrd="0" destOrd="0" presId="urn:microsoft.com/office/officeart/2005/8/layout/bProcess4"/>
    <dgm:cxn modelId="{C0679DE8-4C03-4730-857E-8E5D5375E806}" type="presParOf" srcId="{D45431A1-71EA-4DA7-8C4B-7F925049514A}" destId="{DE85927C-CC36-474F-9C05-950B99B00B9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790660-AC24-4265-A6A0-757CB01DAAF5}" type="doc">
      <dgm:prSet loTypeId="urn:microsoft.com/office/officeart/2008/layout/PictureAccent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C6461E1A-0285-4005-B522-5CD925CD6F4E}">
      <dgm:prSet phldrT="[Tekst]"/>
      <dgm:spPr/>
      <dgm:t>
        <a:bodyPr/>
        <a:lstStyle/>
        <a:p>
          <a:pPr algn="ctr"/>
          <a:r>
            <a:rPr lang="pl-PL" dirty="0"/>
            <a:t>Kryteria oceny</a:t>
          </a:r>
        </a:p>
      </dgm:t>
    </dgm:pt>
    <dgm:pt modelId="{BFFD15E1-2521-4889-8192-A7819AA2811B}" type="parTrans" cxnId="{0832B0D4-0B3D-4D5B-969D-897E56F6F298}">
      <dgm:prSet/>
      <dgm:spPr/>
      <dgm:t>
        <a:bodyPr/>
        <a:lstStyle/>
        <a:p>
          <a:pPr algn="ctr"/>
          <a:endParaRPr lang="pl-PL"/>
        </a:p>
      </dgm:t>
    </dgm:pt>
    <dgm:pt modelId="{AE96AB97-1CDC-41C3-9BFB-6B764CBECAC0}" type="sibTrans" cxnId="{0832B0D4-0B3D-4D5B-969D-897E56F6F298}">
      <dgm:prSet/>
      <dgm:spPr/>
      <dgm:t>
        <a:bodyPr/>
        <a:lstStyle/>
        <a:p>
          <a:pPr algn="ctr"/>
          <a:endParaRPr lang="pl-PL"/>
        </a:p>
      </dgm:t>
    </dgm:pt>
    <dgm:pt modelId="{88F25E3C-20D5-4CC3-BF29-E7D026961899}">
      <dgm:prSet phldrT="[Tekst]"/>
      <dgm:spPr/>
      <dgm:t>
        <a:bodyPr/>
        <a:lstStyle/>
        <a:p>
          <a:pPr algn="ctr"/>
          <a:r>
            <a:rPr lang="pl-PL" dirty="0"/>
            <a:t>Ceny/koszty i warunki płatności</a:t>
          </a:r>
        </a:p>
      </dgm:t>
    </dgm:pt>
    <dgm:pt modelId="{035DFBD3-84AB-4FBA-B96B-BA6CE41AE894}" type="sibTrans" cxnId="{E3C12C02-F6A7-4DC6-93FB-13E1340004B9}">
      <dgm:prSet/>
      <dgm:spPr/>
      <dgm:t>
        <a:bodyPr/>
        <a:lstStyle/>
        <a:p>
          <a:pPr algn="ctr"/>
          <a:endParaRPr lang="pl-PL"/>
        </a:p>
      </dgm:t>
    </dgm:pt>
    <dgm:pt modelId="{C3F40FEC-CABA-4963-A814-B48F56C67822}" type="parTrans" cxnId="{E3C12C02-F6A7-4DC6-93FB-13E1340004B9}">
      <dgm:prSet/>
      <dgm:spPr/>
      <dgm:t>
        <a:bodyPr/>
        <a:lstStyle/>
        <a:p>
          <a:pPr algn="ctr"/>
          <a:endParaRPr lang="pl-PL"/>
        </a:p>
      </dgm:t>
    </dgm:pt>
    <dgm:pt modelId="{78712265-D6A0-49CA-B412-BF794AADC075}">
      <dgm:prSet phldrT="[Tekst]"/>
      <dgm:spPr/>
      <dgm:t>
        <a:bodyPr/>
        <a:lstStyle/>
        <a:p>
          <a:pPr algn="ctr"/>
          <a:r>
            <a:rPr lang="pl-PL" dirty="0"/>
            <a:t>Warunki dostawy</a:t>
          </a:r>
        </a:p>
      </dgm:t>
    </dgm:pt>
    <dgm:pt modelId="{27CE63C3-8ED1-4723-95B6-428AE8A98F65}" type="sibTrans" cxnId="{679A1A1E-B2FE-4F85-9D0D-9797665821AD}">
      <dgm:prSet/>
      <dgm:spPr/>
      <dgm:t>
        <a:bodyPr/>
        <a:lstStyle/>
        <a:p>
          <a:pPr algn="ctr"/>
          <a:endParaRPr lang="pl-PL"/>
        </a:p>
      </dgm:t>
    </dgm:pt>
    <dgm:pt modelId="{2BFF9D9B-8A0B-4DD5-9318-6E373C8A33B4}" type="parTrans" cxnId="{679A1A1E-B2FE-4F85-9D0D-9797665821AD}">
      <dgm:prSet/>
      <dgm:spPr/>
      <dgm:t>
        <a:bodyPr/>
        <a:lstStyle/>
        <a:p>
          <a:pPr algn="ctr"/>
          <a:endParaRPr lang="pl-PL"/>
        </a:p>
      </dgm:t>
    </dgm:pt>
    <dgm:pt modelId="{67365CD3-DFD1-4F1C-97A9-B0BBCF26381B}">
      <dgm:prSet phldrT="[Tekst]"/>
      <dgm:spPr/>
      <dgm:t>
        <a:bodyPr/>
        <a:lstStyle/>
        <a:p>
          <a:pPr algn="ctr"/>
          <a:r>
            <a:rPr lang="pl-PL" dirty="0"/>
            <a:t>Jakość towarów</a:t>
          </a:r>
        </a:p>
      </dgm:t>
    </dgm:pt>
    <dgm:pt modelId="{31C7BECD-67BD-4155-BF92-80F1985D48D7}" type="sibTrans" cxnId="{6EE0C455-D0F8-4061-BC02-08A903CE8564}">
      <dgm:prSet/>
      <dgm:spPr/>
      <dgm:t>
        <a:bodyPr/>
        <a:lstStyle/>
        <a:p>
          <a:pPr algn="ctr"/>
          <a:endParaRPr lang="pl-PL"/>
        </a:p>
      </dgm:t>
    </dgm:pt>
    <dgm:pt modelId="{7E13176A-2A97-4A8A-9B43-5BDD8F9F0AA2}" type="parTrans" cxnId="{6EE0C455-D0F8-4061-BC02-08A903CE8564}">
      <dgm:prSet/>
      <dgm:spPr/>
      <dgm:t>
        <a:bodyPr/>
        <a:lstStyle/>
        <a:p>
          <a:pPr algn="ctr"/>
          <a:endParaRPr lang="pl-PL"/>
        </a:p>
      </dgm:t>
    </dgm:pt>
    <dgm:pt modelId="{4FAA67B1-8E2F-4CC0-B0DB-0C0D9AB8FF8B}">
      <dgm:prSet phldrT="[Tekst]"/>
      <dgm:spPr/>
      <dgm:t>
        <a:bodyPr/>
        <a:lstStyle/>
        <a:p>
          <a:pPr algn="ctr"/>
          <a:r>
            <a:rPr lang="pl-PL" dirty="0"/>
            <a:t>Potencjał dostawcy</a:t>
          </a:r>
        </a:p>
      </dgm:t>
    </dgm:pt>
    <dgm:pt modelId="{2D45CBDA-B889-4C98-8422-DC9A9F7FEC74}" type="sibTrans" cxnId="{32DE3973-410D-40BD-90FA-023FDA72C36F}">
      <dgm:prSet/>
      <dgm:spPr/>
      <dgm:t>
        <a:bodyPr/>
        <a:lstStyle/>
        <a:p>
          <a:pPr algn="ctr"/>
          <a:endParaRPr lang="pl-PL"/>
        </a:p>
      </dgm:t>
    </dgm:pt>
    <dgm:pt modelId="{A982051F-42FF-4131-A7B9-2B5D9DB0BD48}" type="parTrans" cxnId="{32DE3973-410D-40BD-90FA-023FDA72C36F}">
      <dgm:prSet/>
      <dgm:spPr/>
      <dgm:t>
        <a:bodyPr/>
        <a:lstStyle/>
        <a:p>
          <a:pPr algn="ctr"/>
          <a:endParaRPr lang="pl-PL"/>
        </a:p>
      </dgm:t>
    </dgm:pt>
    <dgm:pt modelId="{6E94984F-C64F-4FE8-82D9-A5913D4695A3}" type="pres">
      <dgm:prSet presAssocID="{8A790660-AC24-4265-A6A0-757CB01DAAF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096E520-0B54-4212-A3FA-746FCEB5B6C7}" type="pres">
      <dgm:prSet presAssocID="{C6461E1A-0285-4005-B522-5CD925CD6F4E}" presName="root" presStyleCnt="0">
        <dgm:presLayoutVars>
          <dgm:chMax/>
          <dgm:chPref val="4"/>
        </dgm:presLayoutVars>
      </dgm:prSet>
      <dgm:spPr/>
    </dgm:pt>
    <dgm:pt modelId="{303EF51A-EEA1-4A83-B2B2-8F974F8CC06E}" type="pres">
      <dgm:prSet presAssocID="{C6461E1A-0285-4005-B522-5CD925CD6F4E}" presName="rootComposite" presStyleCnt="0">
        <dgm:presLayoutVars/>
      </dgm:prSet>
      <dgm:spPr/>
    </dgm:pt>
    <dgm:pt modelId="{531516A7-1BA3-451E-8ED7-394F0913BE8F}" type="pres">
      <dgm:prSet presAssocID="{C6461E1A-0285-4005-B522-5CD925CD6F4E}" presName="rootText" presStyleLbl="node0" presStyleIdx="0" presStyleCnt="1">
        <dgm:presLayoutVars>
          <dgm:chMax/>
          <dgm:chPref val="4"/>
        </dgm:presLayoutVars>
      </dgm:prSet>
      <dgm:spPr/>
    </dgm:pt>
    <dgm:pt modelId="{BB3F7C81-190F-474F-A54D-B16308CF9A04}" type="pres">
      <dgm:prSet presAssocID="{C6461E1A-0285-4005-B522-5CD925CD6F4E}" presName="childShape" presStyleCnt="0">
        <dgm:presLayoutVars>
          <dgm:chMax val="0"/>
          <dgm:chPref val="0"/>
        </dgm:presLayoutVars>
      </dgm:prSet>
      <dgm:spPr/>
    </dgm:pt>
    <dgm:pt modelId="{279D120A-7DD0-4331-9E92-FE19DA4CFE16}" type="pres">
      <dgm:prSet presAssocID="{88F25E3C-20D5-4CC3-BF29-E7D026961899}" presName="childComposite" presStyleCnt="0">
        <dgm:presLayoutVars>
          <dgm:chMax val="0"/>
          <dgm:chPref val="0"/>
        </dgm:presLayoutVars>
      </dgm:prSet>
      <dgm:spPr/>
    </dgm:pt>
    <dgm:pt modelId="{3202AAB4-1423-4D16-B499-D5EA8FADE698}" type="pres">
      <dgm:prSet presAssocID="{88F25E3C-20D5-4CC3-BF29-E7D026961899}" presName="Imag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uro z wypełnieniem pełnym"/>
        </a:ext>
      </dgm:extLst>
    </dgm:pt>
    <dgm:pt modelId="{2B6B6113-5A93-4A83-B4A6-473203299E0B}" type="pres">
      <dgm:prSet presAssocID="{88F25E3C-20D5-4CC3-BF29-E7D026961899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</dgm:pt>
    <dgm:pt modelId="{8B3E699B-FC9A-4EA0-B392-5C399471A192}" type="pres">
      <dgm:prSet presAssocID="{78712265-D6A0-49CA-B412-BF794AADC075}" presName="childComposite" presStyleCnt="0">
        <dgm:presLayoutVars>
          <dgm:chMax val="0"/>
          <dgm:chPref val="0"/>
        </dgm:presLayoutVars>
      </dgm:prSet>
      <dgm:spPr/>
    </dgm:pt>
    <dgm:pt modelId="{F37FCF49-D29C-4873-93B7-A532E9B8D687}" type="pres">
      <dgm:prSet presAssocID="{78712265-D6A0-49CA-B412-BF794AADC075}" presName="Image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ężarówka z wypełnieniem pełnym"/>
        </a:ext>
      </dgm:extLst>
    </dgm:pt>
    <dgm:pt modelId="{13E500C5-925F-48B6-BB68-07EF813E21BD}" type="pres">
      <dgm:prSet presAssocID="{78712265-D6A0-49CA-B412-BF794AADC075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</dgm:pt>
    <dgm:pt modelId="{D954E95C-12A4-4464-A1D7-6C0B54C3C608}" type="pres">
      <dgm:prSet presAssocID="{67365CD3-DFD1-4F1C-97A9-B0BBCF26381B}" presName="childComposite" presStyleCnt="0">
        <dgm:presLayoutVars>
          <dgm:chMax val="0"/>
          <dgm:chPref val="0"/>
        </dgm:presLayoutVars>
      </dgm:prSet>
      <dgm:spPr/>
    </dgm:pt>
    <dgm:pt modelId="{5D5CCF00-3E9C-43BA-8D01-C727B338CBC3}" type="pres">
      <dgm:prSet presAssocID="{67365CD3-DFD1-4F1C-97A9-B0BBCF26381B}" presName="Image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sta kontrolna z wypełnieniem pełnym"/>
        </a:ext>
      </dgm:extLst>
    </dgm:pt>
    <dgm:pt modelId="{074699A9-EEB8-4B96-A5A4-25F28D31C39F}" type="pres">
      <dgm:prSet presAssocID="{67365CD3-DFD1-4F1C-97A9-B0BBCF26381B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</dgm:pt>
    <dgm:pt modelId="{983FA121-D389-4F19-AFA6-7D0A7F91483C}" type="pres">
      <dgm:prSet presAssocID="{4FAA67B1-8E2F-4CC0-B0DB-0C0D9AB8FF8B}" presName="childComposite" presStyleCnt="0">
        <dgm:presLayoutVars>
          <dgm:chMax val="0"/>
          <dgm:chPref val="0"/>
        </dgm:presLayoutVars>
      </dgm:prSet>
      <dgm:spPr/>
    </dgm:pt>
    <dgm:pt modelId="{9A38E269-75FD-4DAC-AD5E-E75D10B67C60}" type="pres">
      <dgm:prSet presAssocID="{4FAA67B1-8E2F-4CC0-B0DB-0C0D9AB8FF8B}" presName="Image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ykres słupkowy z trendem wzrostowym z wypełnieniem pełnym"/>
        </a:ext>
      </dgm:extLst>
    </dgm:pt>
    <dgm:pt modelId="{230D0A55-4D16-4FA4-A287-1F01246D4E98}" type="pres">
      <dgm:prSet presAssocID="{4FAA67B1-8E2F-4CC0-B0DB-0C0D9AB8FF8B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3C12C02-F6A7-4DC6-93FB-13E1340004B9}" srcId="{C6461E1A-0285-4005-B522-5CD925CD6F4E}" destId="{88F25E3C-20D5-4CC3-BF29-E7D026961899}" srcOrd="0" destOrd="0" parTransId="{C3F40FEC-CABA-4963-A814-B48F56C67822}" sibTransId="{035DFBD3-84AB-4FBA-B96B-BA6CE41AE894}"/>
    <dgm:cxn modelId="{679A1A1E-B2FE-4F85-9D0D-9797665821AD}" srcId="{C6461E1A-0285-4005-B522-5CD925CD6F4E}" destId="{78712265-D6A0-49CA-B412-BF794AADC075}" srcOrd="1" destOrd="0" parTransId="{2BFF9D9B-8A0B-4DD5-9318-6E373C8A33B4}" sibTransId="{27CE63C3-8ED1-4723-95B6-428AE8A98F65}"/>
    <dgm:cxn modelId="{E0BD7060-8662-4B91-B694-57455D2DBEA2}" type="presOf" srcId="{88F25E3C-20D5-4CC3-BF29-E7D026961899}" destId="{2B6B6113-5A93-4A83-B4A6-473203299E0B}" srcOrd="0" destOrd="0" presId="urn:microsoft.com/office/officeart/2008/layout/PictureAccentList"/>
    <dgm:cxn modelId="{32DE3973-410D-40BD-90FA-023FDA72C36F}" srcId="{C6461E1A-0285-4005-B522-5CD925CD6F4E}" destId="{4FAA67B1-8E2F-4CC0-B0DB-0C0D9AB8FF8B}" srcOrd="3" destOrd="0" parTransId="{A982051F-42FF-4131-A7B9-2B5D9DB0BD48}" sibTransId="{2D45CBDA-B889-4C98-8422-DC9A9F7FEC74}"/>
    <dgm:cxn modelId="{6EE0C455-D0F8-4061-BC02-08A903CE8564}" srcId="{C6461E1A-0285-4005-B522-5CD925CD6F4E}" destId="{67365CD3-DFD1-4F1C-97A9-B0BBCF26381B}" srcOrd="2" destOrd="0" parTransId="{7E13176A-2A97-4A8A-9B43-5BDD8F9F0AA2}" sibTransId="{31C7BECD-67BD-4155-BF92-80F1985D48D7}"/>
    <dgm:cxn modelId="{18639C96-6247-4FBA-90D7-321BD6CB2FF1}" type="presOf" srcId="{67365CD3-DFD1-4F1C-97A9-B0BBCF26381B}" destId="{074699A9-EEB8-4B96-A5A4-25F28D31C39F}" srcOrd="0" destOrd="0" presId="urn:microsoft.com/office/officeart/2008/layout/PictureAccentList"/>
    <dgm:cxn modelId="{B9818BB6-1E67-4AA7-A588-D15F1624D3FE}" type="presOf" srcId="{C6461E1A-0285-4005-B522-5CD925CD6F4E}" destId="{531516A7-1BA3-451E-8ED7-394F0913BE8F}" srcOrd="0" destOrd="0" presId="urn:microsoft.com/office/officeart/2008/layout/PictureAccentList"/>
    <dgm:cxn modelId="{EA4B45C8-CE70-403B-97E2-319856D362DE}" type="presOf" srcId="{78712265-D6A0-49CA-B412-BF794AADC075}" destId="{13E500C5-925F-48B6-BB68-07EF813E21BD}" srcOrd="0" destOrd="0" presId="urn:microsoft.com/office/officeart/2008/layout/PictureAccentList"/>
    <dgm:cxn modelId="{0832B0D4-0B3D-4D5B-969D-897E56F6F298}" srcId="{8A790660-AC24-4265-A6A0-757CB01DAAF5}" destId="{C6461E1A-0285-4005-B522-5CD925CD6F4E}" srcOrd="0" destOrd="0" parTransId="{BFFD15E1-2521-4889-8192-A7819AA2811B}" sibTransId="{AE96AB97-1CDC-41C3-9BFB-6B764CBECAC0}"/>
    <dgm:cxn modelId="{2D27B9F0-3699-4A4D-B897-6EBD38E67DC3}" type="presOf" srcId="{4FAA67B1-8E2F-4CC0-B0DB-0C0D9AB8FF8B}" destId="{230D0A55-4D16-4FA4-A287-1F01246D4E98}" srcOrd="0" destOrd="0" presId="urn:microsoft.com/office/officeart/2008/layout/PictureAccentList"/>
    <dgm:cxn modelId="{3C86EFFF-3DEF-4885-9264-22573F074CEB}" type="presOf" srcId="{8A790660-AC24-4265-A6A0-757CB01DAAF5}" destId="{6E94984F-C64F-4FE8-82D9-A5913D4695A3}" srcOrd="0" destOrd="0" presId="urn:microsoft.com/office/officeart/2008/layout/PictureAccentList"/>
    <dgm:cxn modelId="{ECF334B9-29F8-4DF9-B679-1F9F1CED4EBA}" type="presParOf" srcId="{6E94984F-C64F-4FE8-82D9-A5913D4695A3}" destId="{5096E520-0B54-4212-A3FA-746FCEB5B6C7}" srcOrd="0" destOrd="0" presId="urn:microsoft.com/office/officeart/2008/layout/PictureAccentList"/>
    <dgm:cxn modelId="{CF69A0FC-7A9E-4A6E-B391-55989C64528D}" type="presParOf" srcId="{5096E520-0B54-4212-A3FA-746FCEB5B6C7}" destId="{303EF51A-EEA1-4A83-B2B2-8F974F8CC06E}" srcOrd="0" destOrd="0" presId="urn:microsoft.com/office/officeart/2008/layout/PictureAccentList"/>
    <dgm:cxn modelId="{586551B7-3F23-4034-8E73-10A99F74EEC6}" type="presParOf" srcId="{303EF51A-EEA1-4A83-B2B2-8F974F8CC06E}" destId="{531516A7-1BA3-451E-8ED7-394F0913BE8F}" srcOrd="0" destOrd="0" presId="urn:microsoft.com/office/officeart/2008/layout/PictureAccentList"/>
    <dgm:cxn modelId="{81002496-FA67-48F7-8C1E-A51E983E7851}" type="presParOf" srcId="{5096E520-0B54-4212-A3FA-746FCEB5B6C7}" destId="{BB3F7C81-190F-474F-A54D-B16308CF9A04}" srcOrd="1" destOrd="0" presId="urn:microsoft.com/office/officeart/2008/layout/PictureAccentList"/>
    <dgm:cxn modelId="{A58B2750-00FD-4F60-95F3-4EB0E63DA13C}" type="presParOf" srcId="{BB3F7C81-190F-474F-A54D-B16308CF9A04}" destId="{279D120A-7DD0-4331-9E92-FE19DA4CFE16}" srcOrd="0" destOrd="0" presId="urn:microsoft.com/office/officeart/2008/layout/PictureAccentList"/>
    <dgm:cxn modelId="{5BCB3F9F-9447-43D5-B852-37D5E7F86DDD}" type="presParOf" srcId="{279D120A-7DD0-4331-9E92-FE19DA4CFE16}" destId="{3202AAB4-1423-4D16-B499-D5EA8FADE698}" srcOrd="0" destOrd="0" presId="urn:microsoft.com/office/officeart/2008/layout/PictureAccentList"/>
    <dgm:cxn modelId="{2F935B9C-00ED-49BF-9E89-E6A9712FA8D1}" type="presParOf" srcId="{279D120A-7DD0-4331-9E92-FE19DA4CFE16}" destId="{2B6B6113-5A93-4A83-B4A6-473203299E0B}" srcOrd="1" destOrd="0" presId="urn:microsoft.com/office/officeart/2008/layout/PictureAccentList"/>
    <dgm:cxn modelId="{11D118C8-7075-4AF6-B88C-BD572C3DB0DD}" type="presParOf" srcId="{BB3F7C81-190F-474F-A54D-B16308CF9A04}" destId="{8B3E699B-FC9A-4EA0-B392-5C399471A192}" srcOrd="1" destOrd="0" presId="urn:microsoft.com/office/officeart/2008/layout/PictureAccentList"/>
    <dgm:cxn modelId="{D821EA43-46B4-485D-9630-B9D79DAF39CE}" type="presParOf" srcId="{8B3E699B-FC9A-4EA0-B392-5C399471A192}" destId="{F37FCF49-D29C-4873-93B7-A532E9B8D687}" srcOrd="0" destOrd="0" presId="urn:microsoft.com/office/officeart/2008/layout/PictureAccentList"/>
    <dgm:cxn modelId="{248EDB6E-B176-4F9D-8458-4515FB1462C2}" type="presParOf" srcId="{8B3E699B-FC9A-4EA0-B392-5C399471A192}" destId="{13E500C5-925F-48B6-BB68-07EF813E21BD}" srcOrd="1" destOrd="0" presId="urn:microsoft.com/office/officeart/2008/layout/PictureAccentList"/>
    <dgm:cxn modelId="{B1C5EFBB-E26C-446C-884B-7F6D858C93B4}" type="presParOf" srcId="{BB3F7C81-190F-474F-A54D-B16308CF9A04}" destId="{D954E95C-12A4-4464-A1D7-6C0B54C3C608}" srcOrd="2" destOrd="0" presId="urn:microsoft.com/office/officeart/2008/layout/PictureAccentList"/>
    <dgm:cxn modelId="{9DCE7238-88D5-42C4-8313-6060675EAE23}" type="presParOf" srcId="{D954E95C-12A4-4464-A1D7-6C0B54C3C608}" destId="{5D5CCF00-3E9C-43BA-8D01-C727B338CBC3}" srcOrd="0" destOrd="0" presId="urn:microsoft.com/office/officeart/2008/layout/PictureAccentList"/>
    <dgm:cxn modelId="{A2ACF93B-62C6-4719-93A6-C2EF2956D5E4}" type="presParOf" srcId="{D954E95C-12A4-4464-A1D7-6C0B54C3C608}" destId="{074699A9-EEB8-4B96-A5A4-25F28D31C39F}" srcOrd="1" destOrd="0" presId="urn:microsoft.com/office/officeart/2008/layout/PictureAccentList"/>
    <dgm:cxn modelId="{61F53D94-793F-49A8-9C83-F939653EF9DE}" type="presParOf" srcId="{BB3F7C81-190F-474F-A54D-B16308CF9A04}" destId="{983FA121-D389-4F19-AFA6-7D0A7F91483C}" srcOrd="3" destOrd="0" presId="urn:microsoft.com/office/officeart/2008/layout/PictureAccentList"/>
    <dgm:cxn modelId="{66B8CAD0-FDFD-4365-87FF-C6CB63BFBF71}" type="presParOf" srcId="{983FA121-D389-4F19-AFA6-7D0A7F91483C}" destId="{9A38E269-75FD-4DAC-AD5E-E75D10B67C60}" srcOrd="0" destOrd="0" presId="urn:microsoft.com/office/officeart/2008/layout/PictureAccentList"/>
    <dgm:cxn modelId="{80AD2482-0A92-4C38-9D2A-93ED09E0651B}" type="presParOf" srcId="{983FA121-D389-4F19-AFA6-7D0A7F91483C}" destId="{230D0A55-4D16-4FA4-A287-1F01246D4E9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FAD9FE-C347-446A-911C-CACC68F1CA4E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228B389-A2C4-45BD-B77E-7B61E159D888}">
      <dgm:prSet phldrT="[Tekst]"/>
      <dgm:spPr/>
      <dgm:t>
        <a:bodyPr/>
        <a:lstStyle/>
        <a:p>
          <a:r>
            <a:rPr lang="pl-PL" dirty="0"/>
            <a:t>AHP</a:t>
          </a:r>
        </a:p>
      </dgm:t>
    </dgm:pt>
    <dgm:pt modelId="{6CF4B523-456E-4C2B-A1A9-A69E26F25D15}" type="parTrans" cxnId="{3629F183-257C-4585-9004-0CA66AA2AB38}">
      <dgm:prSet/>
      <dgm:spPr/>
      <dgm:t>
        <a:bodyPr/>
        <a:lstStyle/>
        <a:p>
          <a:endParaRPr lang="pl-PL"/>
        </a:p>
      </dgm:t>
    </dgm:pt>
    <dgm:pt modelId="{532F5B1F-B4AA-46FA-831B-B1FCBC3AD889}" type="sibTrans" cxnId="{3629F183-257C-4585-9004-0CA66AA2AB38}">
      <dgm:prSet/>
      <dgm:spPr/>
      <dgm:t>
        <a:bodyPr/>
        <a:lstStyle/>
        <a:p>
          <a:endParaRPr lang="pl-PL"/>
        </a:p>
      </dgm:t>
    </dgm:pt>
    <dgm:pt modelId="{48974F79-D6A7-4990-83C6-916E70C3F21D}">
      <dgm:prSet phldrT="[Tekst]"/>
      <dgm:spPr/>
      <dgm:t>
        <a:bodyPr/>
        <a:lstStyle/>
        <a:p>
          <a:r>
            <a:rPr lang="pl-PL" dirty="0"/>
            <a:t>struktura hierarchiczna</a:t>
          </a:r>
        </a:p>
      </dgm:t>
    </dgm:pt>
    <dgm:pt modelId="{C1D159B0-B864-47B0-97EF-154E49516CF5}" type="parTrans" cxnId="{EF3BF635-0168-475C-8628-5D2A07A5271B}">
      <dgm:prSet/>
      <dgm:spPr/>
      <dgm:t>
        <a:bodyPr/>
        <a:lstStyle/>
        <a:p>
          <a:endParaRPr lang="pl-PL"/>
        </a:p>
      </dgm:t>
    </dgm:pt>
    <dgm:pt modelId="{CF1FD39B-5123-4B25-A4F6-D7687839B750}" type="sibTrans" cxnId="{EF3BF635-0168-475C-8628-5D2A07A5271B}">
      <dgm:prSet/>
      <dgm:spPr/>
      <dgm:t>
        <a:bodyPr/>
        <a:lstStyle/>
        <a:p>
          <a:endParaRPr lang="pl-PL"/>
        </a:p>
      </dgm:t>
    </dgm:pt>
    <dgm:pt modelId="{0E5A86AF-53D8-4DE2-B917-98F698190626}">
      <dgm:prSet phldrT="[Tekst]"/>
      <dgm:spPr/>
      <dgm:t>
        <a:bodyPr/>
        <a:lstStyle/>
        <a:p>
          <a:r>
            <a:rPr lang="pl-PL" dirty="0"/>
            <a:t>analiza priorytetów</a:t>
          </a:r>
        </a:p>
      </dgm:t>
    </dgm:pt>
    <dgm:pt modelId="{BD1DE7E3-F752-4E9F-BB4C-AEF08360CA5D}" type="parTrans" cxnId="{170C577A-F43B-4AFE-B3F6-A46F77EAA222}">
      <dgm:prSet/>
      <dgm:spPr/>
      <dgm:t>
        <a:bodyPr/>
        <a:lstStyle/>
        <a:p>
          <a:endParaRPr lang="pl-PL"/>
        </a:p>
      </dgm:t>
    </dgm:pt>
    <dgm:pt modelId="{5C2DDCD1-36DC-4851-9A81-D2B734EC9840}" type="sibTrans" cxnId="{170C577A-F43B-4AFE-B3F6-A46F77EAA222}">
      <dgm:prSet/>
      <dgm:spPr/>
      <dgm:t>
        <a:bodyPr/>
        <a:lstStyle/>
        <a:p>
          <a:endParaRPr lang="pl-PL"/>
        </a:p>
      </dgm:t>
    </dgm:pt>
    <dgm:pt modelId="{1CE7FDC6-BD02-465D-B587-6BA1EEAEC014}">
      <dgm:prSet phldrT="[Tekst]"/>
      <dgm:spPr/>
      <dgm:t>
        <a:bodyPr/>
        <a:lstStyle/>
        <a:p>
          <a:r>
            <a:rPr lang="pl-PL" dirty="0"/>
            <a:t>weryfikacja spójności</a:t>
          </a:r>
        </a:p>
      </dgm:t>
    </dgm:pt>
    <dgm:pt modelId="{2A6600CD-9D73-4DD3-B05F-81D9501AE844}" type="parTrans" cxnId="{24722B6A-5CAC-4B03-B6C0-3DB03429A31E}">
      <dgm:prSet/>
      <dgm:spPr/>
      <dgm:t>
        <a:bodyPr/>
        <a:lstStyle/>
        <a:p>
          <a:endParaRPr lang="pl-PL"/>
        </a:p>
      </dgm:t>
    </dgm:pt>
    <dgm:pt modelId="{9563ABFD-BAD1-407A-8F2A-E232F2ECA7A0}" type="sibTrans" cxnId="{24722B6A-5CAC-4B03-B6C0-3DB03429A31E}">
      <dgm:prSet/>
      <dgm:spPr/>
      <dgm:t>
        <a:bodyPr/>
        <a:lstStyle/>
        <a:p>
          <a:endParaRPr lang="pl-PL"/>
        </a:p>
      </dgm:t>
    </dgm:pt>
    <dgm:pt modelId="{786461A1-1D6B-44BC-BE33-624E17CA6B7B}" type="pres">
      <dgm:prSet presAssocID="{F1FAD9FE-C347-446A-911C-CACC68F1CA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F0BCAAA-8695-49F2-999D-FDCD71316A0C}" type="pres">
      <dgm:prSet presAssocID="{9228B389-A2C4-45BD-B77E-7B61E159D888}" presName="hierRoot1" presStyleCnt="0">
        <dgm:presLayoutVars>
          <dgm:hierBranch val="init"/>
        </dgm:presLayoutVars>
      </dgm:prSet>
      <dgm:spPr/>
    </dgm:pt>
    <dgm:pt modelId="{975D3A76-46E9-42B5-8984-99B6495D42B7}" type="pres">
      <dgm:prSet presAssocID="{9228B389-A2C4-45BD-B77E-7B61E159D888}" presName="rootComposite1" presStyleCnt="0"/>
      <dgm:spPr/>
    </dgm:pt>
    <dgm:pt modelId="{40E24009-23D4-4D8E-A483-9240A3C217A6}" type="pres">
      <dgm:prSet presAssocID="{9228B389-A2C4-45BD-B77E-7B61E159D888}" presName="rootText1" presStyleLbl="node0" presStyleIdx="0" presStyleCnt="1">
        <dgm:presLayoutVars>
          <dgm:chPref val="3"/>
        </dgm:presLayoutVars>
      </dgm:prSet>
      <dgm:spPr/>
    </dgm:pt>
    <dgm:pt modelId="{5A74278C-E826-49A0-B396-F5521786CE90}" type="pres">
      <dgm:prSet presAssocID="{9228B389-A2C4-45BD-B77E-7B61E159D888}" presName="rootConnector1" presStyleLbl="node1" presStyleIdx="0" presStyleCnt="0"/>
      <dgm:spPr/>
    </dgm:pt>
    <dgm:pt modelId="{4EB4BD6C-D38E-46E6-9D66-836C0EBC7BC7}" type="pres">
      <dgm:prSet presAssocID="{9228B389-A2C4-45BD-B77E-7B61E159D888}" presName="hierChild2" presStyleCnt="0"/>
      <dgm:spPr/>
    </dgm:pt>
    <dgm:pt modelId="{FC5AA365-8DEF-4934-A393-F803F5E3C542}" type="pres">
      <dgm:prSet presAssocID="{C1D159B0-B864-47B0-97EF-154E49516CF5}" presName="Name37" presStyleLbl="parChTrans1D2" presStyleIdx="0" presStyleCnt="3"/>
      <dgm:spPr/>
    </dgm:pt>
    <dgm:pt modelId="{ACB2187A-D9E8-4C5E-BC0B-DEBAB38CCF9A}" type="pres">
      <dgm:prSet presAssocID="{48974F79-D6A7-4990-83C6-916E70C3F21D}" presName="hierRoot2" presStyleCnt="0">
        <dgm:presLayoutVars>
          <dgm:hierBranch val="init"/>
        </dgm:presLayoutVars>
      </dgm:prSet>
      <dgm:spPr/>
    </dgm:pt>
    <dgm:pt modelId="{ABACD208-3582-4E10-9467-F30480B1EEAE}" type="pres">
      <dgm:prSet presAssocID="{48974F79-D6A7-4990-83C6-916E70C3F21D}" presName="rootComposite" presStyleCnt="0"/>
      <dgm:spPr/>
    </dgm:pt>
    <dgm:pt modelId="{970EA3F5-036A-4510-A1F6-720400AF2D35}" type="pres">
      <dgm:prSet presAssocID="{48974F79-D6A7-4990-83C6-916E70C3F21D}" presName="rootText" presStyleLbl="node2" presStyleIdx="0" presStyleCnt="3">
        <dgm:presLayoutVars>
          <dgm:chPref val="3"/>
        </dgm:presLayoutVars>
      </dgm:prSet>
      <dgm:spPr/>
    </dgm:pt>
    <dgm:pt modelId="{DC879CBF-DE89-4CDA-8104-2158B4CB0107}" type="pres">
      <dgm:prSet presAssocID="{48974F79-D6A7-4990-83C6-916E70C3F21D}" presName="rootConnector" presStyleLbl="node2" presStyleIdx="0" presStyleCnt="3"/>
      <dgm:spPr/>
    </dgm:pt>
    <dgm:pt modelId="{C79956C1-3985-4D4C-82EF-1B7E82460724}" type="pres">
      <dgm:prSet presAssocID="{48974F79-D6A7-4990-83C6-916E70C3F21D}" presName="hierChild4" presStyleCnt="0"/>
      <dgm:spPr/>
    </dgm:pt>
    <dgm:pt modelId="{7341DC72-1E28-4D01-8196-8584CFAFB86F}" type="pres">
      <dgm:prSet presAssocID="{48974F79-D6A7-4990-83C6-916E70C3F21D}" presName="hierChild5" presStyleCnt="0"/>
      <dgm:spPr/>
    </dgm:pt>
    <dgm:pt modelId="{3DE364F6-7C0E-41FA-B19A-851FB588399C}" type="pres">
      <dgm:prSet presAssocID="{BD1DE7E3-F752-4E9F-BB4C-AEF08360CA5D}" presName="Name37" presStyleLbl="parChTrans1D2" presStyleIdx="1" presStyleCnt="3"/>
      <dgm:spPr/>
    </dgm:pt>
    <dgm:pt modelId="{06C2CBF4-220B-4A74-B657-B618DC500508}" type="pres">
      <dgm:prSet presAssocID="{0E5A86AF-53D8-4DE2-B917-98F698190626}" presName="hierRoot2" presStyleCnt="0">
        <dgm:presLayoutVars>
          <dgm:hierBranch val="init"/>
        </dgm:presLayoutVars>
      </dgm:prSet>
      <dgm:spPr/>
    </dgm:pt>
    <dgm:pt modelId="{A03826E9-43F1-4EF6-9E16-EA958C68AFD2}" type="pres">
      <dgm:prSet presAssocID="{0E5A86AF-53D8-4DE2-B917-98F698190626}" presName="rootComposite" presStyleCnt="0"/>
      <dgm:spPr/>
    </dgm:pt>
    <dgm:pt modelId="{45B975B6-24C2-4296-8750-2756C2117353}" type="pres">
      <dgm:prSet presAssocID="{0E5A86AF-53D8-4DE2-B917-98F698190626}" presName="rootText" presStyleLbl="node2" presStyleIdx="1" presStyleCnt="3">
        <dgm:presLayoutVars>
          <dgm:chPref val="3"/>
        </dgm:presLayoutVars>
      </dgm:prSet>
      <dgm:spPr/>
    </dgm:pt>
    <dgm:pt modelId="{47EDCF4C-F7F6-4B79-82A3-9C014CF7C537}" type="pres">
      <dgm:prSet presAssocID="{0E5A86AF-53D8-4DE2-B917-98F698190626}" presName="rootConnector" presStyleLbl="node2" presStyleIdx="1" presStyleCnt="3"/>
      <dgm:spPr/>
    </dgm:pt>
    <dgm:pt modelId="{C2D2F202-C8CE-4849-9689-82C5A5797332}" type="pres">
      <dgm:prSet presAssocID="{0E5A86AF-53D8-4DE2-B917-98F698190626}" presName="hierChild4" presStyleCnt="0"/>
      <dgm:spPr/>
    </dgm:pt>
    <dgm:pt modelId="{AB80165E-B0CC-4C3F-A2D8-5915B0DCAFFD}" type="pres">
      <dgm:prSet presAssocID="{0E5A86AF-53D8-4DE2-B917-98F698190626}" presName="hierChild5" presStyleCnt="0"/>
      <dgm:spPr/>
    </dgm:pt>
    <dgm:pt modelId="{3997D40D-93D0-4E64-8894-8B5CD15B1B65}" type="pres">
      <dgm:prSet presAssocID="{2A6600CD-9D73-4DD3-B05F-81D9501AE844}" presName="Name37" presStyleLbl="parChTrans1D2" presStyleIdx="2" presStyleCnt="3"/>
      <dgm:spPr/>
    </dgm:pt>
    <dgm:pt modelId="{F97D532F-C29F-4EFD-B60F-418333FC263C}" type="pres">
      <dgm:prSet presAssocID="{1CE7FDC6-BD02-465D-B587-6BA1EEAEC014}" presName="hierRoot2" presStyleCnt="0">
        <dgm:presLayoutVars>
          <dgm:hierBranch val="init"/>
        </dgm:presLayoutVars>
      </dgm:prSet>
      <dgm:spPr/>
    </dgm:pt>
    <dgm:pt modelId="{F9F10755-5BAD-4FC3-A74A-EAC0E78491DA}" type="pres">
      <dgm:prSet presAssocID="{1CE7FDC6-BD02-465D-B587-6BA1EEAEC014}" presName="rootComposite" presStyleCnt="0"/>
      <dgm:spPr/>
    </dgm:pt>
    <dgm:pt modelId="{C0D7FBAD-3456-4E3F-BB65-CBC5D937745B}" type="pres">
      <dgm:prSet presAssocID="{1CE7FDC6-BD02-465D-B587-6BA1EEAEC014}" presName="rootText" presStyleLbl="node2" presStyleIdx="2" presStyleCnt="3">
        <dgm:presLayoutVars>
          <dgm:chPref val="3"/>
        </dgm:presLayoutVars>
      </dgm:prSet>
      <dgm:spPr/>
    </dgm:pt>
    <dgm:pt modelId="{229BE233-AE17-4C73-9FC3-E17BDDC55645}" type="pres">
      <dgm:prSet presAssocID="{1CE7FDC6-BD02-465D-B587-6BA1EEAEC014}" presName="rootConnector" presStyleLbl="node2" presStyleIdx="2" presStyleCnt="3"/>
      <dgm:spPr/>
    </dgm:pt>
    <dgm:pt modelId="{731B6574-5E0E-4C86-9762-942240252121}" type="pres">
      <dgm:prSet presAssocID="{1CE7FDC6-BD02-465D-B587-6BA1EEAEC014}" presName="hierChild4" presStyleCnt="0"/>
      <dgm:spPr/>
    </dgm:pt>
    <dgm:pt modelId="{85DCD446-E9E8-4542-820E-83E3966AA29D}" type="pres">
      <dgm:prSet presAssocID="{1CE7FDC6-BD02-465D-B587-6BA1EEAEC014}" presName="hierChild5" presStyleCnt="0"/>
      <dgm:spPr/>
    </dgm:pt>
    <dgm:pt modelId="{0861FB6B-B8CC-4161-9815-EE481D6042F3}" type="pres">
      <dgm:prSet presAssocID="{9228B389-A2C4-45BD-B77E-7B61E159D888}" presName="hierChild3" presStyleCnt="0"/>
      <dgm:spPr/>
    </dgm:pt>
  </dgm:ptLst>
  <dgm:cxnLst>
    <dgm:cxn modelId="{FDF64C0C-59A2-4AAD-AC89-4FA140BC01D2}" type="presOf" srcId="{48974F79-D6A7-4990-83C6-916E70C3F21D}" destId="{DC879CBF-DE89-4CDA-8104-2158B4CB0107}" srcOrd="1" destOrd="0" presId="urn:microsoft.com/office/officeart/2005/8/layout/orgChart1"/>
    <dgm:cxn modelId="{209CDB2C-C429-447C-AEA5-273D7254C0C5}" type="presOf" srcId="{BD1DE7E3-F752-4E9F-BB4C-AEF08360CA5D}" destId="{3DE364F6-7C0E-41FA-B19A-851FB588399C}" srcOrd="0" destOrd="0" presId="urn:microsoft.com/office/officeart/2005/8/layout/orgChart1"/>
    <dgm:cxn modelId="{EF3BF635-0168-475C-8628-5D2A07A5271B}" srcId="{9228B389-A2C4-45BD-B77E-7B61E159D888}" destId="{48974F79-D6A7-4990-83C6-916E70C3F21D}" srcOrd="0" destOrd="0" parTransId="{C1D159B0-B864-47B0-97EF-154E49516CF5}" sibTransId="{CF1FD39B-5123-4B25-A4F6-D7687839B750}"/>
    <dgm:cxn modelId="{30A76540-83DF-4CE2-B256-32BE2E8E3D98}" type="presOf" srcId="{48974F79-D6A7-4990-83C6-916E70C3F21D}" destId="{970EA3F5-036A-4510-A1F6-720400AF2D35}" srcOrd="0" destOrd="0" presId="urn:microsoft.com/office/officeart/2005/8/layout/orgChart1"/>
    <dgm:cxn modelId="{DF7BE661-A5D8-4866-86A8-59C1C54A2619}" type="presOf" srcId="{2A6600CD-9D73-4DD3-B05F-81D9501AE844}" destId="{3997D40D-93D0-4E64-8894-8B5CD15B1B65}" srcOrd="0" destOrd="0" presId="urn:microsoft.com/office/officeart/2005/8/layout/orgChart1"/>
    <dgm:cxn modelId="{B60C7C49-C15B-4CB9-B2A6-875A244552D0}" type="presOf" srcId="{0E5A86AF-53D8-4DE2-B917-98F698190626}" destId="{45B975B6-24C2-4296-8750-2756C2117353}" srcOrd="0" destOrd="0" presId="urn:microsoft.com/office/officeart/2005/8/layout/orgChart1"/>
    <dgm:cxn modelId="{24722B6A-5CAC-4B03-B6C0-3DB03429A31E}" srcId="{9228B389-A2C4-45BD-B77E-7B61E159D888}" destId="{1CE7FDC6-BD02-465D-B587-6BA1EEAEC014}" srcOrd="2" destOrd="0" parTransId="{2A6600CD-9D73-4DD3-B05F-81D9501AE844}" sibTransId="{9563ABFD-BAD1-407A-8F2A-E232F2ECA7A0}"/>
    <dgm:cxn modelId="{170C577A-F43B-4AFE-B3F6-A46F77EAA222}" srcId="{9228B389-A2C4-45BD-B77E-7B61E159D888}" destId="{0E5A86AF-53D8-4DE2-B917-98F698190626}" srcOrd="1" destOrd="0" parTransId="{BD1DE7E3-F752-4E9F-BB4C-AEF08360CA5D}" sibTransId="{5C2DDCD1-36DC-4851-9A81-D2B734EC9840}"/>
    <dgm:cxn modelId="{3629F183-257C-4585-9004-0CA66AA2AB38}" srcId="{F1FAD9FE-C347-446A-911C-CACC68F1CA4E}" destId="{9228B389-A2C4-45BD-B77E-7B61E159D888}" srcOrd="0" destOrd="0" parTransId="{6CF4B523-456E-4C2B-A1A9-A69E26F25D15}" sibTransId="{532F5B1F-B4AA-46FA-831B-B1FCBC3AD889}"/>
    <dgm:cxn modelId="{C0E8F091-2BF1-40E5-98D3-CBB88DD4389A}" type="presOf" srcId="{F1FAD9FE-C347-446A-911C-CACC68F1CA4E}" destId="{786461A1-1D6B-44BC-BE33-624E17CA6B7B}" srcOrd="0" destOrd="0" presId="urn:microsoft.com/office/officeart/2005/8/layout/orgChart1"/>
    <dgm:cxn modelId="{E64A0A9C-54F2-468D-B782-014E67162543}" type="presOf" srcId="{1CE7FDC6-BD02-465D-B587-6BA1EEAEC014}" destId="{C0D7FBAD-3456-4E3F-BB65-CBC5D937745B}" srcOrd="0" destOrd="0" presId="urn:microsoft.com/office/officeart/2005/8/layout/orgChart1"/>
    <dgm:cxn modelId="{52151CB6-C0C7-4B04-A704-4E4F9A6111C9}" type="presOf" srcId="{C1D159B0-B864-47B0-97EF-154E49516CF5}" destId="{FC5AA365-8DEF-4934-A393-F803F5E3C542}" srcOrd="0" destOrd="0" presId="urn:microsoft.com/office/officeart/2005/8/layout/orgChart1"/>
    <dgm:cxn modelId="{41EC35B6-34BD-43A5-9D48-2CE739BF91B6}" type="presOf" srcId="{1CE7FDC6-BD02-465D-B587-6BA1EEAEC014}" destId="{229BE233-AE17-4C73-9FC3-E17BDDC55645}" srcOrd="1" destOrd="0" presId="urn:microsoft.com/office/officeart/2005/8/layout/orgChart1"/>
    <dgm:cxn modelId="{29CB6FC6-8502-472F-82C4-C0F4603EE669}" type="presOf" srcId="{9228B389-A2C4-45BD-B77E-7B61E159D888}" destId="{40E24009-23D4-4D8E-A483-9240A3C217A6}" srcOrd="0" destOrd="0" presId="urn:microsoft.com/office/officeart/2005/8/layout/orgChart1"/>
    <dgm:cxn modelId="{4B2C2AD5-5387-42C3-B38D-F5FD1F571DFE}" type="presOf" srcId="{9228B389-A2C4-45BD-B77E-7B61E159D888}" destId="{5A74278C-E826-49A0-B396-F5521786CE90}" srcOrd="1" destOrd="0" presId="urn:microsoft.com/office/officeart/2005/8/layout/orgChart1"/>
    <dgm:cxn modelId="{8997A8FB-87A2-413E-A4B1-6F0A645A1DB6}" type="presOf" srcId="{0E5A86AF-53D8-4DE2-B917-98F698190626}" destId="{47EDCF4C-F7F6-4B79-82A3-9C014CF7C537}" srcOrd="1" destOrd="0" presId="urn:microsoft.com/office/officeart/2005/8/layout/orgChart1"/>
    <dgm:cxn modelId="{BECF8D06-FA68-40E3-B9DB-874044BA9906}" type="presParOf" srcId="{786461A1-1D6B-44BC-BE33-624E17CA6B7B}" destId="{AF0BCAAA-8695-49F2-999D-FDCD71316A0C}" srcOrd="0" destOrd="0" presId="urn:microsoft.com/office/officeart/2005/8/layout/orgChart1"/>
    <dgm:cxn modelId="{E6607187-CACE-4812-BACF-9ECEF17F3307}" type="presParOf" srcId="{AF0BCAAA-8695-49F2-999D-FDCD71316A0C}" destId="{975D3A76-46E9-42B5-8984-99B6495D42B7}" srcOrd="0" destOrd="0" presId="urn:microsoft.com/office/officeart/2005/8/layout/orgChart1"/>
    <dgm:cxn modelId="{6FFE20E1-4A51-4DD8-A5EB-47CF598BE4FA}" type="presParOf" srcId="{975D3A76-46E9-42B5-8984-99B6495D42B7}" destId="{40E24009-23D4-4D8E-A483-9240A3C217A6}" srcOrd="0" destOrd="0" presId="urn:microsoft.com/office/officeart/2005/8/layout/orgChart1"/>
    <dgm:cxn modelId="{981A24AC-3682-4256-BDEB-977DE7082F95}" type="presParOf" srcId="{975D3A76-46E9-42B5-8984-99B6495D42B7}" destId="{5A74278C-E826-49A0-B396-F5521786CE90}" srcOrd="1" destOrd="0" presId="urn:microsoft.com/office/officeart/2005/8/layout/orgChart1"/>
    <dgm:cxn modelId="{74AF5F92-6642-4680-97AF-90ED5A409F32}" type="presParOf" srcId="{AF0BCAAA-8695-49F2-999D-FDCD71316A0C}" destId="{4EB4BD6C-D38E-46E6-9D66-836C0EBC7BC7}" srcOrd="1" destOrd="0" presId="urn:microsoft.com/office/officeart/2005/8/layout/orgChart1"/>
    <dgm:cxn modelId="{E0F4D52D-5F94-4BDA-A739-47A66BE681BE}" type="presParOf" srcId="{4EB4BD6C-D38E-46E6-9D66-836C0EBC7BC7}" destId="{FC5AA365-8DEF-4934-A393-F803F5E3C542}" srcOrd="0" destOrd="0" presId="urn:microsoft.com/office/officeart/2005/8/layout/orgChart1"/>
    <dgm:cxn modelId="{F19A978D-0E6B-47DA-93D2-216505C271C2}" type="presParOf" srcId="{4EB4BD6C-D38E-46E6-9D66-836C0EBC7BC7}" destId="{ACB2187A-D9E8-4C5E-BC0B-DEBAB38CCF9A}" srcOrd="1" destOrd="0" presId="urn:microsoft.com/office/officeart/2005/8/layout/orgChart1"/>
    <dgm:cxn modelId="{7DC08EE8-FAFC-4F02-838A-34456D72B74C}" type="presParOf" srcId="{ACB2187A-D9E8-4C5E-BC0B-DEBAB38CCF9A}" destId="{ABACD208-3582-4E10-9467-F30480B1EEAE}" srcOrd="0" destOrd="0" presId="urn:microsoft.com/office/officeart/2005/8/layout/orgChart1"/>
    <dgm:cxn modelId="{D514BF9A-7CD2-47EA-BFF8-161E49974589}" type="presParOf" srcId="{ABACD208-3582-4E10-9467-F30480B1EEAE}" destId="{970EA3F5-036A-4510-A1F6-720400AF2D35}" srcOrd="0" destOrd="0" presId="urn:microsoft.com/office/officeart/2005/8/layout/orgChart1"/>
    <dgm:cxn modelId="{CFB103C2-692F-4870-A03C-95D0950E1A46}" type="presParOf" srcId="{ABACD208-3582-4E10-9467-F30480B1EEAE}" destId="{DC879CBF-DE89-4CDA-8104-2158B4CB0107}" srcOrd="1" destOrd="0" presId="urn:microsoft.com/office/officeart/2005/8/layout/orgChart1"/>
    <dgm:cxn modelId="{6F3C3A19-F95C-44F5-BFCA-9844BE716DFC}" type="presParOf" srcId="{ACB2187A-D9E8-4C5E-BC0B-DEBAB38CCF9A}" destId="{C79956C1-3985-4D4C-82EF-1B7E82460724}" srcOrd="1" destOrd="0" presId="urn:microsoft.com/office/officeart/2005/8/layout/orgChart1"/>
    <dgm:cxn modelId="{0DAC564F-9BB8-46EE-9B4D-EA421025FCEE}" type="presParOf" srcId="{ACB2187A-D9E8-4C5E-BC0B-DEBAB38CCF9A}" destId="{7341DC72-1E28-4D01-8196-8584CFAFB86F}" srcOrd="2" destOrd="0" presId="urn:microsoft.com/office/officeart/2005/8/layout/orgChart1"/>
    <dgm:cxn modelId="{4110B87A-192D-47B6-A1CE-3A0DC46924D4}" type="presParOf" srcId="{4EB4BD6C-D38E-46E6-9D66-836C0EBC7BC7}" destId="{3DE364F6-7C0E-41FA-B19A-851FB588399C}" srcOrd="2" destOrd="0" presId="urn:microsoft.com/office/officeart/2005/8/layout/orgChart1"/>
    <dgm:cxn modelId="{47F8FD7B-1060-467D-9572-8D1DE5628772}" type="presParOf" srcId="{4EB4BD6C-D38E-46E6-9D66-836C0EBC7BC7}" destId="{06C2CBF4-220B-4A74-B657-B618DC500508}" srcOrd="3" destOrd="0" presId="urn:microsoft.com/office/officeart/2005/8/layout/orgChart1"/>
    <dgm:cxn modelId="{F460861E-62AB-4D77-83EA-58208F81E091}" type="presParOf" srcId="{06C2CBF4-220B-4A74-B657-B618DC500508}" destId="{A03826E9-43F1-4EF6-9E16-EA958C68AFD2}" srcOrd="0" destOrd="0" presId="urn:microsoft.com/office/officeart/2005/8/layout/orgChart1"/>
    <dgm:cxn modelId="{6061B3EC-65B8-4DF8-87FE-5A5F6B68D4A1}" type="presParOf" srcId="{A03826E9-43F1-4EF6-9E16-EA958C68AFD2}" destId="{45B975B6-24C2-4296-8750-2756C2117353}" srcOrd="0" destOrd="0" presId="urn:microsoft.com/office/officeart/2005/8/layout/orgChart1"/>
    <dgm:cxn modelId="{18EA6CC2-CA33-4E80-90B5-7CB0826C3FFE}" type="presParOf" srcId="{A03826E9-43F1-4EF6-9E16-EA958C68AFD2}" destId="{47EDCF4C-F7F6-4B79-82A3-9C014CF7C537}" srcOrd="1" destOrd="0" presId="urn:microsoft.com/office/officeart/2005/8/layout/orgChart1"/>
    <dgm:cxn modelId="{544E0BD4-91A6-48EB-8E95-683013604490}" type="presParOf" srcId="{06C2CBF4-220B-4A74-B657-B618DC500508}" destId="{C2D2F202-C8CE-4849-9689-82C5A5797332}" srcOrd="1" destOrd="0" presId="urn:microsoft.com/office/officeart/2005/8/layout/orgChart1"/>
    <dgm:cxn modelId="{10FD3E12-8829-4599-AE94-95C9D4BA9CDD}" type="presParOf" srcId="{06C2CBF4-220B-4A74-B657-B618DC500508}" destId="{AB80165E-B0CC-4C3F-A2D8-5915B0DCAFFD}" srcOrd="2" destOrd="0" presId="urn:microsoft.com/office/officeart/2005/8/layout/orgChart1"/>
    <dgm:cxn modelId="{2C841304-2882-4DAC-A1D9-B4B240CB6A05}" type="presParOf" srcId="{4EB4BD6C-D38E-46E6-9D66-836C0EBC7BC7}" destId="{3997D40D-93D0-4E64-8894-8B5CD15B1B65}" srcOrd="4" destOrd="0" presId="urn:microsoft.com/office/officeart/2005/8/layout/orgChart1"/>
    <dgm:cxn modelId="{BD5A7C32-B941-4E65-B0C1-338860F601FA}" type="presParOf" srcId="{4EB4BD6C-D38E-46E6-9D66-836C0EBC7BC7}" destId="{F97D532F-C29F-4EFD-B60F-418333FC263C}" srcOrd="5" destOrd="0" presId="urn:microsoft.com/office/officeart/2005/8/layout/orgChart1"/>
    <dgm:cxn modelId="{CA5D0D6D-C1B4-4149-90A5-9D1A5C2E3F09}" type="presParOf" srcId="{F97D532F-C29F-4EFD-B60F-418333FC263C}" destId="{F9F10755-5BAD-4FC3-A74A-EAC0E78491DA}" srcOrd="0" destOrd="0" presId="urn:microsoft.com/office/officeart/2005/8/layout/orgChart1"/>
    <dgm:cxn modelId="{3AB9EFA1-8DBA-4066-B203-535CB02C4F2D}" type="presParOf" srcId="{F9F10755-5BAD-4FC3-A74A-EAC0E78491DA}" destId="{C0D7FBAD-3456-4E3F-BB65-CBC5D937745B}" srcOrd="0" destOrd="0" presId="urn:microsoft.com/office/officeart/2005/8/layout/orgChart1"/>
    <dgm:cxn modelId="{3B491E27-7913-459E-867B-D3A687C9CDC8}" type="presParOf" srcId="{F9F10755-5BAD-4FC3-A74A-EAC0E78491DA}" destId="{229BE233-AE17-4C73-9FC3-E17BDDC55645}" srcOrd="1" destOrd="0" presId="urn:microsoft.com/office/officeart/2005/8/layout/orgChart1"/>
    <dgm:cxn modelId="{FA2FC3B6-0F46-4A7C-A6CB-205365889DA8}" type="presParOf" srcId="{F97D532F-C29F-4EFD-B60F-418333FC263C}" destId="{731B6574-5E0E-4C86-9762-942240252121}" srcOrd="1" destOrd="0" presId="urn:microsoft.com/office/officeart/2005/8/layout/orgChart1"/>
    <dgm:cxn modelId="{6B8D163D-767F-4207-9B4F-D98771596C56}" type="presParOf" srcId="{F97D532F-C29F-4EFD-B60F-418333FC263C}" destId="{85DCD446-E9E8-4542-820E-83E3966AA29D}" srcOrd="2" destOrd="0" presId="urn:microsoft.com/office/officeart/2005/8/layout/orgChart1"/>
    <dgm:cxn modelId="{45E151EA-F853-4B8D-BCBF-3CC52AEAF189}" type="presParOf" srcId="{AF0BCAAA-8695-49F2-999D-FDCD71316A0C}" destId="{0861FB6B-B8CC-4161-9815-EE481D6042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1C068-4DCF-479C-8402-9B8E5949E114}">
      <dsp:nvSpPr>
        <dsp:cNvPr id="0" name=""/>
        <dsp:cNvSpPr/>
      </dsp:nvSpPr>
      <dsp:spPr>
        <a:xfrm rot="5400000">
          <a:off x="-268249" y="858138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A5852-4F65-4DA2-969B-0A8CFBD0D495}">
      <dsp:nvSpPr>
        <dsp:cNvPr id="0" name=""/>
        <dsp:cNvSpPr/>
      </dsp:nvSpPr>
      <dsp:spPr>
        <a:xfrm>
          <a:off x="2959" y="90416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zastosowana metoda oceny</a:t>
          </a:r>
        </a:p>
      </dsp:txBody>
      <dsp:txXfrm>
        <a:off x="31180" y="118637"/>
        <a:ext cx="1549472" cy="907106"/>
      </dsp:txXfrm>
    </dsp:sp>
    <dsp:sp modelId="{BF032092-2404-4AEC-8CD9-06B729EB8F3A}">
      <dsp:nvSpPr>
        <dsp:cNvPr id="0" name=""/>
        <dsp:cNvSpPr/>
      </dsp:nvSpPr>
      <dsp:spPr>
        <a:xfrm rot="5400000">
          <a:off x="-268249" y="2062574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400C4-7F98-4581-B63F-A4B2813DC551}">
      <dsp:nvSpPr>
        <dsp:cNvPr id="0" name=""/>
        <dsp:cNvSpPr/>
      </dsp:nvSpPr>
      <dsp:spPr>
        <a:xfrm>
          <a:off x="2959" y="1294851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minimalna ilość zamówienia</a:t>
          </a:r>
        </a:p>
      </dsp:txBody>
      <dsp:txXfrm>
        <a:off x="31180" y="1323072"/>
        <a:ext cx="1549472" cy="907106"/>
      </dsp:txXfrm>
    </dsp:sp>
    <dsp:sp modelId="{EA56044C-AB46-499B-817C-3122355E4C95}">
      <dsp:nvSpPr>
        <dsp:cNvPr id="0" name=""/>
        <dsp:cNvSpPr/>
      </dsp:nvSpPr>
      <dsp:spPr>
        <a:xfrm rot="5400000">
          <a:off x="-268249" y="3267009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C2C11-E2C6-40BE-8642-C2CAC0B94714}">
      <dsp:nvSpPr>
        <dsp:cNvPr id="0" name=""/>
        <dsp:cNvSpPr/>
      </dsp:nvSpPr>
      <dsp:spPr>
        <a:xfrm>
          <a:off x="2959" y="2499287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strategia zaopatrzenia</a:t>
          </a:r>
        </a:p>
      </dsp:txBody>
      <dsp:txXfrm>
        <a:off x="31180" y="2527508"/>
        <a:ext cx="1549472" cy="907106"/>
      </dsp:txXfrm>
    </dsp:sp>
    <dsp:sp modelId="{AC63F5FC-942C-4635-8D86-D4CD78D31891}">
      <dsp:nvSpPr>
        <dsp:cNvPr id="0" name=""/>
        <dsp:cNvSpPr/>
      </dsp:nvSpPr>
      <dsp:spPr>
        <a:xfrm>
          <a:off x="333968" y="3869227"/>
          <a:ext cx="212603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DD0D1-6E32-4163-B850-2F57F5406609}">
      <dsp:nvSpPr>
        <dsp:cNvPr id="0" name=""/>
        <dsp:cNvSpPr/>
      </dsp:nvSpPr>
      <dsp:spPr>
        <a:xfrm>
          <a:off x="2959" y="3703723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zdolność produkcyjna dostawcy</a:t>
          </a:r>
        </a:p>
      </dsp:txBody>
      <dsp:txXfrm>
        <a:off x="31180" y="3731944"/>
        <a:ext cx="1549472" cy="907106"/>
      </dsp:txXfrm>
    </dsp:sp>
    <dsp:sp modelId="{5A5D6046-AAE5-4A96-A1CB-779845CA8BC1}">
      <dsp:nvSpPr>
        <dsp:cNvPr id="0" name=""/>
        <dsp:cNvSpPr/>
      </dsp:nvSpPr>
      <dsp:spPr>
        <a:xfrm rot="16200000">
          <a:off x="1867616" y="3267009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1183F-556B-4861-85F6-EE4DC2A93946}">
      <dsp:nvSpPr>
        <dsp:cNvPr id="0" name=""/>
        <dsp:cNvSpPr/>
      </dsp:nvSpPr>
      <dsp:spPr>
        <a:xfrm>
          <a:off x="2138824" y="3703723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typ produktu</a:t>
          </a:r>
        </a:p>
      </dsp:txBody>
      <dsp:txXfrm>
        <a:off x="2167045" y="3731944"/>
        <a:ext cx="1549472" cy="907106"/>
      </dsp:txXfrm>
    </dsp:sp>
    <dsp:sp modelId="{01E1FDC4-9E1A-4429-84CE-F9210E438D14}">
      <dsp:nvSpPr>
        <dsp:cNvPr id="0" name=""/>
        <dsp:cNvSpPr/>
      </dsp:nvSpPr>
      <dsp:spPr>
        <a:xfrm rot="16200000">
          <a:off x="1867616" y="2062574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77BE2A-D3A8-46D7-B349-291AD8E80CD4}">
      <dsp:nvSpPr>
        <dsp:cNvPr id="0" name=""/>
        <dsp:cNvSpPr/>
      </dsp:nvSpPr>
      <dsp:spPr>
        <a:xfrm>
          <a:off x="2138824" y="2499287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rodzaj oceny dostawcy</a:t>
          </a:r>
        </a:p>
      </dsp:txBody>
      <dsp:txXfrm>
        <a:off x="2167045" y="2527508"/>
        <a:ext cx="1549472" cy="907106"/>
      </dsp:txXfrm>
    </dsp:sp>
    <dsp:sp modelId="{A5785953-68EC-47A6-8795-25A74868BD2D}">
      <dsp:nvSpPr>
        <dsp:cNvPr id="0" name=""/>
        <dsp:cNvSpPr/>
      </dsp:nvSpPr>
      <dsp:spPr>
        <a:xfrm rot="16200000">
          <a:off x="1867616" y="858138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C3B76B-B4FF-40BF-9345-62E3086F01F4}">
      <dsp:nvSpPr>
        <dsp:cNvPr id="0" name=""/>
        <dsp:cNvSpPr/>
      </dsp:nvSpPr>
      <dsp:spPr>
        <a:xfrm>
          <a:off x="2138824" y="1294851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preferencje dotyczące lokalizacji dostawcy</a:t>
          </a:r>
        </a:p>
      </dsp:txBody>
      <dsp:txXfrm>
        <a:off x="2167045" y="1323072"/>
        <a:ext cx="1549472" cy="907106"/>
      </dsp:txXfrm>
    </dsp:sp>
    <dsp:sp modelId="{82A48E9C-0174-4245-968A-E4EE57192BF3}">
      <dsp:nvSpPr>
        <dsp:cNvPr id="0" name=""/>
        <dsp:cNvSpPr/>
      </dsp:nvSpPr>
      <dsp:spPr>
        <a:xfrm>
          <a:off x="2469833" y="255920"/>
          <a:ext cx="212603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F02D4-E7C2-4F02-8D90-5C7748A5A3FE}">
      <dsp:nvSpPr>
        <dsp:cNvPr id="0" name=""/>
        <dsp:cNvSpPr/>
      </dsp:nvSpPr>
      <dsp:spPr>
        <a:xfrm>
          <a:off x="2138824" y="90416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kryteria wyboru dostawcy</a:t>
          </a:r>
        </a:p>
      </dsp:txBody>
      <dsp:txXfrm>
        <a:off x="2167045" y="118637"/>
        <a:ext cx="1549472" cy="907106"/>
      </dsp:txXfrm>
    </dsp:sp>
    <dsp:sp modelId="{7DEAD6AA-B836-45FF-8071-B7567D9A4FC4}">
      <dsp:nvSpPr>
        <dsp:cNvPr id="0" name=""/>
        <dsp:cNvSpPr/>
      </dsp:nvSpPr>
      <dsp:spPr>
        <a:xfrm rot="5400000">
          <a:off x="4003481" y="858138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E26DC-7CB3-465C-9ADE-4ABE068ED4A2}">
      <dsp:nvSpPr>
        <dsp:cNvPr id="0" name=""/>
        <dsp:cNvSpPr/>
      </dsp:nvSpPr>
      <dsp:spPr>
        <a:xfrm>
          <a:off x="4274690" y="90416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strategia produkcji</a:t>
          </a:r>
        </a:p>
      </dsp:txBody>
      <dsp:txXfrm>
        <a:off x="4302911" y="118637"/>
        <a:ext cx="1549472" cy="907106"/>
      </dsp:txXfrm>
    </dsp:sp>
    <dsp:sp modelId="{DE85927C-CC36-474F-9C05-950B99B00B97}">
      <dsp:nvSpPr>
        <dsp:cNvPr id="0" name=""/>
        <dsp:cNvSpPr/>
      </dsp:nvSpPr>
      <dsp:spPr>
        <a:xfrm>
          <a:off x="4274690" y="1294851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zdolność produkcyjna dostawcy</a:t>
          </a:r>
        </a:p>
      </dsp:txBody>
      <dsp:txXfrm>
        <a:off x="4302911" y="1323072"/>
        <a:ext cx="1549472" cy="9071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516A7-1BA3-451E-8ED7-394F0913BE8F}">
      <dsp:nvSpPr>
        <dsp:cNvPr id="0" name=""/>
        <dsp:cNvSpPr/>
      </dsp:nvSpPr>
      <dsp:spPr>
        <a:xfrm>
          <a:off x="947516" y="758"/>
          <a:ext cx="4913784" cy="5775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Kryteria oceny</a:t>
          </a:r>
        </a:p>
      </dsp:txBody>
      <dsp:txXfrm>
        <a:off x="964432" y="17674"/>
        <a:ext cx="4879952" cy="543722"/>
      </dsp:txXfrm>
    </dsp:sp>
    <dsp:sp modelId="{3202AAB4-1423-4D16-B499-D5EA8FADE698}">
      <dsp:nvSpPr>
        <dsp:cNvPr id="0" name=""/>
        <dsp:cNvSpPr/>
      </dsp:nvSpPr>
      <dsp:spPr>
        <a:xfrm>
          <a:off x="947516" y="682272"/>
          <a:ext cx="577554" cy="57755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B6113-5A93-4A83-B4A6-473203299E0B}">
      <dsp:nvSpPr>
        <dsp:cNvPr id="0" name=""/>
        <dsp:cNvSpPr/>
      </dsp:nvSpPr>
      <dsp:spPr>
        <a:xfrm>
          <a:off x="1559723" y="682272"/>
          <a:ext cx="4301577" cy="57755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Ceny/koszty i warunki płatności</a:t>
          </a:r>
        </a:p>
      </dsp:txBody>
      <dsp:txXfrm>
        <a:off x="1587922" y="710471"/>
        <a:ext cx="4245179" cy="521156"/>
      </dsp:txXfrm>
    </dsp:sp>
    <dsp:sp modelId="{F37FCF49-D29C-4873-93B7-A532E9B8D687}">
      <dsp:nvSpPr>
        <dsp:cNvPr id="0" name=""/>
        <dsp:cNvSpPr/>
      </dsp:nvSpPr>
      <dsp:spPr>
        <a:xfrm>
          <a:off x="947516" y="1329133"/>
          <a:ext cx="577554" cy="57755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500C5-925F-48B6-BB68-07EF813E21BD}">
      <dsp:nvSpPr>
        <dsp:cNvPr id="0" name=""/>
        <dsp:cNvSpPr/>
      </dsp:nvSpPr>
      <dsp:spPr>
        <a:xfrm>
          <a:off x="1559723" y="1329133"/>
          <a:ext cx="4301577" cy="57755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Warunki dostawy</a:t>
          </a:r>
        </a:p>
      </dsp:txBody>
      <dsp:txXfrm>
        <a:off x="1587922" y="1357332"/>
        <a:ext cx="4245179" cy="521156"/>
      </dsp:txXfrm>
    </dsp:sp>
    <dsp:sp modelId="{5D5CCF00-3E9C-43BA-8D01-C727B338CBC3}">
      <dsp:nvSpPr>
        <dsp:cNvPr id="0" name=""/>
        <dsp:cNvSpPr/>
      </dsp:nvSpPr>
      <dsp:spPr>
        <a:xfrm>
          <a:off x="947516" y="1975994"/>
          <a:ext cx="577554" cy="57755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699A9-EEB8-4B96-A5A4-25F28D31C39F}">
      <dsp:nvSpPr>
        <dsp:cNvPr id="0" name=""/>
        <dsp:cNvSpPr/>
      </dsp:nvSpPr>
      <dsp:spPr>
        <a:xfrm>
          <a:off x="1559723" y="1975994"/>
          <a:ext cx="4301577" cy="57755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Jakość towarów</a:t>
          </a:r>
        </a:p>
      </dsp:txBody>
      <dsp:txXfrm>
        <a:off x="1587922" y="2004193"/>
        <a:ext cx="4245179" cy="521156"/>
      </dsp:txXfrm>
    </dsp:sp>
    <dsp:sp modelId="{9A38E269-75FD-4DAC-AD5E-E75D10B67C60}">
      <dsp:nvSpPr>
        <dsp:cNvPr id="0" name=""/>
        <dsp:cNvSpPr/>
      </dsp:nvSpPr>
      <dsp:spPr>
        <a:xfrm>
          <a:off x="947516" y="2622855"/>
          <a:ext cx="577554" cy="57755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D0A55-4D16-4FA4-A287-1F01246D4E98}">
      <dsp:nvSpPr>
        <dsp:cNvPr id="0" name=""/>
        <dsp:cNvSpPr/>
      </dsp:nvSpPr>
      <dsp:spPr>
        <a:xfrm>
          <a:off x="1559723" y="2622855"/>
          <a:ext cx="4301577" cy="57755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Potencjał dostawcy</a:t>
          </a:r>
        </a:p>
      </dsp:txBody>
      <dsp:txXfrm>
        <a:off x="1587922" y="2651054"/>
        <a:ext cx="4245179" cy="5211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7D40D-93D0-4E64-8894-8B5CD15B1B65}">
      <dsp:nvSpPr>
        <dsp:cNvPr id="0" name=""/>
        <dsp:cNvSpPr/>
      </dsp:nvSpPr>
      <dsp:spPr>
        <a:xfrm>
          <a:off x="5257800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364F6-7C0E-41FA-B19A-851FB588399C}">
      <dsp:nvSpPr>
        <dsp:cNvPr id="0" name=""/>
        <dsp:cNvSpPr/>
      </dsp:nvSpPr>
      <dsp:spPr>
        <a:xfrm>
          <a:off x="5212080" y="1852864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5AA365-8DEF-4934-A393-F803F5E3C542}">
      <dsp:nvSpPr>
        <dsp:cNvPr id="0" name=""/>
        <dsp:cNvSpPr/>
      </dsp:nvSpPr>
      <dsp:spPr>
        <a:xfrm>
          <a:off x="1537867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24009-23D4-4D8E-A483-9240A3C217A6}">
      <dsp:nvSpPr>
        <dsp:cNvPr id="0" name=""/>
        <dsp:cNvSpPr/>
      </dsp:nvSpPr>
      <dsp:spPr>
        <a:xfrm>
          <a:off x="3720638" y="315702"/>
          <a:ext cx="3074323" cy="1537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/>
            <a:t>AHP</a:t>
          </a:r>
        </a:p>
      </dsp:txBody>
      <dsp:txXfrm>
        <a:off x="3720638" y="315702"/>
        <a:ext cx="3074323" cy="1537161"/>
      </dsp:txXfrm>
    </dsp:sp>
    <dsp:sp modelId="{970EA3F5-036A-4510-A1F6-720400AF2D35}">
      <dsp:nvSpPr>
        <dsp:cNvPr id="0" name=""/>
        <dsp:cNvSpPr/>
      </dsp:nvSpPr>
      <dsp:spPr>
        <a:xfrm>
          <a:off x="706" y="2498473"/>
          <a:ext cx="3074323" cy="1537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/>
            <a:t>struktura hierarchiczna</a:t>
          </a:r>
        </a:p>
      </dsp:txBody>
      <dsp:txXfrm>
        <a:off x="706" y="2498473"/>
        <a:ext cx="3074323" cy="1537161"/>
      </dsp:txXfrm>
    </dsp:sp>
    <dsp:sp modelId="{45B975B6-24C2-4296-8750-2756C2117353}">
      <dsp:nvSpPr>
        <dsp:cNvPr id="0" name=""/>
        <dsp:cNvSpPr/>
      </dsp:nvSpPr>
      <dsp:spPr>
        <a:xfrm>
          <a:off x="3720638" y="2498473"/>
          <a:ext cx="3074323" cy="1537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/>
            <a:t>analiza priorytetów</a:t>
          </a:r>
        </a:p>
      </dsp:txBody>
      <dsp:txXfrm>
        <a:off x="3720638" y="2498473"/>
        <a:ext cx="3074323" cy="1537161"/>
      </dsp:txXfrm>
    </dsp:sp>
    <dsp:sp modelId="{C0D7FBAD-3456-4E3F-BB65-CBC5D937745B}">
      <dsp:nvSpPr>
        <dsp:cNvPr id="0" name=""/>
        <dsp:cNvSpPr/>
      </dsp:nvSpPr>
      <dsp:spPr>
        <a:xfrm>
          <a:off x="7440570" y="2498473"/>
          <a:ext cx="3074323" cy="1537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/>
            <a:t>weryfikacja spójności</a:t>
          </a:r>
        </a:p>
      </dsp:txBody>
      <dsp:txXfrm>
        <a:off x="7440570" y="2498473"/>
        <a:ext cx="3074323" cy="1537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ublicdomainpictures.net/view-image.php?image=16268&amp;jazyk=se" TargetMode="Externa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640055"/>
            <a:ext cx="5645028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Analityka w obszarze zaopatrzenia i zakupów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519426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Wykład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51BCBE9-A915-D802-D65A-013A28FFC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7963" y="699909"/>
            <a:ext cx="7442447" cy="1752566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Zaawansowane wykorzystanie arkusza kalkulacyjnego do analizy danych logistycznych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Kryteria</a:t>
            </a:r>
            <a:r>
              <a:rPr lang="en-US" dirty="0"/>
              <a:t> </a:t>
            </a:r>
            <a:r>
              <a:rPr lang="en-US" dirty="0" err="1"/>
              <a:t>oceny</a:t>
            </a:r>
            <a:r>
              <a:rPr lang="en-US" dirty="0"/>
              <a:t> </a:t>
            </a:r>
            <a:r>
              <a:rPr lang="en-US" dirty="0" err="1"/>
              <a:t>dostawców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82" y="1745985"/>
            <a:ext cx="5922818" cy="4351338"/>
          </a:xfrm>
        </p:spPr>
        <p:txBody>
          <a:bodyPr>
            <a:normAutofit/>
          </a:bodyPr>
          <a:lstStyle/>
          <a:p>
            <a:r>
              <a:rPr lang="pl-PL" dirty="0"/>
              <a:t>Określenie właściwych </a:t>
            </a:r>
            <a:r>
              <a:rPr lang="pl-PL" dirty="0">
                <a:solidFill>
                  <a:srgbClr val="1065AB"/>
                </a:solidFill>
              </a:rPr>
              <a:t>kryteriów</a:t>
            </a:r>
            <a:r>
              <a:rPr lang="pl-PL" dirty="0"/>
              <a:t> oceny dostawców umożliwia później dokonanie najlepszego możliwego wyboru. Kryteria te wpływają i determinują ocenę ofert podwykonawców.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da-DK" sz="1200" dirty="0">
                <a:solidFill>
                  <a:srgbClr val="7F7F7F"/>
                </a:solidFill>
              </a:rPr>
              <a:t>Midor </a:t>
            </a:r>
            <a:r>
              <a:rPr lang="pl-PL" sz="1200" dirty="0">
                <a:solidFill>
                  <a:srgbClr val="7F7F7F"/>
                </a:solidFill>
              </a:rPr>
              <a:t>i </a:t>
            </a:r>
            <a:r>
              <a:rPr lang="da-DK" sz="1200" dirty="0">
                <a:solidFill>
                  <a:srgbClr val="7F7F7F"/>
                </a:solidFill>
              </a:rPr>
              <a:t>Biały, 2019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D474219-160A-4C4D-8C8B-78F21E370A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8122473"/>
              </p:ext>
            </p:extLst>
          </p:nvPr>
        </p:nvGraphicFramePr>
        <p:xfrm>
          <a:off x="5924550" y="1481668"/>
          <a:ext cx="6808817" cy="320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603DB568-6DC3-92C6-A4E8-E753F915CE08}"/>
              </a:ext>
            </a:extLst>
          </p:cNvPr>
          <p:cNvSpPr txBox="1"/>
          <p:nvPr/>
        </p:nvSpPr>
        <p:spPr>
          <a:xfrm>
            <a:off x="7026563" y="4875906"/>
            <a:ext cx="4666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/>
              <a:t>Rysunek 1. Wybrane kryteria oceny dostawców</a:t>
            </a:r>
          </a:p>
        </p:txBody>
      </p:sp>
    </p:spTree>
    <p:extLst>
      <p:ext uri="{BB962C8B-B14F-4D97-AF65-F5344CB8AC3E}">
        <p14:creationId xmlns:p14="http://schemas.microsoft.com/office/powerpoint/2010/main" val="280071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0F725-FDCE-5BE6-AD7B-9383EC09C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F704B3D-C7D1-5B91-4CBC-66D60981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Kryteria</a:t>
            </a:r>
            <a:r>
              <a:rPr lang="en-US" dirty="0"/>
              <a:t> </a:t>
            </a:r>
            <a:r>
              <a:rPr lang="en-US" dirty="0" err="1"/>
              <a:t>oceny</a:t>
            </a:r>
            <a:r>
              <a:rPr lang="en-US" dirty="0"/>
              <a:t> </a:t>
            </a:r>
            <a:r>
              <a:rPr lang="en-US" dirty="0" err="1"/>
              <a:t>dostawców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CC221E4D-FA4F-A15D-4DF9-81BC55F3A507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432F9CE-FC35-C3C1-42F5-F3A50A101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578647"/>
              </p:ext>
            </p:extLst>
          </p:nvPr>
        </p:nvGraphicFramePr>
        <p:xfrm>
          <a:off x="1500909" y="1138843"/>
          <a:ext cx="10409382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100">
                  <a:extLst>
                    <a:ext uri="{9D8B030D-6E8A-4147-A177-3AD203B41FA5}">
                      <a16:colId xmlns:a16="http://schemas.microsoft.com/office/drawing/2014/main" val="1234638341"/>
                    </a:ext>
                  </a:extLst>
                </a:gridCol>
                <a:gridCol w="2949094">
                  <a:extLst>
                    <a:ext uri="{9D8B030D-6E8A-4147-A177-3AD203B41FA5}">
                      <a16:colId xmlns:a16="http://schemas.microsoft.com/office/drawing/2014/main" val="2565374035"/>
                    </a:ext>
                  </a:extLst>
                </a:gridCol>
                <a:gridCol w="2949094">
                  <a:extLst>
                    <a:ext uri="{9D8B030D-6E8A-4147-A177-3AD203B41FA5}">
                      <a16:colId xmlns:a16="http://schemas.microsoft.com/office/drawing/2014/main" val="627684923"/>
                    </a:ext>
                  </a:extLst>
                </a:gridCol>
                <a:gridCol w="2949094">
                  <a:extLst>
                    <a:ext uri="{9D8B030D-6E8A-4147-A177-3AD203B41FA5}">
                      <a16:colId xmlns:a16="http://schemas.microsoft.com/office/drawing/2014/main" val="1602512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Kryterium oceny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Paramtery</a:t>
                      </a:r>
                      <a:r>
                        <a:rPr lang="pl-PL" dirty="0"/>
                        <a:t> charakterystyczne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6876748"/>
                  </a:ext>
                </a:extLst>
              </a:tr>
              <a:tr h="442268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Ceny/koszty i warunki płatności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/>
                        <a:t>konkurencyjność cenowa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/>
                        <a:t>stabilność lub zmienność cen </a:t>
                      </a:r>
                      <a:br>
                        <a:rPr lang="pl-PL" sz="1200" dirty="0"/>
                      </a:br>
                      <a:r>
                        <a:rPr lang="pl-PL" sz="1200" dirty="0"/>
                        <a:t>w dłuższym okresie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/>
                        <a:t>warunki płatności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/>
                        <a:t>możliwość kredytowania dostawy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200" dirty="0"/>
                        <a:t>zakres rabatów udzielanych przy większych zamówieniach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200" dirty="0"/>
                        <a:t>zakres rabatów udzielanych przy dłuższej współpracy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200" dirty="0"/>
                        <a:t>skłonność do negocjacji cen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200" dirty="0"/>
                        <a:t>koszty dostawy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/>
                        <a:t>koszty transportu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/>
                        <a:t>koszty ukryte (dodatkowe) niewidoczne bezpośrednio w ofercie cenowej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/>
                        <a:t>koszty jakościowe związane z reklamacjami, zwrotami, naprawami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97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Dostawy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/>
                        <a:t>terminowość dostaw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/>
                        <a:t>regularność dostaw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/>
                        <a:t>częstotliwość dostaw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/>
                        <a:t>kompletność dostaw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/>
                        <a:t>dokładność/spójność asortymentowa dostaw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/>
                        <a:t>sposób pakowania i zabezpieczania towarów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/>
                        <a:t>elastyczność ilościowa dostaw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/>
                        <a:t>elastyczność terminowa dostaw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/>
                        <a:t>wygoda składania zamówień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/>
                        <a:t>możliwość zarządzania logistyką dostaw przez dostawcę (np. transport, magazynowanie)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/>
                        <a:t>niezawodność dostaw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476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Jakość produktu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jakość techniczna produktu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gwarancje jakości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niezawodność produktu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serwis techniczny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zgodność produktu z normami i standardami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funkcjonalność produktu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trwałość produktu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 kontroli jakości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bezpieczeństwo produktu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łatwość naprawy lub konserwacji produktu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wpływ produktu na środowisko naturalne (charakter ekologiczny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10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Potencjał dostawcy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zdolność produkcyjna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dostępność technologiczna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dostępność zasobów technicznych, ludzkich i materialnych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potencjał innowacyjny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wydajność logistyczna i operacyjna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doświadczenie dostawców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zarządzanie i zdolności organizacyjne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pozycja rynkowa dostawcy (udział w rynku; reputacja)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możliwości wprowadzenia nowych technologii, produktów lub procesów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697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193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oceny</a:t>
            </a:r>
            <a:r>
              <a:rPr lang="en-US" dirty="0"/>
              <a:t> </a:t>
            </a:r>
            <a:r>
              <a:rPr lang="en-US" dirty="0" err="1"/>
              <a:t>ważonej</a:t>
            </a:r>
            <a:r>
              <a:rPr lang="en-US" dirty="0"/>
              <a:t> </a:t>
            </a:r>
            <a:r>
              <a:rPr lang="en-US" dirty="0" err="1"/>
              <a:t>dostawców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5648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Najczęściej stosowana ilościowa metoda oceny dostawców.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Kolejność wybranych kryteriów oceny dostawcy jest najpierw określana i przypisywany jest do nich współczynnik ważony (waga).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Współczynnik ważony odnosi się do znaczenia wybranego kryterium oceny.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en-US" sz="1200" dirty="0" err="1">
                <a:solidFill>
                  <a:srgbClr val="7F7F7F"/>
                </a:solidFill>
              </a:rPr>
              <a:t>Burdzik</a:t>
            </a:r>
            <a:r>
              <a:rPr lang="en-US" sz="1200" dirty="0">
                <a:solidFill>
                  <a:srgbClr val="7F7F7F"/>
                </a:solidFill>
              </a:rPr>
              <a:t>, 2017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2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AA578-DF4C-8DF1-73FC-62528853F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5CDFC73-806B-082D-B18F-EF0ABE688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6150915" cy="1116542"/>
          </a:xfrm>
        </p:spPr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oceny</a:t>
            </a:r>
            <a:r>
              <a:rPr lang="en-US" dirty="0"/>
              <a:t> </a:t>
            </a:r>
            <a:r>
              <a:rPr lang="en-US" dirty="0" err="1"/>
              <a:t>ważonej</a:t>
            </a:r>
            <a:r>
              <a:rPr lang="en-US" dirty="0"/>
              <a:t> </a:t>
            </a:r>
            <a:r>
              <a:rPr lang="en-US" dirty="0" err="1"/>
              <a:t>dostawców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389BC462-89B8-DC14-4BBC-D2D689B6BA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1282" y="1682992"/>
                <a:ext cx="4380345" cy="4429605"/>
              </a:xfrm>
            </p:spPr>
            <p:txBody>
              <a:bodyPr>
                <a:normAutofit fontScale="85000" lnSpcReduction="20000"/>
              </a:bodyPr>
              <a:lstStyle/>
              <a:p>
                <a:pPr algn="just"/>
                <a:r>
                  <a:rPr lang="pl-PL" sz="2000" dirty="0"/>
                  <a:t>Ocena dostawcy jest uzyskiwana poprzez pomnożenie każdego wyniku kryterium przez wcześniej określony współczynnik ważony.</a:t>
                </a:r>
              </a:p>
              <a:p>
                <a:pPr algn="just"/>
                <a:r>
                  <a:rPr lang="pl-PL" sz="2000" dirty="0"/>
                  <a:t>Następnie uzyskane wartości są sumowane.</a:t>
                </a:r>
              </a:p>
              <a:p>
                <a:pPr algn="just"/>
                <a:r>
                  <a:rPr lang="pl-PL" sz="2000" dirty="0"/>
                  <a:t>Wynik preferencji (</a:t>
                </a:r>
                <a:r>
                  <a:rPr lang="en-US" sz="2000" dirty="0"/>
                  <a:t>P</a:t>
                </a:r>
                <a:r>
                  <a:rPr lang="en-US" sz="2000" baseline="-25000" dirty="0"/>
                  <a:t>S</a:t>
                </a:r>
                <a:r>
                  <a:rPr lang="pl-PL" sz="2000" dirty="0"/>
                  <a:t>) oznacza ocenę dostawcy</a:t>
                </a:r>
                <a:r>
                  <a:rPr lang="en-US" sz="2000" dirty="0"/>
                  <a:t>.</a:t>
                </a:r>
                <a:endParaRPr lang="pl-PL" sz="2000" dirty="0"/>
              </a:p>
              <a:p>
                <a:pPr algn="just"/>
                <a:endParaRPr lang="pl-PL" i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l-PL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•</m:t>
                            </m:r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𝜛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dirty="0"/>
                  <a:t>  	</a:t>
                </a:r>
                <a:endParaRPr lang="pl-PL" dirty="0"/>
              </a:p>
              <a:p>
                <a:pPr algn="just"/>
                <a:endParaRPr lang="pl-PL" sz="2000" dirty="0"/>
              </a:p>
              <a:p>
                <a:pPr algn="just"/>
                <a:endParaRPr lang="pl-PL" sz="2000" dirty="0"/>
              </a:p>
              <a:p>
                <a:pPr algn="just"/>
                <a:r>
                  <a:rPr lang="en-US" sz="2000" dirty="0"/>
                  <a:t>P</a:t>
                </a:r>
                <a:r>
                  <a:rPr lang="en-US" sz="2000" baseline="-25000" dirty="0"/>
                  <a:t>S</a:t>
                </a:r>
                <a:r>
                  <a:rPr lang="en-US" sz="2000" dirty="0"/>
                  <a:t> – </a:t>
                </a:r>
                <a:r>
                  <a:rPr lang="pl-PL" sz="2000" dirty="0"/>
                  <a:t>wynik preferencji</a:t>
                </a:r>
                <a:endParaRPr lang="en-US" sz="2000" dirty="0"/>
              </a:p>
              <a:p>
                <a:pPr algn="just"/>
                <a:r>
                  <a:rPr lang="en-US" sz="2000" dirty="0"/>
                  <a:t>O – </a:t>
                </a:r>
                <a:r>
                  <a:rPr lang="pl-PL" sz="2000" dirty="0"/>
                  <a:t>ocena kryterium</a:t>
                </a:r>
                <a:endParaRPr lang="en-US" sz="2000" dirty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𝜛</m:t>
                        </m:r>
                      </m:e>
                      <m:sub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– </a:t>
                </a:r>
                <a:r>
                  <a:rPr lang="en-US" sz="2000" dirty="0" err="1"/>
                  <a:t>współczynnik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ważony</a:t>
                </a:r>
                <a:r>
                  <a:rPr lang="en-US" sz="2000" dirty="0"/>
                  <a:t>.</a:t>
                </a:r>
                <a:endParaRPr lang="pl-PL" sz="2000" dirty="0"/>
              </a:p>
              <a:p>
                <a:pPr algn="just"/>
                <a:endParaRPr lang="pl-PL" sz="2000" dirty="0"/>
              </a:p>
              <a:p>
                <a:pPr algn="just"/>
                <a:endParaRPr lang="pl-PL" sz="20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389BC462-89B8-DC14-4BBC-D2D689B6BA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1282" y="1682992"/>
                <a:ext cx="4380345" cy="4429605"/>
              </a:xfrm>
              <a:blipFill>
                <a:blip r:embed="rId2"/>
                <a:stretch>
                  <a:fillRect l="-695" t="-2201" r="-97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1CBDCFF9-088A-27FA-B14E-30BD8C31B3E0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en-US" sz="1200" dirty="0" err="1">
                <a:solidFill>
                  <a:srgbClr val="7F7F7F"/>
                </a:solidFill>
              </a:rPr>
              <a:t>Burdzik</a:t>
            </a:r>
            <a:r>
              <a:rPr lang="en-US" sz="1200" dirty="0">
                <a:solidFill>
                  <a:srgbClr val="7F7F7F"/>
                </a:solidFill>
              </a:rPr>
              <a:t>, 2017</a:t>
            </a:r>
            <a:endParaRPr lang="pl-PL" sz="1200" dirty="0">
              <a:solidFill>
                <a:srgbClr val="7F7F7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0BC28840-F069-E0F6-1C42-5D72294A249E}"/>
                  </a:ext>
                </a:extLst>
              </p:cNvPr>
              <p:cNvSpPr txBox="1"/>
              <p:nvPr/>
            </p:nvSpPr>
            <p:spPr>
              <a:xfrm>
                <a:off x="6793907" y="350503"/>
                <a:ext cx="5263587" cy="40938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Współczynnik</a:t>
                </a:r>
                <a:r>
                  <a:rPr lang="en-U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ważony</a:t>
                </a:r>
                <a:r>
                  <a:rPr lang="en-U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powinien</a:t>
                </a:r>
                <a:r>
                  <a:rPr lang="en-US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1065AB"/>
                  </a:buClr>
                  <a:buFont typeface="Wingdings" panose="05000000000000000000" pitchFamily="2" charset="2"/>
                  <a:buChar char=""/>
                </a:pPr>
                <a:r>
                  <a:rPr lang="pl-PL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Mieścić się w przedziale &lt; 0,1 &gt;,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1065AB"/>
                  </a:buClr>
                  <a:buFont typeface="Wingdings" panose="05000000000000000000" pitchFamily="2" charset="2"/>
                  <a:buChar char=""/>
                </a:pPr>
                <a:r>
                  <a:rPr lang="pl-PL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Każdy kolejny zastosowany współczynnik ważony jest mniejszy od swojego poprzednika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𝜛</m:t>
                        </m:r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𝜛</m:t>
                        </m:r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𝜛</m:t>
                        </m:r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1065AB"/>
                  </a:buClr>
                  <a:buFont typeface="Wingdings" panose="05000000000000000000" pitchFamily="2" charset="2"/>
                  <a:buChar char=""/>
                </a:pPr>
                <a:r>
                  <a:rPr lang="pl-PL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Suma wszystkich współczynników ważonych musi być równa </a:t>
                </a:r>
                <a:r>
                  <a:rPr lang="en-US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l-PL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𝜛</m:t>
                            </m:r>
                          </m:e>
                          <m:sub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pl-PL" kern="100" dirty="0"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1065AB"/>
                  </a:buClr>
                  <a:buFont typeface="Wingdings" panose="05000000000000000000" pitchFamily="2" charset="2"/>
                  <a:buChar char=""/>
                </a:pPr>
                <a:r>
                  <a:rPr lang="pl-PL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Liczba współczynników ważonych zależy od liczby analizowanych kryteriów</a:t>
                </a:r>
                <a:r>
                  <a:rPr lang="en-US" sz="18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pl-PL" dirty="0"/>
              </a:p>
            </p:txBody>
          </p:sp>
        </mc:Choice>
        <mc:Fallback xmlns=""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0BC28840-F069-E0F6-1C42-5D72294A2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907" y="350503"/>
                <a:ext cx="5263587" cy="4093813"/>
              </a:xfrm>
              <a:prstGeom prst="rect">
                <a:avLst/>
              </a:prstGeom>
              <a:blipFill>
                <a:blip r:embed="rId3"/>
                <a:stretch>
                  <a:fillRect l="-694" r="-926" b="-11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pole tekstowe 17">
            <a:extLst>
              <a:ext uri="{FF2B5EF4-FFF2-40B4-BE49-F238E27FC236}">
                <a16:creationId xmlns:a16="http://schemas.microsoft.com/office/drawing/2014/main" id="{32004B0D-A857-1657-0DDB-62FA33D6443A}"/>
              </a:ext>
            </a:extLst>
          </p:cNvPr>
          <p:cNvSpPr txBox="1"/>
          <p:nvPr/>
        </p:nvSpPr>
        <p:spPr>
          <a:xfrm>
            <a:off x="6793907" y="4391870"/>
            <a:ext cx="5366863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Formuła metody oceny ważonej w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Excel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</a:p>
          <a:p>
            <a:r>
              <a:rPr lang="pl-P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Wynik preferencji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dostawca 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(</a:t>
            </a:r>
            <a:r>
              <a:rPr lang="pl-P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ocena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kryterium 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 </a:t>
            </a:r>
            <a:r>
              <a:rPr lang="pl-P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ω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(1)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) + (</a:t>
            </a:r>
            <a:r>
              <a:rPr lang="pl-P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ocena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kryterium</a:t>
            </a:r>
            <a:r>
              <a:rPr lang="pl-P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 </a:t>
            </a:r>
            <a:r>
              <a:rPr lang="pl-P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ω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(2)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) 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(</a:t>
            </a:r>
            <a:r>
              <a:rPr lang="pl-P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ocena 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kryterium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3)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 </a:t>
            </a:r>
            <a:r>
              <a:rPr lang="pl-P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ω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(3)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) + (</a:t>
            </a:r>
            <a:r>
              <a:rPr lang="pl-PL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ocena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kryterium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4)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 </a:t>
            </a:r>
            <a:r>
              <a:rPr lang="pl-P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ω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(4)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) 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(</a:t>
            </a:r>
            <a:r>
              <a:rPr lang="pl-P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ocena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kryterium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5)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 </a:t>
            </a:r>
            <a:r>
              <a:rPr lang="pl-P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ω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(5)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)</a:t>
            </a:r>
            <a:endParaRPr lang="pl-PL" dirty="0"/>
          </a:p>
        </p:txBody>
      </p:sp>
      <p:pic>
        <p:nvPicPr>
          <p:cNvPr id="19" name="Obraz 18" descr="Obraz zawierający design&#10;&#10;Opis wygenerowany automatycznie">
            <a:extLst>
              <a:ext uri="{FF2B5EF4-FFF2-40B4-BE49-F238E27FC236}">
                <a16:creationId xmlns:a16="http://schemas.microsoft.com/office/drawing/2014/main" id="{325EB905-B940-2D05-B9AC-B16CD87E26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22103" y="4642870"/>
            <a:ext cx="1757680" cy="1469727"/>
          </a:xfrm>
          <a:prstGeom prst="rect">
            <a:avLst/>
          </a:prstGeom>
        </p:spPr>
      </p:pic>
      <p:sp>
        <p:nvSpPr>
          <p:cNvPr id="20" name="Strzałka: w prawo 19">
            <a:extLst>
              <a:ext uri="{FF2B5EF4-FFF2-40B4-BE49-F238E27FC236}">
                <a16:creationId xmlns:a16="http://schemas.microsoft.com/office/drawing/2014/main" id="{448B3E95-A0A3-8490-FD78-8194ACD0C8AA}"/>
              </a:ext>
            </a:extLst>
          </p:cNvPr>
          <p:cNvSpPr/>
          <p:nvPr/>
        </p:nvSpPr>
        <p:spPr>
          <a:xfrm rot="1990099">
            <a:off x="4178202" y="4098432"/>
            <a:ext cx="1197039" cy="7481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642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FE627-9557-471C-8BAB-D9F9BF4DB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9C4FD1C-B195-D9D9-432D-8AE29B2A8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oceny</a:t>
            </a:r>
            <a:r>
              <a:rPr lang="en-US" dirty="0"/>
              <a:t> </a:t>
            </a:r>
            <a:r>
              <a:rPr lang="en-US" dirty="0" err="1"/>
              <a:t>ważonej</a:t>
            </a:r>
            <a:r>
              <a:rPr lang="en-US" dirty="0"/>
              <a:t> </a:t>
            </a:r>
            <a:r>
              <a:rPr lang="en-US" dirty="0" err="1"/>
              <a:t>dostawców</a:t>
            </a:r>
            <a:r>
              <a:rPr lang="pl-PL" dirty="0"/>
              <a:t> – przykład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BA688FA-D008-59E4-6F86-3E1905657839}"/>
              </a:ext>
            </a:extLst>
          </p:cNvPr>
          <p:cNvSpPr txBox="1"/>
          <p:nvPr/>
        </p:nvSpPr>
        <p:spPr>
          <a:xfrm>
            <a:off x="969818" y="1751617"/>
            <a:ext cx="10086109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Dokonaj oceny dostawców dla wybranej pozycji asortymentowej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Aby to wykonać postępuj zgodnie z poniższą instrukcją: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Przygotuj arkusza z danymi; Dopisz kryteria i przydziel współczynniki ważone.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Ustal skalę ocen poszczególnych kryteriów; Ustal zbiór dostawców podlegających ocenie.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Przypisz oceny poszczególnym kryteriom i dostawcom.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Oblicz średnią ważoną dla każdego dostawcy podlegającego ocenie.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Narysuj wykres zawierający kryteria i ocenę ich spełniania przez dostawców.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Wykonaj analizę i na jej podstawie wybierz najlepszego dostawcę; ustal, który dostawca otrzyma najlepszą ocenę.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Obraz 14" descr="Obraz zawierający clipart, kreskówka, żółty, symbol&#10;&#10;Opis wygenerowany automatycznie">
            <a:extLst>
              <a:ext uri="{FF2B5EF4-FFF2-40B4-BE49-F238E27FC236}">
                <a16:creationId xmlns:a16="http://schemas.microsoft.com/office/drawing/2014/main" id="{F95D3CB4-B1BF-6C99-B958-A7CEC04281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08" y="2155853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0840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FFB31-1EAE-1B06-AB8C-78B0B8442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AEB2DB8-9B99-1C76-1E2A-3E7BC9993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oceny</a:t>
            </a:r>
            <a:r>
              <a:rPr lang="en-US" dirty="0"/>
              <a:t> </a:t>
            </a:r>
            <a:r>
              <a:rPr lang="en-US" dirty="0" err="1"/>
              <a:t>ważonej</a:t>
            </a:r>
            <a:r>
              <a:rPr lang="en-US" dirty="0"/>
              <a:t> </a:t>
            </a:r>
            <a:r>
              <a:rPr lang="en-US" dirty="0" err="1"/>
              <a:t>dostawców</a:t>
            </a:r>
            <a:r>
              <a:rPr lang="pl-PL" dirty="0"/>
              <a:t> – przykład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A5D646E-F2B1-95E8-4FA6-6F8A82A25198}"/>
              </a:ext>
            </a:extLst>
          </p:cNvPr>
          <p:cNvSpPr txBox="1"/>
          <p:nvPr/>
        </p:nvSpPr>
        <p:spPr>
          <a:xfrm>
            <a:off x="6622766" y="1677726"/>
            <a:ext cx="5303543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Przypisane współczynniki ważone są następujące: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Jakość części rowerowej – 30%,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Cena części rowerowej – 25%,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Terminowość dostaw – 15%,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Niezawodność dostaw – 10%,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Zgodność towaru z oczekiwaniami – 10%,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Procedura zamawiania – 10%.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D66F643-9749-7283-4D8F-38660A3A32F0}"/>
              </a:ext>
            </a:extLst>
          </p:cNvPr>
          <p:cNvSpPr txBox="1"/>
          <p:nvPr/>
        </p:nvSpPr>
        <p:spPr>
          <a:xfrm>
            <a:off x="265691" y="1677726"/>
            <a:ext cx="5660547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Wybrane kryteria to: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Jakość części rowerowej (części się nie psują, są wytrzymałe, bez reklamacji),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Cena części rowerowej (im niższa tym lepsza),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Terminowość dostaw (dostawy są dostarczane w terminie),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Niezawodność dostaw (produkty docierają całe, bez zniszczeń),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Zgodność towaru z oczekiwaniami (towar przyjeżdża dokładnie taki, jaki został zamówiony),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Procedura zamawiania (proste i intuicyjne złożenie zamówienia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12254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25250-C86F-33EF-5523-E15AEA813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B8D4C07-0C75-58D4-D9AD-F2F9A1109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oceny</a:t>
            </a:r>
            <a:r>
              <a:rPr lang="en-US" dirty="0"/>
              <a:t> </a:t>
            </a:r>
            <a:r>
              <a:rPr lang="en-US" dirty="0" err="1"/>
              <a:t>ważonej</a:t>
            </a:r>
            <a:r>
              <a:rPr lang="en-US" dirty="0"/>
              <a:t> </a:t>
            </a:r>
            <a:r>
              <a:rPr lang="en-US" dirty="0" err="1"/>
              <a:t>dostawców</a:t>
            </a:r>
            <a:r>
              <a:rPr lang="pl-PL" dirty="0"/>
              <a:t> – przykład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759974B-4831-ED2F-C0AC-E65456058393}"/>
              </a:ext>
            </a:extLst>
          </p:cNvPr>
          <p:cNvSpPr txBox="1"/>
          <p:nvPr/>
        </p:nvSpPr>
        <p:spPr>
          <a:xfrm>
            <a:off x="589782" y="1712450"/>
            <a:ext cx="11135372" cy="3760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Ocena poszczególnych kryteriów będzie dokonywana na podstawie oceny 10-stopniowej (1-10), gdzie: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– Bardzo dobrze (idealne spełnienie kryterium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7–9 – Dobrze (niewielkie problemy),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4–6 – Średnio (częściowe spełnienie, kilka problemów),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2–3 – Słabo (liczne problemy),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– Bardzo źle (brak spełnienia kryterium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oceny dostawców dobrano pięć przedsiębiorstw dostarczających części rowerowe. Są to przedsiębiorstwa zakodowane: A1, B2, C3, D4, E5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210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BB301-56BE-3CE6-3489-5D0A3B359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5762FE3-33C8-5BD0-83A7-9EBF93144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oceny</a:t>
            </a:r>
            <a:r>
              <a:rPr lang="en-US" dirty="0"/>
              <a:t> </a:t>
            </a:r>
            <a:r>
              <a:rPr lang="en-US" dirty="0" err="1"/>
              <a:t>ważonej</a:t>
            </a:r>
            <a:r>
              <a:rPr lang="en-US" dirty="0"/>
              <a:t> </a:t>
            </a:r>
            <a:r>
              <a:rPr lang="en-US" dirty="0" err="1"/>
              <a:t>dostawców</a:t>
            </a:r>
            <a:r>
              <a:rPr lang="pl-PL" dirty="0"/>
              <a:t> – przykład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E6C3100F-38CA-E92C-B23C-0E7C75B2F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098" y="1701495"/>
            <a:ext cx="666750" cy="56134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B182C63-FAF7-0E7A-B4FF-07E9105B47E6}"/>
              </a:ext>
            </a:extLst>
          </p:cNvPr>
          <p:cNvSpPr txBox="1"/>
          <p:nvPr/>
        </p:nvSpPr>
        <p:spPr>
          <a:xfrm>
            <a:off x="1279859" y="1314209"/>
            <a:ext cx="10402747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Przykład w Excelu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Przygotuj arkusz z danymi; wypisz kryteria i przydziel współczynniki ważone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28B1691-6034-EDC1-6CF0-30C147E12E82}"/>
              </a:ext>
            </a:extLst>
          </p:cNvPr>
          <p:cNvSpPr txBox="1"/>
          <p:nvPr/>
        </p:nvSpPr>
        <p:spPr>
          <a:xfrm>
            <a:off x="1279858" y="4069472"/>
            <a:ext cx="104027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2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Ustal skalę ocen poszczególnych kryteriów według ustalonej skali i przydziel do każdego dostawcy, którzy podlegają ocenie.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9AA47A17-79E5-6FAA-67DE-69186A169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858" y="2167278"/>
            <a:ext cx="4496435" cy="1741170"/>
          </a:xfrm>
          <a:prstGeom prst="rect">
            <a:avLst/>
          </a:prstGeom>
        </p:spPr>
      </p:pic>
      <p:pic>
        <p:nvPicPr>
          <p:cNvPr id="5" name="Obraz 4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70E9EFBC-DDD8-CD7B-C02A-D16F20E22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858" y="4683756"/>
            <a:ext cx="4458335" cy="215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AE43F-48CE-B592-C929-72C7DFC42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F91B969-A982-57FD-EA7A-5E8F7B187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oceny</a:t>
            </a:r>
            <a:r>
              <a:rPr lang="en-US" dirty="0"/>
              <a:t> </a:t>
            </a:r>
            <a:r>
              <a:rPr lang="en-US" dirty="0" err="1"/>
              <a:t>ważonej</a:t>
            </a:r>
            <a:r>
              <a:rPr lang="en-US" dirty="0"/>
              <a:t> </a:t>
            </a:r>
            <a:r>
              <a:rPr lang="en-US" dirty="0" err="1"/>
              <a:t>dostawców</a:t>
            </a:r>
            <a:r>
              <a:rPr lang="pl-PL" dirty="0"/>
              <a:t> – przykład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28192D3-12C7-CE9B-CE08-E4761B6E78D7}"/>
              </a:ext>
            </a:extLst>
          </p:cNvPr>
          <p:cNvSpPr txBox="1"/>
          <p:nvPr/>
        </p:nvSpPr>
        <p:spPr>
          <a:xfrm>
            <a:off x="243073" y="1808880"/>
            <a:ext cx="53282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3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Oblicz średnie ważone dla każdego dostawcy podlegającego ocenie; Formuła pozwalająca policzyć średnią ważoną dla jednego dostawcy pokazana jest poniżej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23C5719-B655-1BFE-7FCE-19569055E9CA}"/>
              </a:ext>
            </a:extLst>
          </p:cNvPr>
          <p:cNvSpPr txBox="1"/>
          <p:nvPr/>
        </p:nvSpPr>
        <p:spPr>
          <a:xfrm>
            <a:off x="6462531" y="1314209"/>
            <a:ext cx="57294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4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Narysuj wykres zawierający kryteria i ich ocenę spełniania przez dostawców. Dla zobrazowania wyniku warto wykonać wykres radarowy.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262FC1B9-0A9E-902C-BEB8-C0F530B97058}"/>
              </a:ext>
            </a:extLst>
          </p:cNvPr>
          <p:cNvSpPr/>
          <p:nvPr/>
        </p:nvSpPr>
        <p:spPr>
          <a:xfrm>
            <a:off x="6100593" y="4447625"/>
            <a:ext cx="1423686" cy="6250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95E11ACB-A543-F8B2-E058-4E6D43A25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73" y="3430836"/>
            <a:ext cx="5328292" cy="3283643"/>
          </a:xfrm>
          <a:prstGeom prst="rect">
            <a:avLst/>
          </a:prstGeom>
        </p:spPr>
      </p:pic>
      <p:pic>
        <p:nvPicPr>
          <p:cNvPr id="9" name="Obraz 8" descr="Obraz zawierający diagram, linia, zrzut ekranu, Wykres&#10;&#10;Opis wygenerowany automatycznie">
            <a:extLst>
              <a:ext uri="{FF2B5EF4-FFF2-40B4-BE49-F238E27FC236}">
                <a16:creationId xmlns:a16="http://schemas.microsoft.com/office/drawing/2014/main" id="{E91B17E9-82D4-F9A4-B55F-4A64585EB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625" y="2688970"/>
            <a:ext cx="4651375" cy="330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9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69F97-D201-1C1F-EFAE-8896010B6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0DF33CB-ED4A-4A8B-C947-133A022E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oceny</a:t>
            </a:r>
            <a:r>
              <a:rPr lang="en-US" dirty="0"/>
              <a:t> </a:t>
            </a:r>
            <a:r>
              <a:rPr lang="en-US" dirty="0" err="1"/>
              <a:t>ważonej</a:t>
            </a:r>
            <a:r>
              <a:rPr lang="en-US" dirty="0"/>
              <a:t> </a:t>
            </a:r>
            <a:r>
              <a:rPr lang="en-US" dirty="0" err="1"/>
              <a:t>dostawców</a:t>
            </a:r>
            <a:r>
              <a:rPr lang="pl-PL" dirty="0"/>
              <a:t> – przykład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E56413A-C831-21E7-E418-2BE50935B69B}"/>
              </a:ext>
            </a:extLst>
          </p:cNvPr>
          <p:cNvSpPr txBox="1"/>
          <p:nvPr/>
        </p:nvSpPr>
        <p:spPr>
          <a:xfrm>
            <a:off x="243073" y="1808880"/>
            <a:ext cx="11563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5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Wykonaj analizę i na jej podstawie wybierz najlepszego dostawcę; ustal, który dostawca otrzymał najlepszą ocenę.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D2497B6-2407-D757-BF13-CC853226BA14}"/>
              </a:ext>
            </a:extLst>
          </p:cNvPr>
          <p:cNvSpPr txBox="1"/>
          <p:nvPr/>
        </p:nvSpPr>
        <p:spPr>
          <a:xfrm>
            <a:off x="794187" y="5366993"/>
            <a:ext cx="10460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5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pl-PL" dirty="0"/>
              <a:t>W celu ustalenia dostawcy spełniającego najlepiej kryteria przyjęte podczas analizy wybiera się tego dostawcę, dla którego wynik preferencji jest największy.</a:t>
            </a:r>
          </a:p>
        </p:txBody>
      </p:sp>
      <p:pic>
        <p:nvPicPr>
          <p:cNvPr id="2" name="Obraz 1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DFBCAB72-3501-6B0A-FE35-D7F1887F1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748" y="2323718"/>
            <a:ext cx="6721429" cy="293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7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rola i znaczenie zaopatrzenia i zakupów;</a:t>
            </a:r>
          </a:p>
          <a:p>
            <a:r>
              <a:rPr lang="pl-PL" sz="2000" dirty="0"/>
              <a:t>strategie zaopatrzenia i zakupów;</a:t>
            </a:r>
          </a:p>
          <a:p>
            <a:r>
              <a:rPr lang="pl-PL" sz="2000" dirty="0"/>
              <a:t>wybrane metody oceny i wyboru dostawców.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E68C0-840A-8D7A-B615-9E72DC692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E8DA079-93B5-A33A-8216-475710CC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wielokryterialna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EB3E719-DAE9-9B76-F870-4872B095B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5648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>
                <a:solidFill>
                  <a:srgbClr val="1065AB"/>
                </a:solidFill>
              </a:rPr>
              <a:t>Wielokryterialna metoda hierarchicznej analizy problemów decyzyjnych (AHP) </a:t>
            </a:r>
            <a:r>
              <a:rPr lang="pl-PL" dirty="0"/>
              <a:t>jest powszechnie stosowaną procedurą do rozwiązywania problemów związanych z decyzjami strategicznymi, a także do oceny i wyboru dostawców.</a:t>
            </a:r>
          </a:p>
          <a:p>
            <a:pPr algn="just"/>
            <a:r>
              <a:rPr lang="pl-PL" dirty="0"/>
              <a:t>AHP jest powszechną </a:t>
            </a:r>
            <a:r>
              <a:rPr lang="pl-PL" dirty="0">
                <a:solidFill>
                  <a:srgbClr val="1065AB"/>
                </a:solidFill>
              </a:rPr>
              <a:t>wielokryterialną metodą podejmowania decyzji</a:t>
            </a:r>
            <a:r>
              <a:rPr lang="pl-PL" dirty="0"/>
              <a:t>. </a:t>
            </a:r>
          </a:p>
          <a:p>
            <a:pPr algn="just"/>
            <a:r>
              <a:rPr lang="pl-PL" dirty="0"/>
              <a:t>Uwzględnia ona zarówno subiektywne, jak i obiektywne miary oceny.</a:t>
            </a:r>
          </a:p>
          <a:p>
            <a:pPr algn="just"/>
            <a:r>
              <a:rPr lang="pl-PL" dirty="0"/>
              <a:t>AHP wykorzystuje porównanie parami kryteriów oceny w odniesieniu do obiektywnych kryteriów oceny.</a:t>
            </a:r>
          </a:p>
          <a:p>
            <a:pPr marL="0" indent="0" algn="just">
              <a:buNone/>
            </a:pP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0A08EBAB-21E6-C57C-9952-BEF4733503B9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Ossadnik</a:t>
            </a:r>
            <a:r>
              <a:rPr lang="pl-PL" sz="1200" dirty="0">
                <a:solidFill>
                  <a:srgbClr val="7F7F7F"/>
                </a:solidFill>
              </a:rPr>
              <a:t> &amp; Lange, 1999; </a:t>
            </a:r>
            <a:r>
              <a:rPr lang="pl-PL" sz="1200" dirty="0" err="1">
                <a:solidFill>
                  <a:srgbClr val="7F7F7F"/>
                </a:solidFill>
              </a:rPr>
              <a:t>Dweiri</a:t>
            </a:r>
            <a:r>
              <a:rPr lang="pl-PL" sz="1200" dirty="0">
                <a:solidFill>
                  <a:srgbClr val="7F7F7F"/>
                </a:solidFill>
              </a:rPr>
              <a:t> i in., 2016</a:t>
            </a:r>
          </a:p>
        </p:txBody>
      </p:sp>
    </p:spTree>
    <p:extLst>
      <p:ext uri="{BB962C8B-B14F-4D97-AF65-F5344CB8AC3E}">
        <p14:creationId xmlns:p14="http://schemas.microsoft.com/office/powerpoint/2010/main" val="254905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E4C5E-6A27-74F6-1968-92465EC5E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E0A7C59-CC4B-37BB-3A5E-2CEC62767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wielokryterialna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5EC36C93-55B3-B712-9618-4BD335239DC7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Cheng i in., 2007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66A63958-D85C-A41B-A6EC-578D60988B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632239"/>
              </p:ext>
            </p:extLst>
          </p:nvPr>
        </p:nvGraphicFramePr>
        <p:xfrm>
          <a:off x="838200" y="148166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2610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DA7AB-372F-534D-E2DD-B6B124C17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BDDBE22-9576-7C67-4D43-039FC3267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wielokryterialna – przykład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D17F6D3-B031-7DB7-CE19-6DCD494A15D4}"/>
              </a:ext>
            </a:extLst>
          </p:cNvPr>
          <p:cNvSpPr txBox="1"/>
          <p:nvPr/>
        </p:nvSpPr>
        <p:spPr>
          <a:xfrm>
            <a:off x="628398" y="2362602"/>
            <a:ext cx="5757459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Przygotuj arkusz z danymi; Wypisz kryteria.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Porównaj kryteria parami (skala 1, 3, 5).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Oblicz sumy dla każdego kryterium.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Oblicz udział każdej komórki w sumie dla każdego kryterium.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Oblicz preferencje globalne dla każdego kryterium.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Przedstaw preferencje globalne dla każdego kryterium.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Wskaż dostawców (A1, B2, C3, D4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  <p:pic>
        <p:nvPicPr>
          <p:cNvPr id="15" name="Obraz 14" descr="Obraz zawierający clipart, kreskówka, żółty, symbol&#10;&#10;Opis wygenerowany automatycznie">
            <a:extLst>
              <a:ext uri="{FF2B5EF4-FFF2-40B4-BE49-F238E27FC236}">
                <a16:creationId xmlns:a16="http://schemas.microsoft.com/office/drawing/2014/main" id="{6E7A47D1-48FF-8F8A-41DB-5BCACF9F51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08" y="2155853"/>
            <a:ext cx="939165" cy="939165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3BE9801-806B-DFD4-F0F5-102F64B19516}"/>
              </a:ext>
            </a:extLst>
          </p:cNvPr>
          <p:cNvSpPr txBox="1"/>
          <p:nvPr/>
        </p:nvSpPr>
        <p:spPr>
          <a:xfrm>
            <a:off x="6096001" y="2362602"/>
            <a:ext cx="5899092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8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Oblicz preferencje lokalne dla każdego kryterium i dostawcy.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8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Oblicz udział każdej komórki </a:t>
            </a:r>
            <a:b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sumie dla każdego kryterium </a:t>
            </a:r>
            <a:b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dostawcy.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8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Oblicz preferencje lokalne dla każdego kryterium i dostawcy.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8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Przedstaw preferencje lokalne dla każdego dostawcy względem danego kryterium.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8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Ustal ranking dostawców.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8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Wybierz dostawcę.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D79FE3C-4B45-16BC-C61E-0E128AC3EFE0}"/>
              </a:ext>
            </a:extLst>
          </p:cNvPr>
          <p:cNvSpPr txBox="1"/>
          <p:nvPr/>
        </p:nvSpPr>
        <p:spPr>
          <a:xfrm>
            <a:off x="1052945" y="1656820"/>
            <a:ext cx="100861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Oceń dostawców dla wybranej pozycji asortymentowej. Aby to zrobić, wykonaj następujące kroki: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95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94600-4781-6FFB-9358-1B8833B7B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BB41CC2-86D0-51EF-2917-162D75C05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wielokryterialna – przykład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30CCF18-E526-E11B-667C-E8931AE614D0}"/>
              </a:ext>
            </a:extLst>
          </p:cNvPr>
          <p:cNvSpPr txBox="1"/>
          <p:nvPr/>
        </p:nvSpPr>
        <p:spPr>
          <a:xfrm>
            <a:off x="6622766" y="1677726"/>
            <a:ext cx="5303543" cy="2395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Wybrano skalę porównania kryteriów: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– tak samo dobre / ważne,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– trochę lepsze / ważniejsze,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– zdecydowanie lepsze / ważniejsze,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– znacznie lepsze / ważniejsze,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– krańcowo lepsze / ważniejsze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541560C-D725-8C3E-8C3A-01B8E148BB76}"/>
              </a:ext>
            </a:extLst>
          </p:cNvPr>
          <p:cNvSpPr txBox="1"/>
          <p:nvPr/>
        </p:nvSpPr>
        <p:spPr>
          <a:xfrm>
            <a:off x="265691" y="1677726"/>
            <a:ext cx="5660547" cy="3098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Wybrane kryteria to: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Jakość części rowerowej (części się nie psują, są wytrzymałe, bez reklamacji),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Cena części rowerowej (im niższa tym lepsza),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Terminowość dostaw (dostawy są dostarczane w terminie),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Niezawodność dostaw (produkty docierają całe, bez zniszczeń).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959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F4139-8A70-DD7A-8EFD-695EDC875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23EC431-7CEC-92CD-4A1A-7559BB425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wielokryterialna – przykład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1DC0B48C-A30F-0C8C-239A-1B32AD9817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67935" y="2592435"/>
            <a:ext cx="666750" cy="56134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745B058-8562-ACAD-BA24-F01222FC61FF}"/>
              </a:ext>
            </a:extLst>
          </p:cNvPr>
          <p:cNvSpPr txBox="1"/>
          <p:nvPr/>
        </p:nvSpPr>
        <p:spPr>
          <a:xfrm>
            <a:off x="233498" y="2731254"/>
            <a:ext cx="5762264" cy="1179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Przykład w Excelu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Przygotuj arkusz z danymi; wypisz kryteria.</a:t>
            </a: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Porównaj kryteria parami (skala 1, 3, 5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65F3DC1-0CCF-E0A4-586E-C693F9BADA56}"/>
              </a:ext>
            </a:extLst>
          </p:cNvPr>
          <p:cNvSpPr txBox="1"/>
          <p:nvPr/>
        </p:nvSpPr>
        <p:spPr>
          <a:xfrm>
            <a:off x="5476755" y="1541286"/>
            <a:ext cx="65956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3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Oblicz sumę dla każdego kryterium w kolumnie.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az 6" descr="Obraz zawierający tekst, zrzut ekranu, numer, linia&#10;&#10;Opis wygenerowany automatycznie">
            <a:extLst>
              <a:ext uri="{FF2B5EF4-FFF2-40B4-BE49-F238E27FC236}">
                <a16:creationId xmlns:a16="http://schemas.microsoft.com/office/drawing/2014/main" id="{B7A861BE-7BEA-1F83-81F2-FA3117389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98" y="4264542"/>
            <a:ext cx="5632889" cy="1553000"/>
          </a:xfrm>
          <a:prstGeom prst="rect">
            <a:avLst/>
          </a:prstGeom>
        </p:spPr>
      </p:pic>
      <p:pic>
        <p:nvPicPr>
          <p:cNvPr id="9" name="Obraz 8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B8A88E6E-E822-AE7D-74FC-5A14BB34D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866" y="2076967"/>
            <a:ext cx="5221933" cy="218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5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94F70-9CCD-2128-6F13-082944E83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2617D02-7039-D1DD-85A5-D10C6E35E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wielokryterialna – przykład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3C5DD4A-C88C-C804-E10C-7E6CE80850C5}"/>
              </a:ext>
            </a:extLst>
          </p:cNvPr>
          <p:cNvSpPr txBox="1"/>
          <p:nvPr/>
        </p:nvSpPr>
        <p:spPr>
          <a:xfrm>
            <a:off x="243073" y="1808880"/>
            <a:ext cx="5328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4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Oblicz udział każdej komórki w sumie dla każdego kryterium.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0EF0450-415E-5922-453E-ADF9C99CF85B}"/>
              </a:ext>
            </a:extLst>
          </p:cNvPr>
          <p:cNvSpPr txBox="1"/>
          <p:nvPr/>
        </p:nvSpPr>
        <p:spPr>
          <a:xfrm>
            <a:off x="6462531" y="1314209"/>
            <a:ext cx="57294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5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Oblicz preferencje globalne dla każdego kryterium.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8B15C76B-DBF6-5DD4-DD92-0369FE1E9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14" y="2597175"/>
            <a:ext cx="4761719" cy="3895699"/>
          </a:xfrm>
          <a:prstGeom prst="rect">
            <a:avLst/>
          </a:prstGeom>
        </p:spPr>
      </p:pic>
      <p:pic>
        <p:nvPicPr>
          <p:cNvPr id="5" name="Obraz 4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FC6108EB-E73B-7F1E-3B14-5355BA956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394" y="2326535"/>
            <a:ext cx="5013533" cy="206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0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E646F-0C3D-ED59-A730-CDEB2F915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linia, Czcionka, zrzut ekranu&#10;&#10;Opis wygenerowany automatycznie">
            <a:extLst>
              <a:ext uri="{FF2B5EF4-FFF2-40B4-BE49-F238E27FC236}">
                <a16:creationId xmlns:a16="http://schemas.microsoft.com/office/drawing/2014/main" id="{3434ABDB-0DA2-7911-1468-A18B6F22A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421" y="1384898"/>
            <a:ext cx="5802756" cy="1691588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3EA76409-F05D-8A44-5658-87F527F7E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wielokryterialna – przykład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BC2945F-1C0A-7850-7230-E98778E86EE1}"/>
              </a:ext>
            </a:extLst>
          </p:cNvPr>
          <p:cNvSpPr txBox="1"/>
          <p:nvPr/>
        </p:nvSpPr>
        <p:spPr>
          <a:xfrm>
            <a:off x="243073" y="1808880"/>
            <a:ext cx="11563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6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[6]	Przedstaw preferencje globalne dla każdego kryterium.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16254E1-6182-B0A6-B96D-08BDF814CF36}"/>
              </a:ext>
            </a:extLst>
          </p:cNvPr>
          <p:cNvSpPr txBox="1"/>
          <p:nvPr/>
        </p:nvSpPr>
        <p:spPr>
          <a:xfrm>
            <a:off x="282639" y="2538792"/>
            <a:ext cx="11222596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7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Wskaż dostawców (A1, B2, C3, D4).</a:t>
            </a: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7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Porównaj dostawców parami ze względu na każde kryterium (skala 1-7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  <p:pic>
        <p:nvPicPr>
          <p:cNvPr id="9" name="Obraz 8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A94F5E21-C457-EC23-088A-F01BCC7EC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834" y="3313362"/>
            <a:ext cx="3965585" cy="3089175"/>
          </a:xfrm>
          <a:prstGeom prst="rect">
            <a:avLst/>
          </a:prstGeom>
        </p:spPr>
      </p:pic>
      <p:pic>
        <p:nvPicPr>
          <p:cNvPr id="11" name="Obraz 10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B6008724-7F1A-6DE9-C088-6E36CF3AF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402" y="3345138"/>
            <a:ext cx="4160736" cy="305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1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0D522-9708-50D5-1048-F67ECAB1F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F0EC674-A431-0FDA-6F4D-B15D0D9DC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wielokryterialna – przykład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FFF380D-4CBB-5096-C23F-132F278A44C9}"/>
              </a:ext>
            </a:extLst>
          </p:cNvPr>
          <p:cNvSpPr txBox="1"/>
          <p:nvPr/>
        </p:nvSpPr>
        <p:spPr>
          <a:xfrm>
            <a:off x="398974" y="1889974"/>
            <a:ext cx="9448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9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Oblicz udział każdej komórki w sumie dla każdego kryterium i dostawcy.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 descr="Obraz zawierający tekst, zrzut ekranu, numer, Równolegle&#10;&#10;Opis wygenerowany automatycznie">
            <a:extLst>
              <a:ext uri="{FF2B5EF4-FFF2-40B4-BE49-F238E27FC236}">
                <a16:creationId xmlns:a16="http://schemas.microsoft.com/office/drawing/2014/main" id="{C194784C-F7A4-CEE1-2A17-3320888EC1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1772"/>
          <a:stretch/>
        </p:blipFill>
        <p:spPr>
          <a:xfrm>
            <a:off x="164800" y="2802664"/>
            <a:ext cx="6005264" cy="2829015"/>
          </a:xfrm>
          <a:prstGeom prst="rect">
            <a:avLst/>
          </a:prstGeom>
        </p:spPr>
      </p:pic>
      <p:pic>
        <p:nvPicPr>
          <p:cNvPr id="5" name="Obraz 4" descr="Obraz zawierający tekst, zrzut ekranu, numer, Równolegle&#10;&#10;Opis wygenerowany automatycznie">
            <a:extLst>
              <a:ext uri="{FF2B5EF4-FFF2-40B4-BE49-F238E27FC236}">
                <a16:creationId xmlns:a16="http://schemas.microsoft.com/office/drawing/2014/main" id="{B1E2C39A-829E-BDDC-3846-091114D30D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146" t="61507"/>
          <a:stretch/>
        </p:blipFill>
        <p:spPr>
          <a:xfrm>
            <a:off x="6546079" y="3796514"/>
            <a:ext cx="5412755" cy="183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6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F7104-D418-1885-5AF5-43EFBD476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EB7E24B-D8FA-3D7C-37B9-D2FF19A40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wielokryterialna – przykład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CF0371E-22FF-AFD8-ABAF-0372324E23EB}"/>
              </a:ext>
            </a:extLst>
          </p:cNvPr>
          <p:cNvSpPr txBox="1"/>
          <p:nvPr/>
        </p:nvSpPr>
        <p:spPr>
          <a:xfrm>
            <a:off x="799137" y="1687087"/>
            <a:ext cx="97451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10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Oblicz preferencje lokalne dla każdego kryterium i dostawcy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3" name="Obraz 2" descr="Obraz zawierający tekst, numer, zrzut ekranu, diagram&#10;&#10;Opis wygenerowany automatycznie">
            <a:extLst>
              <a:ext uri="{FF2B5EF4-FFF2-40B4-BE49-F238E27FC236}">
                <a16:creationId xmlns:a16="http://schemas.microsoft.com/office/drawing/2014/main" id="{552A7295-582A-D820-F8DC-909F969BBF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2547"/>
          <a:stretch/>
        </p:blipFill>
        <p:spPr>
          <a:xfrm>
            <a:off x="799137" y="2631170"/>
            <a:ext cx="4559079" cy="3395477"/>
          </a:xfrm>
          <a:prstGeom prst="rect">
            <a:avLst/>
          </a:prstGeom>
        </p:spPr>
      </p:pic>
      <p:pic>
        <p:nvPicPr>
          <p:cNvPr id="7" name="Obraz 6" descr="Obraz zawierający tekst, numer, zrzut ekranu, diagram&#10;&#10;Opis wygenerowany automatycznie">
            <a:extLst>
              <a:ext uri="{FF2B5EF4-FFF2-40B4-BE49-F238E27FC236}">
                <a16:creationId xmlns:a16="http://schemas.microsoft.com/office/drawing/2014/main" id="{18686649-AB53-C967-EBC9-F5B4F744B5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877" t="60331"/>
          <a:stretch/>
        </p:blipFill>
        <p:spPr>
          <a:xfrm>
            <a:off x="5862415" y="3695818"/>
            <a:ext cx="4084890" cy="233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37E17-20A0-9832-C3A6-B40B5F530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22AE6EE-A1BF-4264-8DDD-720B6C7C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wielokryterialna – przykład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4EBBB03-0062-DA8A-435E-5D00EF211D5F}"/>
              </a:ext>
            </a:extLst>
          </p:cNvPr>
          <p:cNvSpPr txBox="1"/>
          <p:nvPr/>
        </p:nvSpPr>
        <p:spPr>
          <a:xfrm>
            <a:off x="243074" y="1808880"/>
            <a:ext cx="40627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11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Przedstaw preferencje lokalne dla każdego dostawcy względem danego kryterium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4618B38-1467-754D-72EE-FAAC44597FD3}"/>
              </a:ext>
            </a:extLst>
          </p:cNvPr>
          <p:cNvSpPr txBox="1"/>
          <p:nvPr/>
        </p:nvSpPr>
        <p:spPr>
          <a:xfrm>
            <a:off x="7465676" y="1808880"/>
            <a:ext cx="4062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12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Ustal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ranking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dostawców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C086A3B-4D96-126A-8857-AFF590596358}"/>
              </a:ext>
            </a:extLst>
          </p:cNvPr>
          <p:cNvSpPr txBox="1"/>
          <p:nvPr/>
        </p:nvSpPr>
        <p:spPr>
          <a:xfrm>
            <a:off x="4361407" y="5191666"/>
            <a:ext cx="4062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13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Wybierz dostawcę.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 descr="Obraz zawierający tekst, zrzut ekranu, numer, linia&#10;&#10;Opis wygenerowany automatycznie">
            <a:extLst>
              <a:ext uri="{FF2B5EF4-FFF2-40B4-BE49-F238E27FC236}">
                <a16:creationId xmlns:a16="http://schemas.microsoft.com/office/drawing/2014/main" id="{466E480F-4AC9-3CED-F2EC-7352D4BA0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68" y="3127659"/>
            <a:ext cx="4157980" cy="1784985"/>
          </a:xfrm>
          <a:prstGeom prst="rect">
            <a:avLst/>
          </a:prstGeom>
        </p:spPr>
      </p:pic>
      <p:pic>
        <p:nvPicPr>
          <p:cNvPr id="5" name="Obraz 4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5C4373B1-584D-4D2C-7463-61F770AA2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271" y="2287476"/>
            <a:ext cx="5853528" cy="269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1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Logistyka zaopatrzenia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/>
              <a:t>Zaopatrzenie (</a:t>
            </a:r>
            <a:r>
              <a:rPr lang="pl-PL" dirty="0">
                <a:solidFill>
                  <a:srgbClr val="1065AB"/>
                </a:solidFill>
              </a:rPr>
              <a:t>logistyka zaopatrzenia</a:t>
            </a:r>
            <a:r>
              <a:rPr lang="pl-PL" dirty="0"/>
              <a:t>) przypisane jest zarówno do funkcji podstawowych, jak i pomocniczych. Przyczynia się do uzyskania przewagi konkurencyjnej m.in. poprzez wybór dostawców, którzy:</a:t>
            </a:r>
          </a:p>
          <a:p>
            <a:pPr lvl="1" algn="just"/>
            <a:r>
              <a:rPr lang="pl-PL" dirty="0"/>
              <a:t>oferują </a:t>
            </a:r>
            <a:r>
              <a:rPr lang="pl-PL" dirty="0">
                <a:solidFill>
                  <a:srgbClr val="1065AB"/>
                </a:solidFill>
              </a:rPr>
              <a:t>wysokiej jakości surowce </a:t>
            </a:r>
            <a:r>
              <a:rPr lang="pl-PL" dirty="0"/>
              <a:t>w </a:t>
            </a:r>
            <a:r>
              <a:rPr lang="pl-PL" dirty="0">
                <a:solidFill>
                  <a:srgbClr val="1065AB"/>
                </a:solidFill>
              </a:rPr>
              <a:t>możliwie najniższej cenie</a:t>
            </a:r>
            <a:r>
              <a:rPr lang="pl-PL" dirty="0"/>
              <a:t>, przyczyniając się do zwiększenia satysfakcji klientów;</a:t>
            </a:r>
          </a:p>
          <a:p>
            <a:pPr lvl="1" algn="just"/>
            <a:r>
              <a:rPr lang="pl-PL" dirty="0"/>
              <a:t>gwarantują </a:t>
            </a:r>
            <a:r>
              <a:rPr lang="pl-PL" dirty="0">
                <a:solidFill>
                  <a:srgbClr val="1065AB"/>
                </a:solidFill>
              </a:rPr>
              <a:t>innowacyjne technologie</a:t>
            </a:r>
            <a:r>
              <a:rPr lang="pl-PL" dirty="0"/>
              <a:t>, co przekłada się na wprowadzanie na rynek nowych rozwiązań i produktów;</a:t>
            </a:r>
          </a:p>
          <a:p>
            <a:pPr lvl="1" algn="just"/>
            <a:r>
              <a:rPr lang="pl-PL" dirty="0"/>
              <a:t>stosują </a:t>
            </a:r>
            <a:r>
              <a:rPr lang="pl-PL" dirty="0">
                <a:solidFill>
                  <a:srgbClr val="1065AB"/>
                </a:solidFill>
              </a:rPr>
              <a:t>zrównoważone praktyki</a:t>
            </a:r>
            <a:r>
              <a:rPr lang="pl-PL" dirty="0"/>
              <a:t>, które ograniczają ilość odpadów </a:t>
            </a:r>
            <a:br>
              <a:rPr lang="pl-PL" dirty="0"/>
            </a:br>
            <a:r>
              <a:rPr lang="pl-PL" dirty="0"/>
              <a:t>i poprawiają wizerunek firmy.</a:t>
            </a:r>
          </a:p>
        </p:txBody>
      </p:sp>
    </p:spTree>
    <p:extLst>
      <p:ext uri="{BB962C8B-B14F-4D97-AF65-F5344CB8AC3E}">
        <p14:creationId xmlns:p14="http://schemas.microsoft.com/office/powerpoint/2010/main" val="71893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pl-PL" sz="2000" dirty="0"/>
              <a:t>Zaopatrzenie pozwala na uzyskanie sprzętu, materiałów i komponentów niezbędnych do wytworzenia własnego gotowego produktu lub do sprzedaży towarów do kolejnych ogniw łańcucha dostaw, a koncepcja zakupów jest transakcją wymiany, która rozpoczyna się, gdy znane są potrzeby materiałowe;</a:t>
            </a:r>
          </a:p>
          <a:p>
            <a:pPr algn="just"/>
            <a:r>
              <a:rPr lang="pl-PL" sz="2000" dirty="0"/>
              <a:t>Wybór dostawcy jest podstawą długoterminowej współpracy z dostawcami;</a:t>
            </a:r>
          </a:p>
          <a:p>
            <a:pPr algn="just"/>
            <a:r>
              <a:rPr lang="pl-PL" sz="2000" dirty="0"/>
              <a:t>Metoda oceny ważonej jest najczęściej stosowaną ilościową metodą oceny dostawców;</a:t>
            </a:r>
          </a:p>
          <a:p>
            <a:pPr algn="just"/>
            <a:r>
              <a:rPr lang="pl-PL" sz="2000" dirty="0"/>
              <a:t>AHP, powszechna wielokryterialna metoda podejmowania decyzji, jest stosowana do rozwiązywania problemów związanych z decyzjami strategicznymi, również do oceny i wyboru dostawców.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Definicja zaopatrzenia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>
                <a:solidFill>
                  <a:srgbClr val="1065AB"/>
                </a:solidFill>
              </a:rPr>
              <a:t>Zaopatrzenie </a:t>
            </a:r>
            <a:r>
              <a:rPr lang="pl-PL" dirty="0"/>
              <a:t>pozwala na pozyskanie sprzętu, materiałów </a:t>
            </a:r>
            <a:br>
              <a:rPr lang="pl-PL" dirty="0"/>
            </a:br>
            <a:r>
              <a:rPr lang="pl-PL" dirty="0"/>
              <a:t>i komponentów niezbędnych do wytworzenia własnego wyrobu gotowego lub sprzedaży towarów do kolejnych ogniw łańcucha dostaw.</a:t>
            </a:r>
          </a:p>
          <a:p>
            <a:pPr algn="just"/>
            <a:r>
              <a:rPr lang="pl-PL" dirty="0"/>
              <a:t>Zaopatrzenie obejmuje również działania związane z analizą dostępnych (bieżących) zapasów materiałów i komponentów, którymi dysponuje firma.</a:t>
            </a:r>
          </a:p>
          <a:p>
            <a:pPr algn="just"/>
            <a:r>
              <a:rPr lang="pl-PL" dirty="0"/>
              <a:t>Zaopatrzenie obejmuje również nadzorowanie i reagowanie na zmiany warunków dostawy (zmiany terminu, asortymentu, ilości itp.). Oznacza więc uzyskanie czegoś w zaplanowany sposób.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6150358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Coyle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Bardi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Langley</a:t>
            </a:r>
            <a:r>
              <a:rPr lang="pl-PL" sz="1200" dirty="0">
                <a:solidFill>
                  <a:srgbClr val="7F7F7F"/>
                </a:solidFill>
              </a:rPr>
              <a:t>, 2002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Definicja zakupów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>
                <a:solidFill>
                  <a:srgbClr val="1065AB"/>
                </a:solidFill>
              </a:rPr>
              <a:t>Zakupy </a:t>
            </a:r>
            <a:r>
              <a:rPr lang="pl-PL" dirty="0"/>
              <a:t>to jeden z etapów logistyki zaopatrzenia. Oznacza nabywanie towarów i usług.</a:t>
            </a:r>
          </a:p>
          <a:p>
            <a:pPr algn="just"/>
            <a:r>
              <a:rPr lang="pl-PL" dirty="0"/>
              <a:t>Koncepcja zakupów powinna być rozumiana jako </a:t>
            </a:r>
            <a:r>
              <a:rPr lang="pl-PL" dirty="0">
                <a:solidFill>
                  <a:srgbClr val="1065AB"/>
                </a:solidFill>
              </a:rPr>
              <a:t>transakcja wymiany</a:t>
            </a:r>
            <a:r>
              <a:rPr lang="pl-PL" dirty="0"/>
              <a:t>, która rozpoczyna się, gdy znane są potrzeby materialne.</a:t>
            </a:r>
          </a:p>
          <a:p>
            <a:pPr algn="just"/>
            <a:r>
              <a:rPr lang="pl-PL" dirty="0"/>
              <a:t>Obejmuje zatem cztery etapy:</a:t>
            </a:r>
          </a:p>
          <a:p>
            <a:pPr lvl="1" algn="just"/>
            <a:r>
              <a:rPr lang="pl-PL" dirty="0"/>
              <a:t>określenie rodzaju zakupu;</a:t>
            </a:r>
          </a:p>
          <a:p>
            <a:pPr lvl="1" algn="just"/>
            <a:r>
              <a:rPr lang="pl-PL" dirty="0"/>
              <a:t>określenie niezbędnego poziomu wydatków;</a:t>
            </a:r>
          </a:p>
          <a:p>
            <a:pPr lvl="1" algn="just"/>
            <a:r>
              <a:rPr lang="pl-PL" dirty="0"/>
              <a:t>wdrożenie faktycznego procesu zakupu;</a:t>
            </a:r>
          </a:p>
          <a:p>
            <a:pPr lvl="1" algn="just"/>
            <a:r>
              <a:rPr lang="pl-PL" dirty="0"/>
              <a:t>ocena skuteczności zakończonego procesu zakupu.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603952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Kowalska, 2005</a:t>
            </a:r>
          </a:p>
        </p:txBody>
      </p:sp>
    </p:spTree>
    <p:extLst>
      <p:ext uri="{BB962C8B-B14F-4D97-AF65-F5344CB8AC3E}">
        <p14:creationId xmlns:p14="http://schemas.microsoft.com/office/powerpoint/2010/main" val="350826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Strategie</a:t>
            </a:r>
            <a:r>
              <a:rPr lang="en-US" dirty="0"/>
              <a:t> </a:t>
            </a:r>
            <a:r>
              <a:rPr lang="en-US" dirty="0" err="1"/>
              <a:t>zaopatrzenia</a:t>
            </a:r>
            <a:r>
              <a:rPr lang="en-US" dirty="0"/>
              <a:t> i </a:t>
            </a:r>
            <a:r>
              <a:rPr lang="en-US" dirty="0" err="1"/>
              <a:t>zakupów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/>
              <a:t>Ze względu na możliwe źródła zaopatrzenia można wyróżnić:</a:t>
            </a:r>
          </a:p>
          <a:p>
            <a:pPr lvl="1" algn="just"/>
            <a:r>
              <a:rPr lang="pl-PL" dirty="0"/>
              <a:t>jedno źródło zaopatrzenia (jeden dostawca) - (</a:t>
            </a:r>
            <a:r>
              <a:rPr lang="pl-PL" dirty="0">
                <a:solidFill>
                  <a:srgbClr val="1065AB"/>
                </a:solidFill>
              </a:rPr>
              <a:t>single </a:t>
            </a:r>
            <a:r>
              <a:rPr lang="pl-PL" dirty="0" err="1">
                <a:solidFill>
                  <a:srgbClr val="1065AB"/>
                </a:solidFill>
              </a:rPr>
              <a:t>sourcing</a:t>
            </a:r>
            <a:r>
              <a:rPr lang="pl-PL" dirty="0"/>
              <a:t>) oznacza, że na podstawie ustalonych kryteriów wybierany jest jeden dostawca, który odpowiada za dostawę określonej pozycji asortymentowej lub grupy asortymentowej;</a:t>
            </a:r>
          </a:p>
          <a:p>
            <a:pPr lvl="1" algn="just"/>
            <a:r>
              <a:rPr lang="pl-PL" dirty="0"/>
              <a:t>dwa źródła zaopatrzenia (dwóch dostawców) - (</a:t>
            </a:r>
            <a:r>
              <a:rPr lang="pl-PL" dirty="0">
                <a:solidFill>
                  <a:srgbClr val="1065AB"/>
                </a:solidFill>
              </a:rPr>
              <a:t>dual </a:t>
            </a:r>
            <a:r>
              <a:rPr lang="pl-PL" dirty="0" err="1">
                <a:solidFill>
                  <a:srgbClr val="1065AB"/>
                </a:solidFill>
              </a:rPr>
              <a:t>sourcing</a:t>
            </a:r>
            <a:r>
              <a:rPr lang="pl-PL" dirty="0"/>
              <a:t>) co oznacza dokonywanie zakupów u dwóch równorzędnych dostawców, którzy dostarczają ten sam rodzaj asortymentu lub grupę asortymentową;</a:t>
            </a:r>
          </a:p>
          <a:p>
            <a:pPr lvl="1" algn="just"/>
            <a:r>
              <a:rPr lang="pl-PL" dirty="0"/>
              <a:t>wiele źródeł zaopatrzenia (wielu dostawców) - (</a:t>
            </a:r>
            <a:r>
              <a:rPr lang="pl-PL" dirty="0" err="1">
                <a:solidFill>
                  <a:srgbClr val="1065AB"/>
                </a:solidFill>
              </a:rPr>
              <a:t>multiple</a:t>
            </a:r>
            <a:r>
              <a:rPr lang="pl-PL" dirty="0">
                <a:solidFill>
                  <a:srgbClr val="1065AB"/>
                </a:solidFill>
              </a:rPr>
              <a:t> </a:t>
            </a:r>
            <a:r>
              <a:rPr lang="pl-PL" dirty="0" err="1">
                <a:solidFill>
                  <a:srgbClr val="1065AB"/>
                </a:solidFill>
              </a:rPr>
              <a:t>sourcing</a:t>
            </a:r>
            <a:r>
              <a:rPr lang="pl-PL" dirty="0"/>
              <a:t>) oznacza korzystanie z usług wielu dostawców i podwykonawców. Strategia ta zapewnia wysokie bezpieczeństwo dostaw.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554" y="617696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Grzybowska, 2011</a:t>
            </a:r>
          </a:p>
        </p:txBody>
      </p:sp>
    </p:spTree>
    <p:extLst>
      <p:ext uri="{BB962C8B-B14F-4D97-AF65-F5344CB8AC3E}">
        <p14:creationId xmlns:p14="http://schemas.microsoft.com/office/powerpoint/2010/main" val="14459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F02BE-9327-60A5-B587-2CB74F2DE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D6CCD6A-CF1D-DB35-2F22-1E0BDC7A5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Strategie</a:t>
            </a:r>
            <a:r>
              <a:rPr lang="en-US" dirty="0"/>
              <a:t> </a:t>
            </a:r>
            <a:r>
              <a:rPr lang="en-US" dirty="0" err="1"/>
              <a:t>zaopatrzenia</a:t>
            </a:r>
            <a:r>
              <a:rPr lang="en-US" dirty="0"/>
              <a:t> i </a:t>
            </a:r>
            <a:r>
              <a:rPr lang="en-US" dirty="0" err="1"/>
              <a:t>zakupów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4B79EAA-B986-B18F-0BFE-9C4FCCBCA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/>
              <a:t>Ze względu na przedmiot zakupu możemy wyróżnić:</a:t>
            </a:r>
          </a:p>
          <a:p>
            <a:pPr lvl="1" algn="just"/>
            <a:r>
              <a:rPr lang="pl-PL" dirty="0"/>
              <a:t>zakupy pojedynczych elementów (</a:t>
            </a:r>
            <a:r>
              <a:rPr lang="pl-PL" dirty="0">
                <a:solidFill>
                  <a:srgbClr val="1065AB"/>
                </a:solidFill>
              </a:rPr>
              <a:t>unit </a:t>
            </a:r>
            <a:r>
              <a:rPr lang="pl-PL" dirty="0" err="1">
                <a:solidFill>
                  <a:srgbClr val="1065AB"/>
                </a:solidFill>
              </a:rPr>
              <a:t>sourcing</a:t>
            </a:r>
            <a:r>
              <a:rPr lang="pl-PL" dirty="0"/>
              <a:t>), które skierowane są do firm produkcyjnych nabywających przedmiot zakupu w postaci nieskomplikowanych komponentów (prostych elementów: części, detali itp.), z których następnie wytwarzają gotowy produkt;</a:t>
            </a:r>
          </a:p>
          <a:p>
            <a:pPr lvl="1" algn="just"/>
            <a:endParaRPr lang="pl-PL" dirty="0"/>
          </a:p>
          <a:p>
            <a:pPr lvl="1" algn="just"/>
            <a:r>
              <a:rPr lang="pl-PL" dirty="0"/>
              <a:t>zakupy modułowe (</a:t>
            </a:r>
            <a:r>
              <a:rPr lang="pl-PL" dirty="0" err="1">
                <a:solidFill>
                  <a:srgbClr val="1065AB"/>
                </a:solidFill>
              </a:rPr>
              <a:t>modular</a:t>
            </a:r>
            <a:r>
              <a:rPr lang="pl-PL" dirty="0">
                <a:solidFill>
                  <a:srgbClr val="1065AB"/>
                </a:solidFill>
              </a:rPr>
              <a:t> </a:t>
            </a:r>
            <a:r>
              <a:rPr lang="pl-PL" dirty="0" err="1">
                <a:solidFill>
                  <a:srgbClr val="1065AB"/>
                </a:solidFill>
              </a:rPr>
              <a:t>sourcing</a:t>
            </a:r>
            <a:r>
              <a:rPr lang="pl-PL" dirty="0"/>
              <a:t>), które oznaczają odejście od nabywania pojedynczych elementów na rzecz gotowych modułów montażowych lub złożonych komponentów, które składane są w finalny produkt.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7493056F-2A2B-B4E1-64EF-D6EF5B19D1BF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Grzybowska, 2011</a:t>
            </a:r>
          </a:p>
        </p:txBody>
      </p:sp>
    </p:spTree>
    <p:extLst>
      <p:ext uri="{BB962C8B-B14F-4D97-AF65-F5344CB8AC3E}">
        <p14:creationId xmlns:p14="http://schemas.microsoft.com/office/powerpoint/2010/main" val="77142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3035A-E6C2-24C1-388A-C5FD709E4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DFAF367-BD50-1730-AF4C-DDBE9EACD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oceny i wyboru dostawców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57886FE9-408C-A7B2-BA85-DDF897743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688" y="1603952"/>
            <a:ext cx="4814455" cy="4351338"/>
          </a:xfrm>
        </p:spPr>
        <p:txBody>
          <a:bodyPr>
            <a:normAutofit/>
          </a:bodyPr>
          <a:lstStyle/>
          <a:p>
            <a:r>
              <a:rPr lang="pl-PL" dirty="0"/>
              <a:t>Wybór dostawcy jest podstawą </a:t>
            </a:r>
            <a:r>
              <a:rPr lang="pl-PL" dirty="0">
                <a:solidFill>
                  <a:srgbClr val="1065AB"/>
                </a:solidFill>
              </a:rPr>
              <a:t>długoterminowej współpracy </a:t>
            </a:r>
            <a:r>
              <a:rPr lang="pl-PL" dirty="0"/>
              <a:t>z dostawcą, która może znacząco przyczynić się do sukcesu lub porażki firmy.</a:t>
            </a:r>
          </a:p>
          <a:p>
            <a:r>
              <a:rPr lang="pl-PL" dirty="0"/>
              <a:t>Na proces decyzyjny dotyczący oceny i wyboru dostawcy mają wpływ następujące elementy: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74DF49A9-6696-5FF8-FD5F-5890CFDA4DAB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da-DK" sz="1200" dirty="0">
                <a:solidFill>
                  <a:srgbClr val="7F7F7F"/>
                </a:solidFill>
              </a:rPr>
              <a:t>Ali </a:t>
            </a:r>
            <a:r>
              <a:rPr lang="pl-PL" sz="1200" dirty="0">
                <a:solidFill>
                  <a:srgbClr val="7F7F7F"/>
                </a:solidFill>
              </a:rPr>
              <a:t>i in</a:t>
            </a:r>
            <a:r>
              <a:rPr lang="da-DK" sz="1200" dirty="0">
                <a:solidFill>
                  <a:srgbClr val="7F7F7F"/>
                </a:solidFill>
              </a:rPr>
              <a:t>., 2023</a:t>
            </a:r>
            <a:r>
              <a:rPr lang="pl-PL" sz="1200" dirty="0">
                <a:solidFill>
                  <a:srgbClr val="7F7F7F"/>
                </a:solidFill>
              </a:rPr>
              <a:t>; Nowakowski i </a:t>
            </a:r>
            <a:r>
              <a:rPr lang="pl-PL" sz="1200" dirty="0" err="1">
                <a:solidFill>
                  <a:srgbClr val="7F7F7F"/>
                </a:solidFill>
              </a:rPr>
              <a:t>Werbińska</a:t>
            </a:r>
            <a:r>
              <a:rPr lang="pl-PL" sz="1200" dirty="0">
                <a:solidFill>
                  <a:srgbClr val="7F7F7F"/>
                </a:solidFill>
              </a:rPr>
              <a:t>-Wojciechowska, 2012; de </a:t>
            </a:r>
            <a:r>
              <a:rPr lang="pl-PL" sz="1200" dirty="0" err="1">
                <a:solidFill>
                  <a:srgbClr val="7F7F7F"/>
                </a:solidFill>
              </a:rPr>
              <a:t>Boer</a:t>
            </a:r>
            <a:r>
              <a:rPr lang="pl-PL" sz="1200" dirty="0">
                <a:solidFill>
                  <a:srgbClr val="7F7F7F"/>
                </a:solidFill>
              </a:rPr>
              <a:t> i in. 2001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9568DF0-3420-D328-A182-030FA36F16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0906100"/>
              </p:ext>
            </p:extLst>
          </p:nvPr>
        </p:nvGraphicFramePr>
        <p:xfrm>
          <a:off x="6003636" y="1400777"/>
          <a:ext cx="5883564" cy="475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086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oceny i wyboru dostawców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/>
              <a:t>Możemy wyróżnić wiele metod i technik oceny i wyboru dostawców:</a:t>
            </a:r>
          </a:p>
          <a:p>
            <a:pPr lvl="1" algn="just"/>
            <a:r>
              <a:rPr lang="pl-PL" dirty="0"/>
              <a:t>metody eliminacji, które pomagają firmom w procesie wyboru dostawców poprzez stopniowe eliminowanie tych, którzy nie spełniają określonych kryteriów (np. metoda punktowa);</a:t>
            </a:r>
          </a:p>
          <a:p>
            <a:pPr lvl="1" algn="just"/>
            <a:r>
              <a:rPr lang="pl-PL" dirty="0"/>
              <a:t>metody optymalizacji, które pomagają firmom podejmować decyzje dotyczące wyboru najlepszych dostawców w oparciu o różne kryteria (np. metoda AHP);</a:t>
            </a:r>
          </a:p>
          <a:p>
            <a:pPr lvl="1" algn="just"/>
            <a:r>
              <a:rPr lang="pl-PL" dirty="0"/>
              <a:t>metody probabilistyczne, które uwzględniają niepewność i zmienność danych w procesie decyzyjnym (np. metoda TOPSIS).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da-DK" sz="1200" dirty="0">
                <a:solidFill>
                  <a:srgbClr val="7F7F7F"/>
                </a:solidFill>
              </a:rPr>
              <a:t>Benyoucef </a:t>
            </a:r>
            <a:r>
              <a:rPr lang="pl-PL" sz="1200" dirty="0">
                <a:solidFill>
                  <a:srgbClr val="7F7F7F"/>
                </a:solidFill>
              </a:rPr>
              <a:t>i in</a:t>
            </a:r>
            <a:r>
              <a:rPr lang="da-DK" sz="1200" dirty="0">
                <a:solidFill>
                  <a:srgbClr val="7F7F7F"/>
                </a:solidFill>
              </a:rPr>
              <a:t>., 2003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0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F83D2F17-7CE2-4CB4-9562-FC47BEDD7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3356</TotalTime>
  <Words>2093</Words>
  <Application>Microsoft Office PowerPoint</Application>
  <PresentationFormat>Panoramiczny</PresentationFormat>
  <Paragraphs>252</Paragraphs>
  <Slides>31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 Math</vt:lpstr>
      <vt:lpstr>Tahoma</vt:lpstr>
      <vt:lpstr>Wingdings</vt:lpstr>
      <vt:lpstr>Motyw pakietu Office</vt:lpstr>
      <vt:lpstr>Zaawansowane wykorzystanie arkusza kalkulacyjnego do analizy danych logistycznych</vt:lpstr>
      <vt:lpstr>Agenda</vt:lpstr>
      <vt:lpstr>Logistyka zaopatrzenia</vt:lpstr>
      <vt:lpstr>Definicja zaopatrzenia</vt:lpstr>
      <vt:lpstr>Definicja zakupów</vt:lpstr>
      <vt:lpstr>Strategie zaopatrzenia i zakupów</vt:lpstr>
      <vt:lpstr>Strategie zaopatrzenia i zakupów</vt:lpstr>
      <vt:lpstr>Metody oceny i wyboru dostawców</vt:lpstr>
      <vt:lpstr>Metody oceny i wyboru dostawców</vt:lpstr>
      <vt:lpstr>Kryteria oceny dostawców</vt:lpstr>
      <vt:lpstr>Kryteria oceny dostawców</vt:lpstr>
      <vt:lpstr>Metoda oceny ważonej dostawców</vt:lpstr>
      <vt:lpstr>Metoda oceny ważonej dostawców</vt:lpstr>
      <vt:lpstr>Metoda oceny ważonej dostawców – przykład</vt:lpstr>
      <vt:lpstr>Metoda oceny ważonej dostawców – przykład</vt:lpstr>
      <vt:lpstr>Metoda oceny ważonej dostawców – przykład</vt:lpstr>
      <vt:lpstr>Metoda oceny ważonej dostawców – przykład</vt:lpstr>
      <vt:lpstr>Metoda oceny ważonej dostawców – przykład</vt:lpstr>
      <vt:lpstr>Metoda oceny ważonej dostawców – przykład</vt:lpstr>
      <vt:lpstr>Metoda wielokryterialna</vt:lpstr>
      <vt:lpstr>Metoda wielokryterialna</vt:lpstr>
      <vt:lpstr>Metoda wielokryterialna – przykład</vt:lpstr>
      <vt:lpstr>Metoda wielokryterialna – przykład</vt:lpstr>
      <vt:lpstr>Metoda wielokryterialna – przykład</vt:lpstr>
      <vt:lpstr>Metoda wielokryterialna – przykład</vt:lpstr>
      <vt:lpstr>Metoda wielokryterialna – przykład</vt:lpstr>
      <vt:lpstr>Metoda wielokryterialna – przykład</vt:lpstr>
      <vt:lpstr>Metoda wielokryterialna – przykład</vt:lpstr>
      <vt:lpstr>Metoda wielokryterialna – przykład</vt:lpstr>
      <vt:lpstr>Podsumowanie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Adrianna Toboła | Wyższa Szkoła Logistyki</cp:lastModifiedBy>
  <cp:revision>107</cp:revision>
  <dcterms:created xsi:type="dcterms:W3CDTF">2023-07-06T12:09:08Z</dcterms:created>
  <dcterms:modified xsi:type="dcterms:W3CDTF">2025-04-04T20:11:49Z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