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4" r:id="rId8"/>
    <p:sldId id="295" r:id="rId9"/>
    <p:sldId id="296" r:id="rId10"/>
    <p:sldId id="281" r:id="rId11"/>
    <p:sldId id="284" r:id="rId12"/>
    <p:sldId id="297" r:id="rId13"/>
    <p:sldId id="298" r:id="rId14"/>
    <p:sldId id="299" r:id="rId15"/>
    <p:sldId id="300" r:id="rId16"/>
    <p:sldId id="301" r:id="rId17"/>
    <p:sldId id="302" r:id="rId18"/>
    <p:sldId id="303" r:id="rId19"/>
    <p:sldId id="304" r:id="rId20"/>
    <p:sldId id="263"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latin typeface="Tahoma" panose="020B0604030504040204" pitchFamily="34" charset="0"/>
                <a:ea typeface="Tahoma" panose="020B0604030504040204" pitchFamily="34" charset="0"/>
                <a:cs typeface="Tahoma" panose="020B0604030504040204" pitchFamily="34" charset="0"/>
              </a:rPr>
              <a:t>DATA MINING AND KNOWLEDGE DISCOVERY</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Steps to conduct the Delphi method</a:t>
            </a:r>
            <a:endParaRPr lang="pl-PL" dirty="0"/>
          </a:p>
        </p:txBody>
      </p:sp>
      <p:pic>
        <p:nvPicPr>
          <p:cNvPr id="6" name="Picture 5" descr="A close-up of a couple of image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795510" y="2472338"/>
            <a:ext cx="5760720" cy="1336675"/>
          </a:xfrm>
          <a:prstGeom prst="rect">
            <a:avLst/>
          </a:prstGeom>
        </p:spPr>
      </p:pic>
      <p:sp>
        <p:nvSpPr>
          <p:cNvPr id="3" name="Rectangle 2"/>
          <p:cNvSpPr/>
          <p:nvPr/>
        </p:nvSpPr>
        <p:spPr>
          <a:xfrm>
            <a:off x="4183313" y="3809013"/>
            <a:ext cx="2985113" cy="346249"/>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Figure. Steps to carry out the Delphi method.</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29651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Steps to conduct the Delphi method</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r>
              <a:rPr lang="en-GB" sz="1800" dirty="0"/>
              <a:t>Step 1 ensures that the objectives of the Delphi study are clearly defined, helping maintain focus and relevance throughout the process.</a:t>
            </a:r>
          </a:p>
          <a:p>
            <a:r>
              <a:rPr lang="en-GB" sz="1800" dirty="0"/>
              <a:t>Step 2 emphasizes the importance of selecting a balanced and diverse group of experts who can provide valuable insights from various perspectives.</a:t>
            </a:r>
          </a:p>
          <a:p>
            <a:r>
              <a:rPr lang="en-GB" sz="1800" dirty="0"/>
              <a:t>Step 3 involves the elaboration and launching of questionnaires, allowing experts to share their opinions freely and iteratively refine responses to achieve consensus.</a:t>
            </a:r>
          </a:p>
          <a:p>
            <a:r>
              <a:rPr lang="en-GB" sz="1800" dirty="0"/>
              <a:t>Step 4 entails the analysis and utilization of the obtained results for informed decision-making, forecasting, or policy development, benefiting from the impartiality ensured by the anonymity of the Delphi process.</a:t>
            </a:r>
          </a:p>
        </p:txBody>
      </p:sp>
    </p:spTree>
    <p:extLst>
      <p:ext uri="{BB962C8B-B14F-4D97-AF65-F5344CB8AC3E}">
        <p14:creationId xmlns:p14="http://schemas.microsoft.com/office/powerpoint/2010/main" val="163747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Quantitative Data Mining approach for Knowledge Discovery</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10000"/>
          </a:bodyPr>
          <a:lstStyle/>
          <a:p>
            <a:endParaRPr lang="en-GB" sz="1800" dirty="0"/>
          </a:p>
          <a:p>
            <a:r>
              <a:rPr lang="en-GB" sz="1800" dirty="0"/>
              <a:t>Quantitative Data Mining relies heavily on formal mathematical tools, particularly statistical ones, to extract real patterns and generate useful insights from business or supply chain data.</a:t>
            </a:r>
          </a:p>
          <a:p>
            <a:r>
              <a:rPr lang="en-GB" sz="1800" dirty="0"/>
              <a:t>However, there's often a significant mismatch between statistical theory assumptions and the distributions and patterns present in real-world business data, leading to potential flaws in analysis.</a:t>
            </a:r>
          </a:p>
          <a:p>
            <a:r>
              <a:rPr lang="en-GB" sz="1800" dirty="0"/>
              <a:t>It's crucial that data meets theoretical mathematical assumptions for valid model results and informed decision-making.</a:t>
            </a:r>
          </a:p>
          <a:p>
            <a:r>
              <a:rPr lang="en-GB" sz="1800" dirty="0"/>
              <a:t>Data Mining, a core component of the Knowledge Discovery in Databases (KDD) process, is multidisciplinary, with its analytical methods grounded in mathematics and statistics.</a:t>
            </a:r>
          </a:p>
          <a:p>
            <a:r>
              <a:rPr lang="en-GB" sz="1800" dirty="0"/>
              <a:t>Statistics plays a vital role in data analysis, particularly during the data preparation phase, forming the foundation for various Data Mining methods.</a:t>
            </a:r>
          </a:p>
          <a:p>
            <a:r>
              <a:rPr lang="en-GB" sz="1800" dirty="0"/>
              <a:t>Data Mining tasks are classified into five categories: clustering, classification, regression, association rules, and generalization, each serving distinct purposes in uncovering patterns and relationships within datasets.</a:t>
            </a:r>
          </a:p>
          <a:p>
            <a:r>
              <a:rPr lang="en-GB" sz="1800" dirty="0"/>
              <a:t>Common techniques in Data Mining include classification rules or decision trees, regression, clustering, genetic algorithms, and agent-based </a:t>
            </a:r>
            <a:r>
              <a:rPr lang="en-GB" sz="1800" dirty="0" err="1"/>
              <a:t>modeling</a:t>
            </a:r>
            <a:r>
              <a:rPr lang="en-GB" sz="1800" dirty="0"/>
              <a:t>, among others.</a:t>
            </a:r>
          </a:p>
        </p:txBody>
      </p:sp>
    </p:spTree>
    <p:extLst>
      <p:ext uri="{BB962C8B-B14F-4D97-AF65-F5344CB8AC3E}">
        <p14:creationId xmlns:p14="http://schemas.microsoft.com/office/powerpoint/2010/main" val="233010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Quantitative Data Mining approach for Knowledge Discovery</a:t>
            </a:r>
            <a:endParaRPr lang="pl-PL" dirty="0"/>
          </a:p>
        </p:txBody>
      </p:sp>
      <p:pic>
        <p:nvPicPr>
          <p:cNvPr id="6" name="Picture 5" descr="A diagram of different types of data&#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562481" y="1946187"/>
            <a:ext cx="6079011" cy="3169510"/>
          </a:xfrm>
          <a:prstGeom prst="rect">
            <a:avLst/>
          </a:prstGeom>
        </p:spPr>
      </p:pic>
      <p:sp>
        <p:nvSpPr>
          <p:cNvPr id="3" name="Rectangle 2"/>
          <p:cNvSpPr/>
          <p:nvPr/>
        </p:nvSpPr>
        <p:spPr>
          <a:xfrm>
            <a:off x="4364989" y="5115697"/>
            <a:ext cx="2720617" cy="314894"/>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Figure. Tasks of Data Mining (Su, 2016).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363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Quantitative Data Mining approach for Knowledge Discovery</a:t>
            </a:r>
            <a:endParaRPr lang="pl-PL" dirty="0"/>
          </a:p>
        </p:txBody>
      </p:sp>
      <p:sp>
        <p:nvSpPr>
          <p:cNvPr id="3" name="Rectangle 2"/>
          <p:cNvSpPr/>
          <p:nvPr/>
        </p:nvSpPr>
        <p:spPr>
          <a:xfrm>
            <a:off x="3751039" y="5115697"/>
            <a:ext cx="3948517" cy="346249"/>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Figure. </a:t>
            </a:r>
            <a:r>
              <a:rPr lang="pl-PL" sz="1100" dirty="0"/>
              <a:t>Steps that compose the KDD process (Fayyad et al, 1996).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data processing proces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57384" y="1464344"/>
            <a:ext cx="5244439" cy="3651353"/>
          </a:xfrm>
          <a:prstGeom prst="rect">
            <a:avLst/>
          </a:prstGeom>
        </p:spPr>
      </p:pic>
    </p:spTree>
    <p:extLst>
      <p:ext uri="{BB962C8B-B14F-4D97-AF65-F5344CB8AC3E}">
        <p14:creationId xmlns:p14="http://schemas.microsoft.com/office/powerpoint/2010/main" val="401712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Quantitative Data Mining approach for Knowledge Discovery</a:t>
            </a:r>
            <a:endParaRPr lang="pl-PL" dirty="0"/>
          </a:p>
        </p:txBody>
      </p:sp>
      <p:sp>
        <p:nvSpPr>
          <p:cNvPr id="3" name="Rectangle 2"/>
          <p:cNvSpPr/>
          <p:nvPr/>
        </p:nvSpPr>
        <p:spPr>
          <a:xfrm>
            <a:off x="3751039" y="5115697"/>
            <a:ext cx="3948517" cy="346249"/>
          </a:xfrm>
          <a:prstGeom prst="rect">
            <a:avLst/>
          </a:prstGeom>
        </p:spPr>
        <p:txBody>
          <a:bodyPr wrap="none">
            <a:spAutoFit/>
          </a:bodyPr>
          <a:lstStyle/>
          <a:p>
            <a:pPr algn="ctr">
              <a:lnSpc>
                <a:spcPct val="150000"/>
              </a:lnSpc>
              <a:spcAft>
                <a:spcPts val="120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Figure. </a:t>
            </a:r>
            <a:r>
              <a:rPr lang="pl-PL" sz="1100" dirty="0"/>
              <a:t>Steps that compose the KDD process (Fayyad et al, 1996).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5" name="Picture 4" descr="A diagram of data processing process&#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2957384" y="1464344"/>
            <a:ext cx="5244439" cy="3651353"/>
          </a:xfrm>
          <a:prstGeom prst="rect">
            <a:avLst/>
          </a:prstGeom>
        </p:spPr>
      </p:pic>
    </p:spTree>
    <p:extLst>
      <p:ext uri="{BB962C8B-B14F-4D97-AF65-F5344CB8AC3E}">
        <p14:creationId xmlns:p14="http://schemas.microsoft.com/office/powerpoint/2010/main" val="94676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Quantitative Data Mining approach for Knowledge Discovery</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The CRISP-DM model is commonly used to describe the steps of the Knowledge Discovery in Databases (KDD) process, serving as a leading industrial model.</a:t>
            </a:r>
          </a:p>
          <a:p>
            <a:r>
              <a:rPr lang="en-GB" sz="1800" dirty="0"/>
              <a:t>Data Mining techniques commonly applied in supply chains include Decision Trees, Regression, Association Rules, Genetic Algorithms, and Clustering Algorithms, each with specific applications such as forecasting, fault identification, and production optimization.</a:t>
            </a:r>
          </a:p>
          <a:p>
            <a:r>
              <a:rPr lang="en-GB" sz="1800" dirty="0"/>
              <a:t>Knowledge extracted by Data Mining is often stored and presented using Expert Systems (ES), sophisticated knowledge systems designed to emulate human expertise in various domains.</a:t>
            </a:r>
          </a:p>
          <a:p>
            <a:r>
              <a:rPr lang="en-GB" sz="1800" dirty="0"/>
              <a:t>Expert Systems (ES) mimic human thinking to arrive at conclusions, supporting decision-makers or even replacing them in certain contexts, making them a widely applied and commercially successful artificial intelligence technology.</a:t>
            </a:r>
          </a:p>
          <a:p>
            <a:r>
              <a:rPr lang="en-GB" sz="1800" dirty="0"/>
              <a:t>ESs are considered part of Decision Support Systems (DSS), computer-based systems combining models and data to solve semi-structured and unstructured problems with extensive user involvement.</a:t>
            </a:r>
          </a:p>
          <a:p>
            <a:r>
              <a:rPr lang="en-GB" sz="1800" dirty="0"/>
              <a:t>Machine Learning (ML) is discussed as the bridge between Data Mining results and Business Intelligence tools, enabling computers to learn and represent knowledge from input data.</a:t>
            </a:r>
          </a:p>
          <a:p>
            <a:r>
              <a:rPr lang="en-GB" sz="1800" dirty="0"/>
              <a:t>ML facilitates the presentation of executive reporting metrics in a format that empowers managers to make informed business decisions, enhancing the utility of Data Mining insights.</a:t>
            </a:r>
          </a:p>
        </p:txBody>
      </p:sp>
    </p:spTree>
    <p:extLst>
      <p:ext uri="{BB962C8B-B14F-4D97-AF65-F5344CB8AC3E}">
        <p14:creationId xmlns:p14="http://schemas.microsoft.com/office/powerpoint/2010/main" val="304922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Data Mining? </a:t>
            </a:r>
            <a:endParaRPr lang="sr-Latn-RS" sz="2000" dirty="0"/>
          </a:p>
          <a:p>
            <a:r>
              <a:rPr lang="en-GB" sz="2000" dirty="0"/>
              <a:t>Knowledge Discovery in Logistics and Supply Chain Management</a:t>
            </a:r>
            <a:endParaRPr lang="sr-Latn-RS" sz="2000" dirty="0"/>
          </a:p>
          <a:p>
            <a:r>
              <a:rPr lang="en-GB" sz="2000" dirty="0"/>
              <a:t>Delphi's approach to judgmental Knowledge Creation</a:t>
            </a:r>
            <a:endParaRPr lang="sr-Latn-RS" sz="2000" dirty="0"/>
          </a:p>
          <a:p>
            <a:r>
              <a:rPr lang="en-GB" sz="2000" dirty="0"/>
              <a:t>Quantitative Data Mining approach for Knowledge Discovery</a:t>
            </a:r>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Data Mining?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Data Mining is essential in contemporary businesses for extracting valuable insights from massive datasets, impacting operational, tactical, and strategic decisions.</a:t>
            </a:r>
          </a:p>
          <a:p>
            <a:r>
              <a:rPr lang="en-GB" sz="1800" dirty="0"/>
              <a:t>The world's data volume is rapidly increasing, with significant portions existing in unstructured formats and prone to errors.</a:t>
            </a:r>
          </a:p>
          <a:p>
            <a:r>
              <a:rPr lang="en-GB" sz="1800" dirty="0"/>
              <a:t>Despite challenges, Data Mining serves to increase revenues and reduce costs by extracting useful knowledge and business insights.</a:t>
            </a:r>
          </a:p>
          <a:p>
            <a:r>
              <a:rPr lang="en-GB" sz="1800" dirty="0"/>
              <a:t>It involves an iterative and interactive process aimed at discovering valid, novel, and useful knowledge within massive databases.</a:t>
            </a:r>
          </a:p>
          <a:p>
            <a:r>
              <a:rPr lang="en-GB" sz="1800" dirty="0"/>
              <a:t>Data Mining encompasses various analytical techniques, including statistics, artificial intelligence, and machine learning, to uncover hidden patterns within datasets.</a:t>
            </a:r>
            <a:endParaRPr lang="pl-PL" sz="18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Data Mining?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It is a core component of the Knowledge Discovery in Databases (KDD) process, working in conjunction with Business Analytics (BA) to support decision-making.</a:t>
            </a:r>
          </a:p>
          <a:p>
            <a:r>
              <a:rPr lang="en-GB" sz="1800" dirty="0"/>
              <a:t>Data Mining employs algorithms to identify trends, rules, and other valuable information, extracted from diverse data sources stored in various formats.</a:t>
            </a:r>
          </a:p>
          <a:p>
            <a:r>
              <a:rPr lang="en-GB" sz="1800" dirty="0"/>
              <a:t>The KDD process involves business understanding, data understanding, data preparation, </a:t>
            </a:r>
            <a:r>
              <a:rPr lang="en-GB" sz="1800" dirty="0" err="1"/>
              <a:t>modeling</a:t>
            </a:r>
            <a:r>
              <a:rPr lang="en-GB" sz="1800" dirty="0"/>
              <a:t>, and evaluation, following standards like CRISP-DM.</a:t>
            </a:r>
          </a:p>
          <a:p>
            <a:r>
              <a:rPr lang="en-GB" sz="1800" dirty="0"/>
              <a:t>Ultimately, Data Mining provides organizations with actionable knowledge, leveraging advancements in data storage technologies, AI, and RPA.</a:t>
            </a:r>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401244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Data Mining?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endParaRPr lang="en-GB" sz="1800" dirty="0"/>
          </a:p>
          <a:p>
            <a:endParaRPr lang="en-GB" sz="1800" dirty="0"/>
          </a:p>
          <a:p>
            <a:endParaRPr lang="en-GB" sz="1800" dirty="0"/>
          </a:p>
          <a:p>
            <a:endParaRPr lang="en-GB" sz="1800" dirty="0"/>
          </a:p>
          <a:p>
            <a:endParaRPr lang="en-GB" sz="1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665838" y="1606378"/>
            <a:ext cx="4205939" cy="3846461"/>
          </a:xfrm>
          <a:prstGeom prst="rect">
            <a:avLst/>
          </a:prstGeom>
          <a:noFill/>
          <a:ln>
            <a:noFill/>
          </a:ln>
        </p:spPr>
      </p:pic>
      <p:sp>
        <p:nvSpPr>
          <p:cNvPr id="2" name="Rectangle 1"/>
          <p:cNvSpPr/>
          <p:nvPr/>
        </p:nvSpPr>
        <p:spPr>
          <a:xfrm>
            <a:off x="1688118" y="5577549"/>
            <a:ext cx="8161377" cy="314894"/>
          </a:xfrm>
          <a:prstGeom prst="rect">
            <a:avLst/>
          </a:prstGeom>
        </p:spPr>
        <p:txBody>
          <a:bodyPr wrap="square">
            <a:spAutoFit/>
          </a:bodyPr>
          <a:lstStyle/>
          <a:p>
            <a:pPr algn="ctr">
              <a:lnSpc>
                <a:spcPct val="150000"/>
              </a:lnSpc>
              <a:spcBef>
                <a:spcPts val="1000"/>
              </a:spcBef>
              <a:spcAft>
                <a:spcPts val="0"/>
              </a:spcAft>
            </a:pPr>
            <a:r>
              <a:rPr lang="pl-PL" sz="1100" dirty="0">
                <a:latin typeface="Arial" panose="020B0604020202020204" pitchFamily="34" charset="0"/>
                <a:ea typeface="Tahoma" panose="020B0604030504040204" pitchFamily="34" charset="0"/>
                <a:cs typeface="Arial" panose="020B0604020202020204" pitchFamily="34" charset="0"/>
              </a:rPr>
              <a:t>Figure. Cross-Industry Standard Process for Data Mining (CRISP-DM) (Rahman et al, 2016).</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11003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Knowledge Discovery in Logistics and Supply Chain Management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In supply chain and logistics, Data Mining differs due to the diversity of data sources and structures, which pose challenges for designing </a:t>
            </a:r>
            <a:r>
              <a:rPr lang="en-GB" sz="1800" dirty="0" err="1"/>
              <a:t>modeling</a:t>
            </a:r>
            <a:r>
              <a:rPr lang="en-GB" sz="1800" dirty="0"/>
              <a:t> solutions.</a:t>
            </a:r>
          </a:p>
          <a:p>
            <a:r>
              <a:rPr lang="en-GB" sz="1800" dirty="0"/>
              <a:t>Knowledge discovery and generation from data in this context depend heavily on the knowledge source and can be categorized into judgmental and statistical approaches.</a:t>
            </a:r>
          </a:p>
          <a:p>
            <a:r>
              <a:rPr lang="en-GB" sz="1800" dirty="0"/>
              <a:t>The statistical approach relies on quantitative data, abundant in supply chain and logistics, facilitating Data Mining for extracting useful feedback.</a:t>
            </a:r>
          </a:p>
          <a:p>
            <a:r>
              <a:rPr lang="en-GB" sz="1800" dirty="0"/>
              <a:t>Conversely, non-quantitative data sources in this field often rely on expert judgmental panels like the Delphi method for decision-making.</a:t>
            </a:r>
          </a:p>
          <a:p>
            <a:r>
              <a:rPr lang="en-GB" sz="1800" dirty="0"/>
              <a:t>The process of generating knowledge from data in supply chain and logistics involves navigating between quantitative and qualitative approaches, each with its own set of challenges and benefits.</a:t>
            </a:r>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08299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Knowledge Discovery in Logistics and Supply Chain Management</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4484872" y="5576471"/>
            <a:ext cx="3700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Figure</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Principles of knowledge extraction from the data.</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C:\Users\Logistika\AppData\Local\Microsoft\Windows\INetCache\Content.Word\sl_2-11a_e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132" y="1647507"/>
            <a:ext cx="5753735" cy="3562985"/>
          </a:xfrm>
          <a:prstGeom prst="rect">
            <a:avLst/>
          </a:prstGeom>
          <a:noFill/>
          <a:ln>
            <a:noFill/>
          </a:ln>
        </p:spPr>
      </p:pic>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Delphi's approach to judgmental Knowledge Creation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20000"/>
          </a:bodyPr>
          <a:lstStyle/>
          <a:p>
            <a:endParaRPr lang="en-GB" sz="1800" dirty="0"/>
          </a:p>
          <a:p>
            <a:r>
              <a:rPr lang="en-GB" sz="1800" dirty="0"/>
              <a:t>Valuable insights from seasoned professionals in supply chain and logistics often go unrecognized.</a:t>
            </a:r>
          </a:p>
          <a:p>
            <a:r>
              <a:rPr lang="en-GB" sz="1800" dirty="0"/>
              <a:t>These insights should be shared with less experienced professionals in the field.</a:t>
            </a:r>
          </a:p>
          <a:p>
            <a:r>
              <a:rPr lang="en-GB" sz="1800" dirty="0"/>
              <a:t>The Delphi method is one approach for capturing and disseminating expert knowledge.</a:t>
            </a:r>
          </a:p>
          <a:p>
            <a:r>
              <a:rPr lang="en-GB" sz="1800" dirty="0"/>
              <a:t>Named after the oracle of Delphi in ancient Greece, the Delphi method evolved in the 1950s to reach consensus among experts.</a:t>
            </a:r>
          </a:p>
          <a:p>
            <a:r>
              <a:rPr lang="en-GB" sz="1800" dirty="0"/>
              <a:t>"Project Delphi," funded by the U.S. Air Force, was the first project to use this method to forecast technological developments.</a:t>
            </a:r>
          </a:p>
          <a:p>
            <a:r>
              <a:rPr lang="en-GB" sz="1800" dirty="0"/>
              <a:t>The Delphi method has since evolved and found applications across various scientific disciplines.</a:t>
            </a:r>
          </a:p>
          <a:p>
            <a:r>
              <a:rPr lang="en-GB" sz="1800" dirty="0"/>
              <a:t>It aims to achieve reliable expert consensus, often serving as a substitute for empirical evidence.</a:t>
            </a:r>
          </a:p>
          <a:p>
            <a:r>
              <a:rPr lang="en-GB" sz="1800" dirty="0"/>
              <a:t>The Delphi technique is an iterative process where experts anonymously provide judgments on a particular issue.</a:t>
            </a:r>
          </a:p>
          <a:p>
            <a:r>
              <a:rPr lang="en-GB" sz="1800" dirty="0"/>
              <a:t>It gathers consensus and dissent along with justifications from experts.</a:t>
            </a:r>
          </a:p>
          <a:p>
            <a:r>
              <a:rPr lang="en-GB" sz="1800" dirty="0"/>
              <a:t>According to </a:t>
            </a:r>
            <a:r>
              <a:rPr lang="en-GB" sz="1800" dirty="0" err="1"/>
              <a:t>Paivarinta</a:t>
            </a:r>
            <a:r>
              <a:rPr lang="en-GB" sz="1800" dirty="0"/>
              <a:t> et al. (2011), the Delphi method is extensively utilized in information systems research.</a:t>
            </a: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Delphi's approach to judgmental Knowledge Creation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92500" lnSpcReduction="10000"/>
          </a:bodyPr>
          <a:lstStyle/>
          <a:p>
            <a:endParaRPr lang="en-GB" sz="1800" dirty="0"/>
          </a:p>
          <a:p>
            <a:r>
              <a:rPr lang="en-GB" sz="1800" dirty="0"/>
              <a:t>It is employed in various aspects such as choosing IS projects, prioritizing software development project risks, and defining IS project requirements.</a:t>
            </a:r>
          </a:p>
          <a:p>
            <a:r>
              <a:rPr lang="en-GB" sz="1800" dirty="0"/>
              <a:t>The Delphi method is a standard practice for quantifying the outcomes of group elicitation processes.</a:t>
            </a:r>
          </a:p>
          <a:p>
            <a:r>
              <a:rPr lang="en-GB" sz="1800" dirty="0"/>
              <a:t>It is utilized across disciplines to forecast trends, prioritize research areas, and assess potential impacts of different policy choices.</a:t>
            </a:r>
          </a:p>
          <a:p>
            <a:r>
              <a:rPr lang="en-GB" sz="1800" dirty="0"/>
              <a:t>In supply chain and logistics, the Delphi method is recommended for supply risk identification, logistics process evaluation, and strategic decision-making.</a:t>
            </a:r>
          </a:p>
          <a:p>
            <a:r>
              <a:rPr lang="en-GB" sz="1800" dirty="0"/>
              <a:t>The four key characteristics of the Delphi method include iterative and multistage processes, participant feedback with anonymity, and statistical determination of group response.</a:t>
            </a:r>
          </a:p>
          <a:p>
            <a:r>
              <a:rPr lang="en-GB" sz="1800" dirty="0"/>
              <a:t>A typical Delphi process involves presenting a series of questions over multiple rounds.</a:t>
            </a:r>
          </a:p>
          <a:p>
            <a:r>
              <a:rPr lang="en-GB" sz="1800" dirty="0" err="1"/>
              <a:t>Panelists</a:t>
            </a:r>
            <a:r>
              <a:rPr lang="en-GB" sz="1800" dirty="0"/>
              <a:t> respond anonymously, with each round followed by feedback on aggregated responses.</a:t>
            </a:r>
          </a:p>
          <a:p>
            <a:r>
              <a:rPr lang="en-GB" sz="1800" dirty="0" err="1"/>
              <a:t>Panelists</a:t>
            </a:r>
            <a:r>
              <a:rPr lang="en-GB" sz="1800" dirty="0"/>
              <a:t> can adjust their answers based on feedback in subsequent rounds.</a:t>
            </a:r>
          </a:p>
          <a:p>
            <a:r>
              <a:rPr lang="en-GB" sz="1800" dirty="0"/>
              <a:t>The iterative process continues until consensus is reached or a predetermined number of rounds is completed.</a:t>
            </a:r>
          </a:p>
        </p:txBody>
      </p:sp>
    </p:spTree>
    <p:extLst>
      <p:ext uri="{BB962C8B-B14F-4D97-AF65-F5344CB8AC3E}">
        <p14:creationId xmlns:p14="http://schemas.microsoft.com/office/powerpoint/2010/main" val="210694128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F7200183-092B-4BD4-BC85-B36CDC34FC77}"/>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2811</TotalTime>
  <Words>1405</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Tahoma</vt:lpstr>
      <vt:lpstr>Motyw pakietu Office</vt:lpstr>
      <vt:lpstr>Business Intelligence</vt:lpstr>
      <vt:lpstr>Agenda</vt:lpstr>
      <vt:lpstr>What is Data Mining? </vt:lpstr>
      <vt:lpstr>What is Data Mining? </vt:lpstr>
      <vt:lpstr>What is Data Mining? </vt:lpstr>
      <vt:lpstr>Knowledge Discovery in Logistics and Supply Chain Management</vt:lpstr>
      <vt:lpstr>Knowledge Discovery in Logistics and Supply Chain Management</vt:lpstr>
      <vt:lpstr>Delphi's approach to judgmental Knowledge Creation</vt:lpstr>
      <vt:lpstr>Delphi's approach to judgmental Knowledge Creation</vt:lpstr>
      <vt:lpstr>Steps to conduct the Delphi method</vt:lpstr>
      <vt:lpstr>Steps to conduct the Delphi method</vt:lpstr>
      <vt:lpstr>Quantitative Data Mining approach for Knowledge Discovery</vt:lpstr>
      <vt:lpstr>Quantitative Data Mining approach for Knowledge Discovery</vt:lpstr>
      <vt:lpstr>Quantitative Data Mining approach for Knowledge Discovery</vt:lpstr>
      <vt:lpstr>Quantitative Data Mining approach for Knowledge Discovery</vt:lpstr>
      <vt:lpstr>Quantitative Data Mining approach for Knowledge Discovery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Marinko Maslaric</cp:lastModifiedBy>
  <cp:revision>29</cp:revision>
  <dcterms:created xsi:type="dcterms:W3CDTF">2023-07-06T12:09:08Z</dcterms:created>
  <dcterms:modified xsi:type="dcterms:W3CDTF">2024-06-07T10:30:09Z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