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0" r:id="rId4"/>
  </p:sldMasterIdLst>
  <p:sldIdLst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7" r:id="rId3"/>
    <p:sldLayoutId id="2147483679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Relationship Id="rId27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882393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Statistične metode za analizo logističnih podatkov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z enim in več regresorji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9DDFCA-2E7D-75DD-F0C0-C4CE0870F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57118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EADC2E67-27FF-2C33-6D41-05D28E2E77D4}"/>
              </a:ext>
            </a:extLst>
          </p:cNvPr>
          <p:cNvSpPr txBox="1"/>
          <p:nvPr/>
        </p:nvSpPr>
        <p:spPr>
          <a:xfrm>
            <a:off x="5987973" y="5754378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9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Za ponazoritev preproste linearne in multiple regresijske analize bomo obravnavali problem, s katerim se sooča podjetje Logist Trucking Company, neodvisno prevozniško podjetje v Italiji. Največji del Logistovega poslovanja vključuje dostavo na lokalnem območju. Za boljši razvoj</a:t>
            </a:r>
          </a:p>
          <a:p>
            <a:r>
              <a:rPr lang="hr-HR" sz="2000" dirty="0"/>
              <a:t>delovnega urnika, želijo vodje načrtovati skupni dnevni čas potovanja za svoje voznike. </a:t>
            </a:r>
          </a:p>
          <a:p>
            <a:r>
              <a:rPr lang="hr-HR" sz="2000" dirty="0"/>
              <a:t> </a:t>
            </a:r>
          </a:p>
          <a:p>
            <a:r>
              <a:rPr lang="hr-HR" sz="2000" dirty="0"/>
              <a:t>Sprva so vodje menili, da bo skupni dnevni čas potovanja tesno povezan s številom prevoženih kilometrov pri dnevnih dostavah. S preprostim naključnim vzorcem 10 vozniških nalog so bili pridobljeni podatki, prikazani v naslednji tabeli in diagramu razpršitve. </a:t>
            </a:r>
            <a:endParaRPr lang="en-US" alt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794F212-4CDD-B4FB-259F-964C0B07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22F7FA-C0E2-BD0A-5461-07856C1FFF0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" t="39193" r="64837" b="38272"/>
          <a:stretch/>
        </p:blipFill>
        <p:spPr bwMode="auto">
          <a:xfrm>
            <a:off x="145111" y="2067600"/>
            <a:ext cx="6336121" cy="269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7392" r="57436" b="33541"/>
          <a:stretch/>
        </p:blipFill>
        <p:spPr bwMode="auto">
          <a:xfrm>
            <a:off x="6898788" y="2217502"/>
            <a:ext cx="4055152" cy="296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5984848-A4C9-90C9-2ECE-1096C514B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11DB0AD-8FD6-BA91-11A4-7B671AC88E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linearna 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Za oceno parametrov in je bila uporabljena metoda enačbe najmanjših kvadratov, s katero je bila razvita ocenjena regresija.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Slika 15.3 prikazuje izhod programa Minitab z uporabo preproste linearne regresije za podatke v zadnji tabeli. Ocenjena regresijska enačba je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  <a:blipFill>
                <a:blip r:embed="rId2"/>
                <a:stretch>
                  <a:fillRect l="-958" t="-998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6840" r="64947" b="30434"/>
          <a:stretch/>
        </p:blipFill>
        <p:spPr bwMode="auto">
          <a:xfrm>
            <a:off x="7320351" y="2125480"/>
            <a:ext cx="4338580" cy="283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191CF2-163B-4472-D6D7-E30DD4A54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76D5CC-A365-CB59-7C20-EEEFE27F1E0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Večkratni regresijski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V tem poglavju nadaljujemo študij regresijske analize z obravnavo primerov, ki vključujejo dve ali več neodvisnih spremenljivk. To tematsko področje, imenovano multipla regresijska analiza, nam omogoča, da upoštevamo več dejavnikov in tako dobimo boljše napovedi, kot so mogoče z enostavno linearno regresijo.</a:t>
            </a:r>
          </a:p>
          <a:p>
            <a:r>
              <a:rPr lang="hr-HR" sz="2000" dirty="0"/>
              <a:t> </a:t>
            </a:r>
          </a:p>
          <a:p>
            <a:r>
              <a:rPr lang="hr-HR" sz="2000" dirty="0"/>
              <a:t>Večkratna regresijska analiza je študija povezanosti odvisne spremenljivke y z dvema ali več neodvisnimi spremenljivkami. V splošnem primeru bomo s p označili število neodvisnih spremenljivk.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42BB50-4AD5-FD57-CF2C-2A17D81F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26C3021-3D15-2156-4289-129A5E40C6B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Regresijski model in regresijska enačba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601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dirty="0"/>
                  <a:t>Pojma regresijski model in regresijska enačba, predstavljena v prejšnjem razdelku, veljata tudi v primeru večkratne regresije. Enačba, ki opisuje, kako je odvisna spremenljivka y povezana z neodvisnimi spremenljivkami in izrazom napake, se imenuje model večkratne regresije. Začnemo s predpostavko, da ima model večkratne regresije naslednjo obliko.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601866"/>
              </a:xfrm>
              <a:prstGeom prst="rect">
                <a:avLst/>
              </a:prstGeom>
              <a:blipFill>
                <a:blip r:embed="rId2"/>
                <a:stretch>
                  <a:fillRect l="-818" t="-1405" b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B64EC003-DD46-6D7F-A4DB-65545A2D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ED3A674-1CE7-9406-14CF-D49B410A5A9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Ocenjena enačba multiple regresije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3842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Če so vrednosti znane, lahko zadnjo enačbo uporabimo za izračun povprečne vrednosti y pri danih vrednostih . Žal te vrednosti parametrov običajno niso znane in jih je treba oceniti iz vzorčnih podatkov. S preprostim naključnim vzorcem se izračuna vzorčna statistika , ki se uporabi kot točkovna ocena parametrov . Te statistike vzorca zagotavljajo naslednje ocene enačb multiple regresije</a:t>
                </a:r>
              </a:p>
              <a:p>
                <a:r>
                  <a:rPr lang="hr-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 </a:t>
                </a:r>
              </a:p>
              <a:p>
                <a:r>
                  <a:rPr lang="hr-HR" dirty="0"/>
                  <a:t>Kje so</a:t>
                </a:r>
              </a:p>
              <a:p>
                <a:r>
                  <a:rPr lang="hr-HR" dirty="0"/>
                  <a:t> </a:t>
                </a:r>
              </a:p>
              <a:p>
                <a:r>
                  <a:rPr lang="hr-HR" dirty="0"/>
                  <a:t> so ocene </a:t>
                </a:r>
              </a:p>
              <a:p>
                <a:r>
                  <a:rPr lang="hr-HR" dirty="0"/>
                  <a:t> napovedana vrednost odvisne spremenljivke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3842206"/>
              </a:xfrm>
              <a:prstGeom prst="rect">
                <a:avLst/>
              </a:prstGeom>
              <a:blipFill>
                <a:blip r:embed="rId2"/>
                <a:stretch>
                  <a:fillRect l="-670" t="-634" r="-1116" b="-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16B0F718-1DD2-C751-1C78-7A30EAB95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3123433-B764-1E22-2834-7D437439200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</a:t>
            </a:r>
            <a:r>
              <a:rPr lang="sl-SI" altLang="en-US" dirty="0"/>
              <a:t>večkratna </a:t>
            </a:r>
            <a:r>
              <a:rPr lang="en-US" altLang="en-US" dirty="0"/>
              <a:t>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dirty="0"/>
                  <a:t>Pri iskanju druge neodvisne spremenljivke so menedžerji menili, da lahko k skupnemu času potovanja prispeva tudi število dostav. Podatki podjetja Logist Trucking z dodanim številom dostav so prikazani v preglednici. prevoženih kilometrov in število dostav ( ) kot neodvisni spremenljivki sta prikazani na sliki. Ocenjena regresijska enačba je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785652"/>
              </a:xfrm>
              <a:prstGeom prst="rect">
                <a:avLst/>
              </a:prstGeom>
              <a:blipFill>
                <a:blip r:embed="rId2"/>
                <a:stretch>
                  <a:fillRect l="-1482" t="-966" r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32628" r="54861" b="36508"/>
          <a:stretch/>
        </p:blipFill>
        <p:spPr bwMode="auto">
          <a:xfrm>
            <a:off x="6295869" y="2029539"/>
            <a:ext cx="5057929" cy="3022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A541B94-DF58-341F-F368-E18EFFD95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065A7EA-F901-8991-DFC2-B368E150168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</a:t>
            </a:r>
            <a:r>
              <a:rPr lang="sl-SI" altLang="en-US" dirty="0"/>
              <a:t>večkratna </a:t>
            </a:r>
            <a:r>
              <a:rPr lang="en-US" altLang="en-US" dirty="0"/>
              <a:t>regresija </a:t>
            </a:r>
            <a:br>
              <a:rPr lang="en-US" altLang="en-US" dirty="0"/>
            </a:br>
            <a:r>
              <a:rPr lang="en-US" altLang="en-US" dirty="0"/>
              <a:t>Primer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546129"/>
            <a:ext cx="4766873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Pri večkratni regresijski analizi je treba to razlago nekoliko spremeniti. To pomeni, da se pri večkratni regresijski analizi vsak regresijski koeficient razlaga na naslednji način: predstavljal bi oceno spremembe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y, ki ustreza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spremembi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xi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za eno enoto, če so vse druge neodvisne spremenljivke konstantne.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 primeru </a:t>
            </a:r>
            <a:r>
              <a:rPr kumimoji="0" lang="hr-HR" altLang="sr-Latn-R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podjetja Logist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Trucking to vključuje dve neodvisni spremenljivki,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b1=0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,0611.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201504"/>
            <a:ext cx="47345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Tako je 0,0611 ure ocena pričakovanega podaljšanja potovalnega časa, ki ustreza povečanju za eno miljo na prevoženo razdaljo, če je število dostav konstantno. Podobno, ker je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b2 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,923, je ocena pričakovanega povečanja potovalnega časa, ki ustreza povečanju za eno dostavo, ko je število prevoženih milj konstantno, 0,923 ure.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785744C-BF12-0FF2-2BE7-E6A5832F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2CE4E61-00DF-F50D-BBC5-9C1FCB835D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Literatura: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2e, Openstax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Rice University, Houston, Texas 77005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Jun 23, starejši avtorji: Barbara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Illowsky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Susan dean, De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college, Datum objave: Dec 13, 2023, 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(https://openstax.org/details/books/introductory-statistics-2e)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4th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Dean in Barbara Illowsky, Adapted by Riyanti Boyd &amp; Natalia Casper (Published 2013 by OpenStax College) July 2021, 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(http://dept.clcillinois.edu/mth/oer/IntroductoryStatistics.pdf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7th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 S. Mann, Eastern Connecticut State University s pomočjo Christopher Jay Lacke, Rowan University, John Wiley &amp; Sons, Inc., 111 River Street, Hoboken, NJ 07030-5774, 2011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statistics, made easy second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Dr. Hamid Al-Oklah Dr. Said Titi Mr. Tareq Alodat, marec 2014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 and Economics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Thirteenth Edition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Business, First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Derek L Waller, 2008 Copyright © 2008, Derek L Waller, Published by Elsevier Inc. Vse pravice pridržane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05BF3B1-9CA5-C3E5-BCEB-6AA4A7B0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D42015-DB33-7317-F700-0B8F1CEDF70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Internetne strani: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Povezave 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(</a:t>
            </a:r>
            <a:r>
              <a:rPr kumimoji="0" lang="sl-S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54175BA-391A-57C5-2CD9-C384D59B7FD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A36C854-EAB5-C74E-CB8F-148567EAF5E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Uvod v </a:t>
            </a:r>
            <a:br>
              <a:rPr lang="en-US" altLang="en-US" dirty="0"/>
            </a:br>
            <a:r>
              <a:rPr lang="en-US" altLang="en-US" dirty="0"/>
              <a:t>Regresijska analiza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dirty="0"/>
              <a:t>V tem poglavju boste izvedeli</a:t>
            </a:r>
            <a:r>
              <a:rPr lang="en-US" altLang="en-US" sz="2000" dirty="0"/>
              <a:t>: </a:t>
            </a:r>
            <a:endParaRPr lang="sl-SI" altLang="en-US" sz="2000" dirty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Kako uporabiti regresijsko analizo za napovedovanje vrednosti odvisne spremenljivke na podlagi vrednosti neodvisne spremenljivke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Da bi razumeli pomen regresijskih koeficientov b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in b</a:t>
            </a:r>
            <a:r>
              <a:rPr lang="en-US" altLang="en-US" sz="2000" baseline="-25000" dirty="0"/>
              <a:t>1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Oceniti predpostavke regresijske analize in vedeti, kaj storiti, če so predpostavke kršene.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Sklepanje o naklonu in korelacijskem koeficientu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Ocenjevanje srednjih vrednosti in napovedovanje posameznih vrednosti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ED8F917-3D5C-DDA7-D2CA-928F1724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43770BE-06DC-4076-A40D-8B520CA64E5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1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86E700-FD4F-4F1A-A06B-BC418482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DEFB516-FF21-86D7-E3A4-18A675CBD0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Korelacija proti regresiji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Z </a:t>
            </a:r>
            <a:r>
              <a:rPr lang="en-US" altLang="en-US" sz="2000" dirty="0">
                <a:solidFill>
                  <a:srgbClr val="015BA6"/>
                </a:solidFill>
              </a:rPr>
              <a:t>razpršenim diagramom </a:t>
            </a:r>
            <a:r>
              <a:rPr lang="en-US" altLang="en-US" sz="2000" dirty="0"/>
              <a:t>lahko prikažete razmerje med dvema spremenljivkama.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15BA6"/>
                </a:solidFill>
              </a:rPr>
              <a:t>Korelacijska </a:t>
            </a:r>
            <a:r>
              <a:rPr lang="en-US" altLang="en-US" sz="2000" dirty="0"/>
              <a:t>analiza se uporablja za merjenje moči povezave (linearne povezave) med dvema spremenljivkama.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Korelacija se nanaša le na moč povezave. 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Korelacija ne pomeni vzročnega učinka.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40180" r="29121" b="31850"/>
          <a:stretch/>
        </p:blipFill>
        <p:spPr bwMode="auto">
          <a:xfrm>
            <a:off x="2103341" y="3912431"/>
            <a:ext cx="7490364" cy="2143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F3A7AC3-83D3-01BE-E6C9-E1AA52AE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39B3B34-CDEC-0E47-9830-7E7E867CB06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Uvod v </a:t>
            </a:r>
            <a:br>
              <a:rPr lang="en-US" altLang="en-US" dirty="0"/>
            </a:br>
            <a:r>
              <a:rPr lang="en-US" altLang="en-US" dirty="0"/>
              <a:t>Regresijska analiza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Regresijska analiza se uporablja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napovedovanje vrednosti odvisne spremenljivke na podlagi vrednosti vsaj ene neodvisne spremenljivke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Razložite vpliv sprememb neodvisne spremenljivke na odvisno spremenljivko.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Odvisna spremenljivka: spremenljivka, ki jo želimo </a:t>
            </a:r>
            <a:r>
              <a:rPr lang="en-US" altLang="en-US" sz="2000" kern="0" dirty="0" err="1"/>
              <a:t>napovedati </a:t>
            </a:r>
            <a:r>
              <a:rPr lang="en-US" altLang="en-US" sz="2000" kern="0" dirty="0"/>
              <a:t>ali pojasniti.</a:t>
            </a:r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/>
              <a:t>Neodvisna spremenljivka: spremenljivka, ki se uporablja za napovedovanje ali razlago odvisne spremenljivke.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91BD43-DC43-8ED6-2641-5EF7A4AB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BD0FAED-10AD-6A50-692D-761DAE14C76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Enostavni linearni regresijski model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93429" y="467830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Linearna komponenta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31271" y="2049904"/>
            <a:ext cx="1597108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en-US" sz="1800" dirty="0"/>
              <a:t>Zajeta Y populacija</a:t>
            </a:r>
            <a:endParaRPr lang="en-US" altLang="en-US" sz="1800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en-US" sz="1800" dirty="0"/>
              <a:t>Koeficient naklona prebivalstva</a:t>
            </a:r>
            <a:endParaRPr lang="en-US" altLang="en-US" sz="1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43178" y="1766429"/>
            <a:ext cx="1147762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/>
              <a:t>Naključni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izraz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napake</a:t>
            </a:r>
            <a:endParaRPr lang="en-US" altLang="en-US" sz="1800" dirty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/>
              <a:t>Neodvisna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spremenljivka</a:t>
            </a:r>
            <a:endParaRPr lang="en-US" altLang="en-US" sz="1800" dirty="0"/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22379" y="4624829"/>
            <a:ext cx="2225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Naključna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napaka</a:t>
            </a:r>
            <a:endParaRPr lang="en-US" altLang="en-US" sz="2000" dirty="0"/>
          </a:p>
          <a:p>
            <a:r>
              <a:rPr lang="en-US" altLang="en-US" sz="2000" dirty="0" err="1"/>
              <a:t>komponent</a:t>
            </a:r>
            <a:r>
              <a:rPr lang="sl-SI" altLang="en-US" sz="2000" dirty="0"/>
              <a:t>e</a:t>
            </a:r>
            <a:endParaRPr lang="en-US" alt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en-US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 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neodvisna spremenljivka, X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med X in Y je opisan z linearno funkcijo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Predpostavlja se, da so spremembe Y povezane s spremembami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Odvisna spremenljivka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1FE0AA5-5B4A-04F3-098E-23283F42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E5C8782-998E-F038-1EF8-48F00E25B25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FF808B7-9A7B-BEC9-2F42-7C279FAB41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Enostavna linearna regresija 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Naključna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napaka</a:t>
            </a:r>
            <a:r>
              <a:rPr lang="en-US" altLang="en-US" sz="2000" dirty="0"/>
              <a:t> za to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X </a:t>
            </a:r>
            <a:r>
              <a:rPr lang="en-US" altLang="en-US" sz="2000" baseline="-25000" dirty="0" err="1"/>
              <a:t>i</a:t>
            </a:r>
            <a:endParaRPr lang="en-US" altLang="en-US" sz="2000" baseline="-25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008718" y="5683210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552105" y="2634701"/>
            <a:ext cx="2057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Opazovana vrednost Y za X</a:t>
            </a:r>
            <a:r>
              <a:rPr lang="en-US" altLang="en-US" sz="1800" baseline="-25000" dirty="0"/>
              <a:t>i</a:t>
            </a:r>
            <a:endParaRPr lang="en-US" altLang="en-US" sz="2000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540993" y="3699914"/>
            <a:ext cx="1981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/>
              <a:t>Predvidena vrednost Y za X </a:t>
            </a:r>
            <a:r>
              <a:rPr lang="en-US" altLang="en-US" sz="1800" baseline="-25000" dirty="0"/>
              <a:t>i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/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4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Naklon</a:t>
            </a:r>
            <a:r>
              <a:rPr lang="en-US" altLang="en-US" sz="2000" dirty="0"/>
              <a:t> = </a:t>
            </a:r>
            <a:r>
              <a:rPr lang="el-GR" altLang="en-US" sz="2000" dirty="0"/>
              <a:t>β</a:t>
            </a:r>
            <a:r>
              <a:rPr lang="en-US" altLang="en-US" sz="2000" baseline="-25000" dirty="0"/>
              <a:t>1</a:t>
            </a:r>
            <a:endParaRPr lang="el-GR" altLang="en-US" sz="2000" baseline="-25000" dirty="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en-US" sz="1800" dirty="0"/>
              <a:t>Sečnica</a:t>
            </a:r>
            <a:r>
              <a:rPr lang="en-US" altLang="en-US" sz="1800" dirty="0"/>
              <a:t> = </a:t>
            </a:r>
            <a:r>
              <a:rPr lang="el-GR" altLang="en-US" sz="1800" dirty="0"/>
              <a:t>β </a:t>
            </a:r>
            <a:r>
              <a:rPr lang="en-US" altLang="en-US" sz="1800" baseline="-25000" dirty="0"/>
              <a:t>0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B704A2C-DBB4-5354-2A7E-AA728300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Enostavna enačba linearne regresije (napovedna črta)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8371" y="1890531"/>
            <a:ext cx="7315200" cy="3778250"/>
            <a:chOff x="672" y="1008"/>
            <a:chExt cx="4608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75920" imgH="253890" progId="Equation.3">
                    <p:embed/>
                  </p:oleObj>
                </mc:Choice>
                <mc:Fallback>
                  <p:oleObj name="Equation" r:id="rId2" imgW="875920" imgH="253890" progId="Equation.3">
                    <p:embed/>
                    <p:pic>
                      <p:nvPicPr>
                        <p:cNvPr id="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Enostavna enačba linearne regresije omogoča oceno regresijske linije populacije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regresije</a:t>
              </a:r>
              <a:r>
                <a:rPr lang="en-US" altLang="en-US" sz="1800" dirty="0"/>
                <a:t> </a:t>
              </a:r>
              <a:br>
                <a:rPr lang="en-US" altLang="en-US" sz="1800" dirty="0"/>
              </a:br>
              <a:r>
                <a:rPr lang="en-US" altLang="en-US" sz="1800" dirty="0"/>
                <a:t>intercept</a:t>
              </a:r>
              <a:endParaRPr lang="en-US" altLang="en-US" sz="18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naklona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regresije</a:t>
              </a:r>
              <a:br>
                <a:rPr lang="en-US" altLang="en-US" sz="1800" dirty="0"/>
              </a:br>
              <a:endParaRPr lang="en-US" altLang="en-US" sz="1800" baseline="-25000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2" y="1672"/>
              <a:ext cx="1104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Ocenjena</a:t>
              </a:r>
              <a:r>
                <a:rPr lang="en-US" altLang="en-US" sz="1800" dirty="0"/>
                <a:t> (</a:t>
              </a:r>
              <a:r>
                <a:rPr lang="en-US" altLang="en-US" sz="1800" dirty="0" err="1"/>
                <a:t>ali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napovedana</a:t>
              </a:r>
              <a:r>
                <a:rPr lang="en-US" altLang="en-US" sz="1800" dirty="0"/>
                <a:t>) </a:t>
              </a:r>
              <a:r>
                <a:rPr lang="en-US" altLang="en-US" sz="1800" dirty="0" err="1"/>
                <a:t>vrednost</a:t>
              </a:r>
              <a:r>
                <a:rPr lang="en-US" altLang="en-US" sz="1800" dirty="0"/>
                <a:t> Y za </a:t>
              </a:r>
              <a:r>
                <a:rPr lang="en-US" altLang="en-US" sz="1800" dirty="0" err="1"/>
                <a:t>opazovanje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i</a:t>
              </a:r>
              <a:endParaRPr lang="en-US" altLang="en-US" sz="18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1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 err="1"/>
                <a:t>Vrednost</a:t>
              </a:r>
              <a:r>
                <a:rPr lang="en-US" altLang="en-US" sz="1800" dirty="0"/>
                <a:t> X za </a:t>
              </a:r>
              <a:r>
                <a:rPr lang="en-US" altLang="en-US" sz="1800" dirty="0" err="1"/>
                <a:t>opazovanje</a:t>
              </a:r>
              <a:r>
                <a:rPr lang="en-US" altLang="en-US" sz="1800" dirty="0"/>
                <a:t> </a:t>
              </a:r>
              <a:r>
                <a:rPr lang="en-US" altLang="en-US" sz="1800" dirty="0" err="1"/>
                <a:t>i</a:t>
              </a:r>
              <a:endParaRPr lang="en-US" altLang="en-US" sz="18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3A23430D-75D6-4DAC-1B90-1BA428A8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DCF502-3BA9-FE7E-F5AE-3F4D53D1231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Metoda najmanjših kvadratov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Vir: Vir: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in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dobimo z iskanjem vrednosti, ki </a:t>
            </a:r>
            <a:r>
              <a:rPr lang="en-US" altLang="en-US" sz="2700" dirty="0">
                <a:solidFill>
                  <a:srgbClr val="1065AB"/>
                </a:solidFill>
              </a:rPr>
              <a:t>zmanjšujejo vsoto kvadratnih razlik </a:t>
            </a:r>
            <a:r>
              <a:rPr lang="en-US" altLang="en-US" sz="2700" dirty="0"/>
              <a:t>med Y in Y :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5FD1B1EB-F61D-63D3-C065-FE5CA3F7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E93AEFF-EDC1-F906-0227-694C65DFB4D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Razlaga </a:t>
            </a:r>
            <a:br>
              <a:rPr lang="en-US" altLang="en-US" dirty="0"/>
            </a:br>
            <a:r>
              <a:rPr lang="en-US" altLang="en-US" dirty="0"/>
              <a:t>Naklon in presečišče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 je ocenjena sprememba povprečne vrednosti Y zaradi povečanja X za eno enoto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-HR" sz="2000" dirty="0"/>
                  <a:t>Alternativna enačba za izračun 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0</a:t>
                </a:r>
                <a:r>
                  <a:rPr lang="en-US" altLang="en-US" sz="2000" dirty="0"/>
                  <a:t> je ocenjena srednja vrednost Y, kadar je vrednost X enaka nič</a:t>
                </a:r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 r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C1659430-B90F-202F-FCB8-E2D308D5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2CE5577-4419-CFBF-FCA3-8264B7AFC6E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83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C4EC2-2A5D-45E0-93EF-6017F25DB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2665</Words>
  <Application>Microsoft Office PowerPoint</Application>
  <PresentationFormat>Širokozaslonsko</PresentationFormat>
  <Paragraphs>168</Paragraphs>
  <Slides>20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Tahoma</vt:lpstr>
      <vt:lpstr>Wingdings</vt:lpstr>
      <vt:lpstr>Motyw pakietu Office</vt:lpstr>
      <vt:lpstr>Equation</vt:lpstr>
      <vt:lpstr>Statistične metode za analizo logističnih podatkov</vt:lpstr>
      <vt:lpstr>Uvod v  Regresijska analiza</vt:lpstr>
      <vt:lpstr>Korelacija proti regresiji</vt:lpstr>
      <vt:lpstr>Uvod v  Regresijska analiza</vt:lpstr>
      <vt:lpstr>Enostavni linearni regresijski model</vt:lpstr>
      <vt:lpstr>Enostavna linearna regresija  Model</vt:lpstr>
      <vt:lpstr>Enostavna enačba linearne regresije (napovedna črta)</vt:lpstr>
      <vt:lpstr>Metoda najmanjših kvadratov</vt:lpstr>
      <vt:lpstr>Razlaga  Naklon in presečišče</vt:lpstr>
      <vt:lpstr>Enostavna linearna regresija  Primer</vt:lpstr>
      <vt:lpstr>Enostavna linearna regresija  Primer</vt:lpstr>
      <vt:lpstr>Enostavna linearna regresija  Primer</vt:lpstr>
      <vt:lpstr>Večkratni regresijski model</vt:lpstr>
      <vt:lpstr>Regresijski model in regresijska enačba</vt:lpstr>
      <vt:lpstr>Ocenjena enačba multiple regresije</vt:lpstr>
      <vt:lpstr>Enostavna večkratna regresija  Primer</vt:lpstr>
      <vt:lpstr>Enostavna večkratna regresija  Primer</vt:lpstr>
      <vt:lpstr>PowerPointova predstavitev</vt:lpstr>
      <vt:lpstr>PowerPointova predstavitev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Kristijan Brglez</cp:lastModifiedBy>
  <cp:revision>52</cp:revision>
  <dcterms:created xsi:type="dcterms:W3CDTF">2023-07-06T12:09:08Z</dcterms:created>
  <dcterms:modified xsi:type="dcterms:W3CDTF">2025-05-05T14:36:32Z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