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67" r:id="rId8"/>
    <p:sldId id="261" r:id="rId9"/>
    <p:sldId id="268" r:id="rId10"/>
    <p:sldId id="269" r:id="rId11"/>
    <p:sldId id="271" r:id="rId12"/>
    <p:sldId id="270" r:id="rId13"/>
    <p:sldId id="272" r:id="rId14"/>
    <p:sldId id="273" r:id="rId15"/>
    <p:sldId id="274" r:id="rId16"/>
    <p:sldId id="275" r:id="rId17"/>
    <p:sldId id="276" r:id="rId18"/>
    <p:sldId id="277" r:id="rId19"/>
    <p:sldId id="278" r:id="rId20"/>
    <p:sldId id="279" r:id="rId21"/>
    <p:sldId id="282" r:id="rId22"/>
    <p:sldId id="280" r:id="rId23"/>
    <p:sldId id="281" r:id="rId24"/>
    <p:sldId id="284" r:id="rId25"/>
    <p:sldId id="297"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66" r:id="rId39"/>
    <p:sldId id="263" r:id="rId4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000000"/>
    <a:srgbClr val="B342D9"/>
    <a:srgbClr val="870D88"/>
    <a:srgbClr val="8B8B8B"/>
    <a:srgbClr val="A6C6E0"/>
    <a:srgbClr val="CFD5EA"/>
    <a:srgbClr val="AFAFAF"/>
    <a:srgbClr val="0673E1"/>
    <a:srgbClr val="00C0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86" d="100"/>
          <a:sy n="86" d="100"/>
        </p:scale>
        <p:origin x="47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241395-6864-4C02-ACBC-3B8001E40610}" type="doc">
      <dgm:prSet loTypeId="urn:microsoft.com/office/officeart/2005/8/layout/hProcess9" loCatId="process" qsTypeId="urn:microsoft.com/office/officeart/2005/8/quickstyle/simple1" qsCatId="simple" csTypeId="urn:microsoft.com/office/officeart/2005/8/colors/accent1_2" csCatId="accent1" phldr="1"/>
      <dgm:spPr/>
    </dgm:pt>
    <dgm:pt modelId="{457BF57A-11CD-40AC-A094-43B64E6370A5}">
      <dgm:prSet phldrT="[Tekst]"/>
      <dgm:spPr/>
      <dgm:t>
        <a:bodyPr/>
        <a:lstStyle/>
        <a:p>
          <a:r>
            <a:rPr lang="en-US" dirty="0"/>
            <a:t>internal preparations of the company </a:t>
          </a:r>
          <a:endParaRPr lang="pl-PL" dirty="0"/>
        </a:p>
      </dgm:t>
    </dgm:pt>
    <dgm:pt modelId="{954B1D18-2016-4775-89ED-FE998A2ED46D}" type="parTrans" cxnId="{A7E0E796-AC9E-4E9F-B42D-007DDFF587B0}">
      <dgm:prSet/>
      <dgm:spPr/>
      <dgm:t>
        <a:bodyPr/>
        <a:lstStyle/>
        <a:p>
          <a:endParaRPr lang="pl-PL"/>
        </a:p>
      </dgm:t>
    </dgm:pt>
    <dgm:pt modelId="{822651B6-3570-437B-A9D5-EAB8FC926007}" type="sibTrans" cxnId="{A7E0E796-AC9E-4E9F-B42D-007DDFF587B0}">
      <dgm:prSet/>
      <dgm:spPr/>
      <dgm:t>
        <a:bodyPr/>
        <a:lstStyle/>
        <a:p>
          <a:endParaRPr lang="pl-PL"/>
        </a:p>
      </dgm:t>
    </dgm:pt>
    <dgm:pt modelId="{7B5D7F30-CA0B-4FF8-8C83-166D2713AE0C}">
      <dgm:prSet phldrT="[Tekst]"/>
      <dgm:spPr/>
      <dgm:t>
        <a:bodyPr/>
        <a:lstStyle/>
        <a:p>
          <a:r>
            <a:rPr lang="pl-PL" dirty="0" err="1"/>
            <a:t>inviting</a:t>
          </a:r>
          <a:r>
            <a:rPr lang="pl-PL" dirty="0"/>
            <a:t> </a:t>
          </a:r>
          <a:r>
            <a:rPr lang="pl-PL" dirty="0" err="1"/>
            <a:t>external</a:t>
          </a:r>
          <a:r>
            <a:rPr lang="pl-PL" dirty="0"/>
            <a:t> </a:t>
          </a:r>
          <a:r>
            <a:rPr lang="pl-PL" dirty="0" err="1"/>
            <a:t>companies</a:t>
          </a:r>
          <a:r>
            <a:rPr lang="pl-PL" dirty="0"/>
            <a:t> </a:t>
          </a:r>
        </a:p>
      </dgm:t>
    </dgm:pt>
    <dgm:pt modelId="{938FAB7A-4B21-4B0E-909D-5E841D910605}" type="parTrans" cxnId="{0E48215C-21DC-4767-9BC0-12F16FD4EF01}">
      <dgm:prSet/>
      <dgm:spPr/>
      <dgm:t>
        <a:bodyPr/>
        <a:lstStyle/>
        <a:p>
          <a:endParaRPr lang="pl-PL"/>
        </a:p>
      </dgm:t>
    </dgm:pt>
    <dgm:pt modelId="{97F87DEA-45C3-42AD-85E2-29EC9F9DA5DE}" type="sibTrans" cxnId="{0E48215C-21DC-4767-9BC0-12F16FD4EF01}">
      <dgm:prSet/>
      <dgm:spPr/>
      <dgm:t>
        <a:bodyPr/>
        <a:lstStyle/>
        <a:p>
          <a:endParaRPr lang="pl-PL"/>
        </a:p>
      </dgm:t>
    </dgm:pt>
    <dgm:pt modelId="{E52BACBA-32B8-4A5B-81E4-67EBAE864340}">
      <dgm:prSet phldrT="[Tekst]"/>
      <dgm:spPr/>
      <dgm:t>
        <a:bodyPr/>
        <a:lstStyle/>
        <a:p>
          <a:r>
            <a:rPr lang="pl-PL" dirty="0" err="1"/>
            <a:t>implementation</a:t>
          </a:r>
          <a:endParaRPr lang="pl-PL" dirty="0"/>
        </a:p>
      </dgm:t>
    </dgm:pt>
    <dgm:pt modelId="{79539773-E715-49C7-8155-4BA9C9B65400}" type="parTrans" cxnId="{F9F4DC48-215C-4916-9856-00EC70221806}">
      <dgm:prSet/>
      <dgm:spPr/>
      <dgm:t>
        <a:bodyPr/>
        <a:lstStyle/>
        <a:p>
          <a:endParaRPr lang="pl-PL"/>
        </a:p>
      </dgm:t>
    </dgm:pt>
    <dgm:pt modelId="{1AE2BF8A-50F5-4200-BFAE-786B8B573192}" type="sibTrans" cxnId="{F9F4DC48-215C-4916-9856-00EC70221806}">
      <dgm:prSet/>
      <dgm:spPr/>
      <dgm:t>
        <a:bodyPr/>
        <a:lstStyle/>
        <a:p>
          <a:endParaRPr lang="pl-PL"/>
        </a:p>
      </dgm:t>
    </dgm:pt>
    <dgm:pt modelId="{92FE67B7-2A7B-40C4-B190-4C2FED453667}" type="pres">
      <dgm:prSet presAssocID="{45241395-6864-4C02-ACBC-3B8001E40610}" presName="CompostProcess" presStyleCnt="0">
        <dgm:presLayoutVars>
          <dgm:dir/>
          <dgm:resizeHandles val="exact"/>
        </dgm:presLayoutVars>
      </dgm:prSet>
      <dgm:spPr/>
    </dgm:pt>
    <dgm:pt modelId="{CF2F278B-286E-4143-925D-290720B5E4E1}" type="pres">
      <dgm:prSet presAssocID="{45241395-6864-4C02-ACBC-3B8001E40610}" presName="arrow" presStyleLbl="bgShp" presStyleIdx="0" presStyleCnt="1"/>
      <dgm:spPr/>
    </dgm:pt>
    <dgm:pt modelId="{99E8DA77-C4DE-4400-A86C-D75B7346DF9E}" type="pres">
      <dgm:prSet presAssocID="{45241395-6864-4C02-ACBC-3B8001E40610}" presName="linearProcess" presStyleCnt="0"/>
      <dgm:spPr/>
    </dgm:pt>
    <dgm:pt modelId="{699C704E-8947-4D15-8C5F-F266209D74BD}" type="pres">
      <dgm:prSet presAssocID="{457BF57A-11CD-40AC-A094-43B64E6370A5}" presName="textNode" presStyleLbl="node1" presStyleIdx="0" presStyleCnt="3">
        <dgm:presLayoutVars>
          <dgm:bulletEnabled val="1"/>
        </dgm:presLayoutVars>
      </dgm:prSet>
      <dgm:spPr/>
    </dgm:pt>
    <dgm:pt modelId="{90E4514D-FEC0-45FF-8669-BBBF71C6D25D}" type="pres">
      <dgm:prSet presAssocID="{822651B6-3570-437B-A9D5-EAB8FC926007}" presName="sibTrans" presStyleCnt="0"/>
      <dgm:spPr/>
    </dgm:pt>
    <dgm:pt modelId="{85DA56F2-FF8E-4311-B9F0-BFE5E42087A1}" type="pres">
      <dgm:prSet presAssocID="{7B5D7F30-CA0B-4FF8-8C83-166D2713AE0C}" presName="textNode" presStyleLbl="node1" presStyleIdx="1" presStyleCnt="3">
        <dgm:presLayoutVars>
          <dgm:bulletEnabled val="1"/>
        </dgm:presLayoutVars>
      </dgm:prSet>
      <dgm:spPr/>
    </dgm:pt>
    <dgm:pt modelId="{C8F7348A-9C0D-476E-B928-72DBCC14AC74}" type="pres">
      <dgm:prSet presAssocID="{97F87DEA-45C3-42AD-85E2-29EC9F9DA5DE}" presName="sibTrans" presStyleCnt="0"/>
      <dgm:spPr/>
    </dgm:pt>
    <dgm:pt modelId="{9D2FADA7-EC0B-4BF4-940C-B423E1C01719}" type="pres">
      <dgm:prSet presAssocID="{E52BACBA-32B8-4A5B-81E4-67EBAE864340}" presName="textNode" presStyleLbl="node1" presStyleIdx="2" presStyleCnt="3">
        <dgm:presLayoutVars>
          <dgm:bulletEnabled val="1"/>
        </dgm:presLayoutVars>
      </dgm:prSet>
      <dgm:spPr/>
    </dgm:pt>
  </dgm:ptLst>
  <dgm:cxnLst>
    <dgm:cxn modelId="{7E90D233-D626-447A-A4E0-7939FB73BBA5}" type="presOf" srcId="{457BF57A-11CD-40AC-A094-43B64E6370A5}" destId="{699C704E-8947-4D15-8C5F-F266209D74BD}" srcOrd="0" destOrd="0" presId="urn:microsoft.com/office/officeart/2005/8/layout/hProcess9"/>
    <dgm:cxn modelId="{0E48215C-21DC-4767-9BC0-12F16FD4EF01}" srcId="{45241395-6864-4C02-ACBC-3B8001E40610}" destId="{7B5D7F30-CA0B-4FF8-8C83-166D2713AE0C}" srcOrd="1" destOrd="0" parTransId="{938FAB7A-4B21-4B0E-909D-5E841D910605}" sibTransId="{97F87DEA-45C3-42AD-85E2-29EC9F9DA5DE}"/>
    <dgm:cxn modelId="{9283BE67-0BBA-4184-88DF-AB57B74D7AC4}" type="presOf" srcId="{E52BACBA-32B8-4A5B-81E4-67EBAE864340}" destId="{9D2FADA7-EC0B-4BF4-940C-B423E1C01719}" srcOrd="0" destOrd="0" presId="urn:microsoft.com/office/officeart/2005/8/layout/hProcess9"/>
    <dgm:cxn modelId="{F9F4DC48-215C-4916-9856-00EC70221806}" srcId="{45241395-6864-4C02-ACBC-3B8001E40610}" destId="{E52BACBA-32B8-4A5B-81E4-67EBAE864340}" srcOrd="2" destOrd="0" parTransId="{79539773-E715-49C7-8155-4BA9C9B65400}" sibTransId="{1AE2BF8A-50F5-4200-BFAE-786B8B573192}"/>
    <dgm:cxn modelId="{3ED53C79-FD8A-4CE1-89F7-9D4E2489E51A}" type="presOf" srcId="{45241395-6864-4C02-ACBC-3B8001E40610}" destId="{92FE67B7-2A7B-40C4-B190-4C2FED453667}" srcOrd="0" destOrd="0" presId="urn:microsoft.com/office/officeart/2005/8/layout/hProcess9"/>
    <dgm:cxn modelId="{A7E0E796-AC9E-4E9F-B42D-007DDFF587B0}" srcId="{45241395-6864-4C02-ACBC-3B8001E40610}" destId="{457BF57A-11CD-40AC-A094-43B64E6370A5}" srcOrd="0" destOrd="0" parTransId="{954B1D18-2016-4775-89ED-FE998A2ED46D}" sibTransId="{822651B6-3570-437B-A9D5-EAB8FC926007}"/>
    <dgm:cxn modelId="{41F1259E-B0A5-418B-87A9-E37851AE86C4}" type="presOf" srcId="{7B5D7F30-CA0B-4FF8-8C83-166D2713AE0C}" destId="{85DA56F2-FF8E-4311-B9F0-BFE5E42087A1}" srcOrd="0" destOrd="0" presId="urn:microsoft.com/office/officeart/2005/8/layout/hProcess9"/>
    <dgm:cxn modelId="{065E9353-0FAA-4629-8A5B-66C91A45B930}" type="presParOf" srcId="{92FE67B7-2A7B-40C4-B190-4C2FED453667}" destId="{CF2F278B-286E-4143-925D-290720B5E4E1}" srcOrd="0" destOrd="0" presId="urn:microsoft.com/office/officeart/2005/8/layout/hProcess9"/>
    <dgm:cxn modelId="{27791215-9AFB-4A28-A73D-7D5BA8AA88DB}" type="presParOf" srcId="{92FE67B7-2A7B-40C4-B190-4C2FED453667}" destId="{99E8DA77-C4DE-4400-A86C-D75B7346DF9E}" srcOrd="1" destOrd="0" presId="urn:microsoft.com/office/officeart/2005/8/layout/hProcess9"/>
    <dgm:cxn modelId="{EB286B17-01A0-47A4-92FA-CE23E44D62CD}" type="presParOf" srcId="{99E8DA77-C4DE-4400-A86C-D75B7346DF9E}" destId="{699C704E-8947-4D15-8C5F-F266209D74BD}" srcOrd="0" destOrd="0" presId="urn:microsoft.com/office/officeart/2005/8/layout/hProcess9"/>
    <dgm:cxn modelId="{6A46506B-4EE3-4989-8883-5108D7277B18}" type="presParOf" srcId="{99E8DA77-C4DE-4400-A86C-D75B7346DF9E}" destId="{90E4514D-FEC0-45FF-8669-BBBF71C6D25D}" srcOrd="1" destOrd="0" presId="urn:microsoft.com/office/officeart/2005/8/layout/hProcess9"/>
    <dgm:cxn modelId="{0DF0E661-B991-4859-B305-9768D096F9A2}" type="presParOf" srcId="{99E8DA77-C4DE-4400-A86C-D75B7346DF9E}" destId="{85DA56F2-FF8E-4311-B9F0-BFE5E42087A1}" srcOrd="2" destOrd="0" presId="urn:microsoft.com/office/officeart/2005/8/layout/hProcess9"/>
    <dgm:cxn modelId="{F3457FB0-CC20-49E0-9E31-39818E8FA176}" type="presParOf" srcId="{99E8DA77-C4DE-4400-A86C-D75B7346DF9E}" destId="{C8F7348A-9C0D-476E-B928-72DBCC14AC74}" srcOrd="3" destOrd="0" presId="urn:microsoft.com/office/officeart/2005/8/layout/hProcess9"/>
    <dgm:cxn modelId="{9C32C5BF-F8D5-494D-9901-4C0C7A52E583}" type="presParOf" srcId="{99E8DA77-C4DE-4400-A86C-D75B7346DF9E}" destId="{9D2FADA7-EC0B-4BF4-940C-B423E1C0171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F278B-286E-4143-925D-290720B5E4E1}">
      <dsp:nvSpPr>
        <dsp:cNvPr id="0" name=""/>
        <dsp:cNvSpPr/>
      </dsp:nvSpPr>
      <dsp:spPr>
        <a:xfrm>
          <a:off x="788669" y="0"/>
          <a:ext cx="8938260" cy="301386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9C704E-8947-4D15-8C5F-F266209D74BD}">
      <dsp:nvSpPr>
        <dsp:cNvPr id="0" name=""/>
        <dsp:cNvSpPr/>
      </dsp:nvSpPr>
      <dsp:spPr>
        <a:xfrm>
          <a:off x="11296" y="904160"/>
          <a:ext cx="3384708" cy="1205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internal preparations of the company </a:t>
          </a:r>
          <a:endParaRPr lang="pl-PL" sz="2800" kern="1200" dirty="0"/>
        </a:p>
      </dsp:txBody>
      <dsp:txXfrm>
        <a:off x="70146" y="963010"/>
        <a:ext cx="3267008" cy="1087847"/>
      </dsp:txXfrm>
    </dsp:sp>
    <dsp:sp modelId="{85DA56F2-FF8E-4311-B9F0-BFE5E42087A1}">
      <dsp:nvSpPr>
        <dsp:cNvPr id="0" name=""/>
        <dsp:cNvSpPr/>
      </dsp:nvSpPr>
      <dsp:spPr>
        <a:xfrm>
          <a:off x="3565445" y="904160"/>
          <a:ext cx="3384708" cy="1205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kern="1200" dirty="0" err="1"/>
            <a:t>inviting</a:t>
          </a:r>
          <a:r>
            <a:rPr lang="pl-PL" sz="2800" kern="1200" dirty="0"/>
            <a:t> </a:t>
          </a:r>
          <a:r>
            <a:rPr lang="pl-PL" sz="2800" kern="1200" dirty="0" err="1"/>
            <a:t>external</a:t>
          </a:r>
          <a:r>
            <a:rPr lang="pl-PL" sz="2800" kern="1200" dirty="0"/>
            <a:t> </a:t>
          </a:r>
          <a:r>
            <a:rPr lang="pl-PL" sz="2800" kern="1200" dirty="0" err="1"/>
            <a:t>companies</a:t>
          </a:r>
          <a:r>
            <a:rPr lang="pl-PL" sz="2800" kern="1200" dirty="0"/>
            <a:t> </a:t>
          </a:r>
        </a:p>
      </dsp:txBody>
      <dsp:txXfrm>
        <a:off x="3624295" y="963010"/>
        <a:ext cx="3267008" cy="1087847"/>
      </dsp:txXfrm>
    </dsp:sp>
    <dsp:sp modelId="{9D2FADA7-EC0B-4BF4-940C-B423E1C01719}">
      <dsp:nvSpPr>
        <dsp:cNvPr id="0" name=""/>
        <dsp:cNvSpPr/>
      </dsp:nvSpPr>
      <dsp:spPr>
        <a:xfrm>
          <a:off x="7119595" y="904160"/>
          <a:ext cx="3384708" cy="1205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pl-PL" sz="2800" kern="1200" dirty="0" err="1"/>
            <a:t>implementation</a:t>
          </a:r>
          <a:endParaRPr lang="pl-PL" sz="2800" kern="1200" dirty="0"/>
        </a:p>
      </dsp:txBody>
      <dsp:txXfrm>
        <a:off x="7178445" y="963010"/>
        <a:ext cx="3267008" cy="108784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3" y="2195673"/>
            <a:ext cx="5263955"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Outsourcing (</a:t>
            </a:r>
            <a:r>
              <a:rPr lang="pl-PL" sz="4400" dirty="0" err="1">
                <a:latin typeface="Tahoma" panose="020B0604030504040204" pitchFamily="34" charset="0"/>
                <a:ea typeface="Tahoma" panose="020B0604030504040204" pitchFamily="34" charset="0"/>
                <a:cs typeface="Tahoma" panose="020B0604030504040204" pitchFamily="34" charset="0"/>
              </a:rPr>
              <a:t>Make</a:t>
            </a:r>
            <a:r>
              <a:rPr lang="pl-PL" sz="4400" dirty="0">
                <a:latin typeface="Tahoma" panose="020B0604030504040204" pitchFamily="34" charset="0"/>
                <a:ea typeface="Tahoma" panose="020B0604030504040204" pitchFamily="34" charset="0"/>
                <a:cs typeface="Tahoma" panose="020B0604030504040204" pitchFamily="34" charset="0"/>
              </a:rPr>
              <a:t> </a:t>
            </a:r>
            <a:r>
              <a:rPr lang="pl-PL" sz="4400" dirty="0" err="1">
                <a:latin typeface="Tahoma" panose="020B0604030504040204" pitchFamily="34" charset="0"/>
                <a:ea typeface="Tahoma" panose="020B0604030504040204" pitchFamily="34" charset="0"/>
                <a:cs typeface="Tahoma" panose="020B0604030504040204" pitchFamily="34" charset="0"/>
              </a:rPr>
              <a:t>or</a:t>
            </a:r>
            <a:r>
              <a:rPr lang="pl-PL" sz="4400" dirty="0">
                <a:latin typeface="Tahoma" panose="020B0604030504040204" pitchFamily="34" charset="0"/>
                <a:ea typeface="Tahoma" panose="020B0604030504040204" pitchFamily="34" charset="0"/>
                <a:cs typeface="Tahoma" panose="020B0604030504040204" pitchFamily="34" charset="0"/>
              </a:rPr>
              <a:t> </a:t>
            </a:r>
            <a:r>
              <a:rPr lang="pl-PL" sz="4400" dirty="0" err="1">
                <a:latin typeface="Tahoma" panose="020B0604030504040204" pitchFamily="34" charset="0"/>
                <a:ea typeface="Tahoma" panose="020B0604030504040204" pitchFamily="34" charset="0"/>
                <a:cs typeface="Tahoma" panose="020B0604030504040204" pitchFamily="34" charset="0"/>
              </a:rPr>
              <a:t>Buy</a:t>
            </a:r>
            <a:r>
              <a:rPr lang="pl-PL" sz="4400" dirty="0">
                <a:latin typeface="Tahoma" panose="020B0604030504040204" pitchFamily="34" charset="0"/>
                <a:ea typeface="Tahoma" panose="020B0604030504040204" pitchFamily="34" charset="0"/>
                <a:cs typeface="Tahoma" panose="020B0604030504040204" pitchFamily="34" charset="0"/>
              </a:rPr>
              <a:t>)</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err="1">
                <a:latin typeface="Tahoma" panose="020B0604030504040204" pitchFamily="34" charset="0"/>
                <a:ea typeface="Tahoma" panose="020B0604030504040204" pitchFamily="34" charset="0"/>
                <a:cs typeface="Tahoma" panose="020B0604030504040204" pitchFamily="34" charset="0"/>
              </a:rPr>
              <a:t>Lecture</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12" name="Tytuł 1">
            <a:extLst>
              <a:ext uri="{FF2B5EF4-FFF2-40B4-BE49-F238E27FC236}">
                <a16:creationId xmlns:a16="http://schemas.microsoft.com/office/drawing/2014/main" id="{FE18AD2B-1CEF-B6FD-3058-1736C5CAD059}"/>
              </a:ext>
            </a:extLst>
          </p:cNvPr>
          <p:cNvSpPr>
            <a:spLocks noGrp="1"/>
          </p:cNvSpPr>
          <p:nvPr>
            <p:ph type="ctrTitle"/>
          </p:nvPr>
        </p:nvSpPr>
        <p:spPr>
          <a:xfrm>
            <a:off x="4811697" y="546867"/>
            <a:ext cx="7306347" cy="1752566"/>
          </a:xfrm>
        </p:spPr>
        <p:txBody>
          <a:bodyPr>
            <a:normAutofit fontScale="90000"/>
          </a:bodyPr>
          <a:lstStyle/>
          <a:p>
            <a:r>
              <a:rPr lang="en-US" b="1" dirty="0"/>
              <a:t>Advanced using of spreadsheet to analyze logistics data</a:t>
            </a:r>
            <a:endParaRPr lang="pl-PL" b="1" dirty="0"/>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Basic </a:t>
            </a:r>
            <a:r>
              <a:rPr lang="pl-PL" dirty="0" err="1"/>
              <a:t>types</a:t>
            </a:r>
            <a:r>
              <a:rPr lang="pl-PL" dirty="0"/>
              <a:t> of outsourcing</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21452" y="6545828"/>
            <a:ext cx="4580467" cy="312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Matejun</a:t>
            </a:r>
            <a:r>
              <a:rPr lang="pl-PL" sz="1200" dirty="0">
                <a:solidFill>
                  <a:srgbClr val="7F7F7F"/>
                </a:solidFill>
              </a:rPr>
              <a:t>, 2006</a:t>
            </a:r>
          </a:p>
        </p:txBody>
      </p:sp>
      <p:graphicFrame>
        <p:nvGraphicFramePr>
          <p:cNvPr id="7" name="Symbol zastępczy zawartości 6">
            <a:extLst>
              <a:ext uri="{FF2B5EF4-FFF2-40B4-BE49-F238E27FC236}">
                <a16:creationId xmlns:a16="http://schemas.microsoft.com/office/drawing/2014/main" id="{571CDBA4-0320-107A-FE2D-B7C225DB2643}"/>
              </a:ext>
            </a:extLst>
          </p:cNvPr>
          <p:cNvGraphicFramePr>
            <a:graphicFrameLocks noGrp="1"/>
          </p:cNvGraphicFramePr>
          <p:nvPr>
            <p:ph idx="1"/>
          </p:nvPr>
        </p:nvGraphicFramePr>
        <p:xfrm>
          <a:off x="754380" y="1705188"/>
          <a:ext cx="10683240" cy="4251994"/>
        </p:xfrm>
        <a:graphic>
          <a:graphicData uri="http://schemas.openxmlformats.org/drawingml/2006/table">
            <a:tbl>
              <a:tblPr firstRow="1" bandRow="1">
                <a:tableStyleId>{5C22544A-7EE6-4342-B048-85BDC9FD1C3A}</a:tableStyleId>
              </a:tblPr>
              <a:tblGrid>
                <a:gridCol w="3561080">
                  <a:extLst>
                    <a:ext uri="{9D8B030D-6E8A-4147-A177-3AD203B41FA5}">
                      <a16:colId xmlns:a16="http://schemas.microsoft.com/office/drawing/2014/main" val="2319446816"/>
                    </a:ext>
                  </a:extLst>
                </a:gridCol>
                <a:gridCol w="3561080">
                  <a:extLst>
                    <a:ext uri="{9D8B030D-6E8A-4147-A177-3AD203B41FA5}">
                      <a16:colId xmlns:a16="http://schemas.microsoft.com/office/drawing/2014/main" val="2479941172"/>
                    </a:ext>
                  </a:extLst>
                </a:gridCol>
                <a:gridCol w="3561080">
                  <a:extLst>
                    <a:ext uri="{9D8B030D-6E8A-4147-A177-3AD203B41FA5}">
                      <a16:colId xmlns:a16="http://schemas.microsoft.com/office/drawing/2014/main" val="3911146147"/>
                    </a:ext>
                  </a:extLst>
                </a:gridCol>
              </a:tblGrid>
              <a:tr h="633536">
                <a:tc>
                  <a:txBody>
                    <a:bodyPr/>
                    <a:lstStyle/>
                    <a:p>
                      <a:pPr algn="ctr"/>
                      <a:r>
                        <a:rPr lang="pl-PL" sz="1600" dirty="0" err="1">
                          <a:latin typeface="Tahoma" panose="020B0604030504040204" pitchFamily="34" charset="0"/>
                          <a:ea typeface="Tahoma" panose="020B0604030504040204" pitchFamily="34" charset="0"/>
                          <a:cs typeface="Tahoma" panose="020B0604030504040204" pitchFamily="34" charset="0"/>
                        </a:rPr>
                        <a:t>Division</a:t>
                      </a:r>
                      <a:r>
                        <a:rPr lang="pl-PL" sz="1600" dirty="0">
                          <a:latin typeface="Tahoma" panose="020B0604030504040204" pitchFamily="34" charset="0"/>
                          <a:ea typeface="Tahoma" panose="020B0604030504040204" pitchFamily="34" charset="0"/>
                          <a:cs typeface="Tahoma" panose="020B0604030504040204" pitchFamily="34" charset="0"/>
                        </a:rPr>
                        <a:t> </a:t>
                      </a:r>
                      <a:r>
                        <a:rPr lang="pl-PL" sz="1600" dirty="0" err="1">
                          <a:latin typeface="Tahoma" panose="020B0604030504040204" pitchFamily="34" charset="0"/>
                          <a:ea typeface="Tahoma" panose="020B0604030504040204" pitchFamily="34" charset="0"/>
                          <a:cs typeface="Tahoma" panose="020B0604030504040204" pitchFamily="34" charset="0"/>
                        </a:rPr>
                        <a:t>criterion</a:t>
                      </a:r>
                      <a:endParaRPr lang="pl-PL" sz="1600" dirty="0">
                        <a:latin typeface="Tahoma" panose="020B0604030504040204" pitchFamily="34" charset="0"/>
                        <a:ea typeface="Tahoma" panose="020B0604030504040204" pitchFamily="34" charset="0"/>
                        <a:cs typeface="Tahoma" panose="020B0604030504040204" pitchFamily="34" charset="0"/>
                      </a:endParaRPr>
                    </a:p>
                  </a:txBody>
                  <a:tcPr anchor="ctr"/>
                </a:tc>
                <a:tc gridSpan="2">
                  <a:txBody>
                    <a:bodyPr/>
                    <a:lstStyle/>
                    <a:p>
                      <a:pPr algn="ctr"/>
                      <a:r>
                        <a:rPr lang="pl-PL" sz="1600" dirty="0" err="1">
                          <a:latin typeface="Tahoma" panose="020B0604030504040204" pitchFamily="34" charset="0"/>
                          <a:ea typeface="Tahoma" panose="020B0604030504040204" pitchFamily="34" charset="0"/>
                          <a:cs typeface="Tahoma" panose="020B0604030504040204" pitchFamily="34" charset="0"/>
                        </a:rPr>
                        <a:t>Types</a:t>
                      </a:r>
                      <a:r>
                        <a:rPr lang="pl-PL" sz="1600" dirty="0">
                          <a:latin typeface="Tahoma" panose="020B0604030504040204" pitchFamily="34" charset="0"/>
                          <a:ea typeface="Tahoma" panose="020B0604030504040204" pitchFamily="34" charset="0"/>
                          <a:cs typeface="Tahoma" panose="020B0604030504040204" pitchFamily="34" charset="0"/>
                        </a:rPr>
                        <a:t> of outsourcing</a:t>
                      </a:r>
                    </a:p>
                  </a:txBody>
                  <a:tcPr anchor="ctr"/>
                </a:tc>
                <a:tc hMerge="1">
                  <a:txBody>
                    <a:bodyPr/>
                    <a:lstStyle/>
                    <a:p>
                      <a:pPr algn="ctr"/>
                      <a:endParaRPr lang="pl-PL" sz="16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743188773"/>
                  </a:ext>
                </a:extLst>
              </a:tr>
              <a:tr h="419578">
                <a:tc>
                  <a:txBody>
                    <a:bodyPr/>
                    <a:lstStyle/>
                    <a:p>
                      <a:pPr algn="just">
                        <a:lnSpc>
                          <a:spcPct val="150000"/>
                        </a:lnSpc>
                        <a:spcAft>
                          <a:spcPts val="600"/>
                        </a:spcAft>
                      </a:pPr>
                      <a:r>
                        <a:rPr lang="pl-PL" sz="1100" kern="100" dirty="0" err="1">
                          <a:effectLst/>
                          <a:latin typeface="Tahoma" panose="020B0604030504040204" pitchFamily="34" charset="0"/>
                          <a:ea typeface="Tahoma" panose="020B0604030504040204" pitchFamily="34" charset="0"/>
                          <a:cs typeface="Tahoma" panose="020B0604030504040204" pitchFamily="34" charset="0"/>
                        </a:rPr>
                        <a:t>Type</a:t>
                      </a:r>
                      <a:r>
                        <a:rPr lang="pl-PL" sz="1100" kern="100" dirty="0">
                          <a:effectLst/>
                          <a:latin typeface="Tahoma" panose="020B0604030504040204" pitchFamily="34" charset="0"/>
                          <a:ea typeface="Tahoma" panose="020B0604030504040204" pitchFamily="34" charset="0"/>
                          <a:cs typeface="Tahoma" panose="020B0604030504040204" pitchFamily="34" charset="0"/>
                        </a:rPr>
                        <a:t> of </a:t>
                      </a:r>
                      <a:r>
                        <a:rPr lang="pl-PL" sz="1100" kern="100" dirty="0" err="1">
                          <a:effectLst/>
                          <a:latin typeface="Tahoma" panose="020B0604030504040204" pitchFamily="34" charset="0"/>
                          <a:ea typeface="Tahoma" panose="020B0604030504040204" pitchFamily="34" charset="0"/>
                          <a:cs typeface="Tahoma" panose="020B0604030504040204" pitchFamily="34" charset="0"/>
                        </a:rPr>
                        <a:t>separated</a:t>
                      </a:r>
                      <a:r>
                        <a:rPr lang="pl-PL" sz="1100" kern="100" dirty="0">
                          <a:effectLst/>
                          <a:latin typeface="Tahoma" panose="020B0604030504040204" pitchFamily="34" charset="0"/>
                          <a:ea typeface="Tahoma" panose="020B0604030504040204" pitchFamily="34" charset="0"/>
                          <a:cs typeface="Tahoma" panose="020B0604030504040204" pitchFamily="34" charset="0"/>
                        </a:rPr>
                        <a:t> </a:t>
                      </a:r>
                      <a:r>
                        <a:rPr lang="pl-PL" sz="1100" kern="100" dirty="0" err="1">
                          <a:effectLst/>
                          <a:latin typeface="Tahoma" panose="020B0604030504040204" pitchFamily="34" charset="0"/>
                          <a:ea typeface="Tahoma" panose="020B0604030504040204" pitchFamily="34" charset="0"/>
                          <a:cs typeface="Tahoma" panose="020B0604030504040204" pitchFamily="34" charset="0"/>
                        </a:rPr>
                        <a:t>functions</a:t>
                      </a:r>
                      <a:endParaRPr lang="pl-PL" sz="11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outsourcing of </a:t>
                      </a:r>
                      <a:r>
                        <a:rPr lang="pl-PL" sz="1100" kern="100" dirty="0" err="1">
                          <a:effectLst/>
                          <a:latin typeface="Tahoma" panose="020B0604030504040204" pitchFamily="34" charset="0"/>
                          <a:ea typeface="Tahoma" panose="020B0604030504040204" pitchFamily="34" charset="0"/>
                          <a:cs typeface="Tahoma" panose="020B0604030504040204" pitchFamily="34" charset="0"/>
                        </a:rPr>
                        <a:t>auxiliary</a:t>
                      </a:r>
                      <a:r>
                        <a:rPr lang="pl-PL" sz="1100" kern="100" dirty="0">
                          <a:effectLst/>
                          <a:latin typeface="Tahoma" panose="020B0604030504040204" pitchFamily="34" charset="0"/>
                          <a:ea typeface="Tahoma" panose="020B0604030504040204" pitchFamily="34" charset="0"/>
                          <a:cs typeface="Tahoma" panose="020B0604030504040204" pitchFamily="34" charset="0"/>
                        </a:rPr>
                        <a:t> </a:t>
                      </a:r>
                      <a:r>
                        <a:rPr lang="pl-PL" sz="1100" kern="100" dirty="0" err="1">
                          <a:effectLst/>
                          <a:latin typeface="Tahoma" panose="020B0604030504040204" pitchFamily="34" charset="0"/>
                          <a:ea typeface="Tahoma" panose="020B0604030504040204" pitchFamily="34" charset="0"/>
                          <a:cs typeface="Tahoma" panose="020B0604030504040204" pitchFamily="34" charset="0"/>
                        </a:rPr>
                        <a:t>functions</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outsourcing of management </a:t>
                      </a:r>
                      <a:r>
                        <a:rPr lang="pl-PL" sz="1100" kern="100" dirty="0" err="1">
                          <a:effectLst/>
                          <a:latin typeface="Tahoma" panose="020B0604030504040204" pitchFamily="34" charset="0"/>
                          <a:ea typeface="Tahoma" panose="020B0604030504040204" pitchFamily="34" charset="0"/>
                          <a:cs typeface="Tahoma" panose="020B0604030504040204" pitchFamily="34" charset="0"/>
                        </a:rPr>
                        <a:t>functions</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R w="12700" cap="flat" cmpd="sng" algn="ctr">
                      <a:solidFill>
                        <a:srgbClr val="CFD5EA"/>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100" kern="100" dirty="0">
                          <a:effectLst/>
                          <a:latin typeface="Tahoma" panose="020B0604030504040204" pitchFamily="34" charset="0"/>
                          <a:ea typeface="Tahoma" panose="020B0604030504040204" pitchFamily="34" charset="0"/>
                          <a:cs typeface="Tahoma" panose="020B0604030504040204" pitchFamily="34" charset="0"/>
                        </a:rPr>
                        <a:t>outsourcing of </a:t>
                      </a:r>
                      <a:r>
                        <a:rPr lang="pl-PL" sz="1100" kern="100" dirty="0" err="1">
                          <a:effectLst/>
                          <a:latin typeface="Tahoma" panose="020B0604030504040204" pitchFamily="34" charset="0"/>
                          <a:ea typeface="Tahoma" panose="020B0604030504040204" pitchFamily="34" charset="0"/>
                          <a:cs typeface="Tahoma" panose="020B0604030504040204" pitchFamily="34" charset="0"/>
                        </a:rPr>
                        <a:t>basic</a:t>
                      </a:r>
                      <a:r>
                        <a:rPr lang="pl-PL" sz="1100" kern="100" dirty="0">
                          <a:effectLst/>
                          <a:latin typeface="Tahoma" panose="020B0604030504040204" pitchFamily="34" charset="0"/>
                          <a:ea typeface="Tahoma" panose="020B0604030504040204" pitchFamily="34" charset="0"/>
                          <a:cs typeface="Tahoma" panose="020B0604030504040204" pitchFamily="34" charset="0"/>
                        </a:rPr>
                        <a:t> </a:t>
                      </a:r>
                      <a:r>
                        <a:rPr lang="pl-PL" sz="1100" kern="100" dirty="0" err="1">
                          <a:effectLst/>
                          <a:latin typeface="Tahoma" panose="020B0604030504040204" pitchFamily="34" charset="0"/>
                          <a:ea typeface="Tahoma" panose="020B0604030504040204" pitchFamily="34" charset="0"/>
                          <a:cs typeface="Tahoma" panose="020B0604030504040204" pitchFamily="34" charset="0"/>
                        </a:rPr>
                        <a:t>functions</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L w="12700" cap="flat" cmpd="sng" algn="ctr">
                      <a:solidFill>
                        <a:srgbClr val="CFD5EA"/>
                      </a:solidFill>
                      <a:prstDash val="solid"/>
                      <a:round/>
                      <a:headEnd type="none" w="med" len="med"/>
                      <a:tailEnd type="none" w="med" len="med"/>
                    </a:lnL>
                  </a:tcPr>
                </a:tc>
                <a:extLst>
                  <a:ext uri="{0D108BD9-81ED-4DB2-BD59-A6C34878D82A}">
                    <a16:rowId xmlns:a16="http://schemas.microsoft.com/office/drawing/2014/main" val="2101439144"/>
                  </a:ext>
                </a:extLst>
              </a:tr>
              <a:tr h="419578">
                <a:tc>
                  <a:txBody>
                    <a:bodyPr/>
                    <a:lstStyle/>
                    <a:p>
                      <a:pPr algn="just">
                        <a:lnSpc>
                          <a:spcPct val="150000"/>
                        </a:lnSpc>
                        <a:spcAft>
                          <a:spcPts val="600"/>
                        </a:spcAft>
                      </a:pPr>
                      <a:r>
                        <a:rPr lang="pl-PL" sz="1100" kern="100">
                          <a:effectLst/>
                          <a:latin typeface="Tahoma" panose="020B0604030504040204" pitchFamily="34" charset="0"/>
                          <a:ea typeface="Tahoma" panose="020B0604030504040204" pitchFamily="34" charset="0"/>
                          <a:cs typeface="Tahoma" panose="020B0604030504040204" pitchFamily="34" charset="0"/>
                        </a:rPr>
                        <a:t>Type of separated activity</a:t>
                      </a: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outsourcing of </a:t>
                      </a:r>
                      <a:r>
                        <a:rPr lang="pl-PL" sz="1100" kern="100" dirty="0" err="1">
                          <a:effectLst/>
                          <a:latin typeface="Tahoma" panose="020B0604030504040204" pitchFamily="34" charset="0"/>
                          <a:ea typeface="Tahoma" panose="020B0604030504040204" pitchFamily="34" charset="0"/>
                          <a:cs typeface="Tahoma" panose="020B0604030504040204" pitchFamily="34" charset="0"/>
                        </a:rPr>
                        <a:t>side</a:t>
                      </a:r>
                      <a:r>
                        <a:rPr lang="pl-PL" sz="1100" kern="100" dirty="0">
                          <a:effectLst/>
                          <a:latin typeface="Tahoma" panose="020B0604030504040204" pitchFamily="34" charset="0"/>
                          <a:ea typeface="Tahoma" panose="020B0604030504040204" pitchFamily="34" charset="0"/>
                          <a:cs typeface="Tahoma" panose="020B0604030504040204" pitchFamily="34" charset="0"/>
                        </a:rPr>
                        <a:t> </a:t>
                      </a:r>
                      <a:r>
                        <a:rPr lang="pl-PL" sz="1100" kern="100" dirty="0" err="1">
                          <a:effectLst/>
                          <a:latin typeface="Tahoma" panose="020B0604030504040204" pitchFamily="34" charset="0"/>
                          <a:ea typeface="Tahoma" panose="020B0604030504040204" pitchFamily="34" charset="0"/>
                          <a:cs typeface="Tahoma" panose="020B0604030504040204" pitchFamily="34" charset="0"/>
                        </a:rPr>
                        <a:t>activities</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outsourcing of </a:t>
                      </a:r>
                      <a:r>
                        <a:rPr lang="pl-PL" sz="1100" kern="100" dirty="0" err="1">
                          <a:effectLst/>
                          <a:latin typeface="Tahoma" panose="020B0604030504040204" pitchFamily="34" charset="0"/>
                          <a:ea typeface="Tahoma" panose="020B0604030504040204" pitchFamily="34" charset="0"/>
                          <a:cs typeface="Tahoma" panose="020B0604030504040204" pitchFamily="34" charset="0"/>
                        </a:rPr>
                        <a:t>auxiliary</a:t>
                      </a:r>
                      <a:r>
                        <a:rPr lang="pl-PL" sz="1100" kern="100" dirty="0">
                          <a:effectLst/>
                          <a:latin typeface="Tahoma" panose="020B0604030504040204" pitchFamily="34" charset="0"/>
                          <a:ea typeface="Tahoma" panose="020B0604030504040204" pitchFamily="34" charset="0"/>
                          <a:cs typeface="Tahoma" panose="020B0604030504040204" pitchFamily="34" charset="0"/>
                        </a:rPr>
                        <a:t> </a:t>
                      </a:r>
                      <a:r>
                        <a:rPr lang="pl-PL" sz="1100" kern="100" dirty="0" err="1">
                          <a:effectLst/>
                          <a:latin typeface="Tahoma" panose="020B0604030504040204" pitchFamily="34" charset="0"/>
                          <a:ea typeface="Tahoma" panose="020B0604030504040204" pitchFamily="34" charset="0"/>
                          <a:cs typeface="Tahoma" panose="020B0604030504040204" pitchFamily="34" charset="0"/>
                        </a:rPr>
                        <a:t>activities</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R w="12700" cap="flat" cmpd="sng" algn="ctr">
                      <a:solidFill>
                        <a:srgbClr val="E9EBF5"/>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100" kern="100" dirty="0">
                          <a:effectLst/>
                          <a:latin typeface="Tahoma" panose="020B0604030504040204" pitchFamily="34" charset="0"/>
                          <a:ea typeface="Tahoma" panose="020B0604030504040204" pitchFamily="34" charset="0"/>
                          <a:cs typeface="Tahoma" panose="020B0604030504040204" pitchFamily="34" charset="0"/>
                        </a:rPr>
                        <a:t>outsourcing of </a:t>
                      </a:r>
                      <a:r>
                        <a:rPr lang="pl-PL" sz="1100" kern="100" dirty="0" err="1">
                          <a:effectLst/>
                          <a:latin typeface="Tahoma" panose="020B0604030504040204" pitchFamily="34" charset="0"/>
                          <a:ea typeface="Tahoma" panose="020B0604030504040204" pitchFamily="34" charset="0"/>
                          <a:cs typeface="Tahoma" panose="020B0604030504040204" pitchFamily="34" charset="0"/>
                        </a:rPr>
                        <a:t>core</a:t>
                      </a:r>
                      <a:r>
                        <a:rPr lang="pl-PL" sz="1100" kern="100" dirty="0">
                          <a:effectLst/>
                          <a:latin typeface="Tahoma" panose="020B0604030504040204" pitchFamily="34" charset="0"/>
                          <a:ea typeface="Tahoma" panose="020B0604030504040204" pitchFamily="34" charset="0"/>
                          <a:cs typeface="Tahoma" panose="020B0604030504040204" pitchFamily="34" charset="0"/>
                        </a:rPr>
                        <a:t> </a:t>
                      </a:r>
                      <a:r>
                        <a:rPr lang="pl-PL" sz="1100" kern="100" dirty="0" err="1">
                          <a:effectLst/>
                          <a:latin typeface="Tahoma" panose="020B0604030504040204" pitchFamily="34" charset="0"/>
                          <a:ea typeface="Tahoma" panose="020B0604030504040204" pitchFamily="34" charset="0"/>
                          <a:cs typeface="Tahoma" panose="020B0604030504040204" pitchFamily="34" charset="0"/>
                        </a:rPr>
                        <a:t>activities</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L w="12700" cap="flat" cmpd="sng" algn="ctr">
                      <a:solidFill>
                        <a:srgbClr val="E9EBF5"/>
                      </a:solidFill>
                      <a:prstDash val="solid"/>
                      <a:round/>
                      <a:headEnd type="none" w="med" len="med"/>
                      <a:tailEnd type="none" w="med" len="med"/>
                    </a:lnL>
                  </a:tcPr>
                </a:tc>
                <a:extLst>
                  <a:ext uri="{0D108BD9-81ED-4DB2-BD59-A6C34878D82A}">
                    <a16:rowId xmlns:a16="http://schemas.microsoft.com/office/drawing/2014/main" val="548115733"/>
                  </a:ext>
                </a:extLst>
              </a:tr>
              <a:tr h="512734">
                <a:tc>
                  <a:txBody>
                    <a:bodyPr/>
                    <a:lstStyle/>
                    <a:p>
                      <a:pPr algn="just">
                        <a:lnSpc>
                          <a:spcPct val="150000"/>
                        </a:lnSpc>
                        <a:spcAft>
                          <a:spcPts val="600"/>
                        </a:spcAft>
                      </a:pPr>
                      <a:r>
                        <a:rPr lang="en-US" sz="1100" kern="100">
                          <a:effectLst/>
                          <a:latin typeface="Tahoma" panose="020B0604030504040204" pitchFamily="34" charset="0"/>
                          <a:ea typeface="Tahoma" panose="020B0604030504040204" pitchFamily="34" charset="0"/>
                          <a:cs typeface="Tahoma" panose="020B0604030504040204" pitchFamily="34" charset="0"/>
                        </a:rPr>
                        <a:t>Type of outsourcing by function</a:t>
                      </a:r>
                      <a:endParaRPr lang="pl-PL" sz="11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outsourcing of IT services;</a:t>
                      </a:r>
                    </a:p>
                    <a:p>
                      <a:pPr marL="342900" lvl="0" indent="-342900" algn="just">
                        <a:lnSpc>
                          <a:spcPct val="150000"/>
                        </a:lnSpc>
                        <a:buClr>
                          <a:srgbClr val="1065AB"/>
                        </a:buClr>
                        <a:buFont typeface="Symbol" panose="05050102010706020507" pitchFamily="18" charset="2"/>
                        <a:buChar char=""/>
                      </a:pPr>
                      <a:r>
                        <a:rPr lang="pl-PL" sz="1100" kern="100" dirty="0" err="1">
                          <a:effectLst/>
                          <a:latin typeface="Tahoma" panose="020B0604030504040204" pitchFamily="34" charset="0"/>
                          <a:ea typeface="Tahoma" panose="020B0604030504040204" pitchFamily="34" charset="0"/>
                          <a:cs typeface="Tahoma" panose="020B0604030504040204" pitchFamily="34" charset="0"/>
                        </a:rPr>
                        <a:t>financial</a:t>
                      </a:r>
                      <a:r>
                        <a:rPr lang="pl-PL" sz="1100" kern="100" dirty="0">
                          <a:effectLst/>
                          <a:latin typeface="Tahoma" panose="020B0604030504040204" pitchFamily="34" charset="0"/>
                          <a:ea typeface="Tahoma" panose="020B0604030504040204" pitchFamily="34" charset="0"/>
                          <a:cs typeface="Tahoma" panose="020B0604030504040204" pitchFamily="34" charset="0"/>
                        </a:rPr>
                        <a:t> services outsourcing;</a:t>
                      </a:r>
                    </a:p>
                  </a:txBody>
                  <a:tcPr marL="68580" marR="68580" marT="0" marB="0" anchor="ctr">
                    <a:lnR w="12700" cap="flat" cmpd="sng" algn="ctr">
                      <a:solidFill>
                        <a:srgbClr val="CFD5EA"/>
                      </a:solidFill>
                      <a:prstDash val="solid"/>
                      <a:round/>
                      <a:headEnd type="none" w="med" len="med"/>
                      <a:tailEnd type="none" w="med" len="med"/>
                    </a:lnR>
                  </a:tcPr>
                </a:tc>
                <a:tc>
                  <a:txBody>
                    <a:bodyPr/>
                    <a:lstStyle/>
                    <a:p>
                      <a:pPr marL="342900" lvl="0" indent="-342900" algn="just">
                        <a:lnSpc>
                          <a:spcPct val="150000"/>
                        </a:lnSpc>
                        <a:buClr>
                          <a:srgbClr val="1065AB"/>
                        </a:buClr>
                        <a:buFont typeface="Symbol" panose="05050102010706020507" pitchFamily="18" charset="2"/>
                        <a:buChar char=""/>
                      </a:pPr>
                      <a:r>
                        <a:rPr lang="pl-PL" sz="1100" kern="100" dirty="0" err="1">
                          <a:effectLst/>
                          <a:latin typeface="Tahoma" panose="020B0604030504040204" pitchFamily="34" charset="0"/>
                          <a:ea typeface="Tahoma" panose="020B0604030504040204" pitchFamily="34" charset="0"/>
                          <a:cs typeface="Tahoma" panose="020B0604030504040204" pitchFamily="34" charset="0"/>
                        </a:rPr>
                        <a:t>logistics</a:t>
                      </a:r>
                      <a:r>
                        <a:rPr lang="pl-PL" sz="1100" kern="100" dirty="0">
                          <a:effectLst/>
                          <a:latin typeface="Tahoma" panose="020B0604030504040204" pitchFamily="34" charset="0"/>
                          <a:ea typeface="Tahoma" panose="020B0604030504040204" pitchFamily="34" charset="0"/>
                          <a:cs typeface="Tahoma" panose="020B0604030504040204" pitchFamily="34" charset="0"/>
                        </a:rPr>
                        <a:t> outsourcing;</a:t>
                      </a:r>
                    </a:p>
                    <a:p>
                      <a:pPr marL="342900" lvl="0" indent="-342900" algn="just">
                        <a:lnSpc>
                          <a:spcPct val="150000"/>
                        </a:lnSpc>
                        <a:spcAft>
                          <a:spcPts val="600"/>
                        </a:spcAft>
                        <a:buClr>
                          <a:srgbClr val="1065AB"/>
                        </a:buClr>
                        <a:buFont typeface="Symbol" panose="05050102010706020507" pitchFamily="18" charset="2"/>
                        <a:buChar char=""/>
                      </a:pPr>
                      <a:r>
                        <a:rPr lang="en-US" sz="1100" kern="100" dirty="0">
                          <a:effectLst/>
                          <a:latin typeface="Tahoma" panose="020B0604030504040204" pitchFamily="34" charset="0"/>
                          <a:ea typeface="Tahoma" panose="020B0604030504040204" pitchFamily="34" charset="0"/>
                          <a:cs typeface="Tahoma" panose="020B0604030504040204" pitchFamily="34" charset="0"/>
                        </a:rPr>
                        <a:t>human resources outsourcing and others</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L w="12700" cap="flat" cmpd="sng" algn="ctr">
                      <a:solidFill>
                        <a:srgbClr val="CFD5EA"/>
                      </a:solidFill>
                      <a:prstDash val="solid"/>
                      <a:round/>
                      <a:headEnd type="none" w="med" len="med"/>
                      <a:tailEnd type="none" w="med" len="med"/>
                    </a:lnL>
                  </a:tcPr>
                </a:tc>
                <a:extLst>
                  <a:ext uri="{0D108BD9-81ED-4DB2-BD59-A6C34878D82A}">
                    <a16:rowId xmlns:a16="http://schemas.microsoft.com/office/drawing/2014/main" val="2863295036"/>
                  </a:ext>
                </a:extLst>
              </a:tr>
              <a:tr h="419578">
                <a:tc>
                  <a:txBody>
                    <a:bodyPr/>
                    <a:lstStyle/>
                    <a:p>
                      <a:pPr algn="just">
                        <a:lnSpc>
                          <a:spcPct val="150000"/>
                        </a:lnSpc>
                        <a:spcAft>
                          <a:spcPts val="600"/>
                        </a:spcAft>
                      </a:pPr>
                      <a:r>
                        <a:rPr lang="pl-PL" sz="1100" kern="100">
                          <a:effectLst/>
                          <a:latin typeface="Tahoma" panose="020B0604030504040204" pitchFamily="34" charset="0"/>
                          <a:ea typeface="Tahoma" panose="020B0604030504040204" pitchFamily="34" charset="0"/>
                          <a:cs typeface="Tahoma" panose="020B0604030504040204" pitchFamily="34" charset="0"/>
                        </a:rPr>
                        <a:t>Complexity of separated functions</a:t>
                      </a: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outsourcing of </a:t>
                      </a:r>
                      <a:r>
                        <a:rPr lang="pl-PL" sz="1100" kern="100" dirty="0" err="1">
                          <a:effectLst/>
                          <a:latin typeface="Tahoma" panose="020B0604030504040204" pitchFamily="34" charset="0"/>
                          <a:ea typeface="Tahoma" panose="020B0604030504040204" pitchFamily="34" charset="0"/>
                          <a:cs typeface="Tahoma" panose="020B0604030504040204" pitchFamily="34" charset="0"/>
                        </a:rPr>
                        <a:t>individual</a:t>
                      </a:r>
                      <a:r>
                        <a:rPr lang="pl-PL" sz="1100" kern="100" dirty="0">
                          <a:effectLst/>
                          <a:latin typeface="Tahoma" panose="020B0604030504040204" pitchFamily="34" charset="0"/>
                          <a:ea typeface="Tahoma" panose="020B0604030504040204" pitchFamily="34" charset="0"/>
                          <a:cs typeface="Tahoma" panose="020B0604030504040204" pitchFamily="34" charset="0"/>
                        </a:rPr>
                        <a:t> </a:t>
                      </a:r>
                      <a:r>
                        <a:rPr lang="pl-PL" sz="1100" kern="100" dirty="0" err="1">
                          <a:effectLst/>
                          <a:latin typeface="Tahoma" panose="020B0604030504040204" pitchFamily="34" charset="0"/>
                          <a:ea typeface="Tahoma" panose="020B0604030504040204" pitchFamily="34" charset="0"/>
                          <a:cs typeface="Tahoma" panose="020B0604030504040204" pitchFamily="34" charset="0"/>
                        </a:rPr>
                        <a:t>functions</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50000"/>
                        </a:lnSpc>
                        <a:buClr>
                          <a:srgbClr val="1065AB"/>
                        </a:buClr>
                        <a:buFont typeface="Symbol" panose="05050102010706020507" pitchFamily="18" charset="2"/>
                        <a:buChar char=""/>
                      </a:pPr>
                      <a:r>
                        <a:rPr lang="pl-PL" sz="1100" kern="100" dirty="0" err="1">
                          <a:effectLst/>
                          <a:latin typeface="Tahoma" panose="020B0604030504040204" pitchFamily="34" charset="0"/>
                          <a:ea typeface="Tahoma" panose="020B0604030504040204" pitchFamily="34" charset="0"/>
                          <a:cs typeface="Tahoma" panose="020B0604030504040204" pitchFamily="34" charset="0"/>
                        </a:rPr>
                        <a:t>process</a:t>
                      </a:r>
                      <a:r>
                        <a:rPr lang="pl-PL" sz="1100" kern="100" dirty="0">
                          <a:effectLst/>
                          <a:latin typeface="Tahoma" panose="020B0604030504040204" pitchFamily="34" charset="0"/>
                          <a:ea typeface="Tahoma" panose="020B0604030504040204" pitchFamily="34" charset="0"/>
                          <a:cs typeface="Tahoma" panose="020B0604030504040204" pitchFamily="34" charset="0"/>
                        </a:rPr>
                        <a:t> outsourcing (BPO);</a:t>
                      </a:r>
                    </a:p>
                  </a:txBody>
                  <a:tcPr marL="68580" marR="68580" marT="0" marB="0" anchor="ctr">
                    <a:lnR w="12700" cap="flat" cmpd="sng" algn="ctr">
                      <a:solidFill>
                        <a:srgbClr val="E9EBF5"/>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100" kern="100" dirty="0">
                          <a:effectLst/>
                          <a:latin typeface="Tahoma" panose="020B0604030504040204" pitchFamily="34" charset="0"/>
                          <a:ea typeface="Tahoma" panose="020B0604030504040204" pitchFamily="34" charset="0"/>
                          <a:cs typeface="Tahoma" panose="020B0604030504040204" pitchFamily="34" charset="0"/>
                        </a:rPr>
                        <a:t>outsourcing of </a:t>
                      </a:r>
                      <a:r>
                        <a:rPr lang="pl-PL" sz="1100" kern="100" dirty="0" err="1">
                          <a:effectLst/>
                          <a:latin typeface="Tahoma" panose="020B0604030504040204" pitchFamily="34" charset="0"/>
                          <a:ea typeface="Tahoma" panose="020B0604030504040204" pitchFamily="34" charset="0"/>
                          <a:cs typeface="Tahoma" panose="020B0604030504040204" pitchFamily="34" charset="0"/>
                        </a:rPr>
                        <a:t>functional</a:t>
                      </a:r>
                      <a:r>
                        <a:rPr lang="pl-PL" sz="1100" kern="100" dirty="0">
                          <a:effectLst/>
                          <a:latin typeface="Tahoma" panose="020B0604030504040204" pitchFamily="34" charset="0"/>
                          <a:ea typeface="Tahoma" panose="020B0604030504040204" pitchFamily="34" charset="0"/>
                          <a:cs typeface="Tahoma" panose="020B0604030504040204" pitchFamily="34" charset="0"/>
                        </a:rPr>
                        <a:t> </a:t>
                      </a:r>
                      <a:r>
                        <a:rPr lang="pl-PL" sz="1100" kern="100" dirty="0" err="1">
                          <a:effectLst/>
                          <a:latin typeface="Tahoma" panose="020B0604030504040204" pitchFamily="34" charset="0"/>
                          <a:ea typeface="Tahoma" panose="020B0604030504040204" pitchFamily="34" charset="0"/>
                          <a:cs typeface="Tahoma" panose="020B0604030504040204" pitchFamily="34" charset="0"/>
                        </a:rPr>
                        <a:t>areas</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L w="12700" cap="flat" cmpd="sng" algn="ctr">
                      <a:solidFill>
                        <a:srgbClr val="E9EBF5"/>
                      </a:solidFill>
                      <a:prstDash val="solid"/>
                      <a:round/>
                      <a:headEnd type="none" w="med" len="med"/>
                      <a:tailEnd type="none" w="med" len="med"/>
                    </a:lnL>
                  </a:tcPr>
                </a:tc>
                <a:extLst>
                  <a:ext uri="{0D108BD9-81ED-4DB2-BD59-A6C34878D82A}">
                    <a16:rowId xmlns:a16="http://schemas.microsoft.com/office/drawing/2014/main" val="4057255660"/>
                  </a:ext>
                </a:extLst>
              </a:tr>
              <a:tr h="419578">
                <a:tc>
                  <a:txBody>
                    <a:bodyPr/>
                    <a:lstStyle/>
                    <a:p>
                      <a:pPr algn="just">
                        <a:lnSpc>
                          <a:spcPct val="150000"/>
                        </a:lnSpc>
                        <a:spcAft>
                          <a:spcPts val="600"/>
                        </a:spcAft>
                      </a:pPr>
                      <a:r>
                        <a:rPr lang="pl-PL" sz="1100" kern="100">
                          <a:effectLst/>
                          <a:latin typeface="Tahoma" panose="020B0604030504040204" pitchFamily="34" charset="0"/>
                          <a:ea typeface="Tahoma" panose="020B0604030504040204" pitchFamily="34" charset="0"/>
                          <a:cs typeface="Tahoma" panose="020B0604030504040204" pitchFamily="34" charset="0"/>
                        </a:rPr>
                        <a:t>Purpose of the separation</a:t>
                      </a: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100" kern="100" dirty="0" err="1">
                          <a:effectLst/>
                          <a:latin typeface="Tahoma" panose="020B0604030504040204" pitchFamily="34" charset="0"/>
                          <a:ea typeface="Tahoma" panose="020B0604030504040204" pitchFamily="34" charset="0"/>
                          <a:cs typeface="Tahoma" panose="020B0604030504040204" pitchFamily="34" charset="0"/>
                        </a:rPr>
                        <a:t>repair</a:t>
                      </a:r>
                      <a:r>
                        <a:rPr lang="pl-PL" sz="1100" kern="100" dirty="0">
                          <a:effectLst/>
                          <a:latin typeface="Tahoma" panose="020B0604030504040204" pitchFamily="34" charset="0"/>
                          <a:ea typeface="Tahoma" panose="020B0604030504040204" pitchFamily="34" charset="0"/>
                          <a:cs typeface="Tahoma" panose="020B0604030504040204" pitchFamily="34" charset="0"/>
                        </a:rPr>
                        <a:t> outsourcing;</a:t>
                      </a:r>
                    </a:p>
                    <a:p>
                      <a:pPr marL="342900" lvl="0" indent="-342900" algn="just">
                        <a:lnSpc>
                          <a:spcPct val="150000"/>
                        </a:lnSpc>
                        <a:buClr>
                          <a:srgbClr val="1065AB"/>
                        </a:buClr>
                        <a:buFont typeface="Symbol" panose="05050102010706020507" pitchFamily="18" charset="2"/>
                        <a:buChar char=""/>
                      </a:pPr>
                      <a:r>
                        <a:rPr lang="pl-PL" sz="1100" kern="100" dirty="0" err="1">
                          <a:effectLst/>
                          <a:latin typeface="Tahoma" panose="020B0604030504040204" pitchFamily="34" charset="0"/>
                          <a:ea typeface="Tahoma" panose="020B0604030504040204" pitchFamily="34" charset="0"/>
                          <a:cs typeface="Tahoma" panose="020B0604030504040204" pitchFamily="34" charset="0"/>
                        </a:rPr>
                        <a:t>customization</a:t>
                      </a:r>
                      <a:r>
                        <a:rPr lang="pl-PL" sz="1100" kern="100" dirty="0">
                          <a:effectLst/>
                          <a:latin typeface="Tahoma" panose="020B0604030504040204" pitchFamily="34" charset="0"/>
                          <a:ea typeface="Tahoma" panose="020B0604030504040204" pitchFamily="34" charset="0"/>
                          <a:cs typeface="Tahoma" panose="020B0604030504040204" pitchFamily="34" charset="0"/>
                        </a:rPr>
                        <a:t> outsourcing;</a:t>
                      </a:r>
                    </a:p>
                  </a:txBody>
                  <a:tcPr marL="68580" marR="68580" marT="0" marB="0" anchor="ctr">
                    <a:lnR w="12700" cap="flat" cmpd="sng" algn="ctr">
                      <a:solidFill>
                        <a:srgbClr val="CFD5EA"/>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100" kern="100" dirty="0">
                          <a:effectLst/>
                          <a:latin typeface="Tahoma" panose="020B0604030504040204" pitchFamily="34" charset="0"/>
                          <a:ea typeface="Tahoma" panose="020B0604030504040204" pitchFamily="34" charset="0"/>
                          <a:cs typeface="Tahoma" panose="020B0604030504040204" pitchFamily="34" charset="0"/>
                        </a:rPr>
                        <a:t>development outsourcing;</a:t>
                      </a:r>
                    </a:p>
                  </a:txBody>
                  <a:tcPr marL="68580" marR="68580" marT="0" marB="0" anchor="ctr">
                    <a:lnL w="12700" cap="flat" cmpd="sng" algn="ctr">
                      <a:solidFill>
                        <a:srgbClr val="CFD5EA"/>
                      </a:solidFill>
                      <a:prstDash val="solid"/>
                      <a:round/>
                      <a:headEnd type="none" w="med" len="med"/>
                      <a:tailEnd type="none" w="med" len="med"/>
                    </a:lnL>
                  </a:tcPr>
                </a:tc>
                <a:extLst>
                  <a:ext uri="{0D108BD9-81ED-4DB2-BD59-A6C34878D82A}">
                    <a16:rowId xmlns:a16="http://schemas.microsoft.com/office/drawing/2014/main" val="1568859522"/>
                  </a:ext>
                </a:extLst>
              </a:tr>
              <a:tr h="405685">
                <a:tc>
                  <a:txBody>
                    <a:bodyPr/>
                    <a:lstStyle/>
                    <a:p>
                      <a:pPr algn="just">
                        <a:lnSpc>
                          <a:spcPct val="150000"/>
                        </a:lnSpc>
                        <a:spcAft>
                          <a:spcPts val="600"/>
                        </a:spcAft>
                      </a:pPr>
                      <a:r>
                        <a:rPr lang="pl-PL" sz="1100" kern="100">
                          <a:effectLst/>
                          <a:latin typeface="Tahoma" panose="020B0604030504040204" pitchFamily="34" charset="0"/>
                          <a:ea typeface="Tahoma" panose="020B0604030504040204" pitchFamily="34" charset="0"/>
                          <a:cs typeface="Tahoma" panose="020B0604030504040204" pitchFamily="34" charset="0"/>
                        </a:rPr>
                        <a:t>Persistence of separation</a:t>
                      </a: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100" kern="100" dirty="0" err="1">
                          <a:effectLst/>
                          <a:latin typeface="Tahoma" panose="020B0604030504040204" pitchFamily="34" charset="0"/>
                          <a:ea typeface="Tahoma" panose="020B0604030504040204" pitchFamily="34" charset="0"/>
                          <a:cs typeface="Tahoma" panose="020B0604030504040204" pitchFamily="34" charset="0"/>
                        </a:rPr>
                        <a:t>strategic</a:t>
                      </a:r>
                      <a:r>
                        <a:rPr lang="pl-PL" sz="1100" kern="100" dirty="0">
                          <a:effectLst/>
                          <a:latin typeface="Tahoma" panose="020B0604030504040204" pitchFamily="34" charset="0"/>
                          <a:ea typeface="Tahoma" panose="020B0604030504040204" pitchFamily="34" charset="0"/>
                          <a:cs typeface="Tahoma" panose="020B0604030504040204" pitchFamily="34" charset="0"/>
                        </a:rPr>
                        <a:t> outsourcing;</a:t>
                      </a:r>
                    </a:p>
                  </a:txBody>
                  <a:tcPr marL="68580" marR="68580" marT="0" marB="0" anchor="ctr">
                    <a:lnR w="12700" cap="flat" cmpd="sng" algn="ctr">
                      <a:solidFill>
                        <a:srgbClr val="E9EBF5"/>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100" kern="100" dirty="0" err="1">
                          <a:effectLst/>
                          <a:latin typeface="Tahoma" panose="020B0604030504040204" pitchFamily="34" charset="0"/>
                          <a:ea typeface="Tahoma" panose="020B0604030504040204" pitchFamily="34" charset="0"/>
                          <a:cs typeface="Tahoma" panose="020B0604030504040204" pitchFamily="34" charset="0"/>
                        </a:rPr>
                        <a:t>tactical</a:t>
                      </a:r>
                      <a:r>
                        <a:rPr lang="pl-PL" sz="1100" kern="100" dirty="0">
                          <a:effectLst/>
                          <a:latin typeface="Tahoma" panose="020B0604030504040204" pitchFamily="34" charset="0"/>
                          <a:ea typeface="Tahoma" panose="020B0604030504040204" pitchFamily="34" charset="0"/>
                          <a:cs typeface="Tahoma" panose="020B0604030504040204" pitchFamily="34" charset="0"/>
                        </a:rPr>
                        <a:t> outsourcing;</a:t>
                      </a:r>
                    </a:p>
                  </a:txBody>
                  <a:tcPr marL="68580" marR="68580" marT="0" marB="0" anchor="ctr">
                    <a:lnL w="12700" cap="flat" cmpd="sng" algn="ctr">
                      <a:solidFill>
                        <a:srgbClr val="E9EBF5"/>
                      </a:solidFill>
                      <a:prstDash val="solid"/>
                      <a:round/>
                      <a:headEnd type="none" w="med" len="med"/>
                      <a:tailEnd type="none" w="med" len="med"/>
                    </a:lnL>
                  </a:tcPr>
                </a:tc>
                <a:extLst>
                  <a:ext uri="{0D108BD9-81ED-4DB2-BD59-A6C34878D82A}">
                    <a16:rowId xmlns:a16="http://schemas.microsoft.com/office/drawing/2014/main" val="3662453521"/>
                  </a:ext>
                </a:extLst>
              </a:tr>
              <a:tr h="419578">
                <a:tc>
                  <a:txBody>
                    <a:bodyPr/>
                    <a:lstStyle/>
                    <a:p>
                      <a:pPr algn="just">
                        <a:lnSpc>
                          <a:spcPct val="150000"/>
                        </a:lnSpc>
                        <a:spcAft>
                          <a:spcPts val="600"/>
                        </a:spcAft>
                      </a:pPr>
                      <a:r>
                        <a:rPr lang="en-US" sz="1100" kern="100">
                          <a:effectLst/>
                          <a:latin typeface="Tahoma" panose="020B0604030504040204" pitchFamily="34" charset="0"/>
                          <a:ea typeface="Tahoma" panose="020B0604030504040204" pitchFamily="34" charset="0"/>
                          <a:cs typeface="Tahoma" panose="020B0604030504040204" pitchFamily="34" charset="0"/>
                        </a:rPr>
                        <a:t>Place of performance of the outsourcing service</a:t>
                      </a:r>
                      <a:endParaRPr lang="pl-PL" sz="11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services </a:t>
                      </a:r>
                      <a:r>
                        <a:rPr lang="pl-PL" sz="1100" kern="100" dirty="0" err="1">
                          <a:effectLst/>
                          <a:latin typeface="Tahoma" panose="020B0604030504040204" pitchFamily="34" charset="0"/>
                          <a:ea typeface="Tahoma" panose="020B0604030504040204" pitchFamily="34" charset="0"/>
                          <a:cs typeface="Tahoma" panose="020B0604030504040204" pitchFamily="34" charset="0"/>
                        </a:rPr>
                        <a:t>provided</a:t>
                      </a:r>
                      <a:r>
                        <a:rPr lang="pl-PL" sz="1100" kern="100" dirty="0">
                          <a:effectLst/>
                          <a:latin typeface="Tahoma" panose="020B0604030504040204" pitchFamily="34" charset="0"/>
                          <a:ea typeface="Tahoma" panose="020B0604030504040204" pitchFamily="34" charset="0"/>
                          <a:cs typeface="Tahoma" panose="020B0604030504040204" pitchFamily="34" charset="0"/>
                        </a:rPr>
                        <a:t> </a:t>
                      </a:r>
                      <a:r>
                        <a:rPr lang="pl-PL" sz="1100" kern="100" dirty="0" err="1">
                          <a:effectLst/>
                          <a:latin typeface="Tahoma" panose="020B0604030504040204" pitchFamily="34" charset="0"/>
                          <a:ea typeface="Tahoma" panose="020B0604030504040204" pitchFamily="34" charset="0"/>
                          <a:cs typeface="Tahoma" panose="020B0604030504040204" pitchFamily="34" charset="0"/>
                        </a:rPr>
                        <a:t>centrally</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R w="12700" cap="flat" cmpd="sng" algn="ctr">
                      <a:solidFill>
                        <a:srgbClr val="CFD5EA"/>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100" kern="100" dirty="0">
                          <a:effectLst/>
                          <a:latin typeface="Tahoma" panose="020B0604030504040204" pitchFamily="34" charset="0"/>
                          <a:ea typeface="Tahoma" panose="020B0604030504040204" pitchFamily="34" charset="0"/>
                          <a:cs typeface="Tahoma" panose="020B0604030504040204" pitchFamily="34" charset="0"/>
                        </a:rPr>
                        <a:t>services </a:t>
                      </a:r>
                      <a:r>
                        <a:rPr lang="pl-PL" sz="1100" kern="100" dirty="0" err="1">
                          <a:effectLst/>
                          <a:latin typeface="Tahoma" panose="020B0604030504040204" pitchFamily="34" charset="0"/>
                          <a:ea typeface="Tahoma" panose="020B0604030504040204" pitchFamily="34" charset="0"/>
                          <a:cs typeface="Tahoma" panose="020B0604030504040204" pitchFamily="34" charset="0"/>
                        </a:rPr>
                        <a:t>provided</a:t>
                      </a:r>
                      <a:r>
                        <a:rPr lang="pl-PL" sz="1100" kern="100" dirty="0">
                          <a:effectLst/>
                          <a:latin typeface="Tahoma" panose="020B0604030504040204" pitchFamily="34" charset="0"/>
                          <a:ea typeface="Tahoma" panose="020B0604030504040204" pitchFamily="34" charset="0"/>
                          <a:cs typeface="Tahoma" panose="020B0604030504040204" pitchFamily="34" charset="0"/>
                        </a:rPr>
                        <a:t> </a:t>
                      </a:r>
                      <a:r>
                        <a:rPr lang="pl-PL" sz="1100" kern="100" dirty="0" err="1">
                          <a:effectLst/>
                          <a:latin typeface="Tahoma" panose="020B0604030504040204" pitchFamily="34" charset="0"/>
                          <a:ea typeface="Tahoma" panose="020B0604030504040204" pitchFamily="34" charset="0"/>
                          <a:cs typeface="Tahoma" panose="020B0604030504040204" pitchFamily="34" charset="0"/>
                        </a:rPr>
                        <a:t>locally</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L w="12700" cap="flat" cmpd="sng" algn="ctr">
                      <a:solidFill>
                        <a:srgbClr val="CFD5EA"/>
                      </a:solidFill>
                      <a:prstDash val="solid"/>
                      <a:round/>
                      <a:headEnd type="none" w="med" len="med"/>
                      <a:tailEnd type="none" w="med" len="med"/>
                    </a:lnL>
                  </a:tcPr>
                </a:tc>
                <a:extLst>
                  <a:ext uri="{0D108BD9-81ED-4DB2-BD59-A6C34878D82A}">
                    <a16:rowId xmlns:a16="http://schemas.microsoft.com/office/drawing/2014/main" val="268168079"/>
                  </a:ext>
                </a:extLst>
              </a:tr>
              <a:tr h="405685">
                <a:tc>
                  <a:txBody>
                    <a:bodyPr/>
                    <a:lstStyle/>
                    <a:p>
                      <a:pPr algn="just">
                        <a:lnSpc>
                          <a:spcPct val="150000"/>
                        </a:lnSpc>
                        <a:spcAft>
                          <a:spcPts val="600"/>
                        </a:spcAft>
                      </a:pPr>
                      <a:r>
                        <a:rPr lang="pl-PL" sz="1100" kern="100">
                          <a:effectLst/>
                          <a:latin typeface="Tahoma" panose="020B0604030504040204" pitchFamily="34" charset="0"/>
                          <a:ea typeface="Tahoma" panose="020B0604030504040204" pitchFamily="34" charset="0"/>
                          <a:cs typeface="Tahoma" panose="020B0604030504040204" pitchFamily="34" charset="0"/>
                        </a:rPr>
                        <a:t>Scope of separation</a:t>
                      </a: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100" kern="100" dirty="0" err="1">
                          <a:effectLst/>
                          <a:latin typeface="Tahoma" panose="020B0604030504040204" pitchFamily="34" charset="0"/>
                          <a:ea typeface="Tahoma" panose="020B0604030504040204" pitchFamily="34" charset="0"/>
                          <a:cs typeface="Tahoma" panose="020B0604030504040204" pitchFamily="34" charset="0"/>
                        </a:rPr>
                        <a:t>total</a:t>
                      </a:r>
                      <a:r>
                        <a:rPr lang="pl-PL" sz="1100" kern="100" dirty="0">
                          <a:effectLst/>
                          <a:latin typeface="Tahoma" panose="020B0604030504040204" pitchFamily="34" charset="0"/>
                          <a:ea typeface="Tahoma" panose="020B0604030504040204" pitchFamily="34" charset="0"/>
                          <a:cs typeface="Tahoma" panose="020B0604030504040204" pitchFamily="34" charset="0"/>
                        </a:rPr>
                        <a:t> outsourcing;</a:t>
                      </a:r>
                    </a:p>
                  </a:txBody>
                  <a:tcPr marL="68580" marR="68580" marT="0" marB="0" anchor="ctr">
                    <a:lnR w="12700" cap="flat" cmpd="sng" algn="ctr">
                      <a:solidFill>
                        <a:srgbClr val="E9EBF5"/>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100" kern="100" dirty="0" err="1">
                          <a:effectLst/>
                          <a:latin typeface="Tahoma" panose="020B0604030504040204" pitchFamily="34" charset="0"/>
                          <a:ea typeface="Tahoma" panose="020B0604030504040204" pitchFamily="34" charset="0"/>
                          <a:cs typeface="Tahoma" panose="020B0604030504040204" pitchFamily="34" charset="0"/>
                        </a:rPr>
                        <a:t>partial</a:t>
                      </a:r>
                      <a:r>
                        <a:rPr lang="pl-PL" sz="1100" kern="100" dirty="0">
                          <a:effectLst/>
                          <a:latin typeface="Tahoma" panose="020B0604030504040204" pitchFamily="34" charset="0"/>
                          <a:ea typeface="Tahoma" panose="020B0604030504040204" pitchFamily="34" charset="0"/>
                          <a:cs typeface="Tahoma" panose="020B0604030504040204" pitchFamily="34" charset="0"/>
                        </a:rPr>
                        <a:t> (</a:t>
                      </a:r>
                      <a:r>
                        <a:rPr lang="pl-PL" sz="1100" kern="100" dirty="0" err="1">
                          <a:effectLst/>
                          <a:latin typeface="Tahoma" panose="020B0604030504040204" pitchFamily="34" charset="0"/>
                          <a:ea typeface="Tahoma" panose="020B0604030504040204" pitchFamily="34" charset="0"/>
                          <a:cs typeface="Tahoma" panose="020B0604030504040204" pitchFamily="34" charset="0"/>
                        </a:rPr>
                        <a:t>selective</a:t>
                      </a:r>
                      <a:r>
                        <a:rPr lang="pl-PL" sz="1100" kern="100" dirty="0">
                          <a:effectLst/>
                          <a:latin typeface="Tahoma" panose="020B0604030504040204" pitchFamily="34" charset="0"/>
                          <a:ea typeface="Tahoma" panose="020B0604030504040204" pitchFamily="34" charset="0"/>
                          <a:cs typeface="Tahoma" panose="020B0604030504040204" pitchFamily="34" charset="0"/>
                        </a:rPr>
                        <a:t>) outsourcing.</a:t>
                      </a:r>
                    </a:p>
                  </a:txBody>
                  <a:tcPr marL="68580" marR="68580" marT="0" marB="0" anchor="ctr">
                    <a:lnL w="12700" cap="flat" cmpd="sng" algn="ctr">
                      <a:solidFill>
                        <a:srgbClr val="E9EBF5"/>
                      </a:solidFill>
                      <a:prstDash val="solid"/>
                      <a:round/>
                      <a:headEnd type="none" w="med" len="med"/>
                      <a:tailEnd type="none" w="med" len="med"/>
                    </a:lnL>
                  </a:tcPr>
                </a:tc>
                <a:extLst>
                  <a:ext uri="{0D108BD9-81ED-4DB2-BD59-A6C34878D82A}">
                    <a16:rowId xmlns:a16="http://schemas.microsoft.com/office/drawing/2014/main" val="1266826724"/>
                  </a:ext>
                </a:extLst>
              </a:tr>
            </a:tbl>
          </a:graphicData>
        </a:graphic>
      </p:graphicFrame>
      <p:sp>
        <p:nvSpPr>
          <p:cNvPr id="2" name="pole tekstowe 1">
            <a:extLst>
              <a:ext uri="{FF2B5EF4-FFF2-40B4-BE49-F238E27FC236}">
                <a16:creationId xmlns:a16="http://schemas.microsoft.com/office/drawing/2014/main" id="{6CDEB2BC-399E-EEE8-B3ED-EE9C23097971}"/>
              </a:ext>
            </a:extLst>
          </p:cNvPr>
          <p:cNvSpPr txBox="1"/>
          <p:nvPr/>
        </p:nvSpPr>
        <p:spPr>
          <a:xfrm>
            <a:off x="621452" y="6180702"/>
            <a:ext cx="4016177" cy="307777"/>
          </a:xfrm>
          <a:prstGeom prst="rect">
            <a:avLst/>
          </a:prstGeom>
          <a:noFill/>
        </p:spPr>
        <p:txBody>
          <a:bodyPr wrap="square">
            <a:spAutoFit/>
          </a:bodyPr>
          <a:lstStyle/>
          <a:p>
            <a:r>
              <a:rPr lang="pl-PL" sz="1400" dirty="0" err="1">
                <a:latin typeface="Tahoma" panose="020B0604030504040204" pitchFamily="34" charset="0"/>
                <a:ea typeface="Tahoma" panose="020B0604030504040204" pitchFamily="34" charset="0"/>
                <a:cs typeface="Tahoma" panose="020B0604030504040204" pitchFamily="34" charset="0"/>
              </a:rPr>
              <a:t>Table</a:t>
            </a:r>
            <a:r>
              <a:rPr lang="pl-PL" sz="1400" dirty="0">
                <a:latin typeface="Tahoma" panose="020B0604030504040204" pitchFamily="34" charset="0"/>
                <a:ea typeface="Tahoma" panose="020B0604030504040204" pitchFamily="34" charset="0"/>
                <a:cs typeface="Tahoma" panose="020B0604030504040204" pitchFamily="34" charset="0"/>
              </a:rPr>
              <a:t> 1:</a:t>
            </a:r>
            <a:r>
              <a:rPr lang="en-US" sz="1400" dirty="0">
                <a:latin typeface="Tahoma" panose="020B0604030504040204" pitchFamily="34" charset="0"/>
                <a:ea typeface="Tahoma" panose="020B0604030504040204" pitchFamily="34" charset="0"/>
                <a:cs typeface="Tahoma" panose="020B0604030504040204" pitchFamily="34" charset="0"/>
              </a:rPr>
              <a:t> </a:t>
            </a:r>
            <a:r>
              <a:rPr lang="pl-PL" sz="1400" dirty="0">
                <a:latin typeface="Tahoma" panose="020B0604030504040204" pitchFamily="34" charset="0"/>
                <a:ea typeface="Tahoma" panose="020B0604030504040204" pitchFamily="34" charset="0"/>
                <a:cs typeface="Tahoma" panose="020B0604030504040204" pitchFamily="34" charset="0"/>
              </a:rPr>
              <a:t>Basic </a:t>
            </a:r>
            <a:r>
              <a:rPr lang="pl-PL" sz="1400" dirty="0" err="1">
                <a:latin typeface="Tahoma" panose="020B0604030504040204" pitchFamily="34" charset="0"/>
                <a:ea typeface="Tahoma" panose="020B0604030504040204" pitchFamily="34" charset="0"/>
                <a:cs typeface="Tahoma" panose="020B0604030504040204" pitchFamily="34" charset="0"/>
              </a:rPr>
              <a:t>types</a:t>
            </a:r>
            <a:r>
              <a:rPr lang="pl-PL" sz="1400" dirty="0">
                <a:latin typeface="Tahoma" panose="020B0604030504040204" pitchFamily="34" charset="0"/>
                <a:ea typeface="Tahoma" panose="020B0604030504040204" pitchFamily="34" charset="0"/>
                <a:cs typeface="Tahoma" panose="020B0604030504040204" pitchFamily="34" charset="0"/>
              </a:rPr>
              <a:t> of outsourcing</a:t>
            </a:r>
          </a:p>
        </p:txBody>
      </p:sp>
    </p:spTree>
    <p:extLst>
      <p:ext uri="{BB962C8B-B14F-4D97-AF65-F5344CB8AC3E}">
        <p14:creationId xmlns:p14="http://schemas.microsoft.com/office/powerpoint/2010/main" val="1294244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Advantages of using outsourcing in modern enterprises</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Trocki, 2001; Górska, 2002; </a:t>
            </a:r>
            <a:r>
              <a:rPr lang="pl-PL" sz="1200" dirty="0" err="1">
                <a:solidFill>
                  <a:srgbClr val="7F7F7F"/>
                </a:solidFill>
              </a:rPr>
              <a:t>Małkus</a:t>
            </a:r>
            <a:r>
              <a:rPr lang="pl-PL" sz="1200" dirty="0">
                <a:solidFill>
                  <a:srgbClr val="7F7F7F"/>
                </a:solidFill>
              </a:rPr>
              <a:t>, 2002; </a:t>
            </a:r>
            <a:r>
              <a:rPr lang="pl-PL" sz="1200" dirty="0" err="1">
                <a:solidFill>
                  <a:srgbClr val="7F7F7F"/>
                </a:solidFill>
              </a:rPr>
              <a:t>Matejun</a:t>
            </a:r>
            <a:r>
              <a:rPr lang="pl-PL" sz="1200" dirty="0">
                <a:solidFill>
                  <a:srgbClr val="7F7F7F"/>
                </a:solidFill>
              </a:rPr>
              <a:t>, 2009; </a:t>
            </a:r>
            <a:r>
              <a:rPr lang="pl-PL" sz="1200" dirty="0" err="1">
                <a:solidFill>
                  <a:srgbClr val="7F7F7F"/>
                </a:solidFill>
              </a:rPr>
              <a:t>Lachiewicz</a:t>
            </a:r>
            <a:r>
              <a:rPr lang="pl-PL" sz="1200" dirty="0">
                <a:solidFill>
                  <a:srgbClr val="7F7F7F"/>
                </a:solidFill>
              </a:rPr>
              <a:t>, </a:t>
            </a:r>
            <a:r>
              <a:rPr lang="pl-PL" sz="1200" dirty="0" err="1">
                <a:solidFill>
                  <a:srgbClr val="7F7F7F"/>
                </a:solidFill>
              </a:rPr>
              <a:t>Matejun</a:t>
            </a:r>
            <a:r>
              <a:rPr lang="pl-PL" sz="1200" dirty="0">
                <a:solidFill>
                  <a:srgbClr val="7F7F7F"/>
                </a:solidFill>
              </a:rPr>
              <a:t>, 2012 </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655516"/>
            <a:ext cx="10515600" cy="4623364"/>
          </a:xfrm>
        </p:spPr>
        <p:txBody>
          <a:bodyPr>
            <a:normAutofit fontScale="92500" lnSpcReduction="20000"/>
          </a:bodyPr>
          <a:lstStyle/>
          <a:p>
            <a:pPr algn="just"/>
            <a:r>
              <a:rPr lang="en-US" dirty="0"/>
              <a:t>Direct benefits</a:t>
            </a:r>
            <a:r>
              <a:rPr lang="pl-PL" dirty="0"/>
              <a:t>:</a:t>
            </a:r>
            <a:endParaRPr lang="en-US" dirty="0"/>
          </a:p>
          <a:p>
            <a:pPr lvl="1" algn="just"/>
            <a:r>
              <a:rPr lang="en-US" dirty="0"/>
              <a:t>Legal benefits</a:t>
            </a:r>
            <a:r>
              <a:rPr lang="pl-PL" dirty="0"/>
              <a:t>:</a:t>
            </a:r>
            <a:endParaRPr lang="en-US" dirty="0"/>
          </a:p>
          <a:p>
            <a:pPr lvl="2" algn="just"/>
            <a:r>
              <a:rPr lang="en-US" dirty="0"/>
              <a:t>sense of security resulting from constant cooperation with an external company</a:t>
            </a:r>
            <a:r>
              <a:rPr lang="pl-PL" dirty="0"/>
              <a:t>;</a:t>
            </a:r>
            <a:endParaRPr lang="en-US" dirty="0"/>
          </a:p>
          <a:p>
            <a:pPr lvl="2" algn="just"/>
            <a:r>
              <a:rPr lang="en-US" dirty="0"/>
              <a:t>sharing the risk between the service company and the parent company</a:t>
            </a:r>
            <a:r>
              <a:rPr lang="pl-PL" dirty="0"/>
              <a:t>;</a:t>
            </a:r>
            <a:r>
              <a:rPr lang="en-US" dirty="0"/>
              <a:t> </a:t>
            </a:r>
          </a:p>
          <a:p>
            <a:pPr lvl="2" algn="just"/>
            <a:r>
              <a:rPr lang="en-US" dirty="0"/>
              <a:t>transfer of responsibility for providing services to the supplier</a:t>
            </a:r>
            <a:r>
              <a:rPr lang="pl-PL" dirty="0"/>
              <a:t>;</a:t>
            </a:r>
            <a:endParaRPr lang="en-US" dirty="0"/>
          </a:p>
          <a:p>
            <a:pPr lvl="1" algn="just"/>
            <a:r>
              <a:rPr lang="en-US" dirty="0"/>
              <a:t>Motivational benefits</a:t>
            </a:r>
            <a:r>
              <a:rPr lang="pl-PL" dirty="0"/>
              <a:t>:</a:t>
            </a:r>
            <a:endParaRPr lang="en-US" dirty="0"/>
          </a:p>
          <a:p>
            <a:pPr lvl="2" algn="just"/>
            <a:r>
              <a:rPr lang="en-US" dirty="0"/>
              <a:t>greater market orientation of management and employees</a:t>
            </a:r>
            <a:r>
              <a:rPr lang="pl-PL" dirty="0"/>
              <a:t>;</a:t>
            </a:r>
            <a:endParaRPr lang="en-US" dirty="0"/>
          </a:p>
          <a:p>
            <a:pPr lvl="2" algn="just"/>
            <a:r>
              <a:rPr lang="en-US" dirty="0"/>
              <a:t>increased satisfaction and psychological comfort in managing the organization</a:t>
            </a:r>
            <a:r>
              <a:rPr lang="pl-PL" dirty="0"/>
              <a:t>;</a:t>
            </a:r>
            <a:endParaRPr lang="en-US" dirty="0"/>
          </a:p>
          <a:p>
            <a:pPr lvl="2" algn="just"/>
            <a:r>
              <a:rPr lang="en-US" dirty="0"/>
              <a:t>increasing the motivation of management and employees</a:t>
            </a:r>
            <a:r>
              <a:rPr lang="pl-PL" dirty="0"/>
              <a:t>;</a:t>
            </a:r>
          </a:p>
          <a:p>
            <a:pPr lvl="1" algn="just"/>
            <a:r>
              <a:rPr lang="en-US" dirty="0"/>
              <a:t>Technical and technological benefits</a:t>
            </a:r>
            <a:r>
              <a:rPr lang="pl-PL" dirty="0"/>
              <a:t>:</a:t>
            </a:r>
            <a:endParaRPr lang="en-US" dirty="0"/>
          </a:p>
          <a:p>
            <a:pPr lvl="2" algn="just"/>
            <a:r>
              <a:rPr lang="pl-PL" dirty="0"/>
              <a:t>e</a:t>
            </a:r>
            <a:r>
              <a:rPr lang="en-US" dirty="0"/>
              <a:t>stablishing cooperation with partner companies with appropriate qualifications confirmed by certificates</a:t>
            </a:r>
            <a:r>
              <a:rPr lang="pl-PL" dirty="0"/>
              <a:t>;</a:t>
            </a:r>
            <a:endParaRPr lang="en-US" dirty="0"/>
          </a:p>
          <a:p>
            <a:pPr lvl="2" algn="just"/>
            <a:r>
              <a:rPr lang="en-US" dirty="0"/>
              <a:t>increase in the level of use of enterprise resources</a:t>
            </a:r>
            <a:r>
              <a:rPr lang="pl-PL" dirty="0"/>
              <a:t>;</a:t>
            </a:r>
            <a:endParaRPr lang="en-US" dirty="0"/>
          </a:p>
          <a:p>
            <a:pPr lvl="2" algn="just"/>
            <a:r>
              <a:rPr lang="en-US" dirty="0"/>
              <a:t>availability of external technological resources (know how)</a:t>
            </a:r>
            <a:r>
              <a:rPr lang="pl-PL" dirty="0"/>
              <a:t>;</a:t>
            </a:r>
            <a:endParaRPr lang="en-US" dirty="0"/>
          </a:p>
          <a:p>
            <a:pPr lvl="2" algn="just"/>
            <a:r>
              <a:rPr lang="en-US" dirty="0"/>
              <a:t>improvement of performance parameters of the spheres of operation outsourced to an external company (their implementation, costs, resource input, quality, time, etc.)</a:t>
            </a:r>
            <a:r>
              <a:rPr lang="pl-PL" dirty="0"/>
              <a:t>;</a:t>
            </a:r>
            <a:endParaRPr lang="en-US" dirty="0"/>
          </a:p>
          <a:p>
            <a:pPr lvl="1" algn="just"/>
            <a:endParaRPr lang="en-US" dirty="0"/>
          </a:p>
        </p:txBody>
      </p:sp>
    </p:spTree>
    <p:extLst>
      <p:ext uri="{BB962C8B-B14F-4D97-AF65-F5344CB8AC3E}">
        <p14:creationId xmlns:p14="http://schemas.microsoft.com/office/powerpoint/2010/main" val="1978233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Advantages of using outsourcing in modern enterprises</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Trocki, 2001; Górska, 2002; </a:t>
            </a:r>
            <a:r>
              <a:rPr lang="pl-PL" sz="1200" dirty="0" err="1">
                <a:solidFill>
                  <a:srgbClr val="7F7F7F"/>
                </a:solidFill>
              </a:rPr>
              <a:t>Małkus</a:t>
            </a:r>
            <a:r>
              <a:rPr lang="pl-PL" sz="1200" dirty="0">
                <a:solidFill>
                  <a:srgbClr val="7F7F7F"/>
                </a:solidFill>
              </a:rPr>
              <a:t>, 2002; </a:t>
            </a:r>
            <a:r>
              <a:rPr lang="pl-PL" sz="1200" dirty="0" err="1">
                <a:solidFill>
                  <a:srgbClr val="7F7F7F"/>
                </a:solidFill>
              </a:rPr>
              <a:t>Matejun</a:t>
            </a:r>
            <a:r>
              <a:rPr lang="pl-PL" sz="1200" dirty="0">
                <a:solidFill>
                  <a:srgbClr val="7F7F7F"/>
                </a:solidFill>
              </a:rPr>
              <a:t>, 2009; </a:t>
            </a:r>
            <a:r>
              <a:rPr lang="pl-PL" sz="1200" dirty="0" err="1">
                <a:solidFill>
                  <a:srgbClr val="7F7F7F"/>
                </a:solidFill>
              </a:rPr>
              <a:t>Lachiewicz</a:t>
            </a:r>
            <a:r>
              <a:rPr lang="pl-PL" sz="1200" dirty="0">
                <a:solidFill>
                  <a:srgbClr val="7F7F7F"/>
                </a:solidFill>
              </a:rPr>
              <a:t>, </a:t>
            </a:r>
            <a:r>
              <a:rPr lang="pl-PL" sz="1200" dirty="0" err="1">
                <a:solidFill>
                  <a:srgbClr val="7F7F7F"/>
                </a:solidFill>
              </a:rPr>
              <a:t>Matejun</a:t>
            </a:r>
            <a:r>
              <a:rPr lang="pl-PL" sz="1200" dirty="0">
                <a:solidFill>
                  <a:srgbClr val="7F7F7F"/>
                </a:solidFill>
              </a:rPr>
              <a:t>, 2012 </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655516"/>
            <a:ext cx="10515600" cy="4623364"/>
          </a:xfrm>
        </p:spPr>
        <p:txBody>
          <a:bodyPr>
            <a:normAutofit fontScale="92500" lnSpcReduction="10000"/>
          </a:bodyPr>
          <a:lstStyle/>
          <a:p>
            <a:pPr algn="just"/>
            <a:r>
              <a:rPr lang="en-US" dirty="0"/>
              <a:t>Direct benefits</a:t>
            </a:r>
            <a:r>
              <a:rPr lang="pl-PL" dirty="0"/>
              <a:t>:</a:t>
            </a:r>
            <a:endParaRPr lang="en-US" dirty="0"/>
          </a:p>
          <a:p>
            <a:pPr lvl="1" algn="just"/>
            <a:r>
              <a:rPr lang="en-US" dirty="0"/>
              <a:t>Organizational and human resources benefits</a:t>
            </a:r>
            <a:r>
              <a:rPr lang="pl-PL" dirty="0"/>
              <a:t>:</a:t>
            </a:r>
            <a:endParaRPr lang="en-US" dirty="0"/>
          </a:p>
          <a:p>
            <a:pPr lvl="2" algn="just"/>
            <a:r>
              <a:rPr lang="en-US" dirty="0"/>
              <a:t>simplification of the organizational structure and organizational procedures applicable in the company</a:t>
            </a:r>
            <a:r>
              <a:rPr lang="pl-PL" dirty="0"/>
              <a:t>;</a:t>
            </a:r>
            <a:endParaRPr lang="en-US" dirty="0"/>
          </a:p>
          <a:p>
            <a:pPr lvl="2" algn="just"/>
            <a:r>
              <a:rPr lang="en-US" dirty="0"/>
              <a:t>faster information flow and better communication within the organization</a:t>
            </a:r>
            <a:r>
              <a:rPr lang="pl-PL" dirty="0"/>
              <a:t>;</a:t>
            </a:r>
            <a:endParaRPr lang="en-US" dirty="0"/>
          </a:p>
          <a:p>
            <a:pPr lvl="2" algn="just"/>
            <a:r>
              <a:rPr lang="en-US" dirty="0"/>
              <a:t>freeing internal resources and saving management time, which can be spent on the development of key activities</a:t>
            </a:r>
            <a:r>
              <a:rPr lang="pl-PL" dirty="0"/>
              <a:t>;</a:t>
            </a:r>
            <a:endParaRPr lang="en-US" dirty="0"/>
          </a:p>
          <a:p>
            <a:pPr lvl="2" algn="just"/>
            <a:r>
              <a:rPr lang="en-US" dirty="0"/>
              <a:t>reducing the need to engage your own employees to perform certain tasks</a:t>
            </a:r>
            <a:r>
              <a:rPr lang="pl-PL" dirty="0"/>
              <a:t>;</a:t>
            </a:r>
            <a:endParaRPr lang="en-US" dirty="0"/>
          </a:p>
          <a:p>
            <a:pPr lvl="1" algn="just"/>
            <a:r>
              <a:rPr lang="en-US" dirty="0"/>
              <a:t>Economic and financial benefits</a:t>
            </a:r>
            <a:r>
              <a:rPr lang="pl-PL" dirty="0"/>
              <a:t>:</a:t>
            </a:r>
            <a:endParaRPr lang="en-US" dirty="0"/>
          </a:p>
          <a:p>
            <a:pPr lvl="2" algn="just"/>
            <a:r>
              <a:rPr lang="en-US" dirty="0"/>
              <a:t>increasing financial discipline and increasing control of costs and revenues</a:t>
            </a:r>
            <a:r>
              <a:rPr lang="pl-PL" dirty="0"/>
              <a:t>;</a:t>
            </a:r>
            <a:endParaRPr lang="en-US" dirty="0"/>
          </a:p>
          <a:p>
            <a:pPr lvl="2" algn="just"/>
            <a:r>
              <a:rPr lang="en-US" dirty="0"/>
              <a:t>minimizing financial outlays for the implementation of tasks (primarily by reducing employment and other resources needed to perform them)</a:t>
            </a:r>
            <a:r>
              <a:rPr lang="pl-PL" dirty="0"/>
              <a:t>;</a:t>
            </a:r>
            <a:endParaRPr lang="en-US" dirty="0"/>
          </a:p>
          <a:p>
            <a:pPr lvl="2" algn="just"/>
            <a:r>
              <a:rPr lang="en-US" dirty="0"/>
              <a:t>better structure of company expenses</a:t>
            </a:r>
            <a:r>
              <a:rPr lang="pl-PL" dirty="0"/>
              <a:t>;</a:t>
            </a:r>
            <a:endParaRPr lang="en-US" dirty="0"/>
          </a:p>
          <a:p>
            <a:pPr lvl="2" algn="just"/>
            <a:r>
              <a:rPr lang="en-US" dirty="0"/>
              <a:t>transformation of fixed costs into variable costs thanks to payment only for the service provided by an external company, without the need to incur fixed costs for its implementation</a:t>
            </a:r>
            <a:r>
              <a:rPr lang="pl-PL" dirty="0"/>
              <a:t>;</a:t>
            </a:r>
            <a:endParaRPr lang="en-US" dirty="0"/>
          </a:p>
          <a:p>
            <a:pPr lvl="1" algn="just"/>
            <a:endParaRPr lang="en-US" dirty="0"/>
          </a:p>
        </p:txBody>
      </p:sp>
    </p:spTree>
    <p:extLst>
      <p:ext uri="{BB962C8B-B14F-4D97-AF65-F5344CB8AC3E}">
        <p14:creationId xmlns:p14="http://schemas.microsoft.com/office/powerpoint/2010/main" val="456920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Advantages of using outsourcing in modern enterprises</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Trocki, 2001; Górska, 2002; </a:t>
            </a:r>
            <a:r>
              <a:rPr lang="pl-PL" sz="1200" dirty="0" err="1">
                <a:solidFill>
                  <a:srgbClr val="7F7F7F"/>
                </a:solidFill>
              </a:rPr>
              <a:t>Małkus</a:t>
            </a:r>
            <a:r>
              <a:rPr lang="pl-PL" sz="1200" dirty="0">
                <a:solidFill>
                  <a:srgbClr val="7F7F7F"/>
                </a:solidFill>
              </a:rPr>
              <a:t>, 2002; </a:t>
            </a:r>
            <a:r>
              <a:rPr lang="pl-PL" sz="1200" dirty="0" err="1">
                <a:solidFill>
                  <a:srgbClr val="7F7F7F"/>
                </a:solidFill>
              </a:rPr>
              <a:t>Matejun</a:t>
            </a:r>
            <a:r>
              <a:rPr lang="pl-PL" sz="1200" dirty="0">
                <a:solidFill>
                  <a:srgbClr val="7F7F7F"/>
                </a:solidFill>
              </a:rPr>
              <a:t>, 2009; </a:t>
            </a:r>
            <a:r>
              <a:rPr lang="pl-PL" sz="1200" dirty="0" err="1">
                <a:solidFill>
                  <a:srgbClr val="7F7F7F"/>
                </a:solidFill>
              </a:rPr>
              <a:t>Lachiewicz</a:t>
            </a:r>
            <a:r>
              <a:rPr lang="pl-PL" sz="1200" dirty="0">
                <a:solidFill>
                  <a:srgbClr val="7F7F7F"/>
                </a:solidFill>
              </a:rPr>
              <a:t>, </a:t>
            </a:r>
            <a:r>
              <a:rPr lang="pl-PL" sz="1200" dirty="0" err="1">
                <a:solidFill>
                  <a:srgbClr val="7F7F7F"/>
                </a:solidFill>
              </a:rPr>
              <a:t>Matejun</a:t>
            </a:r>
            <a:r>
              <a:rPr lang="pl-PL" sz="1200" dirty="0">
                <a:solidFill>
                  <a:srgbClr val="7F7F7F"/>
                </a:solidFill>
              </a:rPr>
              <a:t>, 2012 </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655516"/>
            <a:ext cx="10515600" cy="4623364"/>
          </a:xfrm>
        </p:spPr>
        <p:txBody>
          <a:bodyPr>
            <a:normAutofit/>
          </a:bodyPr>
          <a:lstStyle/>
          <a:p>
            <a:pPr algn="just"/>
            <a:r>
              <a:rPr lang="en-US" dirty="0"/>
              <a:t>Direct benefits</a:t>
            </a:r>
            <a:r>
              <a:rPr lang="pl-PL" dirty="0"/>
              <a:t>:</a:t>
            </a:r>
            <a:endParaRPr lang="en-US" dirty="0"/>
          </a:p>
          <a:p>
            <a:pPr lvl="1" algn="just"/>
            <a:r>
              <a:rPr lang="en-US" dirty="0"/>
              <a:t>Operational benefits</a:t>
            </a:r>
            <a:r>
              <a:rPr lang="pl-PL" dirty="0"/>
              <a:t>:</a:t>
            </a:r>
            <a:endParaRPr lang="en-US" dirty="0"/>
          </a:p>
          <a:p>
            <a:pPr lvl="2" algn="just"/>
            <a:r>
              <a:rPr lang="en-US" dirty="0"/>
              <a:t>improving the quality and efficiency of operational processes in the company</a:t>
            </a:r>
            <a:r>
              <a:rPr lang="pl-PL" dirty="0"/>
              <a:t>;</a:t>
            </a:r>
            <a:endParaRPr lang="en-US" dirty="0"/>
          </a:p>
          <a:p>
            <a:pPr lvl="2" algn="just"/>
            <a:r>
              <a:rPr lang="en-US" dirty="0"/>
              <a:t>reducing operational problems</a:t>
            </a:r>
            <a:r>
              <a:rPr lang="pl-PL" dirty="0"/>
              <a:t>;</a:t>
            </a:r>
            <a:endParaRPr lang="en-US" dirty="0"/>
          </a:p>
          <a:p>
            <a:pPr lvl="1" algn="just"/>
            <a:r>
              <a:rPr lang="en-US" dirty="0"/>
              <a:t>Strategic benefits</a:t>
            </a:r>
            <a:r>
              <a:rPr lang="pl-PL" dirty="0"/>
              <a:t>:</a:t>
            </a:r>
            <a:endParaRPr lang="en-US" dirty="0"/>
          </a:p>
          <a:p>
            <a:pPr lvl="2" algn="just"/>
            <a:r>
              <a:rPr lang="en-US" dirty="0"/>
              <a:t>increased strategic flexibility of operations</a:t>
            </a:r>
            <a:r>
              <a:rPr lang="pl-PL" dirty="0"/>
              <a:t>;</a:t>
            </a:r>
            <a:endParaRPr lang="en-US" dirty="0"/>
          </a:p>
          <a:p>
            <a:pPr lvl="2" algn="just"/>
            <a:r>
              <a:rPr lang="en-US" dirty="0"/>
              <a:t>development of certain areas of the organization without the need to invest - the service provider makes investments on its own in technology and resources necessary to perform specific functions</a:t>
            </a:r>
            <a:r>
              <a:rPr lang="pl-PL" dirty="0"/>
              <a:t>;</a:t>
            </a:r>
            <a:endParaRPr lang="en-US" dirty="0"/>
          </a:p>
          <a:p>
            <a:pPr lvl="2" algn="just"/>
            <a:r>
              <a:rPr lang="en-US" dirty="0"/>
              <a:t>access to resources or qualifications that the company does not have in its structure or is unable to finance</a:t>
            </a:r>
            <a:r>
              <a:rPr lang="pl-PL" dirty="0"/>
              <a:t>;</a:t>
            </a:r>
            <a:endParaRPr lang="en-US" dirty="0"/>
          </a:p>
          <a:p>
            <a:pPr lvl="2" algn="just"/>
            <a:r>
              <a:rPr lang="en-US" dirty="0"/>
              <a:t>the economic entity's focus on its core business and the development of key competences (areas of activity)</a:t>
            </a:r>
            <a:r>
              <a:rPr lang="pl-PL" dirty="0"/>
              <a:t>.</a:t>
            </a:r>
            <a:endParaRPr lang="en-US" dirty="0"/>
          </a:p>
          <a:p>
            <a:pPr lvl="1" algn="just"/>
            <a:endParaRPr lang="en-US" dirty="0"/>
          </a:p>
        </p:txBody>
      </p:sp>
    </p:spTree>
    <p:extLst>
      <p:ext uri="{BB962C8B-B14F-4D97-AF65-F5344CB8AC3E}">
        <p14:creationId xmlns:p14="http://schemas.microsoft.com/office/powerpoint/2010/main" val="1699411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Advantages of using outsourcing in modern enterprises</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Trocki, 2001; Górska, 2002; </a:t>
            </a:r>
            <a:r>
              <a:rPr lang="pl-PL" sz="1200" dirty="0" err="1">
                <a:solidFill>
                  <a:srgbClr val="7F7F7F"/>
                </a:solidFill>
              </a:rPr>
              <a:t>Małkus</a:t>
            </a:r>
            <a:r>
              <a:rPr lang="pl-PL" sz="1200" dirty="0">
                <a:solidFill>
                  <a:srgbClr val="7F7F7F"/>
                </a:solidFill>
              </a:rPr>
              <a:t>, 2002; </a:t>
            </a:r>
            <a:r>
              <a:rPr lang="pl-PL" sz="1200" dirty="0" err="1">
                <a:solidFill>
                  <a:srgbClr val="7F7F7F"/>
                </a:solidFill>
              </a:rPr>
              <a:t>Matejun</a:t>
            </a:r>
            <a:r>
              <a:rPr lang="pl-PL" sz="1200" dirty="0">
                <a:solidFill>
                  <a:srgbClr val="7F7F7F"/>
                </a:solidFill>
              </a:rPr>
              <a:t>, 2009; </a:t>
            </a:r>
            <a:r>
              <a:rPr lang="pl-PL" sz="1200" dirty="0" err="1">
                <a:solidFill>
                  <a:srgbClr val="7F7F7F"/>
                </a:solidFill>
              </a:rPr>
              <a:t>Lachiewicz</a:t>
            </a:r>
            <a:r>
              <a:rPr lang="pl-PL" sz="1200" dirty="0">
                <a:solidFill>
                  <a:srgbClr val="7F7F7F"/>
                </a:solidFill>
              </a:rPr>
              <a:t>, </a:t>
            </a:r>
            <a:r>
              <a:rPr lang="pl-PL" sz="1200" dirty="0" err="1">
                <a:solidFill>
                  <a:srgbClr val="7F7F7F"/>
                </a:solidFill>
              </a:rPr>
              <a:t>Matejun</a:t>
            </a:r>
            <a:r>
              <a:rPr lang="pl-PL" sz="1200" dirty="0">
                <a:solidFill>
                  <a:srgbClr val="7F7F7F"/>
                </a:solidFill>
              </a:rPr>
              <a:t>, 2012 </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655516"/>
            <a:ext cx="10515600" cy="4623364"/>
          </a:xfrm>
        </p:spPr>
        <p:txBody>
          <a:bodyPr>
            <a:normAutofit/>
          </a:bodyPr>
          <a:lstStyle/>
          <a:p>
            <a:pPr algn="just"/>
            <a:r>
              <a:rPr lang="en-US" sz="3200" dirty="0"/>
              <a:t>Indirect benefits </a:t>
            </a:r>
          </a:p>
          <a:p>
            <a:pPr lvl="1" algn="just"/>
            <a:r>
              <a:rPr lang="en-US" sz="2800" dirty="0"/>
              <a:t>diversification or enrichment of the company's market offer</a:t>
            </a:r>
            <a:r>
              <a:rPr lang="pl-PL" sz="2800" dirty="0"/>
              <a:t>;</a:t>
            </a:r>
            <a:endParaRPr lang="en-US" sz="2800" dirty="0"/>
          </a:p>
          <a:p>
            <a:pPr lvl="1" algn="just"/>
            <a:r>
              <a:rPr lang="en-US" sz="2800" dirty="0"/>
              <a:t>increase in market share</a:t>
            </a:r>
            <a:r>
              <a:rPr lang="pl-PL" sz="2800" dirty="0"/>
              <a:t>;</a:t>
            </a:r>
            <a:endParaRPr lang="en-US" sz="2800" dirty="0"/>
          </a:p>
          <a:p>
            <a:pPr lvl="1" algn="just"/>
            <a:r>
              <a:rPr lang="en-US" sz="2800" dirty="0"/>
              <a:t>acquiring new consumers</a:t>
            </a:r>
            <a:r>
              <a:rPr lang="pl-PL" sz="2800" dirty="0"/>
              <a:t>;</a:t>
            </a:r>
            <a:endParaRPr lang="en-US" sz="2800" dirty="0"/>
          </a:p>
          <a:p>
            <a:pPr lvl="1" algn="just"/>
            <a:r>
              <a:rPr lang="en-US" sz="2800" dirty="0"/>
              <a:t>greater satisfaction and contentment of existing customers</a:t>
            </a:r>
            <a:r>
              <a:rPr lang="pl-PL" sz="2800" dirty="0"/>
              <a:t>;</a:t>
            </a:r>
            <a:r>
              <a:rPr lang="en-US" sz="2800" dirty="0"/>
              <a:t> </a:t>
            </a:r>
          </a:p>
          <a:p>
            <a:pPr lvl="1" algn="just"/>
            <a:r>
              <a:rPr lang="en-US" sz="2800" dirty="0"/>
              <a:t>better competitive position</a:t>
            </a:r>
            <a:r>
              <a:rPr lang="pl-PL" sz="2800" dirty="0"/>
              <a:t>.</a:t>
            </a:r>
            <a:endParaRPr lang="en-US" sz="2800" dirty="0"/>
          </a:p>
          <a:p>
            <a:pPr lvl="1" algn="just"/>
            <a:endParaRPr lang="en-US" sz="2800" dirty="0"/>
          </a:p>
        </p:txBody>
      </p:sp>
    </p:spTree>
    <p:extLst>
      <p:ext uri="{BB962C8B-B14F-4D97-AF65-F5344CB8AC3E}">
        <p14:creationId xmlns:p14="http://schemas.microsoft.com/office/powerpoint/2010/main" val="706592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Make-or-Buy</a:t>
            </a:r>
            <a:r>
              <a:rPr lang="pl-PL" dirty="0"/>
              <a:t> </a:t>
            </a:r>
            <a:r>
              <a:rPr lang="pl-PL" dirty="0" err="1"/>
              <a:t>analysis</a:t>
            </a:r>
            <a:r>
              <a:rPr lang="pl-PL" dirty="0"/>
              <a:t>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Perechuda</a:t>
            </a:r>
            <a:r>
              <a:rPr lang="pl-PL" sz="1200" dirty="0">
                <a:solidFill>
                  <a:srgbClr val="7F7F7F"/>
                </a:solidFill>
              </a:rPr>
              <a:t>, 2000</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701078" y="1802677"/>
            <a:ext cx="5715795" cy="4057015"/>
          </a:xfrm>
        </p:spPr>
        <p:txBody>
          <a:bodyPr>
            <a:normAutofit lnSpcReduction="10000"/>
          </a:bodyPr>
          <a:lstStyle/>
          <a:p>
            <a:pPr marL="0" indent="0" algn="just">
              <a:buNone/>
            </a:pPr>
            <a:r>
              <a:rPr lang="en-US" dirty="0"/>
              <a:t>One of the most important concepts that justify the use of outsourcing is the concept of </a:t>
            </a:r>
            <a:r>
              <a:rPr lang="en-US" dirty="0">
                <a:solidFill>
                  <a:srgbClr val="4472C4"/>
                </a:solidFill>
              </a:rPr>
              <a:t>make or buy </a:t>
            </a:r>
            <a:r>
              <a:rPr lang="en-US" dirty="0"/>
              <a:t>dilemmas, which is related to the fundamental problems of the functioning of every enterprise: </a:t>
            </a:r>
            <a:endParaRPr lang="pl-PL" dirty="0"/>
          </a:p>
          <a:p>
            <a:pPr algn="just"/>
            <a:r>
              <a:rPr lang="en-US" dirty="0"/>
              <a:t>to do it on its own (</a:t>
            </a:r>
            <a:r>
              <a:rPr lang="en-US" dirty="0">
                <a:solidFill>
                  <a:srgbClr val="4472C4"/>
                </a:solidFill>
              </a:rPr>
              <a:t>make</a:t>
            </a:r>
            <a:r>
              <a:rPr lang="en-US" dirty="0"/>
              <a:t>)</a:t>
            </a:r>
            <a:r>
              <a:rPr lang="pl-PL" dirty="0"/>
              <a:t> </a:t>
            </a:r>
            <a:r>
              <a:rPr lang="pl-PL" dirty="0" err="1"/>
              <a:t>or</a:t>
            </a:r>
            <a:endParaRPr lang="pl-PL" dirty="0"/>
          </a:p>
          <a:p>
            <a:pPr algn="just"/>
            <a:r>
              <a:rPr lang="en-US" dirty="0"/>
              <a:t>to outsource the work to an external company (</a:t>
            </a:r>
            <a:r>
              <a:rPr lang="en-US" dirty="0">
                <a:solidFill>
                  <a:srgbClr val="4472C4"/>
                </a:solidFill>
              </a:rPr>
              <a:t>buy</a:t>
            </a:r>
            <a:r>
              <a:rPr lang="en-US" dirty="0"/>
              <a:t>)</a:t>
            </a:r>
            <a:r>
              <a:rPr lang="pl-PL" dirty="0"/>
              <a:t>.</a:t>
            </a:r>
          </a:p>
        </p:txBody>
      </p:sp>
      <p:pic>
        <p:nvPicPr>
          <p:cNvPr id="5" name="Obraz 4" descr="Obraz zawierający koło zębate, krąg, wyroby z metalu, koło&#10;&#10;Opis wygenerowany automatycznie">
            <a:extLst>
              <a:ext uri="{FF2B5EF4-FFF2-40B4-BE49-F238E27FC236}">
                <a16:creationId xmlns:a16="http://schemas.microsoft.com/office/drawing/2014/main" id="{694D2724-C4D0-C21C-3C24-ECBD8FFD6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9139" y="2931184"/>
            <a:ext cx="1722656" cy="1800000"/>
          </a:xfrm>
          <a:prstGeom prst="rect">
            <a:avLst/>
          </a:prstGeom>
        </p:spPr>
      </p:pic>
      <p:pic>
        <p:nvPicPr>
          <p:cNvPr id="8" name="Obraz 7" descr="Obraz zawierający symbol, logo, Grafika, Czcionka&#10;&#10;Opis wygenerowany automatycznie">
            <a:extLst>
              <a:ext uri="{FF2B5EF4-FFF2-40B4-BE49-F238E27FC236}">
                <a16:creationId xmlns:a16="http://schemas.microsoft.com/office/drawing/2014/main" id="{698DDB57-4E34-1C82-2A9E-BB8C48E6FC4C}"/>
              </a:ext>
            </a:extLst>
          </p:cNvPr>
          <p:cNvPicPr>
            <a:picLocks noChangeAspect="1"/>
          </p:cNvPicPr>
          <p:nvPr/>
        </p:nvPicPr>
        <p:blipFill rotWithShape="1">
          <a:blip r:embed="rId3">
            <a:extLst>
              <a:ext uri="{28A0092B-C50C-407E-A947-70E740481C1C}">
                <a14:useLocalDpi xmlns:a14="http://schemas.microsoft.com/office/drawing/2010/main" val="0"/>
              </a:ext>
            </a:extLst>
          </a:blip>
          <a:srcRect l="23220" t="22231" r="17817" b="23546"/>
          <a:stretch/>
        </p:blipFill>
        <p:spPr>
          <a:xfrm>
            <a:off x="10234622" y="2931184"/>
            <a:ext cx="1957378" cy="1800000"/>
          </a:xfrm>
          <a:prstGeom prst="rect">
            <a:avLst/>
          </a:prstGeom>
        </p:spPr>
      </p:pic>
      <p:pic>
        <p:nvPicPr>
          <p:cNvPr id="10" name="Grafika 9" descr="Znaczek — znak zapytania kontur">
            <a:extLst>
              <a:ext uri="{FF2B5EF4-FFF2-40B4-BE49-F238E27FC236}">
                <a16:creationId xmlns:a16="http://schemas.microsoft.com/office/drawing/2014/main" id="{CBFA7F50-36AC-475E-F5D0-0732CC948F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65345" y="3291184"/>
            <a:ext cx="1080000" cy="1080000"/>
          </a:xfrm>
          <a:prstGeom prst="rect">
            <a:avLst/>
          </a:prstGeom>
        </p:spPr>
      </p:pic>
      <p:sp>
        <p:nvSpPr>
          <p:cNvPr id="11" name="pole tekstowe 10">
            <a:extLst>
              <a:ext uri="{FF2B5EF4-FFF2-40B4-BE49-F238E27FC236}">
                <a16:creationId xmlns:a16="http://schemas.microsoft.com/office/drawing/2014/main" id="{A6567218-318E-1BAF-5D8E-C3A56C9B7375}"/>
              </a:ext>
            </a:extLst>
          </p:cNvPr>
          <p:cNvSpPr txBox="1"/>
          <p:nvPr/>
        </p:nvSpPr>
        <p:spPr>
          <a:xfrm>
            <a:off x="6785530" y="2392757"/>
            <a:ext cx="1432560" cy="461665"/>
          </a:xfrm>
          <a:prstGeom prst="rect">
            <a:avLst/>
          </a:prstGeom>
          <a:noFill/>
        </p:spPr>
        <p:txBody>
          <a:bodyPr wrap="square" rtlCol="0">
            <a:spAutoFit/>
          </a:bodyPr>
          <a:lstStyle/>
          <a:p>
            <a:pPr algn="ctr"/>
            <a:r>
              <a:rPr lang="pl-PL" sz="2400" b="1" dirty="0" err="1">
                <a:solidFill>
                  <a:srgbClr val="00C0E9"/>
                </a:solidFill>
                <a:latin typeface="Tahoma" panose="020B0604030504040204" pitchFamily="34" charset="0"/>
                <a:ea typeface="Tahoma" panose="020B0604030504040204" pitchFamily="34" charset="0"/>
                <a:cs typeface="Tahoma" panose="020B0604030504040204" pitchFamily="34" charset="0"/>
              </a:rPr>
              <a:t>Make</a:t>
            </a:r>
            <a:endParaRPr lang="pl-PL" sz="2400" b="1" dirty="0">
              <a:solidFill>
                <a:srgbClr val="00C0E9"/>
              </a:solidFill>
              <a:latin typeface="Tahoma" panose="020B0604030504040204" pitchFamily="34" charset="0"/>
              <a:ea typeface="Tahoma" panose="020B0604030504040204" pitchFamily="34" charset="0"/>
              <a:cs typeface="Tahoma" panose="020B0604030504040204" pitchFamily="34" charset="0"/>
            </a:endParaRPr>
          </a:p>
        </p:txBody>
      </p:sp>
      <p:sp>
        <p:nvSpPr>
          <p:cNvPr id="12" name="pole tekstowe 11">
            <a:extLst>
              <a:ext uri="{FF2B5EF4-FFF2-40B4-BE49-F238E27FC236}">
                <a16:creationId xmlns:a16="http://schemas.microsoft.com/office/drawing/2014/main" id="{CFB91660-5ABD-2F9B-93BE-DE24FA528028}"/>
              </a:ext>
            </a:extLst>
          </p:cNvPr>
          <p:cNvSpPr txBox="1"/>
          <p:nvPr/>
        </p:nvSpPr>
        <p:spPr>
          <a:xfrm>
            <a:off x="10497031" y="2392758"/>
            <a:ext cx="1432560" cy="461665"/>
          </a:xfrm>
          <a:prstGeom prst="rect">
            <a:avLst/>
          </a:prstGeom>
          <a:noFill/>
        </p:spPr>
        <p:txBody>
          <a:bodyPr wrap="square" rtlCol="0">
            <a:spAutoFit/>
          </a:bodyPr>
          <a:lstStyle/>
          <a:p>
            <a:pPr algn="ctr"/>
            <a:r>
              <a:rPr lang="pl-PL" sz="2400" b="1" dirty="0" err="1">
                <a:solidFill>
                  <a:srgbClr val="0673E1"/>
                </a:solidFill>
                <a:latin typeface="Tahoma" panose="020B0604030504040204" pitchFamily="34" charset="0"/>
                <a:ea typeface="Tahoma" panose="020B0604030504040204" pitchFamily="34" charset="0"/>
                <a:cs typeface="Tahoma" panose="020B0604030504040204" pitchFamily="34" charset="0"/>
              </a:rPr>
              <a:t>Buy</a:t>
            </a:r>
            <a:endParaRPr lang="pl-PL" sz="2400" b="1" dirty="0">
              <a:solidFill>
                <a:srgbClr val="0673E1"/>
              </a:solidFill>
              <a:latin typeface="Tahoma" panose="020B0604030504040204" pitchFamily="34" charset="0"/>
              <a:ea typeface="Tahoma" panose="020B0604030504040204" pitchFamily="34" charset="0"/>
              <a:cs typeface="Tahoma" panose="020B0604030504040204" pitchFamily="34" charset="0"/>
            </a:endParaRPr>
          </a:p>
        </p:txBody>
      </p:sp>
      <p:sp>
        <p:nvSpPr>
          <p:cNvPr id="13" name="pole tekstowe 12">
            <a:extLst>
              <a:ext uri="{FF2B5EF4-FFF2-40B4-BE49-F238E27FC236}">
                <a16:creationId xmlns:a16="http://schemas.microsoft.com/office/drawing/2014/main" id="{0D566007-048A-FE2A-B31F-6763E1EE2FE8}"/>
              </a:ext>
            </a:extLst>
          </p:cNvPr>
          <p:cNvSpPr txBox="1"/>
          <p:nvPr/>
        </p:nvSpPr>
        <p:spPr>
          <a:xfrm>
            <a:off x="8728450" y="2392759"/>
            <a:ext cx="1432560" cy="461665"/>
          </a:xfrm>
          <a:prstGeom prst="rect">
            <a:avLst/>
          </a:prstGeom>
          <a:noFill/>
        </p:spPr>
        <p:txBody>
          <a:bodyPr wrap="square" rtlCol="0">
            <a:spAutoFit/>
          </a:bodyPr>
          <a:lstStyle/>
          <a:p>
            <a:pPr algn="ctr"/>
            <a:r>
              <a:rPr lang="pl-PL" sz="2400" b="1" dirty="0" err="1">
                <a:solidFill>
                  <a:srgbClr val="AFAFAF"/>
                </a:solidFill>
                <a:latin typeface="Tahoma" panose="020B0604030504040204" pitchFamily="34" charset="0"/>
                <a:ea typeface="Tahoma" panose="020B0604030504040204" pitchFamily="34" charset="0"/>
                <a:cs typeface="Tahoma" panose="020B0604030504040204" pitchFamily="34" charset="0"/>
              </a:rPr>
              <a:t>or</a:t>
            </a:r>
            <a:endParaRPr lang="pl-PL" sz="2400" b="1" dirty="0">
              <a:solidFill>
                <a:srgbClr val="AFAFA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20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Make-or-Buy</a:t>
            </a:r>
            <a:r>
              <a:rPr lang="pl-PL" dirty="0"/>
              <a:t> </a:t>
            </a:r>
            <a:r>
              <a:rPr lang="pl-PL" dirty="0" err="1"/>
              <a:t>analysis</a:t>
            </a:r>
            <a:r>
              <a:rPr lang="pl-PL" dirty="0"/>
              <a:t>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Blaut.</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p:txBody>
          <a:bodyPr>
            <a:normAutofit/>
          </a:bodyPr>
          <a:lstStyle/>
          <a:p>
            <a:pPr marL="0" indent="0" algn="just">
              <a:buNone/>
            </a:pPr>
            <a:r>
              <a:rPr lang="en-US" dirty="0">
                <a:solidFill>
                  <a:srgbClr val="4472C4"/>
                </a:solidFill>
              </a:rPr>
              <a:t>Make (production) </a:t>
            </a:r>
            <a:r>
              <a:rPr lang="en-US" dirty="0"/>
              <a:t>- allows the organization to control its activities. It is especially recommended when the company has proprietary products or processes. It is recommended when:</a:t>
            </a:r>
          </a:p>
          <a:p>
            <a:pPr algn="just"/>
            <a:r>
              <a:rPr lang="en-US" dirty="0"/>
              <a:t>the product is valuable and not easily replicated</a:t>
            </a:r>
            <a:r>
              <a:rPr lang="pl-PL" dirty="0"/>
              <a:t>;</a:t>
            </a:r>
            <a:endParaRPr lang="en-US" dirty="0"/>
          </a:p>
          <a:p>
            <a:pPr algn="just"/>
            <a:r>
              <a:rPr lang="en-US" dirty="0"/>
              <a:t>the supplier market is not very well developed</a:t>
            </a:r>
            <a:r>
              <a:rPr lang="pl-PL" dirty="0"/>
              <a:t>;</a:t>
            </a:r>
            <a:endParaRPr lang="en-US" dirty="0"/>
          </a:p>
          <a:p>
            <a:pPr algn="just"/>
            <a:r>
              <a:rPr lang="en-US" dirty="0"/>
              <a:t>the environment is stable</a:t>
            </a:r>
            <a:r>
              <a:rPr lang="pl-PL" dirty="0"/>
              <a:t>.</a:t>
            </a:r>
            <a:endParaRPr lang="en-US" dirty="0"/>
          </a:p>
        </p:txBody>
      </p:sp>
    </p:spTree>
    <p:extLst>
      <p:ext uri="{BB962C8B-B14F-4D97-AF65-F5344CB8AC3E}">
        <p14:creationId xmlns:p14="http://schemas.microsoft.com/office/powerpoint/2010/main" val="85316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Make-or-Buy</a:t>
            </a:r>
            <a:r>
              <a:rPr lang="pl-PL" dirty="0"/>
              <a:t> </a:t>
            </a:r>
            <a:r>
              <a:rPr lang="pl-PL" dirty="0" err="1"/>
              <a:t>analysis</a:t>
            </a:r>
            <a:r>
              <a:rPr lang="pl-PL" dirty="0"/>
              <a:t>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Blaut.</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p:txBody>
          <a:bodyPr>
            <a:normAutofit/>
          </a:bodyPr>
          <a:lstStyle/>
          <a:p>
            <a:pPr marL="0" indent="0" algn="just">
              <a:buNone/>
            </a:pPr>
            <a:r>
              <a:rPr lang="en-US" dirty="0">
                <a:solidFill>
                  <a:srgbClr val="4472C4"/>
                </a:solidFill>
              </a:rPr>
              <a:t>Buy (purchase) </a:t>
            </a:r>
            <a:r>
              <a:rPr lang="en-US" dirty="0"/>
              <a:t>- purchasing services and products from external companies in the supply chain contributes to the increase in the company's flexibility and provides it with access to the most modern products. This concept is recommended </a:t>
            </a:r>
            <a:r>
              <a:rPr lang="en-US" dirty="0" err="1"/>
              <a:t>whe</a:t>
            </a:r>
            <a:r>
              <a:rPr lang="pl-PL" dirty="0"/>
              <a:t>n:</a:t>
            </a:r>
            <a:endParaRPr lang="en-US" dirty="0"/>
          </a:p>
          <a:p>
            <a:pPr algn="just"/>
            <a:r>
              <a:rPr lang="en-US" dirty="0"/>
              <a:t>environmental instability causes high risk of internal investments</a:t>
            </a:r>
            <a:r>
              <a:rPr lang="pl-PL" dirty="0"/>
              <a:t>;</a:t>
            </a:r>
            <a:endParaRPr lang="en-US" dirty="0"/>
          </a:p>
          <a:p>
            <a:pPr algn="just"/>
            <a:r>
              <a:rPr lang="en-US" dirty="0"/>
              <a:t>we are dealing with competition on the supplier market</a:t>
            </a:r>
            <a:r>
              <a:rPr lang="pl-PL" dirty="0"/>
              <a:t>;</a:t>
            </a:r>
            <a:endParaRPr lang="en-US" dirty="0"/>
          </a:p>
          <a:p>
            <a:pPr algn="just"/>
            <a:r>
              <a:rPr lang="en-US" dirty="0"/>
              <a:t>the product is not treated as strategically important.</a:t>
            </a:r>
          </a:p>
        </p:txBody>
      </p:sp>
    </p:spTree>
    <p:extLst>
      <p:ext uri="{BB962C8B-B14F-4D97-AF65-F5344CB8AC3E}">
        <p14:creationId xmlns:p14="http://schemas.microsoft.com/office/powerpoint/2010/main" val="464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Cost</a:t>
            </a:r>
            <a:r>
              <a:rPr lang="pl-PL" dirty="0"/>
              <a:t> of </a:t>
            </a:r>
            <a:r>
              <a:rPr lang="pl-PL" dirty="0" err="1"/>
              <a:t>Making</a:t>
            </a:r>
            <a:r>
              <a:rPr lang="pl-PL" dirty="0"/>
              <a:t> vs. </a:t>
            </a:r>
            <a:r>
              <a:rPr lang="pl-PL" dirty="0" err="1"/>
              <a:t>Buying</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https://projectskillsmentor.com.</a:t>
            </a:r>
          </a:p>
        </p:txBody>
      </p:sp>
      <p:sp>
        <p:nvSpPr>
          <p:cNvPr id="2" name="Owal 1">
            <a:extLst>
              <a:ext uri="{FF2B5EF4-FFF2-40B4-BE49-F238E27FC236}">
                <a16:creationId xmlns:a16="http://schemas.microsoft.com/office/drawing/2014/main" id="{43962DFE-D085-C24D-1BEE-7AA17A25894B}"/>
              </a:ext>
            </a:extLst>
          </p:cNvPr>
          <p:cNvSpPr/>
          <p:nvPr/>
        </p:nvSpPr>
        <p:spPr>
          <a:xfrm>
            <a:off x="5695200" y="1401945"/>
            <a:ext cx="1620000" cy="16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800" dirty="0">
                <a:latin typeface="Tahoma" panose="020B0604030504040204" pitchFamily="34" charset="0"/>
                <a:ea typeface="Tahoma" panose="020B0604030504040204" pitchFamily="34" charset="0"/>
                <a:cs typeface="Tahoma" panose="020B0604030504040204" pitchFamily="34" charset="0"/>
              </a:rPr>
              <a:t>BUY</a:t>
            </a:r>
          </a:p>
        </p:txBody>
      </p:sp>
      <p:sp>
        <p:nvSpPr>
          <p:cNvPr id="8" name="Owal 7">
            <a:extLst>
              <a:ext uri="{FF2B5EF4-FFF2-40B4-BE49-F238E27FC236}">
                <a16:creationId xmlns:a16="http://schemas.microsoft.com/office/drawing/2014/main" id="{0DEFDEBD-F5EF-6C55-D5B4-74C9187BA164}"/>
              </a:ext>
            </a:extLst>
          </p:cNvPr>
          <p:cNvSpPr/>
          <p:nvPr/>
        </p:nvSpPr>
        <p:spPr>
          <a:xfrm>
            <a:off x="4043680" y="1401945"/>
            <a:ext cx="1620000" cy="1620000"/>
          </a:xfrm>
          <a:prstGeom prst="ellipse">
            <a:avLst/>
          </a:prstGeom>
          <a:solidFill>
            <a:srgbClr val="8B8B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800" dirty="0">
                <a:latin typeface="Tahoma" panose="020B0604030504040204" pitchFamily="34" charset="0"/>
                <a:ea typeface="Tahoma" panose="020B0604030504040204" pitchFamily="34" charset="0"/>
                <a:cs typeface="Tahoma" panose="020B0604030504040204" pitchFamily="34" charset="0"/>
              </a:rPr>
              <a:t>MAKE</a:t>
            </a:r>
          </a:p>
        </p:txBody>
      </p:sp>
      <p:sp>
        <p:nvSpPr>
          <p:cNvPr id="9" name="Prostokąt 8">
            <a:extLst>
              <a:ext uri="{FF2B5EF4-FFF2-40B4-BE49-F238E27FC236}">
                <a16:creationId xmlns:a16="http://schemas.microsoft.com/office/drawing/2014/main" id="{1F4E5722-B5FC-189C-97BB-23889B096027}"/>
              </a:ext>
            </a:extLst>
          </p:cNvPr>
          <p:cNvSpPr/>
          <p:nvPr/>
        </p:nvSpPr>
        <p:spPr>
          <a:xfrm>
            <a:off x="2550160" y="3128055"/>
            <a:ext cx="3060000" cy="2520000"/>
          </a:xfrm>
          <a:prstGeom prst="rect">
            <a:avLst/>
          </a:prstGeom>
          <a:solidFill>
            <a:srgbClr val="8B8B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B399C020-305E-D0CF-2A0A-2C856F5329B2}"/>
              </a:ext>
            </a:extLst>
          </p:cNvPr>
          <p:cNvSpPr/>
          <p:nvPr/>
        </p:nvSpPr>
        <p:spPr>
          <a:xfrm>
            <a:off x="5695200" y="3128054"/>
            <a:ext cx="3060000" cy="252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ymbol zastępczy zawartości 2">
            <a:extLst>
              <a:ext uri="{FF2B5EF4-FFF2-40B4-BE49-F238E27FC236}">
                <a16:creationId xmlns:a16="http://schemas.microsoft.com/office/drawing/2014/main" id="{B821E332-F912-B5AF-79DF-909ED62C6F59}"/>
              </a:ext>
            </a:extLst>
          </p:cNvPr>
          <p:cNvSpPr>
            <a:spLocks noGrp="1"/>
          </p:cNvSpPr>
          <p:nvPr>
            <p:ph idx="1"/>
          </p:nvPr>
        </p:nvSpPr>
        <p:spPr>
          <a:xfrm>
            <a:off x="2626099" y="3290546"/>
            <a:ext cx="1996441" cy="438174"/>
          </a:xfrm>
        </p:spPr>
        <p:txBody>
          <a:bodyPr>
            <a:normAutofit fontScale="85000" lnSpcReduction="10000"/>
          </a:bodyPr>
          <a:lstStyle/>
          <a:p>
            <a:pPr algn="just">
              <a:buClr>
                <a:schemeClr val="bg1"/>
              </a:buClr>
            </a:pPr>
            <a:r>
              <a:rPr lang="pl-PL" sz="2000" dirty="0" err="1">
                <a:solidFill>
                  <a:schemeClr val="bg1"/>
                </a:solidFill>
              </a:rPr>
              <a:t>Production</a:t>
            </a:r>
            <a:r>
              <a:rPr lang="pl-PL" sz="2000" dirty="0">
                <a:solidFill>
                  <a:schemeClr val="bg1"/>
                </a:solidFill>
              </a:rPr>
              <a:t> </a:t>
            </a:r>
            <a:r>
              <a:rPr lang="pl-PL" sz="2000" dirty="0" err="1">
                <a:solidFill>
                  <a:schemeClr val="bg1"/>
                </a:solidFill>
              </a:rPr>
              <a:t>costs</a:t>
            </a:r>
            <a:endParaRPr lang="en-US" sz="2000" dirty="0">
              <a:solidFill>
                <a:schemeClr val="bg1"/>
              </a:solidFill>
            </a:endParaRPr>
          </a:p>
        </p:txBody>
      </p:sp>
      <p:sp>
        <p:nvSpPr>
          <p:cNvPr id="13" name="Symbol zastępczy zawartości 2">
            <a:extLst>
              <a:ext uri="{FF2B5EF4-FFF2-40B4-BE49-F238E27FC236}">
                <a16:creationId xmlns:a16="http://schemas.microsoft.com/office/drawing/2014/main" id="{47A28B7C-2BD1-3C71-DAC4-FE7868478D6D}"/>
              </a:ext>
            </a:extLst>
          </p:cNvPr>
          <p:cNvSpPr txBox="1">
            <a:spLocks/>
          </p:cNvSpPr>
          <p:nvPr/>
        </p:nvSpPr>
        <p:spPr>
          <a:xfrm>
            <a:off x="5861472" y="3290546"/>
            <a:ext cx="1996441" cy="438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600" dirty="0" err="1">
                <a:solidFill>
                  <a:schemeClr val="bg1"/>
                </a:solidFill>
              </a:rPr>
              <a:t>Purchase</a:t>
            </a:r>
            <a:r>
              <a:rPr lang="pl-PL" sz="1600" dirty="0">
                <a:solidFill>
                  <a:schemeClr val="bg1"/>
                </a:solidFill>
              </a:rPr>
              <a:t> </a:t>
            </a:r>
            <a:r>
              <a:rPr lang="pl-PL" sz="1600" dirty="0" err="1">
                <a:solidFill>
                  <a:schemeClr val="bg1"/>
                </a:solidFill>
              </a:rPr>
              <a:t>price</a:t>
            </a:r>
            <a:endParaRPr lang="en-US" sz="1600" dirty="0">
              <a:solidFill>
                <a:schemeClr val="bg1"/>
              </a:solidFill>
            </a:endParaRPr>
          </a:p>
        </p:txBody>
      </p:sp>
      <p:sp>
        <p:nvSpPr>
          <p:cNvPr id="14" name="Symbol zastępczy zawartości 2">
            <a:extLst>
              <a:ext uri="{FF2B5EF4-FFF2-40B4-BE49-F238E27FC236}">
                <a16:creationId xmlns:a16="http://schemas.microsoft.com/office/drawing/2014/main" id="{6699BA5F-AC3F-9410-A8CF-6F335B845D8E}"/>
              </a:ext>
            </a:extLst>
          </p:cNvPr>
          <p:cNvSpPr txBox="1">
            <a:spLocks/>
          </p:cNvSpPr>
          <p:nvPr/>
        </p:nvSpPr>
        <p:spPr>
          <a:xfrm>
            <a:off x="2626098" y="3809762"/>
            <a:ext cx="1996441" cy="43817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2000" dirty="0">
                <a:solidFill>
                  <a:schemeClr val="bg1"/>
                </a:solidFill>
              </a:rPr>
              <a:t>Extra </a:t>
            </a:r>
            <a:r>
              <a:rPr lang="pl-PL" sz="2000" dirty="0" err="1">
                <a:solidFill>
                  <a:schemeClr val="bg1"/>
                </a:solidFill>
              </a:rPr>
              <a:t>labor</a:t>
            </a:r>
            <a:r>
              <a:rPr lang="pl-PL" sz="2000" dirty="0">
                <a:solidFill>
                  <a:schemeClr val="bg1"/>
                </a:solidFill>
              </a:rPr>
              <a:t> </a:t>
            </a:r>
            <a:r>
              <a:rPr lang="pl-PL" sz="2000" dirty="0" err="1">
                <a:solidFill>
                  <a:schemeClr val="bg1"/>
                </a:solidFill>
              </a:rPr>
              <a:t>costs</a:t>
            </a:r>
            <a:endParaRPr lang="en-US" sz="2000" dirty="0">
              <a:solidFill>
                <a:schemeClr val="bg1"/>
              </a:solidFill>
            </a:endParaRPr>
          </a:p>
        </p:txBody>
      </p:sp>
      <p:sp>
        <p:nvSpPr>
          <p:cNvPr id="15" name="Symbol zastępczy zawartości 2">
            <a:extLst>
              <a:ext uri="{FF2B5EF4-FFF2-40B4-BE49-F238E27FC236}">
                <a16:creationId xmlns:a16="http://schemas.microsoft.com/office/drawing/2014/main" id="{99B417C5-BEC6-A08D-FAFC-EE20D17DE33E}"/>
              </a:ext>
            </a:extLst>
          </p:cNvPr>
          <p:cNvSpPr txBox="1">
            <a:spLocks/>
          </p:cNvSpPr>
          <p:nvPr/>
        </p:nvSpPr>
        <p:spPr>
          <a:xfrm>
            <a:off x="5861471" y="3728720"/>
            <a:ext cx="1996441" cy="438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600" dirty="0">
                <a:solidFill>
                  <a:schemeClr val="bg1"/>
                </a:solidFill>
              </a:rPr>
              <a:t>Sales </a:t>
            </a:r>
            <a:r>
              <a:rPr lang="pl-PL" sz="1600" dirty="0" err="1">
                <a:solidFill>
                  <a:schemeClr val="bg1"/>
                </a:solidFill>
              </a:rPr>
              <a:t>tax</a:t>
            </a:r>
            <a:endParaRPr lang="en-US" sz="1600" dirty="0">
              <a:solidFill>
                <a:schemeClr val="bg1"/>
              </a:solidFill>
            </a:endParaRPr>
          </a:p>
        </p:txBody>
      </p:sp>
      <p:sp>
        <p:nvSpPr>
          <p:cNvPr id="16" name="Symbol zastępczy zawartości 2">
            <a:extLst>
              <a:ext uri="{FF2B5EF4-FFF2-40B4-BE49-F238E27FC236}">
                <a16:creationId xmlns:a16="http://schemas.microsoft.com/office/drawing/2014/main" id="{44E18F83-6203-BBDF-74DD-6979DBD13400}"/>
              </a:ext>
            </a:extLst>
          </p:cNvPr>
          <p:cNvSpPr txBox="1">
            <a:spLocks/>
          </p:cNvSpPr>
          <p:nvPr/>
        </p:nvSpPr>
        <p:spPr>
          <a:xfrm>
            <a:off x="2626098" y="4224124"/>
            <a:ext cx="1996441" cy="43817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2000" dirty="0">
                <a:solidFill>
                  <a:schemeClr val="bg1"/>
                </a:solidFill>
              </a:rPr>
              <a:t>Monitoring </a:t>
            </a:r>
            <a:r>
              <a:rPr lang="pl-PL" sz="2000" dirty="0" err="1">
                <a:solidFill>
                  <a:schemeClr val="bg1"/>
                </a:solidFill>
              </a:rPr>
              <a:t>costs</a:t>
            </a:r>
            <a:endParaRPr lang="en-US" sz="2000" dirty="0">
              <a:solidFill>
                <a:schemeClr val="bg1"/>
              </a:solidFill>
            </a:endParaRPr>
          </a:p>
        </p:txBody>
      </p:sp>
      <p:sp>
        <p:nvSpPr>
          <p:cNvPr id="17" name="Symbol zastępczy zawartości 2">
            <a:extLst>
              <a:ext uri="{FF2B5EF4-FFF2-40B4-BE49-F238E27FC236}">
                <a16:creationId xmlns:a16="http://schemas.microsoft.com/office/drawing/2014/main" id="{EF09DD08-E8A8-A7CD-FEBA-DB2E03688C6B}"/>
              </a:ext>
            </a:extLst>
          </p:cNvPr>
          <p:cNvSpPr txBox="1">
            <a:spLocks/>
          </p:cNvSpPr>
          <p:nvPr/>
        </p:nvSpPr>
        <p:spPr>
          <a:xfrm>
            <a:off x="5861471" y="4143082"/>
            <a:ext cx="1996441" cy="438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600" dirty="0" err="1">
                <a:solidFill>
                  <a:schemeClr val="bg1"/>
                </a:solidFill>
              </a:rPr>
              <a:t>Shipping</a:t>
            </a:r>
            <a:r>
              <a:rPr lang="pl-PL" sz="1600" dirty="0">
                <a:solidFill>
                  <a:schemeClr val="bg1"/>
                </a:solidFill>
              </a:rPr>
              <a:t> </a:t>
            </a:r>
            <a:r>
              <a:rPr lang="pl-PL" sz="1600" dirty="0" err="1">
                <a:solidFill>
                  <a:schemeClr val="bg1"/>
                </a:solidFill>
              </a:rPr>
              <a:t>costs</a:t>
            </a:r>
            <a:endParaRPr lang="en-US" sz="1600" dirty="0">
              <a:solidFill>
                <a:schemeClr val="bg1"/>
              </a:solidFill>
            </a:endParaRPr>
          </a:p>
        </p:txBody>
      </p:sp>
      <p:sp>
        <p:nvSpPr>
          <p:cNvPr id="18" name="Symbol zastępczy zawartości 2">
            <a:extLst>
              <a:ext uri="{FF2B5EF4-FFF2-40B4-BE49-F238E27FC236}">
                <a16:creationId xmlns:a16="http://schemas.microsoft.com/office/drawing/2014/main" id="{99EB5BFC-8447-571E-C0BA-7A4067A402B3}"/>
              </a:ext>
            </a:extLst>
          </p:cNvPr>
          <p:cNvSpPr txBox="1">
            <a:spLocks/>
          </p:cNvSpPr>
          <p:nvPr/>
        </p:nvSpPr>
        <p:spPr>
          <a:xfrm>
            <a:off x="2626098" y="4594767"/>
            <a:ext cx="1996441" cy="438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700" dirty="0">
                <a:solidFill>
                  <a:schemeClr val="bg1"/>
                </a:solidFill>
              </a:rPr>
              <a:t>Storage </a:t>
            </a:r>
            <a:r>
              <a:rPr lang="pl-PL" sz="1700" dirty="0" err="1">
                <a:solidFill>
                  <a:schemeClr val="bg1"/>
                </a:solidFill>
              </a:rPr>
              <a:t>costs</a:t>
            </a:r>
            <a:endParaRPr lang="en-US" sz="1700" dirty="0">
              <a:solidFill>
                <a:schemeClr val="bg1"/>
              </a:solidFill>
            </a:endParaRPr>
          </a:p>
        </p:txBody>
      </p:sp>
      <p:sp>
        <p:nvSpPr>
          <p:cNvPr id="19" name="Symbol zastępczy zawartości 2">
            <a:extLst>
              <a:ext uri="{FF2B5EF4-FFF2-40B4-BE49-F238E27FC236}">
                <a16:creationId xmlns:a16="http://schemas.microsoft.com/office/drawing/2014/main" id="{C42698F3-F63F-5714-09F1-507056288471}"/>
              </a:ext>
            </a:extLst>
          </p:cNvPr>
          <p:cNvSpPr txBox="1">
            <a:spLocks/>
          </p:cNvSpPr>
          <p:nvPr/>
        </p:nvSpPr>
        <p:spPr>
          <a:xfrm>
            <a:off x="5861471" y="4605831"/>
            <a:ext cx="1996441" cy="438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600" dirty="0">
                <a:solidFill>
                  <a:schemeClr val="bg1"/>
                </a:solidFill>
              </a:rPr>
              <a:t>Storage </a:t>
            </a:r>
            <a:r>
              <a:rPr lang="pl-PL" sz="1600" dirty="0" err="1">
                <a:solidFill>
                  <a:schemeClr val="bg1"/>
                </a:solidFill>
              </a:rPr>
              <a:t>costs</a:t>
            </a:r>
            <a:endParaRPr lang="en-US" sz="1600" dirty="0">
              <a:solidFill>
                <a:schemeClr val="bg1"/>
              </a:solidFill>
            </a:endParaRPr>
          </a:p>
        </p:txBody>
      </p:sp>
      <p:sp>
        <p:nvSpPr>
          <p:cNvPr id="20" name="Symbol zastępczy zawartości 2">
            <a:extLst>
              <a:ext uri="{FF2B5EF4-FFF2-40B4-BE49-F238E27FC236}">
                <a16:creationId xmlns:a16="http://schemas.microsoft.com/office/drawing/2014/main" id="{3B4B9DEA-3A8F-440C-E04D-54A565821BE7}"/>
              </a:ext>
            </a:extLst>
          </p:cNvPr>
          <p:cNvSpPr txBox="1">
            <a:spLocks/>
          </p:cNvSpPr>
          <p:nvPr/>
        </p:nvSpPr>
        <p:spPr>
          <a:xfrm>
            <a:off x="2625837" y="5082739"/>
            <a:ext cx="2515123" cy="438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700" dirty="0">
                <a:solidFill>
                  <a:schemeClr val="bg1"/>
                </a:solidFill>
              </a:rPr>
              <a:t>Waste </a:t>
            </a:r>
            <a:r>
              <a:rPr lang="pl-PL" sz="1700" dirty="0" err="1">
                <a:solidFill>
                  <a:schemeClr val="bg1"/>
                </a:solidFill>
              </a:rPr>
              <a:t>disposal</a:t>
            </a:r>
            <a:r>
              <a:rPr lang="pl-PL" sz="1700" dirty="0">
                <a:solidFill>
                  <a:schemeClr val="bg1"/>
                </a:solidFill>
              </a:rPr>
              <a:t> </a:t>
            </a:r>
            <a:r>
              <a:rPr lang="pl-PL" sz="1700" dirty="0" err="1">
                <a:solidFill>
                  <a:schemeClr val="bg1"/>
                </a:solidFill>
              </a:rPr>
              <a:t>costs</a:t>
            </a:r>
            <a:endParaRPr lang="en-US" sz="1700" dirty="0">
              <a:solidFill>
                <a:schemeClr val="bg1"/>
              </a:solidFill>
            </a:endParaRPr>
          </a:p>
        </p:txBody>
      </p:sp>
      <p:sp>
        <p:nvSpPr>
          <p:cNvPr id="21" name="Symbol zastępczy zawartości 2">
            <a:extLst>
              <a:ext uri="{FF2B5EF4-FFF2-40B4-BE49-F238E27FC236}">
                <a16:creationId xmlns:a16="http://schemas.microsoft.com/office/drawing/2014/main" id="{5010641C-0536-8B07-C415-27D3B169E921}"/>
              </a:ext>
            </a:extLst>
          </p:cNvPr>
          <p:cNvSpPr txBox="1">
            <a:spLocks/>
          </p:cNvSpPr>
          <p:nvPr/>
        </p:nvSpPr>
        <p:spPr>
          <a:xfrm>
            <a:off x="5861470" y="5082739"/>
            <a:ext cx="1996441" cy="438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600" dirty="0" err="1">
                <a:solidFill>
                  <a:schemeClr val="bg1"/>
                </a:solidFill>
              </a:rPr>
              <a:t>Ordering</a:t>
            </a:r>
            <a:r>
              <a:rPr lang="pl-PL" sz="1600" dirty="0">
                <a:solidFill>
                  <a:schemeClr val="bg1"/>
                </a:solidFill>
              </a:rPr>
              <a:t> </a:t>
            </a:r>
            <a:r>
              <a:rPr lang="pl-PL" sz="1600" dirty="0" err="1">
                <a:solidFill>
                  <a:schemeClr val="bg1"/>
                </a:solidFill>
              </a:rPr>
              <a:t>costs</a:t>
            </a:r>
            <a:endParaRPr lang="en-US" sz="1600" dirty="0">
              <a:solidFill>
                <a:schemeClr val="bg1"/>
              </a:solidFill>
            </a:endParaRPr>
          </a:p>
        </p:txBody>
      </p:sp>
      <p:sp>
        <p:nvSpPr>
          <p:cNvPr id="22" name="pole tekstowe 21">
            <a:extLst>
              <a:ext uri="{FF2B5EF4-FFF2-40B4-BE49-F238E27FC236}">
                <a16:creationId xmlns:a16="http://schemas.microsoft.com/office/drawing/2014/main" id="{1919960F-DCD8-23A1-1885-CF274990E129}"/>
              </a:ext>
            </a:extLst>
          </p:cNvPr>
          <p:cNvSpPr txBox="1"/>
          <p:nvPr/>
        </p:nvSpPr>
        <p:spPr>
          <a:xfrm>
            <a:off x="662092" y="5845867"/>
            <a:ext cx="4016177" cy="307777"/>
          </a:xfrm>
          <a:prstGeom prst="rect">
            <a:avLst/>
          </a:prstGeom>
          <a:noFill/>
        </p:spPr>
        <p:txBody>
          <a:bodyPr wrap="square">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Figure </a:t>
            </a:r>
            <a:r>
              <a:rPr lang="pl-PL" sz="1400" dirty="0">
                <a:latin typeface="Tahoma" panose="020B0604030504040204" pitchFamily="34" charset="0"/>
                <a:ea typeface="Tahoma" panose="020B0604030504040204" pitchFamily="34" charset="0"/>
                <a:cs typeface="Tahoma" panose="020B0604030504040204" pitchFamily="34" charset="0"/>
              </a:rPr>
              <a:t>3:</a:t>
            </a:r>
            <a:r>
              <a:rPr lang="en-US" sz="1400" dirty="0">
                <a:latin typeface="Tahoma" panose="020B0604030504040204" pitchFamily="34" charset="0"/>
                <a:ea typeface="Tahoma" panose="020B0604030504040204" pitchFamily="34" charset="0"/>
                <a:cs typeface="Tahoma" panose="020B0604030504040204" pitchFamily="34" charset="0"/>
              </a:rPr>
              <a:t> </a:t>
            </a:r>
            <a:r>
              <a:rPr lang="en-GB" sz="1400" dirty="0">
                <a:latin typeface="Tahoma" panose="020B0604030504040204" pitchFamily="34" charset="0"/>
                <a:ea typeface="Tahoma" panose="020B0604030504040204" pitchFamily="34" charset="0"/>
                <a:cs typeface="Tahoma" panose="020B0604030504040204" pitchFamily="34" charset="0"/>
              </a:rPr>
              <a:t>Differences of Make and Buy costs</a:t>
            </a:r>
          </a:p>
        </p:txBody>
      </p:sp>
    </p:spTree>
    <p:extLst>
      <p:ext uri="{BB962C8B-B14F-4D97-AF65-F5344CB8AC3E}">
        <p14:creationId xmlns:p14="http://schemas.microsoft.com/office/powerpoint/2010/main" val="15970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p:bldP spid="14" grpId="0"/>
      <p:bldP spid="15" grpId="0"/>
      <p:bldP spid="16" grpId="0"/>
      <p:bldP spid="17" grpId="0"/>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Make-or-Buy</a:t>
            </a:r>
            <a:r>
              <a:rPr lang="pl-PL" dirty="0"/>
              <a:t> </a:t>
            </a:r>
            <a:r>
              <a:rPr lang="pl-PL" dirty="0" err="1"/>
              <a:t>analysis</a:t>
            </a:r>
            <a:r>
              <a:rPr lang="pl-PL" dirty="0"/>
              <a:t>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Blaut.</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p:txBody>
          <a:bodyPr>
            <a:normAutofit lnSpcReduction="10000"/>
          </a:bodyPr>
          <a:lstStyle/>
          <a:p>
            <a:pPr marL="0" indent="0" algn="just">
              <a:buNone/>
            </a:pPr>
            <a:r>
              <a:rPr lang="en-US" dirty="0">
                <a:solidFill>
                  <a:srgbClr val="4472C4"/>
                </a:solidFill>
              </a:rPr>
              <a:t>Make-or-buy </a:t>
            </a:r>
            <a:r>
              <a:rPr lang="en-US" dirty="0"/>
              <a:t>is a key company strategy, which includes, among others:</a:t>
            </a:r>
          </a:p>
          <a:p>
            <a:pPr algn="just"/>
            <a:r>
              <a:rPr lang="en-US" dirty="0"/>
              <a:t>introducing a new product to the market</a:t>
            </a:r>
            <a:r>
              <a:rPr lang="pl-PL" dirty="0"/>
              <a:t>;</a:t>
            </a:r>
            <a:endParaRPr lang="en-US" dirty="0"/>
          </a:p>
          <a:p>
            <a:pPr algn="just"/>
            <a:r>
              <a:rPr lang="en-US" dirty="0"/>
              <a:t>production control</a:t>
            </a:r>
            <a:r>
              <a:rPr lang="pl-PL" dirty="0"/>
              <a:t>;</a:t>
            </a:r>
            <a:endParaRPr lang="en-US" dirty="0"/>
          </a:p>
          <a:p>
            <a:pPr algn="just"/>
            <a:r>
              <a:rPr lang="en-US" dirty="0"/>
              <a:t>quality systems</a:t>
            </a:r>
            <a:r>
              <a:rPr lang="pl-PL" dirty="0"/>
              <a:t>;</a:t>
            </a:r>
            <a:endParaRPr lang="en-US" dirty="0"/>
          </a:p>
          <a:p>
            <a:pPr algn="just"/>
            <a:r>
              <a:rPr lang="en-US" dirty="0"/>
              <a:t>human resources</a:t>
            </a:r>
            <a:r>
              <a:rPr lang="pl-PL" dirty="0"/>
              <a:t>;</a:t>
            </a:r>
            <a:endParaRPr lang="en-US" dirty="0"/>
          </a:p>
          <a:p>
            <a:pPr algn="just"/>
            <a:r>
              <a:rPr lang="en-US" dirty="0"/>
              <a:t>production process</a:t>
            </a:r>
            <a:r>
              <a:rPr lang="pl-PL" dirty="0"/>
              <a:t>;</a:t>
            </a:r>
            <a:endParaRPr lang="en-US" dirty="0"/>
          </a:p>
          <a:p>
            <a:pPr algn="just"/>
            <a:r>
              <a:rPr lang="en-US" dirty="0"/>
              <a:t>size of the enterprise and its location</a:t>
            </a:r>
            <a:r>
              <a:rPr lang="pl-PL" dirty="0"/>
              <a:t>;</a:t>
            </a:r>
            <a:endParaRPr lang="en-US" dirty="0"/>
          </a:p>
          <a:p>
            <a:pPr algn="just"/>
            <a:r>
              <a:rPr lang="en-US" dirty="0"/>
              <a:t>measuring efficiency.</a:t>
            </a:r>
          </a:p>
        </p:txBody>
      </p:sp>
    </p:spTree>
    <p:extLst>
      <p:ext uri="{BB962C8B-B14F-4D97-AF65-F5344CB8AC3E}">
        <p14:creationId xmlns:p14="http://schemas.microsoft.com/office/powerpoint/2010/main" val="136686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US" sz="2000" dirty="0"/>
              <a:t>basic definitions</a:t>
            </a:r>
            <a:r>
              <a:rPr lang="pl-PL" sz="2000" dirty="0"/>
              <a:t>;</a:t>
            </a:r>
            <a:endParaRPr lang="en-US" sz="2000" dirty="0"/>
          </a:p>
          <a:p>
            <a:r>
              <a:rPr lang="en-US" sz="2000" dirty="0"/>
              <a:t>types of outsourcing</a:t>
            </a:r>
            <a:r>
              <a:rPr lang="pl-PL" sz="2000" dirty="0"/>
              <a:t>;</a:t>
            </a:r>
            <a:endParaRPr lang="en-US" sz="2000" dirty="0"/>
          </a:p>
          <a:p>
            <a:r>
              <a:rPr lang="en-US" sz="2000" dirty="0"/>
              <a:t>advantages and disadvantages of outsourcing</a:t>
            </a:r>
            <a:r>
              <a:rPr lang="pl-PL" sz="2000" dirty="0"/>
              <a:t>;</a:t>
            </a:r>
            <a:endParaRPr lang="en-US" sz="2000" dirty="0"/>
          </a:p>
          <a:p>
            <a:r>
              <a:rPr lang="en-US" sz="2000" dirty="0"/>
              <a:t>description of make-or-buy analysis</a:t>
            </a:r>
            <a:r>
              <a:rPr lang="pl-PL" sz="2000" dirty="0"/>
              <a:t>;</a:t>
            </a:r>
            <a:endParaRPr lang="en-US" sz="2000" dirty="0"/>
          </a:p>
          <a:p>
            <a:r>
              <a:rPr lang="en-US" sz="2000" dirty="0"/>
              <a:t>logistics outsourcing.</a:t>
            </a:r>
          </a:p>
          <a:p>
            <a:endParaRPr lang="pl-PL" sz="2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Make-or-Buy</a:t>
            </a:r>
            <a:r>
              <a:rPr lang="pl-PL" dirty="0"/>
              <a:t> </a:t>
            </a:r>
            <a:r>
              <a:rPr lang="pl-PL" dirty="0" err="1"/>
              <a:t>analysis</a:t>
            </a:r>
            <a:r>
              <a:rPr lang="pl-PL" dirty="0"/>
              <a:t>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Blaut.</a:t>
            </a:r>
          </a:p>
        </p:txBody>
      </p:sp>
      <p:sp>
        <p:nvSpPr>
          <p:cNvPr id="8" name="pole tekstowe 7">
            <a:extLst>
              <a:ext uri="{FF2B5EF4-FFF2-40B4-BE49-F238E27FC236}">
                <a16:creationId xmlns:a16="http://schemas.microsoft.com/office/drawing/2014/main" id="{A40D3F9A-3235-72AC-8274-DA2A9BC7F134}"/>
              </a:ext>
            </a:extLst>
          </p:cNvPr>
          <p:cNvSpPr txBox="1"/>
          <p:nvPr/>
        </p:nvSpPr>
        <p:spPr>
          <a:xfrm>
            <a:off x="1462192" y="1783252"/>
            <a:ext cx="5588000" cy="3722879"/>
          </a:xfrm>
          <a:prstGeom prst="rect">
            <a:avLst/>
          </a:prstGeom>
          <a:noFill/>
        </p:spPr>
        <p:txBody>
          <a:bodyPr wrap="square">
            <a:spAutoFit/>
          </a:bodyPr>
          <a:lstStyle/>
          <a:p>
            <a:pPr algn="just">
              <a:lnSpc>
                <a:spcPct val="150000"/>
              </a:lnSpc>
              <a:spcAft>
                <a:spcPts val="600"/>
              </a:spcAft>
            </a:pPr>
            <a:r>
              <a:rPr lang="en-US"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The calculations of production costs show that:</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50000"/>
              </a:lnSpc>
              <a:spcAft>
                <a:spcPts val="600"/>
              </a:spcAft>
            </a:pPr>
            <a:r>
              <a:rPr lang="pl-PL" sz="2000" b="1" kern="1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K</a:t>
            </a:r>
            <a:r>
              <a:rPr lang="pl-PL" sz="2000" b="1" kern="100" baseline="-250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p</a:t>
            </a:r>
            <a:r>
              <a:rPr lang="pl-PL" sz="20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a:t>
            </a:r>
            <a:r>
              <a:rPr lang="pl-PL" sz="20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a:t>
            </a:r>
            <a:r>
              <a:rPr lang="pl-PL" sz="2000" b="1" kern="1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K</a:t>
            </a:r>
            <a:r>
              <a:rPr lang="pl-PL" sz="2000" b="1" kern="100" baseline="-250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s</a:t>
            </a:r>
            <a:r>
              <a:rPr lang="pl-PL" sz="20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a:t>
            </a:r>
            <a:r>
              <a:rPr lang="pl-PL" sz="20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+X* </a:t>
            </a:r>
            <a:r>
              <a:rPr lang="pl-PL" sz="2000" b="1" kern="1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k</a:t>
            </a:r>
            <a:r>
              <a:rPr lang="pl-PL" sz="2000" b="1" kern="100" baseline="-250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v</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US" sz="2000"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where:</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marL="472440" algn="l">
              <a:lnSpc>
                <a:spcPct val="150000"/>
              </a:lnSpc>
              <a:spcAft>
                <a:spcPts val="600"/>
              </a:spcAft>
            </a:pPr>
            <a:r>
              <a:rPr lang="en-US" sz="2000" b="1"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2000" b="1" kern="100" baseline="-250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p</a:t>
            </a:r>
            <a:r>
              <a:rPr lang="en-US"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total cost of producing x units of goods</a:t>
            </a:r>
            <a:endParaRPr lang="pl-PL" sz="20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marL="472440" algn="l">
              <a:lnSpc>
                <a:spcPct val="150000"/>
              </a:lnSpc>
              <a:spcAft>
                <a:spcPts val="600"/>
              </a:spcAft>
            </a:pPr>
            <a:r>
              <a:rPr lang="en-US" sz="20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2000" b="1" kern="100" baseline="-250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s</a:t>
            </a:r>
            <a:r>
              <a:rPr lang="en-US"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fixed costs of production</a:t>
            </a:r>
            <a:endParaRPr lang="pl-PL" sz="20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marL="472440" algn="l">
              <a:lnSpc>
                <a:spcPct val="150000"/>
              </a:lnSpc>
              <a:spcAft>
                <a:spcPts val="600"/>
              </a:spcAft>
            </a:pPr>
            <a:r>
              <a:rPr lang="en-US" sz="20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X</a:t>
            </a:r>
            <a:r>
              <a:rPr lang="en-US"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expected production volume</a:t>
            </a:r>
            <a:endParaRPr lang="pl-PL" sz="20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marL="472440" algn="l">
              <a:lnSpc>
                <a:spcPct val="150000"/>
              </a:lnSpc>
              <a:spcAft>
                <a:spcPts val="600"/>
              </a:spcAft>
            </a:pPr>
            <a:r>
              <a:rPr lang="en-US" sz="2000" b="1"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2000" b="1" kern="100" baseline="-250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v</a:t>
            </a:r>
            <a:r>
              <a:rPr lang="en-US"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unit variable costs</a:t>
            </a:r>
            <a:endParaRPr lang="pl-PL" sz="20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p:txBody>
      </p:sp>
      <p:pic>
        <p:nvPicPr>
          <p:cNvPr id="9" name="Obraz 8">
            <a:extLst>
              <a:ext uri="{FF2B5EF4-FFF2-40B4-BE49-F238E27FC236}">
                <a16:creationId xmlns:a16="http://schemas.microsoft.com/office/drawing/2014/main" id="{848ACE9F-DC24-A9E2-2570-D27FCD7C43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067" y="1652864"/>
            <a:ext cx="939165" cy="939165"/>
          </a:xfrm>
          <a:prstGeom prst="rect">
            <a:avLst/>
          </a:prstGeom>
          <a:noFill/>
        </p:spPr>
      </p:pic>
      <p:sp>
        <p:nvSpPr>
          <p:cNvPr id="10" name="pole tekstowe 9">
            <a:extLst>
              <a:ext uri="{FF2B5EF4-FFF2-40B4-BE49-F238E27FC236}">
                <a16:creationId xmlns:a16="http://schemas.microsoft.com/office/drawing/2014/main" id="{B822DB95-3B59-34E1-2DA2-841358D1DE6D}"/>
              </a:ext>
            </a:extLst>
          </p:cNvPr>
          <p:cNvSpPr txBox="1"/>
          <p:nvPr/>
        </p:nvSpPr>
        <p:spPr>
          <a:xfrm>
            <a:off x="7389706" y="1871844"/>
            <a:ext cx="4523107" cy="3261214"/>
          </a:xfrm>
          <a:prstGeom prst="rect">
            <a:avLst/>
          </a:prstGeom>
          <a:noFill/>
        </p:spPr>
        <p:txBody>
          <a:bodyPr wrap="square">
            <a:spAutoFit/>
          </a:bodyPr>
          <a:lstStyle/>
          <a:p>
            <a:pPr>
              <a:spcBef>
                <a:spcPts val="1200"/>
              </a:spcBef>
              <a:spcAft>
                <a:spcPts val="1200"/>
              </a:spcAft>
            </a:pPr>
            <a:r>
              <a:rPr lang="en-US" sz="2000" dirty="0">
                <a:solidFill>
                  <a:srgbClr val="000000"/>
                </a:solidFill>
                <a:effectLst/>
                <a:highlight>
                  <a:srgbClr val="FFFFFF"/>
                </a:highlight>
                <a:latin typeface="Tahoma" panose="020B0604030504040204" pitchFamily="34" charset="0"/>
                <a:ea typeface="Times New Roman" panose="02020603050405020304" pitchFamily="18" charset="0"/>
              </a:rPr>
              <a:t>For purchases:</a:t>
            </a:r>
            <a:endParaRPr lang="pl-PL" sz="2000" dirty="0">
              <a:effectLst/>
              <a:highlight>
                <a:srgbClr val="FFFFFF"/>
              </a:highlight>
              <a:latin typeface="Times New Roman" panose="02020603050405020304" pitchFamily="18" charset="0"/>
              <a:ea typeface="Times New Roman" panose="02020603050405020304" pitchFamily="18" charset="0"/>
            </a:endParaRPr>
          </a:p>
          <a:p>
            <a:pPr algn="ctr">
              <a:spcBef>
                <a:spcPts val="1200"/>
              </a:spcBef>
              <a:spcAft>
                <a:spcPts val="1200"/>
              </a:spcAft>
            </a:pPr>
            <a:r>
              <a:rPr lang="pl-PL" sz="2000" b="1" dirty="0" err="1">
                <a:solidFill>
                  <a:srgbClr val="000000"/>
                </a:solidFill>
                <a:effectLst/>
                <a:highlight>
                  <a:srgbClr val="FFFFFF"/>
                </a:highlight>
                <a:latin typeface="Tahoma" panose="020B0604030504040204" pitchFamily="34" charset="0"/>
                <a:ea typeface="Times New Roman" panose="02020603050405020304" pitchFamily="18" charset="0"/>
              </a:rPr>
              <a:t>K</a:t>
            </a:r>
            <a:r>
              <a:rPr lang="pl-PL" sz="2000" b="1" baseline="-25000" dirty="0" err="1">
                <a:solidFill>
                  <a:srgbClr val="000000"/>
                </a:solidFill>
                <a:effectLst/>
                <a:highlight>
                  <a:srgbClr val="FFFFFF"/>
                </a:highlight>
                <a:latin typeface="Tahoma" panose="020B0604030504040204" pitchFamily="34" charset="0"/>
                <a:ea typeface="Times New Roman" panose="02020603050405020304" pitchFamily="18" charset="0"/>
              </a:rPr>
              <a:t>z</a:t>
            </a:r>
            <a:r>
              <a:rPr lang="pl-PL" sz="2000" b="1" baseline="-25000" dirty="0">
                <a:solidFill>
                  <a:srgbClr val="000000"/>
                </a:solidFill>
                <a:effectLst/>
                <a:highlight>
                  <a:srgbClr val="FFFFFF"/>
                </a:highlight>
                <a:latin typeface="Tahoma" panose="020B0604030504040204" pitchFamily="34" charset="0"/>
                <a:ea typeface="Times New Roman" panose="02020603050405020304" pitchFamily="18" charset="0"/>
              </a:rPr>
              <a:t>= </a:t>
            </a:r>
            <a:r>
              <a:rPr lang="pl-PL" sz="2000" b="1" dirty="0">
                <a:solidFill>
                  <a:srgbClr val="000000"/>
                </a:solidFill>
                <a:effectLst/>
                <a:highlight>
                  <a:srgbClr val="FFFFFF"/>
                </a:highlight>
                <a:latin typeface="Tahoma" panose="020B0604030504040204" pitchFamily="34" charset="0"/>
                <a:ea typeface="Times New Roman" panose="02020603050405020304" pitchFamily="18" charset="0"/>
              </a:rPr>
              <a:t>c*x</a:t>
            </a:r>
            <a:endParaRPr lang="pl-PL" sz="2000" dirty="0">
              <a:effectLst/>
              <a:highlight>
                <a:srgbClr val="FFFFFF"/>
              </a:highlight>
              <a:latin typeface="Times New Roman" panose="02020603050405020304" pitchFamily="18" charset="0"/>
              <a:ea typeface="Times New Roman" panose="02020603050405020304" pitchFamily="18" charset="0"/>
            </a:endParaRPr>
          </a:p>
          <a:p>
            <a:pPr>
              <a:spcBef>
                <a:spcPts val="1200"/>
              </a:spcBef>
              <a:spcAft>
                <a:spcPts val="1200"/>
              </a:spcAft>
            </a:pPr>
            <a:r>
              <a:rPr lang="en-US" sz="2000" dirty="0">
                <a:solidFill>
                  <a:srgbClr val="000000"/>
                </a:solidFill>
                <a:effectLst/>
                <a:highlight>
                  <a:srgbClr val="FFFFFF"/>
                </a:highlight>
                <a:latin typeface="Tahoma" panose="020B0604030504040204" pitchFamily="34" charset="0"/>
                <a:ea typeface="Times New Roman" panose="02020603050405020304" pitchFamily="18" charset="0"/>
              </a:rPr>
              <a:t>where:</a:t>
            </a:r>
            <a:endParaRPr lang="pl-PL" sz="2000" dirty="0">
              <a:effectLst/>
              <a:highlight>
                <a:srgbClr val="FFFFFF"/>
              </a:highlight>
              <a:latin typeface="Times New Roman" panose="02020603050405020304" pitchFamily="18" charset="0"/>
              <a:ea typeface="Times New Roman" panose="02020603050405020304" pitchFamily="18" charset="0"/>
            </a:endParaRPr>
          </a:p>
          <a:p>
            <a:pPr marL="472440" algn="l">
              <a:lnSpc>
                <a:spcPct val="150000"/>
              </a:lnSpc>
              <a:spcAft>
                <a:spcPts val="600"/>
              </a:spcAft>
            </a:pPr>
            <a:r>
              <a:rPr lang="en-US" sz="2000" b="1"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2000" b="1" kern="100" baseline="-250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z</a:t>
            </a:r>
            <a:r>
              <a:rPr lang="en-US"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cost of purchase</a:t>
            </a:r>
            <a:endParaRPr lang="pl-PL" sz="20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marL="472440" algn="l">
              <a:lnSpc>
                <a:spcPct val="150000"/>
              </a:lnSpc>
              <a:spcAft>
                <a:spcPts val="600"/>
              </a:spcAft>
            </a:pPr>
            <a:r>
              <a:rPr lang="en-US" sz="20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c</a:t>
            </a:r>
            <a:r>
              <a:rPr lang="en-US"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unit price,</a:t>
            </a:r>
            <a:endParaRPr lang="pl-PL" sz="20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marL="472440" algn="l">
              <a:lnSpc>
                <a:spcPct val="150000"/>
              </a:lnSpc>
              <a:spcAft>
                <a:spcPts val="600"/>
              </a:spcAft>
            </a:pPr>
            <a:r>
              <a:rPr lang="pl-PL" sz="20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x</a:t>
            </a:r>
            <a:r>
              <a:rPr lang="pl-PL"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a:t>
            </a:r>
            <a:r>
              <a:rPr lang="pl-PL" sz="2000"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purchase</a:t>
            </a:r>
            <a:r>
              <a:rPr lang="pl-PL"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a:t>
            </a:r>
            <a:r>
              <a:rPr lang="pl-PL" sz="2000"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production</a:t>
            </a:r>
            <a:r>
              <a:rPr lang="pl-PL"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a:t>
            </a:r>
            <a:r>
              <a:rPr lang="pl-PL" sz="2000"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volume</a:t>
            </a:r>
            <a:endParaRPr lang="pl-PL" sz="20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083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Make-or-Buy</a:t>
            </a:r>
            <a:r>
              <a:rPr lang="pl-PL" dirty="0"/>
              <a:t> </a:t>
            </a:r>
            <a:r>
              <a:rPr lang="pl-PL" dirty="0" err="1"/>
              <a:t>analysis</a:t>
            </a:r>
            <a:r>
              <a:rPr lang="pl-PL" dirty="0"/>
              <a:t>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546462"/>
            <a:ext cx="4580467" cy="2099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Blaut.</a:t>
            </a:r>
          </a:p>
        </p:txBody>
      </p:sp>
      <p:pic>
        <p:nvPicPr>
          <p:cNvPr id="2" name="Obraz 1">
            <a:extLst>
              <a:ext uri="{FF2B5EF4-FFF2-40B4-BE49-F238E27FC236}">
                <a16:creationId xmlns:a16="http://schemas.microsoft.com/office/drawing/2014/main" id="{BA255D97-245B-D760-C4C6-8C67D2D7A671}"/>
              </a:ext>
            </a:extLst>
          </p:cNvPr>
          <p:cNvPicPr>
            <a:picLocks noChangeAspect="1"/>
          </p:cNvPicPr>
          <p:nvPr/>
        </p:nvPicPr>
        <p:blipFill>
          <a:blip r:embed="rId2"/>
          <a:stretch>
            <a:fillRect/>
          </a:stretch>
        </p:blipFill>
        <p:spPr>
          <a:xfrm>
            <a:off x="162560" y="1238310"/>
            <a:ext cx="5652135" cy="4942392"/>
          </a:xfrm>
          <a:prstGeom prst="rect">
            <a:avLst/>
          </a:prstGeom>
        </p:spPr>
      </p:pic>
      <p:sp>
        <p:nvSpPr>
          <p:cNvPr id="7" name="pole tekstowe 6">
            <a:extLst>
              <a:ext uri="{FF2B5EF4-FFF2-40B4-BE49-F238E27FC236}">
                <a16:creationId xmlns:a16="http://schemas.microsoft.com/office/drawing/2014/main" id="{F5D97FCC-F6DF-4665-F498-506F994A5E5F}"/>
              </a:ext>
            </a:extLst>
          </p:cNvPr>
          <p:cNvSpPr txBox="1"/>
          <p:nvPr/>
        </p:nvSpPr>
        <p:spPr>
          <a:xfrm>
            <a:off x="662092" y="6211627"/>
            <a:ext cx="4016177" cy="307777"/>
          </a:xfrm>
          <a:prstGeom prst="rect">
            <a:avLst/>
          </a:prstGeom>
          <a:noFill/>
        </p:spPr>
        <p:txBody>
          <a:bodyPr wrap="square">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Figure </a:t>
            </a:r>
            <a:r>
              <a:rPr lang="pl-PL" sz="1400" dirty="0">
                <a:latin typeface="Tahoma" panose="020B0604030504040204" pitchFamily="34" charset="0"/>
                <a:ea typeface="Tahoma" panose="020B0604030504040204" pitchFamily="34" charset="0"/>
                <a:cs typeface="Tahoma" panose="020B0604030504040204" pitchFamily="34" charset="0"/>
              </a:rPr>
              <a:t>4:</a:t>
            </a:r>
            <a:r>
              <a:rPr lang="en-US" sz="1400" dirty="0">
                <a:latin typeface="Tahoma" panose="020B0604030504040204" pitchFamily="34" charset="0"/>
                <a:ea typeface="Tahoma" panose="020B0604030504040204" pitchFamily="34" charset="0"/>
                <a:cs typeface="Tahoma" panose="020B0604030504040204" pitchFamily="34" charset="0"/>
              </a:rPr>
              <a:t> </a:t>
            </a:r>
            <a:r>
              <a:rPr lang="en-GB" sz="1400" dirty="0">
                <a:latin typeface="Tahoma" panose="020B0604030504040204" pitchFamily="34" charset="0"/>
                <a:ea typeface="Tahoma" panose="020B0604030504040204" pitchFamily="34" charset="0"/>
                <a:cs typeface="Tahoma" panose="020B0604030504040204" pitchFamily="34" charset="0"/>
              </a:rPr>
              <a:t>Critical production volume</a:t>
            </a:r>
          </a:p>
        </p:txBody>
      </p:sp>
      <p:sp>
        <p:nvSpPr>
          <p:cNvPr id="10" name="Owal 9">
            <a:extLst>
              <a:ext uri="{FF2B5EF4-FFF2-40B4-BE49-F238E27FC236}">
                <a16:creationId xmlns:a16="http://schemas.microsoft.com/office/drawing/2014/main" id="{549E597E-323F-DB48-AB69-3C4E30FF82E2}"/>
              </a:ext>
            </a:extLst>
          </p:cNvPr>
          <p:cNvSpPr/>
          <p:nvPr/>
        </p:nvSpPr>
        <p:spPr>
          <a:xfrm>
            <a:off x="3068319" y="3069426"/>
            <a:ext cx="690881" cy="64008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ADE07C6C-7376-7EB1-70D3-A5A5EFABB486}"/>
              </a:ext>
            </a:extLst>
          </p:cNvPr>
          <p:cNvSpPr txBox="1"/>
          <p:nvPr/>
        </p:nvSpPr>
        <p:spPr>
          <a:xfrm>
            <a:off x="6664959" y="1012954"/>
            <a:ext cx="5255893" cy="4832092"/>
          </a:xfrm>
          <a:prstGeom prst="rect">
            <a:avLst/>
          </a:prstGeom>
          <a:noFill/>
        </p:spPr>
        <p:txBody>
          <a:bodyPr wrap="square">
            <a:spAutoFit/>
          </a:bodyPr>
          <a:lstStyle/>
          <a:p>
            <a:pPr marL="457200" indent="-457200" algn="just">
              <a:buClr>
                <a:srgbClr val="4472C4"/>
              </a:buClr>
              <a:buFont typeface="Arial" panose="020B0604020202020204" pitchFamily="34" charset="0"/>
              <a:buChar char="•"/>
            </a:pPr>
            <a:r>
              <a:rPr lang="en-US" sz="2200" b="1" dirty="0" err="1">
                <a:effectLst/>
                <a:latin typeface="Tahoma" panose="020B0604030504040204" pitchFamily="34" charset="0"/>
                <a:ea typeface="Calibri" panose="020F0502020204030204" pitchFamily="34" charset="0"/>
                <a:cs typeface="Times New Roman" panose="02020603050405020304" pitchFamily="18" charset="0"/>
              </a:rPr>
              <a:t>X</a:t>
            </a:r>
            <a:r>
              <a:rPr lang="en-US" sz="2200" b="1" baseline="-25000" dirty="0" err="1">
                <a:effectLst/>
                <a:latin typeface="Tahoma" panose="020B0604030504040204" pitchFamily="34" charset="0"/>
                <a:ea typeface="Calibri" panose="020F0502020204030204" pitchFamily="34" charset="0"/>
                <a:cs typeface="Times New Roman" panose="02020603050405020304" pitchFamily="18" charset="0"/>
              </a:rPr>
              <a:t>k</a:t>
            </a:r>
            <a:r>
              <a:rPr lang="en-US" sz="2200" dirty="0">
                <a:effectLst/>
                <a:latin typeface="Tahoma" panose="020B0604030504040204" pitchFamily="34" charset="0"/>
                <a:ea typeface="Calibri" panose="020F0502020204030204" pitchFamily="34" charset="0"/>
                <a:cs typeface="Times New Roman" panose="02020603050405020304" pitchFamily="18" charset="0"/>
              </a:rPr>
              <a:t> is defined as the critical production volume for which the purchase cost is equal to the cost of own production. This is the value below which it is not profitable to undertake production</a:t>
            </a:r>
            <a:r>
              <a:rPr lang="pl-PL" sz="2200" dirty="0">
                <a:latin typeface="Tahoma" panose="020B0604030504040204" pitchFamily="34" charset="0"/>
                <a:ea typeface="Calibri" panose="020F0502020204030204" pitchFamily="34" charset="0"/>
                <a:cs typeface="Times New Roman" panose="02020603050405020304" pitchFamily="18" charset="0"/>
              </a:rPr>
              <a:t>;</a:t>
            </a:r>
            <a:endParaRPr lang="pl-PL" sz="2200" dirty="0">
              <a:effectLst/>
              <a:latin typeface="Tahoma" panose="020B0604030504040204" pitchFamily="34" charset="0"/>
              <a:ea typeface="Calibri" panose="020F0502020204030204" pitchFamily="34" charset="0"/>
              <a:cs typeface="Times New Roman" panose="02020603050405020304" pitchFamily="18" charset="0"/>
            </a:endParaRPr>
          </a:p>
          <a:p>
            <a:pPr marL="457200" indent="-457200" algn="just">
              <a:buClr>
                <a:srgbClr val="4472C4"/>
              </a:buClr>
              <a:buFont typeface="Arial" panose="020B0604020202020204" pitchFamily="34" charset="0"/>
              <a:buChar char="•"/>
            </a:pPr>
            <a:r>
              <a:rPr lang="en-US" sz="2200" dirty="0">
                <a:effectLst/>
                <a:latin typeface="Tahoma" panose="020B0604030504040204" pitchFamily="34" charset="0"/>
                <a:ea typeface="Calibri" panose="020F0502020204030204" pitchFamily="34" charset="0"/>
                <a:cs typeface="Times New Roman" panose="02020603050405020304" pitchFamily="18" charset="0"/>
              </a:rPr>
              <a:t>Only when the </a:t>
            </a:r>
            <a:r>
              <a:rPr lang="en-US" sz="2200" b="1" dirty="0" err="1">
                <a:effectLst/>
                <a:latin typeface="Tahoma" panose="020B0604030504040204" pitchFamily="34" charset="0"/>
                <a:ea typeface="Calibri" panose="020F0502020204030204" pitchFamily="34" charset="0"/>
                <a:cs typeface="Times New Roman" panose="02020603050405020304" pitchFamily="18" charset="0"/>
              </a:rPr>
              <a:t>X</a:t>
            </a:r>
            <a:r>
              <a:rPr lang="en-US" sz="2200" b="1" baseline="-25000" dirty="0" err="1">
                <a:effectLst/>
                <a:latin typeface="Tahoma" panose="020B0604030504040204" pitchFamily="34" charset="0"/>
                <a:ea typeface="Calibri" panose="020F0502020204030204" pitchFamily="34" charset="0"/>
                <a:cs typeface="Times New Roman" panose="02020603050405020304" pitchFamily="18" charset="0"/>
              </a:rPr>
              <a:t>k</a:t>
            </a:r>
            <a:r>
              <a:rPr lang="en-US" sz="2200" dirty="0">
                <a:effectLst/>
                <a:latin typeface="Tahoma" panose="020B0604030504040204" pitchFamily="34" charset="0"/>
                <a:ea typeface="Calibri" panose="020F0502020204030204" pitchFamily="34" charset="0"/>
                <a:cs typeface="Times New Roman" panose="02020603050405020304" pitchFamily="18" charset="0"/>
              </a:rPr>
              <a:t> value is exceeded is the decision to start production justified</a:t>
            </a:r>
            <a:r>
              <a:rPr lang="pl-PL" sz="2200" dirty="0">
                <a:latin typeface="Tahoma" panose="020B0604030504040204" pitchFamily="34" charset="0"/>
                <a:ea typeface="Calibri" panose="020F0502020204030204" pitchFamily="34" charset="0"/>
                <a:cs typeface="Times New Roman" panose="02020603050405020304" pitchFamily="18" charset="0"/>
              </a:rPr>
              <a:t>;</a:t>
            </a:r>
            <a:endParaRPr lang="pl-PL" sz="2200" dirty="0">
              <a:effectLst/>
              <a:latin typeface="Tahoma" panose="020B0604030504040204" pitchFamily="34" charset="0"/>
              <a:ea typeface="Calibri" panose="020F0502020204030204" pitchFamily="34" charset="0"/>
              <a:cs typeface="Times New Roman" panose="02020603050405020304" pitchFamily="18" charset="0"/>
            </a:endParaRPr>
          </a:p>
          <a:p>
            <a:pPr marL="457200" indent="-457200" algn="just">
              <a:buClr>
                <a:srgbClr val="4472C4"/>
              </a:buClr>
              <a:buFont typeface="Arial" panose="020B0604020202020204" pitchFamily="34" charset="0"/>
              <a:buChar char="•"/>
            </a:pPr>
            <a:r>
              <a:rPr lang="pl-PL" sz="2200" dirty="0">
                <a:effectLst/>
                <a:latin typeface="Tahoma" panose="020B0604030504040204" pitchFamily="34" charset="0"/>
                <a:ea typeface="Calibri" panose="020F0502020204030204" pitchFamily="34" charset="0"/>
                <a:cs typeface="Times New Roman" panose="02020603050405020304" pitchFamily="18" charset="0"/>
              </a:rPr>
              <a:t>I</a:t>
            </a:r>
            <a:r>
              <a:rPr lang="en-US" sz="2200" dirty="0">
                <a:effectLst/>
                <a:latin typeface="Tahoma" panose="020B0604030504040204" pitchFamily="34" charset="0"/>
                <a:ea typeface="Calibri" panose="020F0502020204030204" pitchFamily="34" charset="0"/>
                <a:cs typeface="Times New Roman" panose="02020603050405020304" pitchFamily="18" charset="0"/>
              </a:rPr>
              <a:t>f the purchase is accompanied by additional financial outlays (e.g., transport costs), then the pattern must be modified by expanding it with appropriate components.</a:t>
            </a:r>
            <a:endParaRPr lang="pl-PL" sz="2200" dirty="0"/>
          </a:p>
        </p:txBody>
      </p:sp>
    </p:spTree>
    <p:extLst>
      <p:ext uri="{BB962C8B-B14F-4D97-AF65-F5344CB8AC3E}">
        <p14:creationId xmlns:p14="http://schemas.microsoft.com/office/powerpoint/2010/main" val="34136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10"/>
                                        </p:tgtEl>
                                      </p:cBhvr>
                                    </p:animEffect>
                                    <p:anim calcmode="lin" valueType="num">
                                      <p:cBhvr>
                                        <p:cTn id="14" dur="1000"/>
                                        <p:tgtEl>
                                          <p:spTgt spid="10"/>
                                        </p:tgtEl>
                                        <p:attrNameLst>
                                          <p:attrName>ppt_x</p:attrName>
                                        </p:attrNameLst>
                                      </p:cBhvr>
                                      <p:tavLst>
                                        <p:tav tm="0">
                                          <p:val>
                                            <p:strVal val="ppt_x"/>
                                          </p:val>
                                        </p:tav>
                                        <p:tav tm="100000">
                                          <p:val>
                                            <p:strVal val="ppt_x"/>
                                          </p:val>
                                        </p:tav>
                                      </p:tavLst>
                                    </p:anim>
                                    <p:anim calcmode="lin" valueType="num">
                                      <p:cBhvr>
                                        <p:cTn id="15" dur="1000"/>
                                        <p:tgtEl>
                                          <p:spTgt spid="10"/>
                                        </p:tgtEl>
                                        <p:attrNameLst>
                                          <p:attrName>ppt_y</p:attrName>
                                        </p:attrNameLst>
                                      </p:cBhvr>
                                      <p:tavLst>
                                        <p:tav tm="0">
                                          <p:val>
                                            <p:strVal val="ppt_y"/>
                                          </p:val>
                                        </p:tav>
                                        <p:tav tm="100000">
                                          <p:val>
                                            <p:strVal val="ppt_y+.1"/>
                                          </p:val>
                                        </p:tav>
                                      </p:tavLst>
                                    </p:anim>
                                    <p:set>
                                      <p:cBhvr>
                                        <p:cTn id="16"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Make-or-Buy</a:t>
            </a:r>
            <a:r>
              <a:rPr lang="pl-PL" dirty="0"/>
              <a:t> </a:t>
            </a:r>
            <a:r>
              <a:rPr lang="pl-PL" dirty="0" err="1"/>
              <a:t>analysis</a:t>
            </a:r>
            <a:r>
              <a:rPr lang="pl-PL" dirty="0"/>
              <a:t>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546462"/>
            <a:ext cx="4580467" cy="2099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sp>
        <p:nvSpPr>
          <p:cNvPr id="12" name="pole tekstowe 11">
            <a:extLst>
              <a:ext uri="{FF2B5EF4-FFF2-40B4-BE49-F238E27FC236}">
                <a16:creationId xmlns:a16="http://schemas.microsoft.com/office/drawing/2014/main" id="{ADE07C6C-7376-7EB1-70D3-A5A5EFABB486}"/>
              </a:ext>
            </a:extLst>
          </p:cNvPr>
          <p:cNvSpPr txBox="1"/>
          <p:nvPr/>
        </p:nvSpPr>
        <p:spPr>
          <a:xfrm>
            <a:off x="6664959" y="1012954"/>
            <a:ext cx="5255893" cy="2800767"/>
          </a:xfrm>
          <a:prstGeom prst="rect">
            <a:avLst/>
          </a:prstGeom>
          <a:noFill/>
        </p:spPr>
        <p:txBody>
          <a:bodyPr wrap="square">
            <a:spAutoFit/>
          </a:bodyPr>
          <a:lstStyle/>
          <a:p>
            <a:pPr marL="457200" indent="-457200" algn="just">
              <a:buClr>
                <a:srgbClr val="4472C4"/>
              </a:buClr>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Break – even point is a point where the total sales are equal to total cost. To find the cut-off production volume from where a firm will make profit is the main objective of the break even analysis.</a:t>
            </a:r>
          </a:p>
          <a:p>
            <a:pPr marL="457200" indent="-457200" algn="just">
              <a:buClr>
                <a:srgbClr val="4472C4"/>
              </a:buClr>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457200" indent="-457200" algn="just">
              <a:buClr>
                <a:srgbClr val="4472C4"/>
              </a:buClr>
              <a:buFont typeface="Arial" panose="020B0604020202020204" pitchFamily="34" charset="0"/>
              <a:buChar char="•"/>
            </a:pPr>
            <a:endParaRPr lang="pl-PL" sz="2200" dirty="0">
              <a:latin typeface="Tahoma" panose="020B0604030504040204" pitchFamily="34" charset="0"/>
              <a:ea typeface="Tahoma" panose="020B0604030504040204" pitchFamily="34" charset="0"/>
              <a:cs typeface="Tahoma" panose="020B0604030504040204" pitchFamily="34" charset="0"/>
            </a:endParaRPr>
          </a:p>
        </p:txBody>
      </p:sp>
      <p:pic>
        <p:nvPicPr>
          <p:cNvPr id="3" name="Obraz 2">
            <a:extLst>
              <a:ext uri="{FF2B5EF4-FFF2-40B4-BE49-F238E27FC236}">
                <a16:creationId xmlns:a16="http://schemas.microsoft.com/office/drawing/2014/main" id="{96203708-761C-AEAA-53B3-5BAE01E8D093}"/>
              </a:ext>
            </a:extLst>
          </p:cNvPr>
          <p:cNvPicPr>
            <a:picLocks noChangeAspect="1"/>
          </p:cNvPicPr>
          <p:nvPr/>
        </p:nvPicPr>
        <p:blipFill>
          <a:blip r:embed="rId2"/>
          <a:stretch>
            <a:fillRect/>
          </a:stretch>
        </p:blipFill>
        <p:spPr>
          <a:xfrm>
            <a:off x="620204" y="2111907"/>
            <a:ext cx="5475796" cy="3401625"/>
          </a:xfrm>
          <a:prstGeom prst="rect">
            <a:avLst/>
          </a:prstGeom>
        </p:spPr>
      </p:pic>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74F528A8-FBAC-4759-F034-8D6A9B1B3FD3}"/>
                  </a:ext>
                </a:extLst>
              </p:cNvPr>
              <p:cNvSpPr txBox="1"/>
              <p:nvPr/>
            </p:nvSpPr>
            <p:spPr>
              <a:xfrm>
                <a:off x="7248731" y="2888195"/>
                <a:ext cx="2427177" cy="790537"/>
              </a:xfrm>
              <a:prstGeom prst="rect">
                <a:avLst/>
              </a:prstGeom>
              <a:noFill/>
            </p:spPr>
            <p:txBody>
              <a:bodyPr wrap="square" lIns="0" tIns="0" rIns="0" bIns="0" rtlCol="0">
                <a:spAutoFit/>
              </a:bodyPr>
              <a:lstStyle/>
              <a:p>
                <a:r>
                  <a:rPr lang="pl-PL" sz="3600" dirty="0"/>
                  <a:t>BEP </a:t>
                </a:r>
                <a14:m>
                  <m:oMath xmlns:m="http://schemas.openxmlformats.org/officeDocument/2006/math">
                    <m:r>
                      <a:rPr lang="pl-PL" sz="3600" i="1" smtClean="0">
                        <a:latin typeface="Cambria Math" panose="02040503050406030204" pitchFamily="18" charset="0"/>
                      </a:rPr>
                      <m:t>=</m:t>
                    </m:r>
                    <m:f>
                      <m:fPr>
                        <m:ctrlPr>
                          <a:rPr lang="pl-PL" sz="3600" i="1" smtClean="0">
                            <a:latin typeface="Cambria Math" panose="02040503050406030204" pitchFamily="18" charset="0"/>
                          </a:rPr>
                        </m:ctrlPr>
                      </m:fPr>
                      <m:num>
                        <m:r>
                          <a:rPr lang="pl-PL" sz="3600" b="0" i="1" smtClean="0">
                            <a:latin typeface="Cambria Math" panose="02040503050406030204" pitchFamily="18" charset="0"/>
                          </a:rPr>
                          <m:t>𝐹𝐶</m:t>
                        </m:r>
                      </m:num>
                      <m:den>
                        <m:r>
                          <a:rPr lang="pl-PL" sz="3600" b="0" i="1" smtClean="0">
                            <a:latin typeface="Cambria Math" panose="02040503050406030204" pitchFamily="18" charset="0"/>
                          </a:rPr>
                          <m:t>𝑃</m:t>
                        </m:r>
                        <m:r>
                          <a:rPr lang="pl-PL" sz="3600" b="0" i="1" smtClean="0">
                            <a:latin typeface="Cambria Math" panose="02040503050406030204" pitchFamily="18" charset="0"/>
                          </a:rPr>
                          <m:t>−</m:t>
                        </m:r>
                        <m:r>
                          <a:rPr lang="pl-PL" sz="3600" b="0" i="1" smtClean="0">
                            <a:latin typeface="Cambria Math" panose="02040503050406030204" pitchFamily="18" charset="0"/>
                          </a:rPr>
                          <m:t>𝑈𝑉𝐶</m:t>
                        </m:r>
                      </m:den>
                    </m:f>
                  </m:oMath>
                </a14:m>
                <a:endParaRPr lang="pl-PL" sz="3600" dirty="0"/>
              </a:p>
            </p:txBody>
          </p:sp>
        </mc:Choice>
        <mc:Fallback xmlns="">
          <p:sp>
            <p:nvSpPr>
              <p:cNvPr id="5" name="pole tekstowe 4">
                <a:extLst>
                  <a:ext uri="{FF2B5EF4-FFF2-40B4-BE49-F238E27FC236}">
                    <a16:creationId xmlns:a16="http://schemas.microsoft.com/office/drawing/2014/main" id="{74F528A8-FBAC-4759-F034-8D6A9B1B3FD3}"/>
                  </a:ext>
                </a:extLst>
              </p:cNvPr>
              <p:cNvSpPr txBox="1">
                <a:spLocks noRot="1" noChangeAspect="1" noMove="1" noResize="1" noEditPoints="1" noAdjustHandles="1" noChangeArrowheads="1" noChangeShapeType="1" noTextEdit="1"/>
              </p:cNvSpPr>
              <p:nvPr/>
            </p:nvSpPr>
            <p:spPr>
              <a:xfrm>
                <a:off x="7248731" y="2888195"/>
                <a:ext cx="2427177" cy="790537"/>
              </a:xfrm>
              <a:prstGeom prst="rect">
                <a:avLst/>
              </a:prstGeom>
              <a:blipFill>
                <a:blip r:embed="rId3"/>
                <a:stretch>
                  <a:fillRect l="-11307" t="-2326" b="-20155"/>
                </a:stretch>
              </a:blipFill>
            </p:spPr>
            <p:txBody>
              <a:bodyPr/>
              <a:lstStyle/>
              <a:p>
                <a:r>
                  <a:rPr lang="pl-PL">
                    <a:noFill/>
                  </a:rPr>
                  <a:t> </a:t>
                </a:r>
              </a:p>
            </p:txBody>
          </p:sp>
        </mc:Fallback>
      </mc:AlternateContent>
      <p:sp>
        <p:nvSpPr>
          <p:cNvPr id="14" name="pole tekstowe 13">
            <a:extLst>
              <a:ext uri="{FF2B5EF4-FFF2-40B4-BE49-F238E27FC236}">
                <a16:creationId xmlns:a16="http://schemas.microsoft.com/office/drawing/2014/main" id="{1FE4B5EC-304E-B06A-4785-0C1C53707387}"/>
              </a:ext>
            </a:extLst>
          </p:cNvPr>
          <p:cNvSpPr txBox="1"/>
          <p:nvPr/>
        </p:nvSpPr>
        <p:spPr>
          <a:xfrm>
            <a:off x="7248731" y="4158419"/>
            <a:ext cx="5255893" cy="1446550"/>
          </a:xfrm>
          <a:prstGeom prst="rect">
            <a:avLst/>
          </a:prstGeom>
          <a:noFill/>
        </p:spPr>
        <p:txBody>
          <a:bodyPr wrap="square">
            <a:spAutoFit/>
          </a:bodyPr>
          <a:lstStyle/>
          <a:p>
            <a:pPr algn="just">
              <a:buClr>
                <a:srgbClr val="4472C4"/>
              </a:buClr>
            </a:pPr>
            <a:r>
              <a:rPr lang="pl-PL" sz="2200" b="1" dirty="0">
                <a:latin typeface="Tahoma" panose="020B0604030504040204" pitchFamily="34" charset="0"/>
                <a:ea typeface="Tahoma" panose="020B0604030504040204" pitchFamily="34" charset="0"/>
                <a:cs typeface="Tahoma" panose="020B0604030504040204" pitchFamily="34" charset="0"/>
              </a:rPr>
              <a:t>BEP </a:t>
            </a:r>
            <a:r>
              <a:rPr lang="pl-PL" sz="2200" dirty="0">
                <a:latin typeface="Tahoma" panose="020B0604030504040204" pitchFamily="34" charset="0"/>
                <a:ea typeface="Tahoma" panose="020B0604030504040204" pitchFamily="34" charset="0"/>
                <a:cs typeface="Tahoma" panose="020B0604030504040204" pitchFamily="34" charset="0"/>
              </a:rPr>
              <a:t>– </a:t>
            </a:r>
            <a:r>
              <a:rPr lang="pl-PL" sz="2200" dirty="0" err="1">
                <a:latin typeface="Tahoma" panose="020B0604030504040204" pitchFamily="34" charset="0"/>
                <a:ea typeface="Tahoma" panose="020B0604030504040204" pitchFamily="34" charset="0"/>
                <a:cs typeface="Tahoma" panose="020B0604030504040204" pitchFamily="34" charset="0"/>
              </a:rPr>
              <a:t>break</a:t>
            </a:r>
            <a:r>
              <a:rPr lang="pl-PL" sz="2200" dirty="0">
                <a:latin typeface="Tahoma" panose="020B0604030504040204" pitchFamily="34" charset="0"/>
                <a:ea typeface="Tahoma" panose="020B0604030504040204" pitchFamily="34" charset="0"/>
                <a:cs typeface="Tahoma" panose="020B0604030504040204" pitchFamily="34" charset="0"/>
              </a:rPr>
              <a:t> </a:t>
            </a:r>
            <a:r>
              <a:rPr lang="pl-PL" sz="2200" dirty="0" err="1">
                <a:latin typeface="Tahoma" panose="020B0604030504040204" pitchFamily="34" charset="0"/>
                <a:ea typeface="Tahoma" panose="020B0604030504040204" pitchFamily="34" charset="0"/>
                <a:cs typeface="Tahoma" panose="020B0604030504040204" pitchFamily="34" charset="0"/>
              </a:rPr>
              <a:t>even</a:t>
            </a:r>
            <a:r>
              <a:rPr lang="pl-PL" sz="2200" dirty="0">
                <a:latin typeface="Tahoma" panose="020B0604030504040204" pitchFamily="34" charset="0"/>
                <a:ea typeface="Tahoma" panose="020B0604030504040204" pitchFamily="34" charset="0"/>
                <a:cs typeface="Tahoma" panose="020B0604030504040204" pitchFamily="34" charset="0"/>
              </a:rPr>
              <a:t> point</a:t>
            </a:r>
          </a:p>
          <a:p>
            <a:pPr algn="just">
              <a:buClr>
                <a:srgbClr val="4472C4"/>
              </a:buClr>
            </a:pPr>
            <a:r>
              <a:rPr lang="pl-PL" sz="2200" b="1" dirty="0">
                <a:latin typeface="Tahoma" panose="020B0604030504040204" pitchFamily="34" charset="0"/>
                <a:ea typeface="Tahoma" panose="020B0604030504040204" pitchFamily="34" charset="0"/>
                <a:cs typeface="Tahoma" panose="020B0604030504040204" pitchFamily="34" charset="0"/>
              </a:rPr>
              <a:t>FC </a:t>
            </a:r>
            <a:r>
              <a:rPr lang="pl-PL" sz="2200" dirty="0">
                <a:latin typeface="Tahoma" panose="020B0604030504040204" pitchFamily="34" charset="0"/>
                <a:ea typeface="Tahoma" panose="020B0604030504040204" pitchFamily="34" charset="0"/>
                <a:cs typeface="Tahoma" panose="020B0604030504040204" pitchFamily="34" charset="0"/>
              </a:rPr>
              <a:t>– </a:t>
            </a:r>
            <a:r>
              <a:rPr lang="pl-PL" sz="2200" dirty="0" err="1">
                <a:latin typeface="Tahoma" panose="020B0604030504040204" pitchFamily="34" charset="0"/>
                <a:ea typeface="Tahoma" panose="020B0604030504040204" pitchFamily="34" charset="0"/>
                <a:cs typeface="Tahoma" panose="020B0604030504040204" pitchFamily="34" charset="0"/>
              </a:rPr>
              <a:t>fixed</a:t>
            </a:r>
            <a:r>
              <a:rPr lang="pl-PL" sz="2200" dirty="0">
                <a:latin typeface="Tahoma" panose="020B0604030504040204" pitchFamily="34" charset="0"/>
                <a:ea typeface="Tahoma" panose="020B0604030504040204" pitchFamily="34" charset="0"/>
                <a:cs typeface="Tahoma" panose="020B0604030504040204" pitchFamily="34" charset="0"/>
              </a:rPr>
              <a:t> </a:t>
            </a:r>
            <a:r>
              <a:rPr lang="pl-PL" sz="2200" dirty="0" err="1">
                <a:latin typeface="Tahoma" panose="020B0604030504040204" pitchFamily="34" charset="0"/>
                <a:ea typeface="Tahoma" panose="020B0604030504040204" pitchFamily="34" charset="0"/>
                <a:cs typeface="Tahoma" panose="020B0604030504040204" pitchFamily="34" charset="0"/>
              </a:rPr>
              <a:t>cost</a:t>
            </a:r>
            <a:endParaRPr lang="pl-PL" sz="2200" dirty="0">
              <a:latin typeface="Tahoma" panose="020B0604030504040204" pitchFamily="34" charset="0"/>
              <a:ea typeface="Tahoma" panose="020B0604030504040204" pitchFamily="34" charset="0"/>
              <a:cs typeface="Tahoma" panose="020B0604030504040204" pitchFamily="34" charset="0"/>
            </a:endParaRPr>
          </a:p>
          <a:p>
            <a:pPr algn="just">
              <a:buClr>
                <a:srgbClr val="4472C4"/>
              </a:buClr>
            </a:pPr>
            <a:r>
              <a:rPr lang="pl-PL" sz="2200" b="1" dirty="0">
                <a:latin typeface="Tahoma" panose="020B0604030504040204" pitchFamily="34" charset="0"/>
                <a:ea typeface="Tahoma" panose="020B0604030504040204" pitchFamily="34" charset="0"/>
                <a:cs typeface="Tahoma" panose="020B0604030504040204" pitchFamily="34" charset="0"/>
              </a:rPr>
              <a:t>P </a:t>
            </a:r>
            <a:r>
              <a:rPr lang="pl-PL" sz="2200" dirty="0">
                <a:latin typeface="Tahoma" panose="020B0604030504040204" pitchFamily="34" charset="0"/>
                <a:ea typeface="Tahoma" panose="020B0604030504040204" pitchFamily="34" charset="0"/>
                <a:cs typeface="Tahoma" panose="020B0604030504040204" pitchFamily="34" charset="0"/>
              </a:rPr>
              <a:t>– </a:t>
            </a:r>
            <a:r>
              <a:rPr lang="pl-PL" sz="2200" dirty="0" err="1">
                <a:latin typeface="Tahoma" panose="020B0604030504040204" pitchFamily="34" charset="0"/>
                <a:ea typeface="Tahoma" panose="020B0604030504040204" pitchFamily="34" charset="0"/>
                <a:cs typeface="Tahoma" panose="020B0604030504040204" pitchFamily="34" charset="0"/>
              </a:rPr>
              <a:t>price</a:t>
            </a:r>
            <a:r>
              <a:rPr lang="pl-PL" sz="2200" dirty="0">
                <a:latin typeface="Tahoma" panose="020B0604030504040204" pitchFamily="34" charset="0"/>
                <a:ea typeface="Tahoma" panose="020B0604030504040204" pitchFamily="34" charset="0"/>
                <a:cs typeface="Tahoma" panose="020B0604030504040204" pitchFamily="34" charset="0"/>
              </a:rPr>
              <a:t> per unit</a:t>
            </a:r>
          </a:p>
          <a:p>
            <a:pPr algn="just">
              <a:buClr>
                <a:srgbClr val="4472C4"/>
              </a:buClr>
            </a:pPr>
            <a:r>
              <a:rPr lang="pl-PL" sz="2200" b="1" dirty="0">
                <a:latin typeface="Tahoma" panose="020B0604030504040204" pitchFamily="34" charset="0"/>
                <a:ea typeface="Tahoma" panose="020B0604030504040204" pitchFamily="34" charset="0"/>
                <a:cs typeface="Tahoma" panose="020B0604030504040204" pitchFamily="34" charset="0"/>
              </a:rPr>
              <a:t>UVC</a:t>
            </a:r>
            <a:r>
              <a:rPr lang="pl-PL" sz="2200" dirty="0">
                <a:latin typeface="Tahoma" panose="020B0604030504040204" pitchFamily="34" charset="0"/>
                <a:ea typeface="Tahoma" panose="020B0604030504040204" pitchFamily="34" charset="0"/>
                <a:cs typeface="Tahoma" panose="020B0604030504040204" pitchFamily="34" charset="0"/>
              </a:rPr>
              <a:t> – </a:t>
            </a:r>
            <a:r>
              <a:rPr lang="pl-PL" sz="2200" dirty="0" err="1">
                <a:latin typeface="Tahoma" panose="020B0604030504040204" pitchFamily="34" charset="0"/>
                <a:ea typeface="Tahoma" panose="020B0604030504040204" pitchFamily="34" charset="0"/>
                <a:cs typeface="Tahoma" panose="020B0604030504040204" pitchFamily="34" charset="0"/>
              </a:rPr>
              <a:t>variable</a:t>
            </a:r>
            <a:r>
              <a:rPr lang="pl-PL" sz="2200" dirty="0">
                <a:latin typeface="Tahoma" panose="020B0604030504040204" pitchFamily="34" charset="0"/>
                <a:ea typeface="Tahoma" panose="020B0604030504040204" pitchFamily="34" charset="0"/>
                <a:cs typeface="Tahoma" panose="020B0604030504040204" pitchFamily="34" charset="0"/>
              </a:rPr>
              <a:t> </a:t>
            </a:r>
            <a:r>
              <a:rPr lang="pl-PL" sz="2200" dirty="0" err="1">
                <a:latin typeface="Tahoma" panose="020B0604030504040204" pitchFamily="34" charset="0"/>
                <a:ea typeface="Tahoma" panose="020B0604030504040204" pitchFamily="34" charset="0"/>
                <a:cs typeface="Tahoma" panose="020B0604030504040204" pitchFamily="34" charset="0"/>
              </a:rPr>
              <a:t>cost</a:t>
            </a:r>
            <a:r>
              <a:rPr lang="pl-PL" sz="2200" dirty="0">
                <a:latin typeface="Tahoma" panose="020B0604030504040204" pitchFamily="34" charset="0"/>
                <a:ea typeface="Tahoma" panose="020B0604030504040204" pitchFamily="34" charset="0"/>
                <a:cs typeface="Tahoma" panose="020B0604030504040204" pitchFamily="34" charset="0"/>
              </a:rPr>
              <a:t> per unit</a:t>
            </a:r>
          </a:p>
        </p:txBody>
      </p:sp>
    </p:spTree>
    <p:extLst>
      <p:ext uri="{BB962C8B-B14F-4D97-AF65-F5344CB8AC3E}">
        <p14:creationId xmlns:p14="http://schemas.microsoft.com/office/powerpoint/2010/main" val="3020653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Make-or-Buy</a:t>
            </a:r>
            <a:r>
              <a:rPr lang="pl-PL" dirty="0"/>
              <a:t> </a:t>
            </a:r>
            <a:r>
              <a:rPr lang="pl-PL" dirty="0" err="1"/>
              <a:t>analysis</a:t>
            </a:r>
            <a:r>
              <a:rPr lang="pl-PL" dirty="0"/>
              <a:t> </a:t>
            </a:r>
            <a:r>
              <a:rPr lang="en-US" dirty="0"/>
              <a:t>in the context of investment expenditure on production</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Blaut.</a:t>
            </a:r>
          </a:p>
        </p:txBody>
      </p:sp>
      <p:pic>
        <p:nvPicPr>
          <p:cNvPr id="9" name="Obraz 8">
            <a:extLst>
              <a:ext uri="{FF2B5EF4-FFF2-40B4-BE49-F238E27FC236}">
                <a16:creationId xmlns:a16="http://schemas.microsoft.com/office/drawing/2014/main" id="{848ACE9F-DC24-A9E2-2570-D27FCD7C43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067" y="1652864"/>
            <a:ext cx="939165" cy="939165"/>
          </a:xfrm>
          <a:prstGeom prst="rect">
            <a:avLst/>
          </a:prstGeom>
          <a:noFill/>
        </p:spPr>
      </p:pic>
      <mc:AlternateContent xmlns:mc="http://schemas.openxmlformats.org/markup-compatibility/2006" xmlns:a14="http://schemas.microsoft.com/office/drawing/2010/main">
        <mc:Choice Requires="a14">
          <p:sp>
            <p:nvSpPr>
              <p:cNvPr id="3" name="pole tekstowe 2">
                <a:extLst>
                  <a:ext uri="{FF2B5EF4-FFF2-40B4-BE49-F238E27FC236}">
                    <a16:creationId xmlns:a16="http://schemas.microsoft.com/office/drawing/2014/main" id="{DA4B27A7-DEE2-CBFA-64D3-8352F39ADCC8}"/>
                  </a:ext>
                </a:extLst>
              </p:cNvPr>
              <p:cNvSpPr txBox="1"/>
              <p:nvPr/>
            </p:nvSpPr>
            <p:spPr>
              <a:xfrm>
                <a:off x="462067" y="1764624"/>
                <a:ext cx="5562813" cy="4286110"/>
              </a:xfrm>
              <a:prstGeom prst="rect">
                <a:avLst/>
              </a:prstGeom>
              <a:noFill/>
            </p:spPr>
            <p:txBody>
              <a:bodyPr wrap="square">
                <a:spAutoFit/>
              </a:bodyPr>
              <a:lstStyle/>
              <a:p>
                <a:pPr algn="just">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pl-PL" sz="1800" i="1" kern="0" smtClea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ctrlPr>
                        </m:sSubPr>
                        <m:e>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𝑘</m:t>
                          </m:r>
                        </m:e>
                        <m:sub>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𝑖</m:t>
                          </m:r>
                        </m:sub>
                      </m:sSub>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m:t>
                      </m:r>
                      <m:f>
                        <m:fPr>
                          <m:ctrlP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ctrlPr>
                        </m:fPr>
                        <m:num>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𝑟</m:t>
                          </m:r>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m:t>
                          </m:r>
                          <m:sSup>
                            <m:sSupPr>
                              <m:ctrlP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ctrlPr>
                            </m:sSupPr>
                            <m:e>
                              <m:d>
                                <m:dPr>
                                  <m:ctrlP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ctrlPr>
                                </m:dPr>
                                <m:e>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1+</m:t>
                                  </m:r>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𝑟</m:t>
                                  </m:r>
                                </m:e>
                              </m:d>
                            </m:e>
                            <m:sup>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𝑚</m:t>
                              </m:r>
                            </m:sup>
                          </m:sSup>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m:t>
                          </m:r>
                          <m:sSub>
                            <m:sSubPr>
                              <m:ctrlP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ctrlPr>
                            </m:sSubPr>
                            <m:e>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𝑘</m:t>
                              </m:r>
                            </m:e>
                            <m:sub>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𝑑</m:t>
                              </m:r>
                            </m:sub>
                          </m:sSub>
                        </m:num>
                        <m:den>
                          <m:sSup>
                            <m:sSupPr>
                              <m:ctrlP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ctrlPr>
                            </m:sSupPr>
                            <m:e>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(1+</m:t>
                              </m:r>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𝑟</m:t>
                              </m:r>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m:t>
                              </m:r>
                            </m:e>
                            <m:sup>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𝑚</m:t>
                              </m:r>
                            </m:sup>
                          </m:sSup>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−1</m:t>
                          </m:r>
                        </m:den>
                      </m:f>
                    </m:oMath>
                  </m:oMathPara>
                </a14:m>
                <a:endParaRPr lang="pl-PL" sz="18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endParaRPr>
              </a:p>
              <a:p>
                <a:pPr algn="just">
                  <a:lnSpc>
                    <a:spcPct val="150000"/>
                  </a:lnSpc>
                  <a:spcAft>
                    <a:spcPts val="600"/>
                  </a:spcAft>
                </a:pPr>
                <a:r>
                  <a:rPr lang="en-US" sz="18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a</a:t>
                </a:r>
                <a:r>
                  <a:rPr lang="en-US" sz="1800" b="1" kern="100" baseline="-250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0</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volume of investment expenditure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US" sz="18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r</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interest rate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US" sz="18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m</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period of use of the investment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US" sz="1800" b="1"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1800" b="1" kern="100" baseline="-250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d</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additional annual costs related to investment management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US" sz="18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1800" b="1" kern="100" baseline="-250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i</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investment costs</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US" sz="1800" b="1"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1800" b="1" kern="100" baseline="-250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p</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production cost</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3" name="pole tekstowe 2">
                <a:extLst>
                  <a:ext uri="{FF2B5EF4-FFF2-40B4-BE49-F238E27FC236}">
                    <a16:creationId xmlns:a16="http://schemas.microsoft.com/office/drawing/2014/main" id="{DA4B27A7-DEE2-CBFA-64D3-8352F39ADCC8}"/>
                  </a:ext>
                </a:extLst>
              </p:cNvPr>
              <p:cNvSpPr txBox="1">
                <a:spLocks noRot="1" noChangeAspect="1" noMove="1" noResize="1" noEditPoints="1" noAdjustHandles="1" noChangeArrowheads="1" noChangeShapeType="1" noTextEdit="1"/>
              </p:cNvSpPr>
              <p:nvPr/>
            </p:nvSpPr>
            <p:spPr>
              <a:xfrm>
                <a:off x="462067" y="1764624"/>
                <a:ext cx="5562813" cy="4286110"/>
              </a:xfrm>
              <a:prstGeom prst="rect">
                <a:avLst/>
              </a:prstGeom>
              <a:blipFill>
                <a:blip r:embed="rId3"/>
                <a:stretch>
                  <a:fillRect l="-987" r="-2083" b="-1278"/>
                </a:stretch>
              </a:blipFill>
            </p:spPr>
            <p:txBody>
              <a:bodyPr/>
              <a:lstStyle/>
              <a:p>
                <a:r>
                  <a:rPr lang="pl-PL">
                    <a:noFill/>
                  </a:rPr>
                  <a:t> </a:t>
                </a:r>
              </a:p>
            </p:txBody>
          </p:sp>
        </mc:Fallback>
      </mc:AlternateContent>
      <p:sp>
        <p:nvSpPr>
          <p:cNvPr id="7" name="pole tekstowe 6">
            <a:extLst>
              <a:ext uri="{FF2B5EF4-FFF2-40B4-BE49-F238E27FC236}">
                <a16:creationId xmlns:a16="http://schemas.microsoft.com/office/drawing/2014/main" id="{E4A6D50E-6A27-4613-1611-DC8AB97F18BB}"/>
              </a:ext>
            </a:extLst>
          </p:cNvPr>
          <p:cNvSpPr txBox="1"/>
          <p:nvPr/>
        </p:nvSpPr>
        <p:spPr>
          <a:xfrm>
            <a:off x="6481232" y="1868659"/>
            <a:ext cx="5181600" cy="4078039"/>
          </a:xfrm>
          <a:prstGeom prst="rect">
            <a:avLst/>
          </a:prstGeom>
          <a:noFill/>
        </p:spPr>
        <p:txBody>
          <a:bodyPr wrap="square">
            <a:spAutoFit/>
          </a:bodyPr>
          <a:lstStyle/>
          <a:p>
            <a:pPr algn="l">
              <a:lnSpc>
                <a:spcPct val="150000"/>
              </a:lnSpc>
              <a:spcBef>
                <a:spcPts val="1200"/>
              </a:spcBef>
              <a:spcAft>
                <a:spcPts val="1200"/>
              </a:spcAft>
            </a:pP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Therefore, the production cost will be calculated according to the formula:</a:t>
            </a:r>
            <a:endParaRPr lang="pl-PL" sz="18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algn="ctr">
              <a:lnSpc>
                <a:spcPct val="150000"/>
              </a:lnSpc>
              <a:spcBef>
                <a:spcPts val="1200"/>
              </a:spcBef>
              <a:spcAft>
                <a:spcPts val="1200"/>
              </a:spcAft>
            </a:pPr>
            <a:r>
              <a:rPr lang="en-US" sz="1800" b="1" kern="0" dirty="0" err="1">
                <a:solidFill>
                  <a:srgbClr val="000000"/>
                </a:solidFill>
                <a:effectLst/>
                <a:highlight>
                  <a:srgbClr val="FFFFFF"/>
                </a:highlight>
                <a:latin typeface="Tahoma" panose="020B0604030504040204" pitchFamily="34" charset="0"/>
                <a:ea typeface="Times New Roman" panose="02020603050405020304" pitchFamily="18" charset="0"/>
                <a:cs typeface="Tahoma" panose="020B0604030504040204" pitchFamily="34" charset="0"/>
              </a:rPr>
              <a:t>K</a:t>
            </a:r>
            <a:r>
              <a:rPr lang="en-US" sz="1800" b="1" kern="0" baseline="-25000" dirty="0" err="1">
                <a:solidFill>
                  <a:srgbClr val="000000"/>
                </a:solidFill>
                <a:effectLst/>
                <a:highlight>
                  <a:srgbClr val="FFFFFF"/>
                </a:highlight>
                <a:latin typeface="Tahoma" panose="020B0604030504040204" pitchFamily="34" charset="0"/>
                <a:ea typeface="Times New Roman" panose="02020603050405020304" pitchFamily="18" charset="0"/>
                <a:cs typeface="Tahoma" panose="020B0604030504040204" pitchFamily="34" charset="0"/>
              </a:rPr>
              <a:t>p</a:t>
            </a:r>
            <a:r>
              <a:rPr lang="en-US" sz="1800" b="1" kern="0" dirty="0">
                <a:solidFill>
                  <a:srgbClr val="000000"/>
                </a:solidFill>
                <a:effectLst/>
                <a:highlight>
                  <a:srgbClr val="FFFFFF"/>
                </a:highlight>
                <a:latin typeface="Tahoma" panose="020B0604030504040204" pitchFamily="34" charset="0"/>
                <a:ea typeface="Times New Roman" panose="02020603050405020304" pitchFamily="18" charset="0"/>
                <a:cs typeface="Tahoma" panose="020B0604030504040204" pitchFamily="34" charset="0"/>
              </a:rPr>
              <a:t>=</a:t>
            </a:r>
            <a:r>
              <a:rPr lang="en-US" sz="1800" b="1" kern="0" dirty="0" err="1">
                <a:solidFill>
                  <a:srgbClr val="000000"/>
                </a:solidFill>
                <a:effectLst/>
                <a:highlight>
                  <a:srgbClr val="FFFFFF"/>
                </a:highlight>
                <a:latin typeface="Tahoma" panose="020B0604030504040204" pitchFamily="34" charset="0"/>
                <a:ea typeface="Times New Roman" panose="02020603050405020304" pitchFamily="18" charset="0"/>
                <a:cs typeface="Tahoma" panose="020B0604030504040204" pitchFamily="34" charset="0"/>
              </a:rPr>
              <a:t>k</a:t>
            </a:r>
            <a:r>
              <a:rPr lang="en-US" sz="1800" b="1" kern="0" baseline="-25000" dirty="0" err="1">
                <a:solidFill>
                  <a:srgbClr val="000000"/>
                </a:solidFill>
                <a:effectLst/>
                <a:highlight>
                  <a:srgbClr val="FFFFFF"/>
                </a:highlight>
                <a:latin typeface="Tahoma" panose="020B0604030504040204" pitchFamily="34" charset="0"/>
                <a:ea typeface="Times New Roman" panose="02020603050405020304" pitchFamily="18" charset="0"/>
                <a:cs typeface="Tahoma" panose="020B0604030504040204" pitchFamily="34" charset="0"/>
              </a:rPr>
              <a:t>i</a:t>
            </a:r>
            <a:r>
              <a:rPr lang="en-US" sz="1800" b="1" kern="0" dirty="0" err="1">
                <a:solidFill>
                  <a:srgbClr val="000000"/>
                </a:solidFill>
                <a:effectLst/>
                <a:highlight>
                  <a:srgbClr val="FFFFFF"/>
                </a:highlight>
                <a:latin typeface="Tahoma" panose="020B0604030504040204" pitchFamily="34" charset="0"/>
                <a:ea typeface="Times New Roman" panose="02020603050405020304" pitchFamily="18" charset="0"/>
                <a:cs typeface="Tahoma" panose="020B0604030504040204" pitchFamily="34" charset="0"/>
              </a:rPr>
              <a:t>+x+k</a:t>
            </a:r>
            <a:r>
              <a:rPr lang="en-US" sz="1800" b="1" kern="0" baseline="-25000" dirty="0" err="1">
                <a:solidFill>
                  <a:srgbClr val="000000"/>
                </a:solidFill>
                <a:effectLst/>
                <a:highlight>
                  <a:srgbClr val="FFFFFF"/>
                </a:highlight>
                <a:latin typeface="Tahoma" panose="020B0604030504040204" pitchFamily="34" charset="0"/>
                <a:ea typeface="Times New Roman" panose="02020603050405020304" pitchFamily="18" charset="0"/>
                <a:cs typeface="Tahoma" panose="020B0604030504040204" pitchFamily="34" charset="0"/>
              </a:rPr>
              <a:t>v</a:t>
            </a:r>
            <a:r>
              <a:rPr lang="en-US" sz="1800" b="1" kern="0" dirty="0">
                <a:solidFill>
                  <a:srgbClr val="000000"/>
                </a:solidFill>
                <a:effectLst/>
                <a:highlight>
                  <a:srgbClr val="FFFFFF"/>
                </a:highlight>
                <a:latin typeface="Tahoma" panose="020B0604030504040204" pitchFamily="34" charset="0"/>
                <a:ea typeface="Times New Roman" panose="02020603050405020304" pitchFamily="18" charset="0"/>
                <a:cs typeface="Tahoma" panose="020B0604030504040204" pitchFamily="34" charset="0"/>
              </a:rPr>
              <a:t> </a:t>
            </a:r>
            <a:endParaRPr lang="pl-PL" sz="18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Bef>
                <a:spcPts val="1200"/>
              </a:spcBef>
              <a:spcAft>
                <a:spcPts val="1200"/>
              </a:spcAft>
            </a:pP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and the purchase cost</a:t>
            </a:r>
            <a:endParaRPr lang="pl-PL" sz="18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algn="ctr">
              <a:lnSpc>
                <a:spcPct val="150000"/>
              </a:lnSpc>
              <a:spcBef>
                <a:spcPts val="1200"/>
              </a:spcBef>
              <a:spcAft>
                <a:spcPts val="1200"/>
              </a:spcAft>
            </a:pPr>
            <a:r>
              <a:rPr lang="en-US" sz="1800" b="1"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1800" b="1" kern="100" baseline="-250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z</a:t>
            </a:r>
            <a:r>
              <a:rPr lang="en-US" sz="1800" b="1" kern="100" baseline="-250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a:t>
            </a:r>
            <a:r>
              <a:rPr lang="en-US" sz="18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c*x</a:t>
            </a:r>
            <a:endParaRPr lang="pl-PL" sz="18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r>
              <a:rPr lang="en-US" sz="1800" dirty="0">
                <a:solidFill>
                  <a:srgbClr val="000000"/>
                </a:solidFill>
                <a:effectLst/>
                <a:highlight>
                  <a:srgbClr val="FFFFFF"/>
                </a:highlight>
                <a:latin typeface="Tahoma" panose="020B0604030504040204" pitchFamily="34" charset="0"/>
                <a:ea typeface="Calibri" panose="020F0502020204030204" pitchFamily="34" charset="0"/>
              </a:rPr>
              <a:t>If the inequality </a:t>
            </a:r>
            <a:r>
              <a:rPr lang="en-US" sz="1800" b="1" dirty="0" err="1">
                <a:solidFill>
                  <a:srgbClr val="000000"/>
                </a:solidFill>
                <a:effectLst/>
                <a:highlight>
                  <a:srgbClr val="FFFFFF"/>
                </a:highlight>
                <a:latin typeface="Tahoma" panose="020B0604030504040204" pitchFamily="34" charset="0"/>
                <a:ea typeface="Calibri" panose="020F0502020204030204" pitchFamily="34" charset="0"/>
              </a:rPr>
              <a:t>K</a:t>
            </a:r>
            <a:r>
              <a:rPr lang="en-US" sz="1800" b="1" baseline="-25000" dirty="0" err="1">
                <a:solidFill>
                  <a:srgbClr val="000000"/>
                </a:solidFill>
                <a:effectLst/>
                <a:highlight>
                  <a:srgbClr val="FFFFFF"/>
                </a:highlight>
                <a:latin typeface="Tahoma" panose="020B0604030504040204" pitchFamily="34" charset="0"/>
                <a:ea typeface="Calibri" panose="020F0502020204030204" pitchFamily="34" charset="0"/>
              </a:rPr>
              <a:t>z</a:t>
            </a:r>
            <a:r>
              <a:rPr lang="en-US" sz="1800" b="1" dirty="0">
                <a:solidFill>
                  <a:srgbClr val="000000"/>
                </a:solidFill>
                <a:effectLst/>
                <a:highlight>
                  <a:srgbClr val="FFFFFF"/>
                </a:highlight>
                <a:latin typeface="Tahoma" panose="020B0604030504040204" pitchFamily="34" charset="0"/>
                <a:ea typeface="Calibri" panose="020F0502020204030204" pitchFamily="34" charset="0"/>
              </a:rPr>
              <a:t> &lt; </a:t>
            </a:r>
            <a:r>
              <a:rPr lang="en-US" sz="1800" b="1" dirty="0" err="1">
                <a:solidFill>
                  <a:srgbClr val="000000"/>
                </a:solidFill>
                <a:effectLst/>
                <a:highlight>
                  <a:srgbClr val="FFFFFF"/>
                </a:highlight>
                <a:latin typeface="Tahoma" panose="020B0604030504040204" pitchFamily="34" charset="0"/>
                <a:ea typeface="Calibri" panose="020F0502020204030204" pitchFamily="34" charset="0"/>
              </a:rPr>
              <a:t>K</a:t>
            </a:r>
            <a:r>
              <a:rPr lang="en-US" sz="1800" b="1" baseline="-25000" dirty="0" err="1">
                <a:solidFill>
                  <a:srgbClr val="000000"/>
                </a:solidFill>
                <a:effectLst/>
                <a:highlight>
                  <a:srgbClr val="FFFFFF"/>
                </a:highlight>
                <a:latin typeface="Tahoma" panose="020B0604030504040204" pitchFamily="34" charset="0"/>
                <a:ea typeface="Calibri" panose="020F0502020204030204" pitchFamily="34" charset="0"/>
              </a:rPr>
              <a:t>p</a:t>
            </a:r>
            <a:r>
              <a:rPr lang="en-US" sz="1800" dirty="0">
                <a:solidFill>
                  <a:srgbClr val="000000"/>
                </a:solidFill>
                <a:effectLst/>
                <a:highlight>
                  <a:srgbClr val="FFFFFF"/>
                </a:highlight>
                <a:latin typeface="Tahoma" panose="020B0604030504040204" pitchFamily="34" charset="0"/>
                <a:ea typeface="Calibri" panose="020F0502020204030204" pitchFamily="34" charset="0"/>
              </a:rPr>
              <a:t> is met, there are grounds for making a decision to purchase a given product.</a:t>
            </a:r>
            <a:endParaRPr lang="pl-PL" dirty="0"/>
          </a:p>
        </p:txBody>
      </p:sp>
    </p:spTree>
    <p:extLst>
      <p:ext uri="{BB962C8B-B14F-4D97-AF65-F5344CB8AC3E}">
        <p14:creationId xmlns:p14="http://schemas.microsoft.com/office/powerpoint/2010/main" val="149192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Make-or-Buy</a:t>
            </a:r>
            <a:r>
              <a:rPr lang="pl-PL" dirty="0"/>
              <a:t> </a:t>
            </a:r>
            <a:r>
              <a:rPr lang="pl-PL" dirty="0" err="1"/>
              <a:t>analysis</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Blaut.</a:t>
            </a:r>
          </a:p>
        </p:txBody>
      </p:sp>
      <p:pic>
        <p:nvPicPr>
          <p:cNvPr id="9" name="Obraz 8">
            <a:extLst>
              <a:ext uri="{FF2B5EF4-FFF2-40B4-BE49-F238E27FC236}">
                <a16:creationId xmlns:a16="http://schemas.microsoft.com/office/drawing/2014/main" id="{848ACE9F-DC24-A9E2-2570-D27FCD7C43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067" y="1652864"/>
            <a:ext cx="939165" cy="939165"/>
          </a:xfrm>
          <a:prstGeom prst="rect">
            <a:avLst/>
          </a:prstGeom>
          <a:noFill/>
        </p:spPr>
      </p:pic>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25368E29-9B32-9C9D-69A0-FCC08DF11B8E}"/>
                  </a:ext>
                </a:extLst>
              </p:cNvPr>
              <p:cNvSpPr txBox="1"/>
              <p:nvPr/>
            </p:nvSpPr>
            <p:spPr>
              <a:xfrm>
                <a:off x="1406947" y="1815537"/>
                <a:ext cx="4378960" cy="4031296"/>
              </a:xfrm>
              <a:prstGeom prst="rect">
                <a:avLst/>
              </a:prstGeom>
              <a:noFill/>
            </p:spPr>
            <p:txBody>
              <a:bodyPr wrap="square">
                <a:spAutoFit/>
              </a:bodyPr>
              <a:lstStyle/>
              <a:p>
                <a:pPr algn="just">
                  <a:lnSpc>
                    <a:spcPct val="150000"/>
                  </a:lnSpc>
                  <a:spcAft>
                    <a:spcPts val="600"/>
                  </a:spcAft>
                </a:pP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Due to the possibility of changing both the demand volume </a:t>
                </a:r>
                <a:r>
                  <a:rPr lang="en-US" sz="18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x</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and the market price, it is recommended to determine the </a:t>
                </a:r>
                <a:r>
                  <a:rPr lang="en-US" sz="18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critical price</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a:t>
                </a:r>
                <a:r>
                  <a:rPr lang="en-US" sz="18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c</a:t>
                </a:r>
                <a:r>
                  <a:rPr lang="en-US" sz="1800" b="1" kern="100" baseline="-250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and the </a:t>
                </a:r>
                <a:r>
                  <a:rPr lang="en-US" sz="18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critical production volume</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a:t>
                </a:r>
                <a:r>
                  <a:rPr lang="en-US" sz="1800" b="1"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X</a:t>
                </a:r>
                <a:r>
                  <a:rPr lang="en-US" sz="1800" b="1" kern="100" baseline="-250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as the values at which the cost of own production and the cost of purchase are equal.</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ctrlPr>
                        </m:sSubPr>
                        <m:e>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𝑐</m:t>
                          </m:r>
                        </m:e>
                        <m:sub>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𝑘</m:t>
                          </m:r>
                        </m:sub>
                      </m:sSub>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m:t>
                      </m:r>
                      <m:f>
                        <m:fPr>
                          <m:ctrlP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ctrlPr>
                        </m:fPr>
                        <m:num>
                          <m:sSub>
                            <m:sSubPr>
                              <m:ctrlP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ctrlPr>
                            </m:sSubPr>
                            <m:e>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𝑘</m:t>
                              </m:r>
                            </m:e>
                            <m:sub>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𝑖</m:t>
                              </m:r>
                            </m:sub>
                          </m:sSub>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m:t>
                          </m:r>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𝑥</m:t>
                          </m:r>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m:t>
                          </m:r>
                          <m:sSub>
                            <m:sSubPr>
                              <m:ctrlP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ctrlPr>
                            </m:sSubPr>
                            <m:e>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𝑘</m:t>
                              </m:r>
                            </m:e>
                            <m:sub>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𝑣</m:t>
                              </m:r>
                            </m:sub>
                          </m:sSub>
                        </m:num>
                        <m:den>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𝑥</m:t>
                          </m:r>
                        </m:den>
                      </m:f>
                    </m:oMath>
                  </m:oMathPara>
                </a14:m>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5" name="pole tekstowe 4">
                <a:extLst>
                  <a:ext uri="{FF2B5EF4-FFF2-40B4-BE49-F238E27FC236}">
                    <a16:creationId xmlns:a16="http://schemas.microsoft.com/office/drawing/2014/main" id="{25368E29-9B32-9C9D-69A0-FCC08DF11B8E}"/>
                  </a:ext>
                </a:extLst>
              </p:cNvPr>
              <p:cNvSpPr txBox="1">
                <a:spLocks noRot="1" noChangeAspect="1" noMove="1" noResize="1" noEditPoints="1" noAdjustHandles="1" noChangeArrowheads="1" noChangeShapeType="1" noTextEdit="1"/>
              </p:cNvSpPr>
              <p:nvPr/>
            </p:nvSpPr>
            <p:spPr>
              <a:xfrm>
                <a:off x="1406947" y="1815537"/>
                <a:ext cx="4378960" cy="4031296"/>
              </a:xfrm>
              <a:prstGeom prst="rect">
                <a:avLst/>
              </a:prstGeom>
              <a:blipFill>
                <a:blip r:embed="rId3"/>
                <a:stretch>
                  <a:fillRect l="-1253" r="-2646"/>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0" name="pole tekstowe 9">
                <a:extLst>
                  <a:ext uri="{FF2B5EF4-FFF2-40B4-BE49-F238E27FC236}">
                    <a16:creationId xmlns:a16="http://schemas.microsoft.com/office/drawing/2014/main" id="{E3A55C85-5F28-94D0-8F2D-9CC1C2836EB5}"/>
                  </a:ext>
                </a:extLst>
              </p:cNvPr>
              <p:cNvSpPr txBox="1"/>
              <p:nvPr/>
            </p:nvSpPr>
            <p:spPr>
              <a:xfrm>
                <a:off x="6837680" y="1832754"/>
                <a:ext cx="4632960" cy="2882969"/>
              </a:xfrm>
              <a:prstGeom prst="rect">
                <a:avLst/>
              </a:prstGeom>
              <a:noFill/>
            </p:spPr>
            <p:txBody>
              <a:bodyPr wrap="square">
                <a:spAutoFit/>
              </a:bodyPr>
              <a:lstStyle/>
              <a:p>
                <a:pPr algn="just">
                  <a:lnSpc>
                    <a:spcPct val="150000"/>
                  </a:lnSpc>
                  <a:spcAft>
                    <a:spcPts val="600"/>
                  </a:spcAft>
                </a:pPr>
                <a:r>
                  <a:rPr lang="en-US" sz="1800" dirty="0">
                    <a:solidFill>
                      <a:srgbClr val="000000"/>
                    </a:solidFill>
                    <a:effectLst/>
                    <a:highlight>
                      <a:srgbClr val="FFFFFF"/>
                    </a:highlight>
                    <a:latin typeface="Tahoma" panose="020B0604030504040204" pitchFamily="34" charset="0"/>
                    <a:ea typeface="Calibri" panose="020F0502020204030204" pitchFamily="34" charset="0"/>
                  </a:rPr>
                  <a:t>In a situation where the initial calculations suggested the advisability of a purchase, the value of the critical price is an indicator to what level the market price can increase without undermining the purchase decision.</a:t>
                </a:r>
                <a:endParaRPr lang="pl-PL" sz="2000" dirty="0">
                  <a:effectLst/>
                  <a:highlight>
                    <a:srgbClr val="FFFFFF"/>
                  </a:highlight>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pl-PL" sz="2000" i="1">
                              <a:solidFill>
                                <a:srgbClr val="000000"/>
                              </a:solidFill>
                              <a:effectLst/>
                              <a:latin typeface="Cambria Math" panose="02040503050406030204" pitchFamily="18" charset="0"/>
                              <a:cs typeface="Segoe UI" panose="020B0502040204020203" pitchFamily="34" charset="0"/>
                            </a:rPr>
                          </m:ctrlPr>
                        </m:sSubPr>
                        <m:e>
                          <m:r>
                            <a:rPr lang="pl-PL" sz="20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𝑋</m:t>
                          </m:r>
                        </m:e>
                        <m:sub>
                          <m:r>
                            <a:rPr lang="pl-PL" sz="20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𝑘</m:t>
                          </m:r>
                        </m:sub>
                      </m:sSub>
                      <m:r>
                        <a:rPr lang="pl-PL" sz="20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m:t>
                      </m:r>
                      <m:f>
                        <m:fPr>
                          <m:ctrlPr>
                            <a:rPr lang="pl-PL" sz="2000" i="1">
                              <a:solidFill>
                                <a:srgbClr val="000000"/>
                              </a:solidFill>
                              <a:effectLst/>
                              <a:latin typeface="Cambria Math" panose="02040503050406030204" pitchFamily="18" charset="0"/>
                              <a:cs typeface="Segoe UI" panose="020B0502040204020203" pitchFamily="34" charset="0"/>
                            </a:rPr>
                          </m:ctrlPr>
                        </m:fPr>
                        <m:num>
                          <m:sSub>
                            <m:sSubPr>
                              <m:ctrlPr>
                                <a:rPr lang="pl-PL" sz="2000" i="1">
                                  <a:solidFill>
                                    <a:srgbClr val="000000"/>
                                  </a:solidFill>
                                  <a:effectLst/>
                                  <a:latin typeface="Cambria Math" panose="02040503050406030204" pitchFamily="18" charset="0"/>
                                  <a:cs typeface="Segoe UI" panose="020B0502040204020203" pitchFamily="34" charset="0"/>
                                </a:rPr>
                              </m:ctrlPr>
                            </m:sSubPr>
                            <m:e>
                              <m:r>
                                <a:rPr lang="pl-PL" sz="20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𝑘</m:t>
                              </m:r>
                            </m:e>
                            <m:sub>
                              <m:r>
                                <a:rPr lang="pl-PL" sz="20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𝑖</m:t>
                              </m:r>
                            </m:sub>
                          </m:sSub>
                        </m:num>
                        <m:den>
                          <m:r>
                            <a:rPr lang="pl-PL" sz="20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𝐶</m:t>
                          </m:r>
                          <m:r>
                            <a:rPr lang="pl-PL" sz="20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m:t>
                          </m:r>
                          <m:sSub>
                            <m:sSubPr>
                              <m:ctrlPr>
                                <a:rPr lang="pl-PL" sz="2000" i="1">
                                  <a:solidFill>
                                    <a:srgbClr val="000000"/>
                                  </a:solidFill>
                                  <a:effectLst/>
                                  <a:latin typeface="Cambria Math" panose="02040503050406030204" pitchFamily="18" charset="0"/>
                                  <a:cs typeface="Segoe UI" panose="020B0502040204020203" pitchFamily="34" charset="0"/>
                                </a:rPr>
                              </m:ctrlPr>
                            </m:sSubPr>
                            <m:e>
                              <m:r>
                                <a:rPr lang="pl-PL" sz="20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𝑘</m:t>
                              </m:r>
                            </m:e>
                            <m:sub>
                              <m:r>
                                <a:rPr lang="pl-PL" sz="20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𝑣</m:t>
                              </m:r>
                            </m:sub>
                          </m:sSub>
                        </m:den>
                      </m:f>
                    </m:oMath>
                  </m:oMathPara>
                </a14:m>
                <a:endParaRPr lang="pl-PL" dirty="0"/>
              </a:p>
            </p:txBody>
          </p:sp>
        </mc:Choice>
        <mc:Fallback xmlns="">
          <p:sp>
            <p:nvSpPr>
              <p:cNvPr id="10" name="pole tekstowe 9">
                <a:extLst>
                  <a:ext uri="{FF2B5EF4-FFF2-40B4-BE49-F238E27FC236}">
                    <a16:creationId xmlns:a16="http://schemas.microsoft.com/office/drawing/2014/main" id="{E3A55C85-5F28-94D0-8F2D-9CC1C2836EB5}"/>
                  </a:ext>
                </a:extLst>
              </p:cNvPr>
              <p:cNvSpPr txBox="1">
                <a:spLocks noRot="1" noChangeAspect="1" noMove="1" noResize="1" noEditPoints="1" noAdjustHandles="1" noChangeArrowheads="1" noChangeShapeType="1" noTextEdit="1"/>
              </p:cNvSpPr>
              <p:nvPr/>
            </p:nvSpPr>
            <p:spPr>
              <a:xfrm>
                <a:off x="6837680" y="1832754"/>
                <a:ext cx="4632960" cy="2882969"/>
              </a:xfrm>
              <a:prstGeom prst="rect">
                <a:avLst/>
              </a:prstGeom>
              <a:blipFill>
                <a:blip r:embed="rId4"/>
                <a:stretch>
                  <a:fillRect l="-1184" r="-2500"/>
                </a:stretch>
              </a:blipFill>
            </p:spPr>
            <p:txBody>
              <a:bodyPr/>
              <a:lstStyle/>
              <a:p>
                <a:r>
                  <a:rPr lang="pl-PL">
                    <a:noFill/>
                  </a:rPr>
                  <a:t> </a:t>
                </a:r>
              </a:p>
            </p:txBody>
          </p:sp>
        </mc:Fallback>
      </mc:AlternateContent>
    </p:spTree>
    <p:extLst>
      <p:ext uri="{BB962C8B-B14F-4D97-AF65-F5344CB8AC3E}">
        <p14:creationId xmlns:p14="http://schemas.microsoft.com/office/powerpoint/2010/main" val="234232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Stages</a:t>
            </a:r>
            <a:r>
              <a:rPr lang="pl-PL" dirty="0"/>
              <a:t> of </a:t>
            </a:r>
            <a:r>
              <a:rPr lang="pl-PL" dirty="0" err="1"/>
              <a:t>Make-or-Buy</a:t>
            </a:r>
            <a:r>
              <a:rPr lang="pl-PL" dirty="0"/>
              <a:t> </a:t>
            </a:r>
            <a:r>
              <a:rPr lang="pl-PL" dirty="0" err="1"/>
              <a:t>analysis</a:t>
            </a:r>
            <a:r>
              <a:rPr lang="pl-PL" dirty="0"/>
              <a:t>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21452" y="6545828"/>
            <a:ext cx="4580467" cy="312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Müller-</a:t>
            </a:r>
            <a:r>
              <a:rPr lang="pl-PL" sz="1200" dirty="0" err="1">
                <a:solidFill>
                  <a:srgbClr val="7F7F7F"/>
                </a:solidFill>
              </a:rPr>
              <a:t>Die</a:t>
            </a:r>
            <a:r>
              <a:rPr lang="pl-PL" sz="1200" dirty="0">
                <a:solidFill>
                  <a:srgbClr val="7F7F7F"/>
                </a:solidFill>
              </a:rPr>
              <a:t> lila </a:t>
            </a:r>
            <a:r>
              <a:rPr lang="pl-PL" sz="1200" dirty="0" err="1">
                <a:solidFill>
                  <a:srgbClr val="7F7F7F"/>
                </a:solidFill>
              </a:rPr>
              <a:t>Logistik</a:t>
            </a:r>
            <a:endParaRPr lang="pl-PL" sz="1200" dirty="0">
              <a:solidFill>
                <a:srgbClr val="7F7F7F"/>
              </a:solidFill>
            </a:endParaRP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1353819" y="3618293"/>
            <a:ext cx="2504441" cy="2852967"/>
          </a:xfrm>
        </p:spPr>
        <p:txBody>
          <a:bodyPr>
            <a:normAutofit/>
          </a:bodyPr>
          <a:lstStyle/>
          <a:p>
            <a:pPr marL="0" indent="0" algn="just">
              <a:buNone/>
            </a:pPr>
            <a:r>
              <a:rPr lang="en-US" sz="1400" dirty="0"/>
              <a:t>There are standard logistics processes, such as transport, storage, shipping, import, export and customs clearance, and supporting logistics processes, which include, for example, preparation, commissioning, packaging, returns and inventory. This division is necessary to decide on the </a:t>
            </a:r>
            <a:r>
              <a:rPr lang="en-US" sz="1400" dirty="0">
                <a:solidFill>
                  <a:srgbClr val="4472C4"/>
                </a:solidFill>
              </a:rPr>
              <a:t>scope of outsourcing </a:t>
            </a:r>
            <a:r>
              <a:rPr lang="en-US" sz="1400" dirty="0"/>
              <a:t>as well as the operating model</a:t>
            </a:r>
          </a:p>
        </p:txBody>
      </p:sp>
      <p:pic>
        <p:nvPicPr>
          <p:cNvPr id="2" name="Obraz 1">
            <a:extLst>
              <a:ext uri="{FF2B5EF4-FFF2-40B4-BE49-F238E27FC236}">
                <a16:creationId xmlns:a16="http://schemas.microsoft.com/office/drawing/2014/main" id="{EF7B8826-9B11-7FA8-F3B3-B67895691569}"/>
              </a:ext>
            </a:extLst>
          </p:cNvPr>
          <p:cNvPicPr>
            <a:picLocks noChangeAspect="1"/>
          </p:cNvPicPr>
          <p:nvPr/>
        </p:nvPicPr>
        <p:blipFill rotWithShape="1">
          <a:blip r:embed="rId2"/>
          <a:srcRect b="8393"/>
          <a:stretch/>
        </p:blipFill>
        <p:spPr>
          <a:xfrm>
            <a:off x="1497751" y="1129433"/>
            <a:ext cx="9966961" cy="2426567"/>
          </a:xfrm>
          <a:prstGeom prst="rect">
            <a:avLst/>
          </a:prstGeom>
        </p:spPr>
      </p:pic>
      <p:sp>
        <p:nvSpPr>
          <p:cNvPr id="7" name="Prostokąt 6">
            <a:extLst>
              <a:ext uri="{FF2B5EF4-FFF2-40B4-BE49-F238E27FC236}">
                <a16:creationId xmlns:a16="http://schemas.microsoft.com/office/drawing/2014/main" id="{D9AA279D-8346-AC41-2B06-5CDCDEEFBD9B}"/>
              </a:ext>
            </a:extLst>
          </p:cNvPr>
          <p:cNvSpPr/>
          <p:nvPr/>
        </p:nvSpPr>
        <p:spPr>
          <a:xfrm>
            <a:off x="1865376" y="2868369"/>
            <a:ext cx="1481328" cy="2174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zawartości 2">
            <a:extLst>
              <a:ext uri="{FF2B5EF4-FFF2-40B4-BE49-F238E27FC236}">
                <a16:creationId xmlns:a16="http://schemas.microsoft.com/office/drawing/2014/main" id="{A450977D-F526-48D9-4C2F-1A18164345F7}"/>
              </a:ext>
            </a:extLst>
          </p:cNvPr>
          <p:cNvSpPr txBox="1">
            <a:spLocks/>
          </p:cNvSpPr>
          <p:nvPr/>
        </p:nvSpPr>
        <p:spPr>
          <a:xfrm>
            <a:off x="1787993" y="2793802"/>
            <a:ext cx="2011681" cy="291970"/>
          </a:xfrm>
          <a:prstGeom prst="rect">
            <a:avLst/>
          </a:prstGeom>
          <a:noFill/>
          <a:ln>
            <a:solidFill>
              <a:schemeClr val="bg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800" b="1" dirty="0" err="1">
                <a:solidFill>
                  <a:srgbClr val="B342D9"/>
                </a:solidFill>
              </a:rPr>
              <a:t>Preparation</a:t>
            </a:r>
            <a:endParaRPr lang="en-US" sz="1800" b="1" dirty="0">
              <a:solidFill>
                <a:srgbClr val="B342D9"/>
              </a:solidFill>
            </a:endParaRPr>
          </a:p>
        </p:txBody>
      </p:sp>
      <p:sp>
        <p:nvSpPr>
          <p:cNvPr id="8" name="Prostokąt 7">
            <a:extLst>
              <a:ext uri="{FF2B5EF4-FFF2-40B4-BE49-F238E27FC236}">
                <a16:creationId xmlns:a16="http://schemas.microsoft.com/office/drawing/2014/main" id="{56636306-4823-3E0B-140D-6E64391EF390}"/>
              </a:ext>
            </a:extLst>
          </p:cNvPr>
          <p:cNvSpPr/>
          <p:nvPr/>
        </p:nvSpPr>
        <p:spPr>
          <a:xfrm>
            <a:off x="3982721" y="2793802"/>
            <a:ext cx="1481328" cy="2174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zawartości 2">
            <a:extLst>
              <a:ext uri="{FF2B5EF4-FFF2-40B4-BE49-F238E27FC236}">
                <a16:creationId xmlns:a16="http://schemas.microsoft.com/office/drawing/2014/main" id="{A6CA007F-D636-1197-4A95-D88026562002}"/>
              </a:ext>
            </a:extLst>
          </p:cNvPr>
          <p:cNvSpPr txBox="1">
            <a:spLocks/>
          </p:cNvSpPr>
          <p:nvPr/>
        </p:nvSpPr>
        <p:spPr>
          <a:xfrm>
            <a:off x="4002873" y="2756518"/>
            <a:ext cx="2011681" cy="291970"/>
          </a:xfrm>
          <a:prstGeom prst="rect">
            <a:avLst/>
          </a:prstGeom>
          <a:noFill/>
          <a:ln>
            <a:solidFill>
              <a:schemeClr val="bg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800" b="1" dirty="0" err="1">
                <a:solidFill>
                  <a:srgbClr val="B342D9"/>
                </a:solidFill>
              </a:rPr>
              <a:t>Collect</a:t>
            </a:r>
            <a:r>
              <a:rPr lang="pl-PL" sz="1800" b="1" dirty="0">
                <a:solidFill>
                  <a:srgbClr val="B342D9"/>
                </a:solidFill>
              </a:rPr>
              <a:t> data</a:t>
            </a:r>
            <a:endParaRPr lang="en-US" sz="1800" b="1" dirty="0">
              <a:solidFill>
                <a:srgbClr val="B342D9"/>
              </a:solidFill>
            </a:endParaRPr>
          </a:p>
        </p:txBody>
      </p:sp>
      <p:sp>
        <p:nvSpPr>
          <p:cNvPr id="10" name="Prostokąt 9">
            <a:extLst>
              <a:ext uri="{FF2B5EF4-FFF2-40B4-BE49-F238E27FC236}">
                <a16:creationId xmlns:a16="http://schemas.microsoft.com/office/drawing/2014/main" id="{2DEDE17A-75A3-C9EF-9F75-39C1876F1BDF}"/>
              </a:ext>
            </a:extLst>
          </p:cNvPr>
          <p:cNvSpPr/>
          <p:nvPr/>
        </p:nvSpPr>
        <p:spPr>
          <a:xfrm>
            <a:off x="6388609" y="2831085"/>
            <a:ext cx="1481328" cy="2174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zawartości 2">
            <a:extLst>
              <a:ext uri="{FF2B5EF4-FFF2-40B4-BE49-F238E27FC236}">
                <a16:creationId xmlns:a16="http://schemas.microsoft.com/office/drawing/2014/main" id="{0E3389C4-B669-D65C-D214-9FE493E0020A}"/>
              </a:ext>
            </a:extLst>
          </p:cNvPr>
          <p:cNvSpPr txBox="1">
            <a:spLocks/>
          </p:cNvSpPr>
          <p:nvPr/>
        </p:nvSpPr>
        <p:spPr>
          <a:xfrm>
            <a:off x="6418589" y="2750382"/>
            <a:ext cx="2011681" cy="291970"/>
          </a:xfrm>
          <a:prstGeom prst="rect">
            <a:avLst/>
          </a:prstGeom>
          <a:noFill/>
          <a:ln>
            <a:solidFill>
              <a:schemeClr val="bg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800" b="1" dirty="0">
                <a:solidFill>
                  <a:srgbClr val="B342D9"/>
                </a:solidFill>
              </a:rPr>
              <a:t>Analysis</a:t>
            </a:r>
            <a:endParaRPr lang="en-US" sz="1800" b="1" dirty="0">
              <a:solidFill>
                <a:srgbClr val="B342D9"/>
              </a:solidFill>
            </a:endParaRPr>
          </a:p>
        </p:txBody>
      </p:sp>
      <p:sp>
        <p:nvSpPr>
          <p:cNvPr id="12" name="Prostokąt 11">
            <a:extLst>
              <a:ext uri="{FF2B5EF4-FFF2-40B4-BE49-F238E27FC236}">
                <a16:creationId xmlns:a16="http://schemas.microsoft.com/office/drawing/2014/main" id="{4023C607-BD9B-4913-D0AC-CA345F7FC84E}"/>
              </a:ext>
            </a:extLst>
          </p:cNvPr>
          <p:cNvSpPr/>
          <p:nvPr/>
        </p:nvSpPr>
        <p:spPr>
          <a:xfrm>
            <a:off x="8970948" y="2863229"/>
            <a:ext cx="1481328" cy="2174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ymbol zastępczy zawartości 2">
            <a:extLst>
              <a:ext uri="{FF2B5EF4-FFF2-40B4-BE49-F238E27FC236}">
                <a16:creationId xmlns:a16="http://schemas.microsoft.com/office/drawing/2014/main" id="{F71C36C2-28D6-8868-F85D-30FB83A4E533}"/>
              </a:ext>
            </a:extLst>
          </p:cNvPr>
          <p:cNvSpPr txBox="1">
            <a:spLocks/>
          </p:cNvSpPr>
          <p:nvPr/>
        </p:nvSpPr>
        <p:spPr>
          <a:xfrm>
            <a:off x="8705771" y="2750382"/>
            <a:ext cx="2011681" cy="291970"/>
          </a:xfrm>
          <a:prstGeom prst="rect">
            <a:avLst/>
          </a:prstGeom>
          <a:noFill/>
          <a:ln>
            <a:solidFill>
              <a:schemeClr val="bg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800" b="1" dirty="0" err="1">
                <a:solidFill>
                  <a:srgbClr val="B342D9"/>
                </a:solidFill>
              </a:rPr>
              <a:t>Comparison</a:t>
            </a:r>
            <a:endParaRPr lang="en-US" sz="1800" b="1" dirty="0">
              <a:solidFill>
                <a:srgbClr val="B342D9"/>
              </a:solidFill>
            </a:endParaRPr>
          </a:p>
        </p:txBody>
      </p:sp>
      <p:sp>
        <p:nvSpPr>
          <p:cNvPr id="14" name="Symbol zastępczy zawartości 2">
            <a:extLst>
              <a:ext uri="{FF2B5EF4-FFF2-40B4-BE49-F238E27FC236}">
                <a16:creationId xmlns:a16="http://schemas.microsoft.com/office/drawing/2014/main" id="{F54B394D-12F1-AA0C-FF6D-6C7B0D19876D}"/>
              </a:ext>
            </a:extLst>
          </p:cNvPr>
          <p:cNvSpPr txBox="1">
            <a:spLocks/>
          </p:cNvSpPr>
          <p:nvPr/>
        </p:nvSpPr>
        <p:spPr>
          <a:xfrm>
            <a:off x="1787992" y="3109904"/>
            <a:ext cx="2011681" cy="447100"/>
          </a:xfrm>
          <a:prstGeom prst="rect">
            <a:avLst/>
          </a:prstGeom>
          <a:solidFill>
            <a:schemeClr val="bg1"/>
          </a:solidFill>
          <a:ln>
            <a:solidFill>
              <a:schemeClr val="bg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800" b="1" dirty="0">
                <a:solidFill>
                  <a:srgbClr val="000000"/>
                </a:solidFill>
              </a:rPr>
              <a:t>of </a:t>
            </a:r>
            <a:r>
              <a:rPr lang="pl-PL" sz="1800" b="1" dirty="0" err="1">
                <a:solidFill>
                  <a:srgbClr val="000000"/>
                </a:solidFill>
              </a:rPr>
              <a:t>Make-or-Buy</a:t>
            </a:r>
            <a:r>
              <a:rPr lang="pl-PL" sz="1800" b="1" dirty="0">
                <a:solidFill>
                  <a:srgbClr val="000000"/>
                </a:solidFill>
              </a:rPr>
              <a:t> </a:t>
            </a:r>
            <a:r>
              <a:rPr lang="pl-PL" sz="1800" b="1" dirty="0" err="1">
                <a:solidFill>
                  <a:srgbClr val="000000"/>
                </a:solidFill>
              </a:rPr>
              <a:t>analysis</a:t>
            </a:r>
            <a:endParaRPr lang="en-US" sz="1800" b="1" dirty="0">
              <a:solidFill>
                <a:srgbClr val="000000"/>
              </a:solidFill>
            </a:endParaRPr>
          </a:p>
        </p:txBody>
      </p:sp>
      <p:sp>
        <p:nvSpPr>
          <p:cNvPr id="15" name="Symbol zastępczy zawartości 2">
            <a:extLst>
              <a:ext uri="{FF2B5EF4-FFF2-40B4-BE49-F238E27FC236}">
                <a16:creationId xmlns:a16="http://schemas.microsoft.com/office/drawing/2014/main" id="{BB805CB5-DEFB-78D2-D06B-D806634F6DB3}"/>
              </a:ext>
            </a:extLst>
          </p:cNvPr>
          <p:cNvSpPr txBox="1">
            <a:spLocks/>
          </p:cNvSpPr>
          <p:nvPr/>
        </p:nvSpPr>
        <p:spPr>
          <a:xfrm>
            <a:off x="3894843" y="3082096"/>
            <a:ext cx="2119711" cy="536198"/>
          </a:xfrm>
          <a:prstGeom prst="rect">
            <a:avLst/>
          </a:prstGeom>
          <a:solidFill>
            <a:schemeClr val="bg1"/>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500" b="1" dirty="0">
                <a:solidFill>
                  <a:srgbClr val="000000"/>
                </a:solidFill>
              </a:rPr>
              <a:t>by </a:t>
            </a:r>
            <a:r>
              <a:rPr lang="pl-PL" sz="1500" b="1" dirty="0" err="1">
                <a:solidFill>
                  <a:srgbClr val="000000"/>
                </a:solidFill>
              </a:rPr>
              <a:t>asking</a:t>
            </a:r>
            <a:r>
              <a:rPr lang="pl-PL" sz="1500" b="1" dirty="0">
                <a:solidFill>
                  <a:srgbClr val="000000"/>
                </a:solidFill>
              </a:rPr>
              <a:t> the </a:t>
            </a:r>
            <a:r>
              <a:rPr lang="pl-PL" sz="1500" b="1" dirty="0" err="1">
                <a:solidFill>
                  <a:srgbClr val="000000"/>
                </a:solidFill>
              </a:rPr>
              <a:t>right</a:t>
            </a:r>
            <a:r>
              <a:rPr lang="pl-PL" sz="1500" b="1" dirty="0">
                <a:solidFill>
                  <a:srgbClr val="000000"/>
                </a:solidFill>
              </a:rPr>
              <a:t> </a:t>
            </a:r>
            <a:r>
              <a:rPr lang="pl-PL" sz="1500" b="1" dirty="0" err="1">
                <a:solidFill>
                  <a:srgbClr val="000000"/>
                </a:solidFill>
              </a:rPr>
              <a:t>questions</a:t>
            </a:r>
            <a:endParaRPr lang="en-US" sz="1500" b="1" dirty="0">
              <a:solidFill>
                <a:srgbClr val="000000"/>
              </a:solidFill>
            </a:endParaRPr>
          </a:p>
        </p:txBody>
      </p:sp>
      <p:sp>
        <p:nvSpPr>
          <p:cNvPr id="16" name="Symbol zastępczy zawartości 2">
            <a:extLst>
              <a:ext uri="{FF2B5EF4-FFF2-40B4-BE49-F238E27FC236}">
                <a16:creationId xmlns:a16="http://schemas.microsoft.com/office/drawing/2014/main" id="{99AEBEBF-89FD-1305-89BA-E3F514D699D8}"/>
              </a:ext>
            </a:extLst>
          </p:cNvPr>
          <p:cNvSpPr txBox="1">
            <a:spLocks/>
          </p:cNvSpPr>
          <p:nvPr/>
        </p:nvSpPr>
        <p:spPr>
          <a:xfrm>
            <a:off x="6481231" y="3028009"/>
            <a:ext cx="2119711" cy="536198"/>
          </a:xfrm>
          <a:prstGeom prst="rect">
            <a:avLst/>
          </a:prstGeom>
          <a:solidFill>
            <a:schemeClr val="bg1"/>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500" b="1" dirty="0">
                <a:solidFill>
                  <a:srgbClr val="000000"/>
                </a:solidFill>
              </a:rPr>
              <a:t>of </a:t>
            </a:r>
            <a:r>
              <a:rPr lang="pl-PL" sz="1500" b="1" dirty="0" err="1">
                <a:solidFill>
                  <a:srgbClr val="000000"/>
                </a:solidFill>
              </a:rPr>
              <a:t>collected</a:t>
            </a:r>
            <a:r>
              <a:rPr lang="pl-PL" sz="1500" b="1" dirty="0">
                <a:solidFill>
                  <a:srgbClr val="000000"/>
                </a:solidFill>
              </a:rPr>
              <a:t> data </a:t>
            </a:r>
            <a:r>
              <a:rPr lang="pl-PL" sz="1500" b="1" dirty="0" err="1">
                <a:solidFill>
                  <a:srgbClr val="000000"/>
                </a:solidFill>
              </a:rPr>
              <a:t>sets</a:t>
            </a:r>
            <a:endParaRPr lang="en-US" sz="1500" b="1" dirty="0">
              <a:solidFill>
                <a:srgbClr val="000000"/>
              </a:solidFill>
            </a:endParaRPr>
          </a:p>
        </p:txBody>
      </p:sp>
      <p:sp>
        <p:nvSpPr>
          <p:cNvPr id="17" name="Symbol zastępczy zawartości 2">
            <a:extLst>
              <a:ext uri="{FF2B5EF4-FFF2-40B4-BE49-F238E27FC236}">
                <a16:creationId xmlns:a16="http://schemas.microsoft.com/office/drawing/2014/main" id="{7E0CB2F6-7239-51E5-CB0C-48BB91540EB5}"/>
              </a:ext>
            </a:extLst>
          </p:cNvPr>
          <p:cNvSpPr txBox="1">
            <a:spLocks/>
          </p:cNvSpPr>
          <p:nvPr/>
        </p:nvSpPr>
        <p:spPr>
          <a:xfrm>
            <a:off x="8929472" y="3065355"/>
            <a:ext cx="2119711" cy="536198"/>
          </a:xfrm>
          <a:prstGeom prst="rect">
            <a:avLst/>
          </a:prstGeom>
          <a:solidFill>
            <a:schemeClr val="bg1"/>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500" b="1" dirty="0">
                <a:solidFill>
                  <a:srgbClr val="000000"/>
                </a:solidFill>
              </a:rPr>
              <a:t>of </a:t>
            </a:r>
            <a:r>
              <a:rPr lang="pl-PL" sz="1500" b="1" dirty="0" err="1">
                <a:solidFill>
                  <a:srgbClr val="000000"/>
                </a:solidFill>
              </a:rPr>
              <a:t>total</a:t>
            </a:r>
            <a:r>
              <a:rPr lang="pl-PL" sz="1500" b="1" dirty="0">
                <a:solidFill>
                  <a:srgbClr val="000000"/>
                </a:solidFill>
              </a:rPr>
              <a:t> </a:t>
            </a:r>
            <a:r>
              <a:rPr lang="pl-PL" sz="1500" b="1" dirty="0" err="1">
                <a:solidFill>
                  <a:srgbClr val="000000"/>
                </a:solidFill>
              </a:rPr>
              <a:t>costs</a:t>
            </a:r>
            <a:endParaRPr lang="en-US" sz="1500" b="1" dirty="0">
              <a:solidFill>
                <a:srgbClr val="000000"/>
              </a:solidFill>
            </a:endParaRPr>
          </a:p>
        </p:txBody>
      </p:sp>
      <p:sp>
        <p:nvSpPr>
          <p:cNvPr id="18" name="Symbol zastępczy zawartości 2">
            <a:extLst>
              <a:ext uri="{FF2B5EF4-FFF2-40B4-BE49-F238E27FC236}">
                <a16:creationId xmlns:a16="http://schemas.microsoft.com/office/drawing/2014/main" id="{CE41580B-4E97-A26B-EB56-82A863109DEB}"/>
              </a:ext>
            </a:extLst>
          </p:cNvPr>
          <p:cNvSpPr txBox="1">
            <a:spLocks/>
          </p:cNvSpPr>
          <p:nvPr/>
        </p:nvSpPr>
        <p:spPr>
          <a:xfrm>
            <a:off x="3874523" y="3618293"/>
            <a:ext cx="2504441" cy="28529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400" dirty="0"/>
              <a:t>The </a:t>
            </a:r>
            <a:r>
              <a:rPr lang="en-US" sz="1400" dirty="0">
                <a:solidFill>
                  <a:srgbClr val="4472C4"/>
                </a:solidFill>
              </a:rPr>
              <a:t>quality</a:t>
            </a:r>
            <a:r>
              <a:rPr lang="en-US" sz="1400" dirty="0"/>
              <a:t> of the subsequent analysis results depends only on the correctness of the data. For this reason, it is necessary to collect or store in the company all the necessary data regarding staff and those answering the question whether logistics systems, e.g. industrial trucks or warehouse management, must be transferred or performed by external entities</a:t>
            </a:r>
          </a:p>
        </p:txBody>
      </p:sp>
      <p:sp>
        <p:nvSpPr>
          <p:cNvPr id="19" name="Symbol zastępczy zawartości 2">
            <a:extLst>
              <a:ext uri="{FF2B5EF4-FFF2-40B4-BE49-F238E27FC236}">
                <a16:creationId xmlns:a16="http://schemas.microsoft.com/office/drawing/2014/main" id="{ACB03878-B168-93BC-9F88-2E0E4B69EDDF}"/>
              </a:ext>
            </a:extLst>
          </p:cNvPr>
          <p:cNvSpPr txBox="1">
            <a:spLocks/>
          </p:cNvSpPr>
          <p:nvPr/>
        </p:nvSpPr>
        <p:spPr>
          <a:xfrm>
            <a:off x="6388609" y="3618292"/>
            <a:ext cx="2504441" cy="2852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400" dirty="0"/>
              <a:t>In </a:t>
            </a:r>
            <a:r>
              <a:rPr lang="pl-PL" sz="1400" dirty="0" err="1"/>
              <a:t>this</a:t>
            </a:r>
            <a:r>
              <a:rPr lang="pl-PL" sz="1400" dirty="0"/>
              <a:t> </a:t>
            </a:r>
            <a:r>
              <a:rPr lang="en-US" sz="1400" dirty="0"/>
              <a:t>stage, the data is </a:t>
            </a:r>
            <a:r>
              <a:rPr lang="en-US" sz="1400" dirty="0">
                <a:solidFill>
                  <a:srgbClr val="4472C4"/>
                </a:solidFill>
              </a:rPr>
              <a:t>assessed and analyzed</a:t>
            </a:r>
            <a:r>
              <a:rPr lang="en-US" sz="1400" dirty="0"/>
              <a:t>. The results of make-or-buy analysis are most often carried out using a set of indicator values from comparative analysis (benchmark), which are collected during the operational execution of orders for clients</a:t>
            </a:r>
          </a:p>
        </p:txBody>
      </p:sp>
      <p:sp>
        <p:nvSpPr>
          <p:cNvPr id="20" name="Symbol zastępczy zawartości 2">
            <a:extLst>
              <a:ext uri="{FF2B5EF4-FFF2-40B4-BE49-F238E27FC236}">
                <a16:creationId xmlns:a16="http://schemas.microsoft.com/office/drawing/2014/main" id="{C9FF991D-E060-0D4E-87AD-451937D2C730}"/>
              </a:ext>
            </a:extLst>
          </p:cNvPr>
          <p:cNvSpPr txBox="1">
            <a:spLocks/>
          </p:cNvSpPr>
          <p:nvPr/>
        </p:nvSpPr>
        <p:spPr>
          <a:xfrm>
            <a:off x="8849358" y="3556000"/>
            <a:ext cx="2504441" cy="2852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l-PL" sz="1400" dirty="0"/>
              <a:t>A</a:t>
            </a:r>
            <a:r>
              <a:rPr lang="en-US" sz="1400" dirty="0"/>
              <a:t> clear</a:t>
            </a:r>
            <a:r>
              <a:rPr lang="en-US" sz="1400" dirty="0">
                <a:solidFill>
                  <a:srgbClr val="4472C4"/>
                </a:solidFill>
              </a:rPr>
              <a:t> comparison </a:t>
            </a:r>
            <a:r>
              <a:rPr lang="en-US" sz="1400" dirty="0"/>
              <a:t>between the logistics costs within the company and the logistics costs of the external service provider is made. In terms of employees, for example, the organization's total personnel costs are compared with the total staff costs of an external entity</a:t>
            </a:r>
          </a:p>
        </p:txBody>
      </p:sp>
    </p:spTree>
    <p:extLst>
      <p:ext uri="{BB962C8B-B14F-4D97-AF65-F5344CB8AC3E}">
        <p14:creationId xmlns:p14="http://schemas.microsoft.com/office/powerpoint/2010/main" val="146757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Logistics outsourcing</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Witkowski, 2008</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199" y="1655516"/>
            <a:ext cx="10515600" cy="4351338"/>
          </a:xfrm>
        </p:spPr>
        <p:txBody>
          <a:bodyPr>
            <a:normAutofit/>
          </a:bodyPr>
          <a:lstStyle/>
          <a:p>
            <a:pPr algn="just"/>
            <a:r>
              <a:rPr lang="en-US" dirty="0"/>
              <a:t>As part of outsourcing, the most frequently outsourced areas are areas that are not the key competencies of a given company, but only support it</a:t>
            </a:r>
            <a:r>
              <a:rPr lang="pl-PL" dirty="0"/>
              <a:t>;</a:t>
            </a:r>
          </a:p>
          <a:p>
            <a:pPr algn="just"/>
            <a:r>
              <a:rPr lang="en-US" dirty="0"/>
              <a:t>If logistics is not a fundamental activity of the company, then delegating the organization and/or execution of all or part of the logistics processes to competent suppliers specializing in the provision of logistics services may significantly increase the efficiency of logistics processes</a:t>
            </a:r>
            <a:r>
              <a:rPr lang="pl-PL" dirty="0"/>
              <a:t>.</a:t>
            </a:r>
            <a:endParaRPr lang="en-US" dirty="0"/>
          </a:p>
        </p:txBody>
      </p:sp>
    </p:spTree>
    <p:extLst>
      <p:ext uri="{BB962C8B-B14F-4D97-AF65-F5344CB8AC3E}">
        <p14:creationId xmlns:p14="http://schemas.microsoft.com/office/powerpoint/2010/main" val="2783084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Logistics outsourcing</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Gąsowska,2016</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199" y="1655516"/>
            <a:ext cx="10515600" cy="4351338"/>
          </a:xfrm>
        </p:spPr>
        <p:txBody>
          <a:bodyPr>
            <a:normAutofit/>
          </a:bodyPr>
          <a:lstStyle/>
          <a:p>
            <a:pPr algn="just"/>
            <a:r>
              <a:rPr lang="en-US" sz="3200" dirty="0"/>
              <a:t>As a result of cooperation between the organization and the logistics operator, it is possible to achieve the following goals</a:t>
            </a:r>
            <a:r>
              <a:rPr lang="pl-PL" sz="3200" dirty="0"/>
              <a:t>:</a:t>
            </a:r>
          </a:p>
          <a:p>
            <a:pPr lvl="1" algn="just"/>
            <a:r>
              <a:rPr lang="en-US" sz="2800" dirty="0"/>
              <a:t>improving the quality of customer service</a:t>
            </a:r>
            <a:r>
              <a:rPr lang="pl-PL" sz="2800" dirty="0"/>
              <a:t>;</a:t>
            </a:r>
            <a:endParaRPr lang="en-US" sz="2800" dirty="0"/>
          </a:p>
          <a:p>
            <a:pPr lvl="1" algn="just"/>
            <a:r>
              <a:rPr lang="en-US" sz="2800" dirty="0"/>
              <a:t>shorter order cycle execution time</a:t>
            </a:r>
            <a:r>
              <a:rPr lang="pl-PL" sz="2800" dirty="0"/>
              <a:t>;</a:t>
            </a:r>
            <a:endParaRPr lang="en-US" sz="2800" dirty="0"/>
          </a:p>
          <a:p>
            <a:pPr lvl="1" algn="just"/>
            <a:r>
              <a:rPr lang="en-US" sz="2800" dirty="0"/>
              <a:t>better quality and delivery guarantee</a:t>
            </a:r>
            <a:r>
              <a:rPr lang="pl-PL" sz="2800" dirty="0"/>
              <a:t>;</a:t>
            </a:r>
            <a:endParaRPr lang="en-US" sz="2800" dirty="0"/>
          </a:p>
          <a:p>
            <a:pPr lvl="1" algn="just"/>
            <a:r>
              <a:rPr lang="en-US" sz="2800" dirty="0"/>
              <a:t>faster flow and increased transparency of information</a:t>
            </a:r>
            <a:r>
              <a:rPr lang="pl-PL" sz="2800" dirty="0"/>
              <a:t>;</a:t>
            </a:r>
            <a:endParaRPr lang="en-US" sz="2800" dirty="0"/>
          </a:p>
          <a:p>
            <a:pPr lvl="1" algn="just"/>
            <a:r>
              <a:rPr lang="en-US" sz="2800" dirty="0"/>
              <a:t>more efficient use of assets</a:t>
            </a:r>
            <a:r>
              <a:rPr lang="pl-PL" sz="2800" dirty="0"/>
              <a:t>.</a:t>
            </a:r>
            <a:endParaRPr lang="en-US" sz="2800" dirty="0"/>
          </a:p>
          <a:p>
            <a:pPr lvl="1" algn="just"/>
            <a:endParaRPr lang="en-US" sz="2800" dirty="0"/>
          </a:p>
        </p:txBody>
      </p:sp>
    </p:spTree>
    <p:extLst>
      <p:ext uri="{BB962C8B-B14F-4D97-AF65-F5344CB8AC3E}">
        <p14:creationId xmlns:p14="http://schemas.microsoft.com/office/powerpoint/2010/main" val="924714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Logistics outsourcing </a:t>
            </a:r>
            <a:r>
              <a:rPr lang="pl-PL" dirty="0" err="1"/>
              <a:t>indicatiors</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Szukalski, 2016</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199" y="1655516"/>
            <a:ext cx="10515600" cy="4603044"/>
          </a:xfrm>
        </p:spPr>
        <p:txBody>
          <a:bodyPr>
            <a:normAutofit/>
          </a:bodyPr>
          <a:lstStyle/>
          <a:p>
            <a:pPr algn="just"/>
            <a:r>
              <a:rPr lang="pl-PL" sz="4400" dirty="0" err="1"/>
              <a:t>Four</a:t>
            </a:r>
            <a:r>
              <a:rPr lang="pl-PL" sz="4400" dirty="0"/>
              <a:t> </a:t>
            </a:r>
            <a:r>
              <a:rPr lang="pl-PL" sz="4400" dirty="0" err="1"/>
              <a:t>indicators</a:t>
            </a:r>
            <a:r>
              <a:rPr lang="pl-PL" sz="4400" dirty="0"/>
              <a:t> of </a:t>
            </a:r>
            <a:r>
              <a:rPr lang="pl-PL" sz="4400" dirty="0" err="1"/>
              <a:t>logistics</a:t>
            </a:r>
            <a:r>
              <a:rPr lang="pl-PL" sz="4400" dirty="0"/>
              <a:t> outsourcing:</a:t>
            </a:r>
          </a:p>
          <a:p>
            <a:pPr lvl="1" algn="just"/>
            <a:r>
              <a:rPr lang="en-US" sz="4000" dirty="0"/>
              <a:t>changes in cost</a:t>
            </a:r>
            <a:r>
              <a:rPr lang="pl-PL" sz="4000" dirty="0"/>
              <a:t>s;</a:t>
            </a:r>
            <a:endParaRPr lang="en-US" sz="4000" dirty="0"/>
          </a:p>
          <a:p>
            <a:pPr lvl="1" algn="just"/>
            <a:r>
              <a:rPr lang="en-US" sz="4000" dirty="0"/>
              <a:t>changes in profitability</a:t>
            </a:r>
            <a:r>
              <a:rPr lang="pl-PL" sz="4000" dirty="0"/>
              <a:t>;</a:t>
            </a:r>
            <a:endParaRPr lang="en-US" sz="4000" dirty="0"/>
          </a:p>
          <a:p>
            <a:pPr lvl="1" algn="just"/>
            <a:r>
              <a:rPr lang="en-US" sz="4000" dirty="0"/>
              <a:t>changes in turnover</a:t>
            </a:r>
            <a:r>
              <a:rPr lang="pl-PL" sz="4000" dirty="0"/>
              <a:t>;</a:t>
            </a:r>
            <a:endParaRPr lang="en-US" sz="4000" dirty="0"/>
          </a:p>
          <a:p>
            <a:pPr lvl="1" algn="just"/>
            <a:r>
              <a:rPr lang="pl-PL" sz="4000" dirty="0"/>
              <a:t>c</a:t>
            </a:r>
            <a:r>
              <a:rPr lang="en-US" sz="4000" dirty="0" err="1"/>
              <a:t>hanges</a:t>
            </a:r>
            <a:r>
              <a:rPr lang="en-US" sz="4000" dirty="0"/>
              <a:t> in the break-even point</a:t>
            </a:r>
            <a:r>
              <a:rPr lang="pl-PL" sz="4000" dirty="0"/>
              <a:t>.</a:t>
            </a:r>
            <a:endParaRPr lang="en-US" sz="4000" dirty="0"/>
          </a:p>
        </p:txBody>
      </p:sp>
    </p:spTree>
    <p:extLst>
      <p:ext uri="{BB962C8B-B14F-4D97-AF65-F5344CB8AC3E}">
        <p14:creationId xmlns:p14="http://schemas.microsoft.com/office/powerpoint/2010/main" val="1987672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Stages</a:t>
            </a:r>
            <a:r>
              <a:rPr lang="pl-PL" dirty="0"/>
              <a:t> of </a:t>
            </a:r>
            <a:r>
              <a:rPr lang="pl-PL" dirty="0" err="1"/>
              <a:t>logistics</a:t>
            </a:r>
            <a:r>
              <a:rPr lang="pl-PL" dirty="0"/>
              <a:t> outsourcing</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51932" y="617696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Jaworski</a:t>
            </a:r>
          </a:p>
        </p:txBody>
      </p:sp>
      <p:graphicFrame>
        <p:nvGraphicFramePr>
          <p:cNvPr id="7" name="Symbol zastępczy zawartości 6">
            <a:extLst>
              <a:ext uri="{FF2B5EF4-FFF2-40B4-BE49-F238E27FC236}">
                <a16:creationId xmlns:a16="http://schemas.microsoft.com/office/drawing/2014/main" id="{185D39FE-73F5-2342-5AD1-D554A09971CB}"/>
              </a:ext>
            </a:extLst>
          </p:cNvPr>
          <p:cNvGraphicFramePr>
            <a:graphicFrameLocks noGrp="1"/>
          </p:cNvGraphicFramePr>
          <p:nvPr>
            <p:ph idx="1"/>
            <p:extLst>
              <p:ext uri="{D42A27DB-BD31-4B8C-83A1-F6EECF244321}">
                <p14:modId xmlns:p14="http://schemas.microsoft.com/office/powerpoint/2010/main" val="3220446893"/>
              </p:ext>
            </p:extLst>
          </p:nvPr>
        </p:nvGraphicFramePr>
        <p:xfrm>
          <a:off x="990600" y="1578451"/>
          <a:ext cx="10515600" cy="3013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pole tekstowe 8">
            <a:extLst>
              <a:ext uri="{FF2B5EF4-FFF2-40B4-BE49-F238E27FC236}">
                <a16:creationId xmlns:a16="http://schemas.microsoft.com/office/drawing/2014/main" id="{57AE7424-613E-4789-DBB9-A8105C50101E}"/>
              </a:ext>
            </a:extLst>
          </p:cNvPr>
          <p:cNvSpPr txBox="1"/>
          <p:nvPr/>
        </p:nvSpPr>
        <p:spPr>
          <a:xfrm>
            <a:off x="1131145" y="4356219"/>
            <a:ext cx="3075095" cy="923330"/>
          </a:xfrm>
          <a:prstGeom prst="rect">
            <a:avLst/>
          </a:prstGeom>
          <a:noFill/>
        </p:spPr>
        <p:txBody>
          <a:bodyPr wrap="square">
            <a:spAutoFit/>
          </a:bodyPr>
          <a:lstStyle/>
          <a:p>
            <a:pPr algn="just"/>
            <a:r>
              <a:rPr lang="en-US" sz="1800" dirty="0">
                <a:effectLst/>
                <a:latin typeface="Tahoma" panose="020B0604030504040204" pitchFamily="34" charset="0"/>
                <a:ea typeface="Calibri" panose="020F0502020204030204" pitchFamily="34" charset="0"/>
                <a:cs typeface="Times New Roman" panose="02020603050405020304" pitchFamily="18" charset="0"/>
              </a:rPr>
              <a:t>The purpose of this stage is to initiate discussions with logistics service providers</a:t>
            </a:r>
            <a:endParaRPr lang="pl-PL" dirty="0"/>
          </a:p>
        </p:txBody>
      </p:sp>
      <p:sp>
        <p:nvSpPr>
          <p:cNvPr id="11" name="pole tekstowe 10">
            <a:extLst>
              <a:ext uri="{FF2B5EF4-FFF2-40B4-BE49-F238E27FC236}">
                <a16:creationId xmlns:a16="http://schemas.microsoft.com/office/drawing/2014/main" id="{D9C619D9-F529-7DC2-2B48-59EDA4B5A559}"/>
              </a:ext>
            </a:extLst>
          </p:cNvPr>
          <p:cNvSpPr txBox="1"/>
          <p:nvPr/>
        </p:nvSpPr>
        <p:spPr>
          <a:xfrm>
            <a:off x="8278704" y="4356219"/>
            <a:ext cx="3537376" cy="1477328"/>
          </a:xfrm>
          <a:prstGeom prst="rect">
            <a:avLst/>
          </a:prstGeom>
          <a:noFill/>
        </p:spPr>
        <p:txBody>
          <a:bodyPr wrap="square">
            <a:spAutoFit/>
          </a:bodyPr>
          <a:lstStyle/>
          <a:p>
            <a:pPr algn="just"/>
            <a:r>
              <a:rPr lang="pl-PL" dirty="0">
                <a:latin typeface="Tahoma" panose="020B0604030504040204" pitchFamily="34" charset="0"/>
                <a:ea typeface="Calibri" panose="020F0502020204030204" pitchFamily="34" charset="0"/>
                <a:cs typeface="Times New Roman" panose="02020603050405020304" pitchFamily="18" charset="0"/>
              </a:rPr>
              <a:t>W</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orking</a:t>
            </a:r>
            <a:r>
              <a:rPr lang="en-US" sz="1800" dirty="0">
                <a:effectLst/>
                <a:latin typeface="Tahoma" panose="020B0604030504040204" pitchFamily="34" charset="0"/>
                <a:ea typeface="Calibri" panose="020F0502020204030204" pitchFamily="34" charset="0"/>
                <a:cs typeface="Times New Roman" panose="02020603050405020304" pitchFamily="18" charset="0"/>
              </a:rPr>
              <a:t> with the selected business entity to implement the project and physical transfer of warehouse stocks under the operator's management</a:t>
            </a:r>
            <a:endParaRPr lang="pl-PL" dirty="0"/>
          </a:p>
        </p:txBody>
      </p:sp>
      <p:sp>
        <p:nvSpPr>
          <p:cNvPr id="12" name="pole tekstowe 11">
            <a:extLst>
              <a:ext uri="{FF2B5EF4-FFF2-40B4-BE49-F238E27FC236}">
                <a16:creationId xmlns:a16="http://schemas.microsoft.com/office/drawing/2014/main" id="{A483273A-C856-1FB0-1A0B-F76B85F17D65}"/>
              </a:ext>
            </a:extLst>
          </p:cNvPr>
          <p:cNvSpPr txBox="1"/>
          <p:nvPr/>
        </p:nvSpPr>
        <p:spPr>
          <a:xfrm>
            <a:off x="4704924" y="4356219"/>
            <a:ext cx="3075095" cy="2031325"/>
          </a:xfrm>
          <a:prstGeom prst="rect">
            <a:avLst/>
          </a:prstGeom>
          <a:noFill/>
        </p:spPr>
        <p:txBody>
          <a:bodyPr wrap="square">
            <a:spAutoFit/>
          </a:bodyPr>
          <a:lstStyle/>
          <a:p>
            <a:pPr algn="just"/>
            <a:r>
              <a:rPr lang="pl-PL" sz="1800" dirty="0" err="1">
                <a:effectLst/>
                <a:latin typeface="Tahoma" panose="020B0604030504040204" pitchFamily="34" charset="0"/>
                <a:ea typeface="Calibri" panose="020F0502020204030204" pitchFamily="34" charset="0"/>
                <a:cs typeface="Times New Roman" panose="02020603050405020304" pitchFamily="18" charset="0"/>
              </a:rPr>
              <a:t>External</a:t>
            </a:r>
            <a:r>
              <a:rPr lang="pl-PL" sz="1800" dirty="0">
                <a:effectLst/>
                <a:latin typeface="Tahoma" panose="020B0604030504040204" pitchFamily="34" charset="0"/>
                <a:ea typeface="Calibri" panose="020F0502020204030204" pitchFamily="34" charset="0"/>
                <a:cs typeface="Times New Roman" panose="02020603050405020304" pitchFamily="18" charset="0"/>
              </a:rPr>
              <a:t> </a:t>
            </a:r>
            <a:r>
              <a:rPr lang="pl-PL" sz="1800" dirty="0" err="1">
                <a:effectLst/>
                <a:latin typeface="Tahoma" panose="020B0604030504040204" pitchFamily="34" charset="0"/>
                <a:ea typeface="Calibri" panose="020F0502020204030204" pitchFamily="34" charset="0"/>
                <a:cs typeface="Times New Roman" panose="02020603050405020304" pitchFamily="18" charset="0"/>
              </a:rPr>
              <a:t>comapnies</a:t>
            </a:r>
            <a:r>
              <a:rPr lang="pl-PL"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a:effectLst/>
                <a:latin typeface="Tahoma" panose="020B0604030504040204" pitchFamily="34" charset="0"/>
                <a:ea typeface="Calibri" panose="020F0502020204030204" pitchFamily="34" charset="0"/>
                <a:cs typeface="Times New Roman" panose="02020603050405020304" pitchFamily="18" charset="0"/>
              </a:rPr>
              <a:t>submit their proposals for logistics services, trade negotiations and selecting the organization that will ultimately take over logistics services.</a:t>
            </a:r>
            <a:endParaRPr lang="pl-PL" dirty="0"/>
          </a:p>
        </p:txBody>
      </p:sp>
    </p:spTree>
    <p:extLst>
      <p:ext uri="{BB962C8B-B14F-4D97-AF65-F5344CB8AC3E}">
        <p14:creationId xmlns:p14="http://schemas.microsoft.com/office/powerpoint/2010/main" val="316198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Outsourcing </a:t>
            </a:r>
            <a:r>
              <a:rPr lang="pl-PL" dirty="0" err="1"/>
              <a:t>definition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pl-PL" dirty="0">
                <a:solidFill>
                  <a:srgbClr val="1065AB"/>
                </a:solidFill>
              </a:rPr>
              <a:t>O</a:t>
            </a:r>
            <a:r>
              <a:rPr lang="en-US" dirty="0" err="1">
                <a:solidFill>
                  <a:srgbClr val="1065AB"/>
                </a:solidFill>
              </a:rPr>
              <a:t>utsourcing</a:t>
            </a:r>
            <a:r>
              <a:rPr lang="en-US" dirty="0">
                <a:solidFill>
                  <a:srgbClr val="1065AB"/>
                </a:solidFill>
              </a:rPr>
              <a:t> </a:t>
            </a:r>
            <a:r>
              <a:rPr lang="en-US" dirty="0"/>
              <a:t>is a management method (concept) that consists in limiting the scope of activities performed directly by a given company (referred to as the parent company) and outsourcing them for permanent implementation by external enterprises (referred to as service companies</a:t>
            </a:r>
            <a:r>
              <a:rPr lang="pl-PL" dirty="0"/>
              <a:t>);</a:t>
            </a:r>
          </a:p>
          <a:p>
            <a:pPr algn="just"/>
            <a:r>
              <a:rPr lang="pl-PL" dirty="0">
                <a:solidFill>
                  <a:srgbClr val="1065AB"/>
                </a:solidFill>
              </a:rPr>
              <a:t>O</a:t>
            </a:r>
            <a:r>
              <a:rPr lang="en-US" dirty="0" err="1">
                <a:solidFill>
                  <a:srgbClr val="1065AB"/>
                </a:solidFill>
              </a:rPr>
              <a:t>utsourcing</a:t>
            </a:r>
            <a:r>
              <a:rPr lang="en-US" dirty="0">
                <a:solidFill>
                  <a:srgbClr val="1065AB"/>
                </a:solidFill>
              </a:rPr>
              <a:t> </a:t>
            </a:r>
            <a:r>
              <a:rPr lang="en-US" dirty="0"/>
              <a:t>is defined as a method of permanent external service by specialized enterprises, externalization, external management, or even </a:t>
            </a:r>
            <a:r>
              <a:rPr lang="en-US" dirty="0" err="1"/>
              <a:t>deconcentration</a:t>
            </a:r>
            <a:r>
              <a:rPr lang="en-US" dirty="0"/>
              <a:t> of the functioning of the organization</a:t>
            </a:r>
            <a:r>
              <a:rPr lang="pl-PL"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Trocki, 2001</a:t>
            </a:r>
          </a:p>
        </p:txBody>
      </p:sp>
    </p:spTree>
    <p:extLst>
      <p:ext uri="{BB962C8B-B14F-4D97-AF65-F5344CB8AC3E}">
        <p14:creationId xmlns:p14="http://schemas.microsoft.com/office/powerpoint/2010/main" val="1952772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Advantages</a:t>
            </a:r>
            <a:r>
              <a:rPr lang="pl-PL" dirty="0"/>
              <a:t> and </a:t>
            </a:r>
            <a:r>
              <a:rPr lang="pl-PL" dirty="0" err="1"/>
              <a:t>disadvantages</a:t>
            </a:r>
            <a:r>
              <a:rPr lang="pl-PL" dirty="0"/>
              <a:t> of </a:t>
            </a:r>
            <a:r>
              <a:rPr lang="pl-PL" dirty="0" err="1"/>
              <a:t>logistics</a:t>
            </a:r>
            <a:r>
              <a:rPr lang="pl-PL" dirty="0"/>
              <a:t> outsourcing</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nn-NO" sz="1200" dirty="0">
                <a:solidFill>
                  <a:srgbClr val="7F7F7F"/>
                </a:solidFill>
              </a:rPr>
              <a:t>Khaletskaya</a:t>
            </a:r>
            <a:r>
              <a:rPr lang="pl-PL" sz="1200" dirty="0">
                <a:solidFill>
                  <a:srgbClr val="7F7F7F"/>
                </a:solidFill>
              </a:rPr>
              <a:t>, </a:t>
            </a:r>
            <a:r>
              <a:rPr lang="nn-NO" sz="1200" dirty="0">
                <a:solidFill>
                  <a:srgbClr val="7F7F7F"/>
                </a:solidFill>
              </a:rPr>
              <a:t>2021, Ware Teka</a:t>
            </a:r>
            <a:endParaRPr lang="pl-PL" sz="1200" dirty="0">
              <a:solidFill>
                <a:srgbClr val="7F7F7F"/>
              </a:solidFill>
            </a:endParaRPr>
          </a:p>
        </p:txBody>
      </p:sp>
      <p:graphicFrame>
        <p:nvGraphicFramePr>
          <p:cNvPr id="7" name="Symbol zastępczy zawartości 6">
            <a:extLst>
              <a:ext uri="{FF2B5EF4-FFF2-40B4-BE49-F238E27FC236}">
                <a16:creationId xmlns:a16="http://schemas.microsoft.com/office/drawing/2014/main" id="{7F59A8DF-A83E-3F72-55FA-AB631003E17E}"/>
              </a:ext>
            </a:extLst>
          </p:cNvPr>
          <p:cNvGraphicFramePr>
            <a:graphicFrameLocks noGrp="1"/>
          </p:cNvGraphicFramePr>
          <p:nvPr>
            <p:ph idx="1"/>
            <p:extLst>
              <p:ext uri="{D42A27DB-BD31-4B8C-83A1-F6EECF244321}">
                <p14:modId xmlns:p14="http://schemas.microsoft.com/office/powerpoint/2010/main" val="2806050560"/>
              </p:ext>
            </p:extLst>
          </p:nvPr>
        </p:nvGraphicFramePr>
        <p:xfrm>
          <a:off x="838199" y="2047240"/>
          <a:ext cx="10515600" cy="27635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549896206"/>
                    </a:ext>
                  </a:extLst>
                </a:gridCol>
                <a:gridCol w="5257800">
                  <a:extLst>
                    <a:ext uri="{9D8B030D-6E8A-4147-A177-3AD203B41FA5}">
                      <a16:colId xmlns:a16="http://schemas.microsoft.com/office/drawing/2014/main" val="3697353276"/>
                    </a:ext>
                  </a:extLst>
                </a:gridCol>
              </a:tblGrid>
              <a:tr h="370840">
                <a:tc>
                  <a:txBody>
                    <a:bodyPr/>
                    <a:lstStyle/>
                    <a:p>
                      <a:pPr algn="ctr"/>
                      <a:r>
                        <a:rPr lang="pl-PL" dirty="0" err="1">
                          <a:latin typeface="Tahoma" panose="020B0604030504040204" pitchFamily="34" charset="0"/>
                          <a:ea typeface="Tahoma" panose="020B0604030504040204" pitchFamily="34" charset="0"/>
                          <a:cs typeface="Tahoma" panose="020B0604030504040204" pitchFamily="34" charset="0"/>
                        </a:rPr>
                        <a:t>Advantages</a:t>
                      </a:r>
                      <a:r>
                        <a:rPr lang="pl-PL" dirty="0">
                          <a:latin typeface="Tahoma" panose="020B0604030504040204" pitchFamily="34" charset="0"/>
                          <a:ea typeface="Tahoma" panose="020B0604030504040204" pitchFamily="34" charset="0"/>
                          <a:cs typeface="Tahoma" panose="020B0604030504040204" pitchFamily="34" charset="0"/>
                        </a:rPr>
                        <a:t> of </a:t>
                      </a:r>
                      <a:r>
                        <a:rPr lang="pl-PL" dirty="0" err="1">
                          <a:latin typeface="Tahoma" panose="020B0604030504040204" pitchFamily="34" charset="0"/>
                          <a:ea typeface="Tahoma" panose="020B0604030504040204" pitchFamily="34" charset="0"/>
                          <a:cs typeface="Tahoma" panose="020B0604030504040204" pitchFamily="34" charset="0"/>
                        </a:rPr>
                        <a:t>logistics</a:t>
                      </a:r>
                      <a:r>
                        <a:rPr lang="pl-PL" dirty="0">
                          <a:latin typeface="Tahoma" panose="020B0604030504040204" pitchFamily="34" charset="0"/>
                          <a:ea typeface="Tahoma" panose="020B0604030504040204" pitchFamily="34" charset="0"/>
                          <a:cs typeface="Tahoma" panose="020B0604030504040204" pitchFamily="34" charset="0"/>
                        </a:rPr>
                        <a:t> outsourcing</a:t>
                      </a:r>
                    </a:p>
                  </a:txBody>
                  <a:tcPr anchor="ctr"/>
                </a:tc>
                <a:tc>
                  <a:txBody>
                    <a:bodyPr/>
                    <a:lstStyle/>
                    <a:p>
                      <a:pPr algn="ctr"/>
                      <a:r>
                        <a:rPr lang="pl-PL" dirty="0" err="1">
                          <a:latin typeface="Tahoma" panose="020B0604030504040204" pitchFamily="34" charset="0"/>
                          <a:ea typeface="Tahoma" panose="020B0604030504040204" pitchFamily="34" charset="0"/>
                          <a:cs typeface="Tahoma" panose="020B0604030504040204" pitchFamily="34" charset="0"/>
                        </a:rPr>
                        <a:t>Disadvantages</a:t>
                      </a:r>
                      <a:r>
                        <a:rPr lang="pl-PL" dirty="0">
                          <a:latin typeface="Tahoma" panose="020B0604030504040204" pitchFamily="34" charset="0"/>
                          <a:ea typeface="Tahoma" panose="020B0604030504040204" pitchFamily="34" charset="0"/>
                          <a:cs typeface="Tahoma" panose="020B0604030504040204" pitchFamily="34" charset="0"/>
                        </a:rPr>
                        <a:t> of </a:t>
                      </a:r>
                      <a:r>
                        <a:rPr lang="pl-PL" dirty="0" err="1">
                          <a:latin typeface="Tahoma" panose="020B0604030504040204" pitchFamily="34" charset="0"/>
                          <a:ea typeface="Tahoma" panose="020B0604030504040204" pitchFamily="34" charset="0"/>
                          <a:cs typeface="Tahoma" panose="020B0604030504040204" pitchFamily="34" charset="0"/>
                        </a:rPr>
                        <a:t>logistics</a:t>
                      </a:r>
                      <a:r>
                        <a:rPr lang="pl-PL" dirty="0">
                          <a:latin typeface="Tahoma" panose="020B0604030504040204" pitchFamily="34" charset="0"/>
                          <a:ea typeface="Tahoma" panose="020B0604030504040204" pitchFamily="34" charset="0"/>
                          <a:cs typeface="Tahoma" panose="020B0604030504040204" pitchFamily="34" charset="0"/>
                        </a:rPr>
                        <a:t> outsourcing</a:t>
                      </a:r>
                    </a:p>
                  </a:txBody>
                  <a:tcPr anchor="ctr"/>
                </a:tc>
                <a:extLst>
                  <a:ext uri="{0D108BD9-81ED-4DB2-BD59-A6C34878D82A}">
                    <a16:rowId xmlns:a16="http://schemas.microsoft.com/office/drawing/2014/main" val="3863610861"/>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Optimizing expenses and reducing investment risk</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Employees' fear of dismissal and demotivation</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999396874"/>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Ability to focus on the right business</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Partial loss of control over order execution</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17312839"/>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Improving the flow of processes and division of responsibilities</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Choosing a partner with a lack of competence</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981522566"/>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Improving the quality of consumer service</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Becoming dependent on a service provider</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938763444"/>
                  </a:ext>
                </a:extLst>
              </a:tr>
              <a:tr h="370840">
                <a:tc>
                  <a:txBody>
                    <a:bodyPr/>
                    <a:lstStyle/>
                    <a:p>
                      <a:r>
                        <a:rPr lang="pl-PL" dirty="0" err="1">
                          <a:latin typeface="Tahoma" panose="020B0604030504040204" pitchFamily="34" charset="0"/>
                          <a:ea typeface="Tahoma" panose="020B0604030504040204" pitchFamily="34" charset="0"/>
                          <a:cs typeface="Tahoma" panose="020B0604030504040204" pitchFamily="34" charset="0"/>
                        </a:rPr>
                        <a:t>Increasing</a:t>
                      </a:r>
                      <a:r>
                        <a:rPr lang="pl-PL" dirty="0">
                          <a:latin typeface="Tahoma" panose="020B0604030504040204" pitchFamily="34" charset="0"/>
                          <a:ea typeface="Tahoma" panose="020B0604030504040204" pitchFamily="34" charset="0"/>
                          <a:cs typeface="Tahoma" panose="020B0604030504040204" pitchFamily="34" charset="0"/>
                        </a:rPr>
                        <a:t> </a:t>
                      </a:r>
                      <a:r>
                        <a:rPr lang="pl-PL" dirty="0" err="1">
                          <a:latin typeface="Tahoma" panose="020B0604030504040204" pitchFamily="34" charset="0"/>
                          <a:ea typeface="Tahoma" panose="020B0604030504040204" pitchFamily="34" charset="0"/>
                          <a:cs typeface="Tahoma" panose="020B0604030504040204" pitchFamily="34" charset="0"/>
                        </a:rPr>
                        <a:t>competitiveness</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Possible problems with coordination and internal communication</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891706543"/>
                  </a:ext>
                </a:extLst>
              </a:tr>
            </a:tbl>
          </a:graphicData>
        </a:graphic>
      </p:graphicFrame>
    </p:spTree>
    <p:extLst>
      <p:ext uri="{BB962C8B-B14F-4D97-AF65-F5344CB8AC3E}">
        <p14:creationId xmlns:p14="http://schemas.microsoft.com/office/powerpoint/2010/main" val="1395236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Make-or-Buy</a:t>
            </a:r>
            <a:r>
              <a:rPr lang="pl-PL" dirty="0"/>
              <a:t> Analysis – </a:t>
            </a:r>
            <a:r>
              <a:rPr lang="pl-PL" dirty="0" err="1"/>
              <a:t>Example</a:t>
            </a:r>
            <a:r>
              <a:rPr lang="pl-PL" dirty="0"/>
              <a:t> 1</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481668"/>
            <a:ext cx="10515600" cy="4603044"/>
          </a:xfrm>
        </p:spPr>
        <p:txBody>
          <a:bodyPr>
            <a:noAutofit/>
          </a:bodyPr>
          <a:lstStyle/>
          <a:p>
            <a:pPr algn="just"/>
            <a:r>
              <a:rPr lang="en-US" sz="2400" dirty="0"/>
              <a:t>Organization X must decide whether to produce a component for product A on its own or to purchase a ready-made component</a:t>
            </a:r>
            <a:r>
              <a:rPr lang="pl-PL" sz="2400" dirty="0"/>
              <a:t>;</a:t>
            </a:r>
          </a:p>
          <a:p>
            <a:pPr algn="just"/>
            <a:r>
              <a:rPr lang="en-US" sz="2400" dirty="0"/>
              <a:t>Fixed costs, unit variable costs and the purchase price of 1 piece of the component are specified below.</a:t>
            </a:r>
            <a:endParaRPr lang="pl-PL" sz="2400" dirty="0"/>
          </a:p>
          <a:p>
            <a:pPr lvl="1">
              <a:lnSpc>
                <a:spcPct val="150000"/>
              </a:lnSpc>
            </a:pPr>
            <a:r>
              <a:rPr lang="en-US" sz="2000" dirty="0"/>
              <a:t>Fixed costs</a:t>
            </a:r>
            <a:r>
              <a:rPr lang="pl-PL" sz="2000" dirty="0"/>
              <a:t>:</a:t>
            </a:r>
            <a:r>
              <a:rPr lang="en-US" sz="2000" dirty="0"/>
              <a:t> </a:t>
            </a:r>
            <a:r>
              <a:rPr lang="pl-PL" sz="2000" dirty="0">
                <a:solidFill>
                  <a:srgbClr val="4472C4"/>
                </a:solidFill>
              </a:rPr>
              <a:t>50 000 </a:t>
            </a:r>
            <a:r>
              <a:rPr lang="pl-PL" sz="2000" dirty="0"/>
              <a:t>EUR</a:t>
            </a:r>
          </a:p>
          <a:p>
            <a:pPr lvl="1">
              <a:lnSpc>
                <a:spcPct val="150000"/>
              </a:lnSpc>
            </a:pPr>
            <a:r>
              <a:rPr lang="en-US" sz="2000" dirty="0"/>
              <a:t>Variable costs</a:t>
            </a:r>
            <a:r>
              <a:rPr lang="pl-PL" sz="2000" dirty="0"/>
              <a:t>:</a:t>
            </a:r>
            <a:r>
              <a:rPr lang="en-US" sz="2000" dirty="0"/>
              <a:t> </a:t>
            </a:r>
            <a:r>
              <a:rPr lang="en-US" sz="2000" dirty="0">
                <a:solidFill>
                  <a:srgbClr val="4472C4"/>
                </a:solidFill>
              </a:rPr>
              <a:t>16</a:t>
            </a:r>
            <a:r>
              <a:rPr lang="pl-PL" sz="2000" dirty="0">
                <a:solidFill>
                  <a:srgbClr val="4472C4"/>
                </a:solidFill>
              </a:rPr>
              <a:t> </a:t>
            </a:r>
            <a:r>
              <a:rPr lang="pl-PL" sz="2000" dirty="0"/>
              <a:t>EUR</a:t>
            </a:r>
            <a:r>
              <a:rPr lang="en-US" sz="2000" dirty="0"/>
              <a:t>/</a:t>
            </a:r>
            <a:r>
              <a:rPr lang="pl-PL" sz="2000" dirty="0" err="1"/>
              <a:t>pc</a:t>
            </a:r>
            <a:endParaRPr lang="pl-PL" sz="2000" dirty="0"/>
          </a:p>
          <a:p>
            <a:pPr lvl="1">
              <a:lnSpc>
                <a:spcPct val="150000"/>
              </a:lnSpc>
            </a:pPr>
            <a:r>
              <a:rPr lang="pl-PL" sz="2000" dirty="0"/>
              <a:t>Unit </a:t>
            </a:r>
            <a:r>
              <a:rPr lang="pl-PL" sz="2000" dirty="0" err="1"/>
              <a:t>purchase</a:t>
            </a:r>
            <a:r>
              <a:rPr lang="pl-PL" sz="2000" dirty="0"/>
              <a:t> </a:t>
            </a:r>
            <a:r>
              <a:rPr lang="pl-PL" sz="2000" dirty="0" err="1"/>
              <a:t>price</a:t>
            </a:r>
            <a:r>
              <a:rPr lang="pl-PL" sz="2000" dirty="0"/>
              <a:t>: </a:t>
            </a:r>
            <a:r>
              <a:rPr lang="pl-PL" sz="2000" dirty="0">
                <a:solidFill>
                  <a:srgbClr val="4472C4"/>
                </a:solidFill>
              </a:rPr>
              <a:t>25 </a:t>
            </a:r>
            <a:r>
              <a:rPr lang="pl-PL" sz="2000" dirty="0"/>
              <a:t>EUR/</a:t>
            </a:r>
            <a:r>
              <a:rPr lang="pl-PL" sz="2000" dirty="0" err="1"/>
              <a:t>pc</a:t>
            </a:r>
            <a:endParaRPr lang="en-US" sz="2000" dirty="0"/>
          </a:p>
          <a:p>
            <a:pPr>
              <a:lnSpc>
                <a:spcPct val="150000"/>
              </a:lnSpc>
            </a:pPr>
            <a:r>
              <a:rPr lang="en-US" sz="2400" dirty="0"/>
              <a:t>Which variant to choose if you plan to produce </a:t>
            </a:r>
            <a:r>
              <a:rPr lang="en-US" sz="2400" dirty="0">
                <a:solidFill>
                  <a:srgbClr val="4472C4"/>
                </a:solidFill>
              </a:rPr>
              <a:t>10 000 </a:t>
            </a:r>
            <a:r>
              <a:rPr lang="en-US" sz="2400" dirty="0"/>
              <a:t>pcs per year?</a:t>
            </a:r>
            <a:endParaRPr lang="pl-PL" sz="2400" dirty="0"/>
          </a:p>
          <a:p>
            <a:pPr>
              <a:lnSpc>
                <a:spcPct val="150000"/>
              </a:lnSpc>
            </a:pPr>
            <a:r>
              <a:rPr lang="en-US" sz="2400" dirty="0"/>
              <a:t>At what volume of production </a:t>
            </a:r>
            <a:r>
              <a:rPr lang="pl-PL" sz="2400" dirty="0" err="1"/>
              <a:t>total</a:t>
            </a:r>
            <a:r>
              <a:rPr lang="en-US" sz="2400" dirty="0"/>
              <a:t> costs of both variants are the same</a:t>
            </a:r>
            <a:r>
              <a:rPr lang="pl-PL" sz="2400" dirty="0"/>
              <a:t>?</a:t>
            </a:r>
          </a:p>
        </p:txBody>
      </p:sp>
    </p:spTree>
    <p:extLst>
      <p:ext uri="{BB962C8B-B14F-4D97-AF65-F5344CB8AC3E}">
        <p14:creationId xmlns:p14="http://schemas.microsoft.com/office/powerpoint/2010/main" val="3606322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Make-or-Buy</a:t>
            </a:r>
            <a:r>
              <a:rPr lang="pl-PL" dirty="0"/>
              <a:t> Analysis – </a:t>
            </a:r>
            <a:r>
              <a:rPr lang="pl-PL" dirty="0" err="1"/>
              <a:t>Example</a:t>
            </a:r>
            <a:r>
              <a:rPr lang="pl-PL" dirty="0"/>
              <a:t> 1 (</a:t>
            </a:r>
            <a:r>
              <a:rPr lang="pl-PL" dirty="0" err="1"/>
              <a:t>solution</a:t>
            </a:r>
            <a:r>
              <a:rPr lang="pl-PL"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481668"/>
            <a:ext cx="10515600" cy="3800969"/>
          </a:xfrm>
        </p:spPr>
        <p:txBody>
          <a:bodyPr>
            <a:noAutofit/>
          </a:bodyPr>
          <a:lstStyle/>
          <a:p>
            <a:pPr marL="0" indent="0">
              <a:lnSpc>
                <a:spcPct val="150000"/>
              </a:lnSpc>
              <a:buNone/>
            </a:pPr>
            <a:r>
              <a:rPr lang="en-US" sz="2000" dirty="0"/>
              <a:t>Which variant to choose if you plan to produce 10 000 pcs per year?</a:t>
            </a:r>
            <a:endParaRPr lang="pl-PL" sz="2000" dirty="0"/>
          </a:p>
          <a:p>
            <a:pPr>
              <a:lnSpc>
                <a:spcPct val="150000"/>
              </a:lnSpc>
            </a:pPr>
            <a:r>
              <a:rPr lang="pl-PL" sz="2000" dirty="0" err="1"/>
              <a:t>Make</a:t>
            </a:r>
            <a:r>
              <a:rPr lang="pl-PL" sz="2000" dirty="0"/>
              <a:t> </a:t>
            </a:r>
            <a:r>
              <a:rPr lang="pl-PL" sz="2000" dirty="0" err="1"/>
              <a:t>Variant</a:t>
            </a:r>
            <a:r>
              <a:rPr lang="pl-PL" sz="2000" dirty="0"/>
              <a:t>:</a:t>
            </a:r>
          </a:p>
          <a:p>
            <a:pPr lvl="1">
              <a:lnSpc>
                <a:spcPct val="150000"/>
              </a:lnSpc>
            </a:pPr>
            <a:r>
              <a:rPr lang="en-US" sz="2000" dirty="0"/>
              <a:t>Variable costs</a:t>
            </a:r>
            <a:r>
              <a:rPr lang="pl-PL" sz="2000" dirty="0"/>
              <a:t>:</a:t>
            </a:r>
            <a:r>
              <a:rPr lang="en-US" sz="2000" dirty="0"/>
              <a:t> </a:t>
            </a:r>
            <a:r>
              <a:rPr lang="en-US" sz="2000" dirty="0">
                <a:solidFill>
                  <a:srgbClr val="4472C4"/>
                </a:solidFill>
              </a:rPr>
              <a:t>16</a:t>
            </a:r>
            <a:r>
              <a:rPr lang="pl-PL" sz="2000" dirty="0">
                <a:solidFill>
                  <a:srgbClr val="4472C4"/>
                </a:solidFill>
              </a:rPr>
              <a:t> </a:t>
            </a:r>
            <a:r>
              <a:rPr lang="pl-PL" sz="2000" dirty="0"/>
              <a:t>EUR</a:t>
            </a:r>
            <a:r>
              <a:rPr lang="en-US" sz="2000" dirty="0"/>
              <a:t>/</a:t>
            </a:r>
            <a:r>
              <a:rPr lang="pl-PL" sz="2000" dirty="0" err="1"/>
              <a:t>pc</a:t>
            </a:r>
            <a:endParaRPr lang="pl-PL" sz="2000" dirty="0"/>
          </a:p>
          <a:p>
            <a:pPr lvl="1">
              <a:lnSpc>
                <a:spcPct val="150000"/>
              </a:lnSpc>
            </a:pPr>
            <a:r>
              <a:rPr lang="en-US" sz="2000" dirty="0">
                <a:solidFill>
                  <a:srgbClr val="4472C4"/>
                </a:solidFill>
              </a:rPr>
              <a:t>10 000 </a:t>
            </a:r>
            <a:r>
              <a:rPr lang="en-US" sz="2000" dirty="0"/>
              <a:t>pcs per year</a:t>
            </a:r>
            <a:endParaRPr lang="pl-PL" sz="2000" dirty="0"/>
          </a:p>
          <a:p>
            <a:pPr lvl="1">
              <a:lnSpc>
                <a:spcPct val="150000"/>
              </a:lnSpc>
            </a:pPr>
            <a:r>
              <a:rPr lang="en-US" sz="2000" dirty="0"/>
              <a:t>Fixed costs</a:t>
            </a:r>
            <a:r>
              <a:rPr lang="pl-PL" sz="2000" dirty="0"/>
              <a:t>:</a:t>
            </a:r>
            <a:r>
              <a:rPr lang="en-US" sz="2000" dirty="0"/>
              <a:t> </a:t>
            </a:r>
            <a:r>
              <a:rPr lang="pl-PL" sz="2000" dirty="0">
                <a:solidFill>
                  <a:srgbClr val="4472C4"/>
                </a:solidFill>
              </a:rPr>
              <a:t>50 000 </a:t>
            </a:r>
            <a:r>
              <a:rPr lang="pl-PL" sz="2000" dirty="0"/>
              <a:t>EUR</a:t>
            </a:r>
          </a:p>
          <a:p>
            <a:pPr lvl="1">
              <a:lnSpc>
                <a:spcPct val="150000"/>
              </a:lnSpc>
            </a:pPr>
            <a:endParaRPr lang="pl-PL" sz="2000" dirty="0"/>
          </a:p>
          <a:p>
            <a:pPr marL="0" indent="0">
              <a:lnSpc>
                <a:spcPct val="150000"/>
              </a:lnSpc>
              <a:buNone/>
            </a:pPr>
            <a:endParaRPr lang="pl-PL" sz="2000" dirty="0"/>
          </a:p>
        </p:txBody>
      </p:sp>
      <p:sp>
        <p:nvSpPr>
          <p:cNvPr id="5" name="pole tekstowe 4">
            <a:extLst>
              <a:ext uri="{FF2B5EF4-FFF2-40B4-BE49-F238E27FC236}">
                <a16:creationId xmlns:a16="http://schemas.microsoft.com/office/drawing/2014/main" id="{CBBDF5E6-593B-5D64-B3F3-3C71A8B8F2CB}"/>
              </a:ext>
            </a:extLst>
          </p:cNvPr>
          <p:cNvSpPr txBox="1"/>
          <p:nvPr/>
        </p:nvSpPr>
        <p:spPr>
          <a:xfrm>
            <a:off x="4961759" y="4246178"/>
            <a:ext cx="2876899" cy="451406"/>
          </a:xfrm>
          <a:prstGeom prst="rect">
            <a:avLst/>
          </a:prstGeom>
          <a:noFill/>
        </p:spPr>
        <p:txBody>
          <a:bodyPr wrap="square">
            <a:spAutoFit/>
          </a:bodyPr>
          <a:lstStyle/>
          <a:p>
            <a:pPr algn="ctr">
              <a:lnSpc>
                <a:spcPct val="150000"/>
              </a:lnSpc>
              <a:spcAft>
                <a:spcPts val="600"/>
              </a:spcAft>
            </a:pPr>
            <a:r>
              <a:rPr lang="en-US" sz="1800" b="1" kern="1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K</a:t>
            </a:r>
            <a:r>
              <a:rPr lang="en-US" sz="1800" b="1" kern="100" baseline="-250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p</a:t>
            </a:r>
            <a:r>
              <a:rPr lang="en-US" sz="18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a:t>
            </a:r>
            <a:r>
              <a:rPr lang="en-US" sz="18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K</a:t>
            </a:r>
            <a:r>
              <a:rPr lang="en-US" sz="18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s </a:t>
            </a:r>
            <a:r>
              <a:rPr lang="en-US" sz="18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+X* </a:t>
            </a:r>
            <a:r>
              <a:rPr lang="en-US" sz="1800" b="1" kern="1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k</a:t>
            </a:r>
            <a:r>
              <a:rPr lang="en-US" sz="1800" b="1" kern="100" baseline="-250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v</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7" name="pole tekstowe 6">
            <a:extLst>
              <a:ext uri="{FF2B5EF4-FFF2-40B4-BE49-F238E27FC236}">
                <a16:creationId xmlns:a16="http://schemas.microsoft.com/office/drawing/2014/main" id="{8C82F9D7-623F-C6A7-3E01-A5DFD7221331}"/>
              </a:ext>
            </a:extLst>
          </p:cNvPr>
          <p:cNvSpPr txBox="1"/>
          <p:nvPr/>
        </p:nvSpPr>
        <p:spPr>
          <a:xfrm>
            <a:off x="3575877" y="4831231"/>
            <a:ext cx="5648661" cy="451406"/>
          </a:xfrm>
          <a:prstGeom prst="rect">
            <a:avLst/>
          </a:prstGeom>
          <a:noFill/>
        </p:spPr>
        <p:txBody>
          <a:bodyPr wrap="square">
            <a:spAutoFit/>
          </a:bodyPr>
          <a:lstStyle/>
          <a:p>
            <a:pPr algn="ctr">
              <a:lnSpc>
                <a:spcPct val="150000"/>
              </a:lnSpc>
              <a:spcAft>
                <a:spcPts val="600"/>
              </a:spcAft>
            </a:pPr>
            <a:r>
              <a:rPr lang="en-US" sz="1800" b="1" kern="1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K</a:t>
            </a:r>
            <a:r>
              <a:rPr lang="en-US" sz="1800" b="1" kern="100" baseline="-250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p</a:t>
            </a:r>
            <a:r>
              <a:rPr lang="en-US" sz="18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a:t>
            </a:r>
            <a:r>
              <a:rPr lang="en-US" sz="18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a:t>
            </a:r>
            <a:r>
              <a:rPr lang="pl-PL" sz="18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50 000</a:t>
            </a:r>
            <a:r>
              <a:rPr lang="en-US" sz="18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a:t>
            </a:r>
            <a:r>
              <a:rPr lang="en-US" sz="18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a:t>
            </a:r>
            <a:r>
              <a:rPr lang="pl-PL" sz="18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10 000</a:t>
            </a:r>
            <a:r>
              <a:rPr lang="en-US" sz="18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a:t>
            </a:r>
            <a:r>
              <a:rPr lang="pl-PL" sz="18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16 = 210 000 EUR</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cxnSp>
        <p:nvCxnSpPr>
          <p:cNvPr id="9" name="Łącznik prosty ze strzałką 8">
            <a:extLst>
              <a:ext uri="{FF2B5EF4-FFF2-40B4-BE49-F238E27FC236}">
                <a16:creationId xmlns:a16="http://schemas.microsoft.com/office/drawing/2014/main" id="{9E82ACC5-1896-529D-A8C9-4C163AF12194}"/>
              </a:ext>
            </a:extLst>
          </p:cNvPr>
          <p:cNvCxnSpPr>
            <a:cxnSpLocks/>
          </p:cNvCxnSpPr>
          <p:nvPr/>
        </p:nvCxnSpPr>
        <p:spPr>
          <a:xfrm>
            <a:off x="4444678" y="3967092"/>
            <a:ext cx="1747778" cy="384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a:extLst>
              <a:ext uri="{FF2B5EF4-FFF2-40B4-BE49-F238E27FC236}">
                <a16:creationId xmlns:a16="http://schemas.microsoft.com/office/drawing/2014/main" id="{75CCFE8C-A290-7AA1-5ABA-5400F0687C6A}"/>
              </a:ext>
            </a:extLst>
          </p:cNvPr>
          <p:cNvCxnSpPr>
            <a:cxnSpLocks/>
          </p:cNvCxnSpPr>
          <p:nvPr/>
        </p:nvCxnSpPr>
        <p:spPr>
          <a:xfrm>
            <a:off x="3983620" y="3442560"/>
            <a:ext cx="2637099" cy="909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a:extLst>
              <a:ext uri="{FF2B5EF4-FFF2-40B4-BE49-F238E27FC236}">
                <a16:creationId xmlns:a16="http://schemas.microsoft.com/office/drawing/2014/main" id="{A8F2C51E-6ED3-A7C2-FBA8-1B2264F26705}"/>
              </a:ext>
            </a:extLst>
          </p:cNvPr>
          <p:cNvCxnSpPr>
            <a:cxnSpLocks/>
          </p:cNvCxnSpPr>
          <p:nvPr/>
        </p:nvCxnSpPr>
        <p:spPr>
          <a:xfrm>
            <a:off x="4550779" y="2957514"/>
            <a:ext cx="2405606" cy="1394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pole tekstowe 15">
            <a:extLst>
              <a:ext uri="{FF2B5EF4-FFF2-40B4-BE49-F238E27FC236}">
                <a16:creationId xmlns:a16="http://schemas.microsoft.com/office/drawing/2014/main" id="{60C1C508-056C-BF7B-008E-8DA94AD02172}"/>
              </a:ext>
            </a:extLst>
          </p:cNvPr>
          <p:cNvSpPr txBox="1"/>
          <p:nvPr/>
        </p:nvSpPr>
        <p:spPr>
          <a:xfrm>
            <a:off x="3048965" y="5374617"/>
            <a:ext cx="6094070" cy="589072"/>
          </a:xfrm>
          <a:prstGeom prst="rect">
            <a:avLst/>
          </a:prstGeom>
          <a:noFill/>
        </p:spPr>
        <p:txBody>
          <a:bodyPr wrap="square">
            <a:spAutoFit/>
          </a:bodyPr>
          <a:lstStyle/>
          <a:p>
            <a:pPr algn="ctr">
              <a:lnSpc>
                <a:spcPct val="150000"/>
              </a:lnSpc>
            </a:pPr>
            <a:r>
              <a:rPr lang="pl-PL" sz="2400" b="1" dirty="0" err="1">
                <a:solidFill>
                  <a:srgbClr val="4472C4"/>
                </a:solidFill>
              </a:rPr>
              <a:t>Make</a:t>
            </a:r>
            <a:r>
              <a:rPr lang="pl-PL" sz="2400" b="1" dirty="0">
                <a:solidFill>
                  <a:srgbClr val="4472C4"/>
                </a:solidFill>
              </a:rPr>
              <a:t> </a:t>
            </a:r>
            <a:r>
              <a:rPr lang="pl-PL" sz="2400" b="1" dirty="0" err="1">
                <a:solidFill>
                  <a:srgbClr val="4472C4"/>
                </a:solidFill>
              </a:rPr>
              <a:t>Variant</a:t>
            </a:r>
            <a:r>
              <a:rPr lang="pl-PL" sz="2400" b="1" dirty="0">
                <a:solidFill>
                  <a:srgbClr val="4472C4"/>
                </a:solidFill>
              </a:rPr>
              <a:t> = 210 000 EUR / YEAR</a:t>
            </a:r>
          </a:p>
        </p:txBody>
      </p:sp>
    </p:spTree>
    <p:extLst>
      <p:ext uri="{BB962C8B-B14F-4D97-AF65-F5344CB8AC3E}">
        <p14:creationId xmlns:p14="http://schemas.microsoft.com/office/powerpoint/2010/main" val="135981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Make-or-Buy</a:t>
            </a:r>
            <a:r>
              <a:rPr lang="pl-PL" dirty="0"/>
              <a:t> Analysis – </a:t>
            </a:r>
            <a:r>
              <a:rPr lang="pl-PL" dirty="0" err="1"/>
              <a:t>Example</a:t>
            </a:r>
            <a:r>
              <a:rPr lang="pl-PL" dirty="0"/>
              <a:t> 1 (</a:t>
            </a:r>
            <a:r>
              <a:rPr lang="pl-PL" dirty="0" err="1"/>
              <a:t>solution</a:t>
            </a:r>
            <a:r>
              <a:rPr lang="pl-PL"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481668"/>
            <a:ext cx="10515600" cy="3800969"/>
          </a:xfrm>
        </p:spPr>
        <p:txBody>
          <a:bodyPr>
            <a:noAutofit/>
          </a:bodyPr>
          <a:lstStyle/>
          <a:p>
            <a:pPr marL="0" indent="0">
              <a:lnSpc>
                <a:spcPct val="150000"/>
              </a:lnSpc>
              <a:buNone/>
            </a:pPr>
            <a:r>
              <a:rPr lang="en-US" sz="2000" dirty="0"/>
              <a:t>Which variant to choose if you plan to produce 10 000 pcs per year?</a:t>
            </a:r>
            <a:endParaRPr lang="pl-PL" sz="2000" dirty="0"/>
          </a:p>
          <a:p>
            <a:pPr>
              <a:lnSpc>
                <a:spcPct val="150000"/>
              </a:lnSpc>
            </a:pPr>
            <a:r>
              <a:rPr lang="pl-PL" sz="2000" dirty="0" err="1"/>
              <a:t>Buy</a:t>
            </a:r>
            <a:r>
              <a:rPr lang="pl-PL" sz="2000" dirty="0"/>
              <a:t> </a:t>
            </a:r>
            <a:r>
              <a:rPr lang="pl-PL" sz="2000" dirty="0" err="1"/>
              <a:t>Variant</a:t>
            </a:r>
            <a:r>
              <a:rPr lang="pl-PL" sz="2000" dirty="0"/>
              <a:t>:</a:t>
            </a:r>
          </a:p>
          <a:p>
            <a:pPr lvl="1">
              <a:lnSpc>
                <a:spcPct val="150000"/>
              </a:lnSpc>
            </a:pPr>
            <a:r>
              <a:rPr lang="en-US" sz="2000" dirty="0">
                <a:solidFill>
                  <a:srgbClr val="4472C4"/>
                </a:solidFill>
              </a:rPr>
              <a:t>10 000 </a:t>
            </a:r>
            <a:r>
              <a:rPr lang="en-US" sz="2000" dirty="0"/>
              <a:t>pcs per year</a:t>
            </a:r>
            <a:endParaRPr lang="pl-PL" sz="2000" dirty="0"/>
          </a:p>
          <a:p>
            <a:pPr lvl="1">
              <a:lnSpc>
                <a:spcPct val="150000"/>
              </a:lnSpc>
            </a:pPr>
            <a:endParaRPr lang="pl-PL" sz="2000" dirty="0"/>
          </a:p>
          <a:p>
            <a:pPr marL="0" indent="0">
              <a:lnSpc>
                <a:spcPct val="150000"/>
              </a:lnSpc>
              <a:buNone/>
            </a:pPr>
            <a:endParaRPr lang="pl-PL" sz="2000" dirty="0"/>
          </a:p>
        </p:txBody>
      </p:sp>
      <p:sp>
        <p:nvSpPr>
          <p:cNvPr id="7" name="pole tekstowe 6">
            <a:extLst>
              <a:ext uri="{FF2B5EF4-FFF2-40B4-BE49-F238E27FC236}">
                <a16:creationId xmlns:a16="http://schemas.microsoft.com/office/drawing/2014/main" id="{8C82F9D7-623F-C6A7-3E01-A5DFD7221331}"/>
              </a:ext>
            </a:extLst>
          </p:cNvPr>
          <p:cNvSpPr txBox="1"/>
          <p:nvPr/>
        </p:nvSpPr>
        <p:spPr>
          <a:xfrm>
            <a:off x="3656901" y="3992786"/>
            <a:ext cx="5648661" cy="570990"/>
          </a:xfrm>
          <a:prstGeom prst="rect">
            <a:avLst/>
          </a:prstGeom>
          <a:noFill/>
        </p:spPr>
        <p:txBody>
          <a:bodyPr wrap="square">
            <a:spAutoFit/>
          </a:bodyPr>
          <a:lstStyle/>
          <a:p>
            <a:pPr algn="ctr">
              <a:lnSpc>
                <a:spcPct val="150000"/>
              </a:lnSpc>
              <a:spcAft>
                <a:spcPts val="600"/>
              </a:spcAft>
            </a:pPr>
            <a:r>
              <a:rPr lang="en-US" sz="24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K</a:t>
            </a:r>
            <a:r>
              <a:rPr lang="pl-PL" sz="24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Z</a:t>
            </a:r>
            <a:r>
              <a:rPr lang="en-US" sz="24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a:t>
            </a:r>
            <a:r>
              <a:rPr lang="en-US" sz="24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a:t>
            </a:r>
            <a:r>
              <a:rPr lang="pl-PL" sz="24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10 000</a:t>
            </a:r>
            <a:r>
              <a:rPr lang="en-US" sz="24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a:t>
            </a:r>
            <a:r>
              <a:rPr lang="pl-PL" sz="2400" b="1" kern="100" dirty="0">
                <a:solidFill>
                  <a:srgbClr val="000000"/>
                </a:solidFill>
                <a:latin typeface="Tahoma" panose="020B0604030504040204" pitchFamily="34" charset="0"/>
                <a:ea typeface="Calibri" panose="020F0502020204030204" pitchFamily="34" charset="0"/>
                <a:cs typeface="Tahoma" panose="020B0604030504040204" pitchFamily="34" charset="0"/>
              </a:rPr>
              <a:t>25</a:t>
            </a:r>
            <a:r>
              <a:rPr lang="pl-PL" sz="24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 250 000 EUR</a:t>
            </a:r>
            <a:endParaRPr lang="pl-PL" sz="2400"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16" name="pole tekstowe 15">
            <a:extLst>
              <a:ext uri="{FF2B5EF4-FFF2-40B4-BE49-F238E27FC236}">
                <a16:creationId xmlns:a16="http://schemas.microsoft.com/office/drawing/2014/main" id="{60C1C508-056C-BF7B-008E-8DA94AD02172}"/>
              </a:ext>
            </a:extLst>
          </p:cNvPr>
          <p:cNvSpPr txBox="1"/>
          <p:nvPr/>
        </p:nvSpPr>
        <p:spPr>
          <a:xfrm>
            <a:off x="3211492" y="4493294"/>
            <a:ext cx="6094070" cy="589072"/>
          </a:xfrm>
          <a:prstGeom prst="rect">
            <a:avLst/>
          </a:prstGeom>
          <a:noFill/>
        </p:spPr>
        <p:txBody>
          <a:bodyPr wrap="square">
            <a:spAutoFit/>
          </a:bodyPr>
          <a:lstStyle/>
          <a:p>
            <a:pPr algn="ctr">
              <a:lnSpc>
                <a:spcPct val="150000"/>
              </a:lnSpc>
            </a:pPr>
            <a:r>
              <a:rPr lang="pl-PL" sz="2400" b="1" dirty="0" err="1">
                <a:solidFill>
                  <a:srgbClr val="4472C4"/>
                </a:solidFill>
              </a:rPr>
              <a:t>Buy</a:t>
            </a:r>
            <a:r>
              <a:rPr lang="pl-PL" sz="2400" b="1" dirty="0">
                <a:solidFill>
                  <a:srgbClr val="4472C4"/>
                </a:solidFill>
              </a:rPr>
              <a:t> </a:t>
            </a:r>
            <a:r>
              <a:rPr lang="pl-PL" sz="2400" b="1" dirty="0" err="1">
                <a:solidFill>
                  <a:srgbClr val="4472C4"/>
                </a:solidFill>
              </a:rPr>
              <a:t>Variant</a:t>
            </a:r>
            <a:r>
              <a:rPr lang="pl-PL" sz="2400" b="1" dirty="0">
                <a:solidFill>
                  <a:srgbClr val="4472C4"/>
                </a:solidFill>
              </a:rPr>
              <a:t> = 250 000 EUR / YEAR</a:t>
            </a:r>
          </a:p>
        </p:txBody>
      </p:sp>
      <p:sp>
        <p:nvSpPr>
          <p:cNvPr id="8" name="pole tekstowe 7">
            <a:extLst>
              <a:ext uri="{FF2B5EF4-FFF2-40B4-BE49-F238E27FC236}">
                <a16:creationId xmlns:a16="http://schemas.microsoft.com/office/drawing/2014/main" id="{52339466-D55C-DEAD-0B3D-8B3096D254C5}"/>
              </a:ext>
            </a:extLst>
          </p:cNvPr>
          <p:cNvSpPr txBox="1"/>
          <p:nvPr/>
        </p:nvSpPr>
        <p:spPr>
          <a:xfrm>
            <a:off x="5354738" y="3649470"/>
            <a:ext cx="1883779" cy="461665"/>
          </a:xfrm>
          <a:prstGeom prst="rect">
            <a:avLst/>
          </a:prstGeom>
          <a:noFill/>
        </p:spPr>
        <p:txBody>
          <a:bodyPr wrap="square">
            <a:spAutoFit/>
          </a:bodyPr>
          <a:lstStyle/>
          <a:p>
            <a:pPr algn="ctr">
              <a:spcBef>
                <a:spcPts val="1200"/>
              </a:spcBef>
              <a:spcAft>
                <a:spcPts val="1200"/>
              </a:spcAft>
            </a:pPr>
            <a:r>
              <a:rPr lang="pl-PL" sz="2400" b="1" dirty="0" err="1">
                <a:solidFill>
                  <a:srgbClr val="000000"/>
                </a:solidFill>
                <a:effectLst/>
                <a:highlight>
                  <a:srgbClr val="FFFFFF"/>
                </a:highlight>
                <a:latin typeface="Tahoma" panose="020B0604030504040204" pitchFamily="34" charset="0"/>
                <a:ea typeface="Times New Roman" panose="02020603050405020304" pitchFamily="18" charset="0"/>
              </a:rPr>
              <a:t>K</a:t>
            </a:r>
            <a:r>
              <a:rPr lang="pl-PL" sz="2400" b="1" baseline="-25000" dirty="0" err="1">
                <a:solidFill>
                  <a:srgbClr val="000000"/>
                </a:solidFill>
                <a:effectLst/>
                <a:highlight>
                  <a:srgbClr val="FFFFFF"/>
                </a:highlight>
                <a:latin typeface="Tahoma" panose="020B0604030504040204" pitchFamily="34" charset="0"/>
                <a:ea typeface="Times New Roman" panose="02020603050405020304" pitchFamily="18" charset="0"/>
              </a:rPr>
              <a:t>z</a:t>
            </a:r>
            <a:r>
              <a:rPr lang="pl-PL" sz="2400" b="1" baseline="-25000" dirty="0">
                <a:solidFill>
                  <a:srgbClr val="000000"/>
                </a:solidFill>
                <a:effectLst/>
                <a:highlight>
                  <a:srgbClr val="FFFFFF"/>
                </a:highlight>
                <a:latin typeface="Tahoma" panose="020B0604030504040204" pitchFamily="34" charset="0"/>
                <a:ea typeface="Times New Roman" panose="02020603050405020304" pitchFamily="18" charset="0"/>
              </a:rPr>
              <a:t>= </a:t>
            </a:r>
            <a:r>
              <a:rPr lang="pl-PL" sz="2400" b="1" dirty="0">
                <a:solidFill>
                  <a:srgbClr val="000000"/>
                </a:solidFill>
                <a:effectLst/>
                <a:highlight>
                  <a:srgbClr val="FFFFFF"/>
                </a:highlight>
                <a:latin typeface="Tahoma" panose="020B0604030504040204" pitchFamily="34" charset="0"/>
                <a:ea typeface="Times New Roman" panose="02020603050405020304" pitchFamily="18" charset="0"/>
              </a:rPr>
              <a:t>c*x,</a:t>
            </a:r>
            <a:endParaRPr lang="pl-PL" sz="2800" dirty="0">
              <a:effectLst/>
              <a:highlight>
                <a:srgbClr val="FFFFFF"/>
              </a:highlight>
              <a:latin typeface="Times New Roman" panose="02020603050405020304" pitchFamily="18" charset="0"/>
              <a:ea typeface="Times New Roman" panose="02020603050405020304" pitchFamily="18" charset="0"/>
            </a:endParaRPr>
          </a:p>
        </p:txBody>
      </p:sp>
      <p:cxnSp>
        <p:nvCxnSpPr>
          <p:cNvPr id="11" name="Łącznik prosty ze strzałką 10">
            <a:extLst>
              <a:ext uri="{FF2B5EF4-FFF2-40B4-BE49-F238E27FC236}">
                <a16:creationId xmlns:a16="http://schemas.microsoft.com/office/drawing/2014/main" id="{75CCFE8C-A290-7AA1-5ABA-5400F0687C6A}"/>
              </a:ext>
            </a:extLst>
          </p:cNvPr>
          <p:cNvCxnSpPr>
            <a:cxnSpLocks/>
          </p:cNvCxnSpPr>
          <p:nvPr/>
        </p:nvCxnSpPr>
        <p:spPr>
          <a:xfrm>
            <a:off x="5162682" y="3472677"/>
            <a:ext cx="1018199" cy="331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a:extLst>
              <a:ext uri="{FF2B5EF4-FFF2-40B4-BE49-F238E27FC236}">
                <a16:creationId xmlns:a16="http://schemas.microsoft.com/office/drawing/2014/main" id="{A8F2C51E-6ED3-A7C2-FBA8-1B2264F26705}"/>
              </a:ext>
            </a:extLst>
          </p:cNvPr>
          <p:cNvCxnSpPr>
            <a:cxnSpLocks/>
          </p:cNvCxnSpPr>
          <p:nvPr/>
        </p:nvCxnSpPr>
        <p:spPr>
          <a:xfrm>
            <a:off x="3994601" y="2878393"/>
            <a:ext cx="2658960" cy="833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pole tekstowe 13">
            <a:extLst>
              <a:ext uri="{FF2B5EF4-FFF2-40B4-BE49-F238E27FC236}">
                <a16:creationId xmlns:a16="http://schemas.microsoft.com/office/drawing/2014/main" id="{ED9A6140-51A6-2FD1-9786-316AC9923231}"/>
              </a:ext>
            </a:extLst>
          </p:cNvPr>
          <p:cNvSpPr txBox="1"/>
          <p:nvPr/>
        </p:nvSpPr>
        <p:spPr>
          <a:xfrm>
            <a:off x="923081" y="5081232"/>
            <a:ext cx="10515600" cy="920252"/>
          </a:xfrm>
          <a:prstGeom prst="rect">
            <a:avLst/>
          </a:prstGeom>
          <a:solidFill>
            <a:srgbClr val="4472C4"/>
          </a:solidFill>
          <a:ln>
            <a:solidFill>
              <a:srgbClr val="4472C4"/>
            </a:solidFill>
          </a:ln>
        </p:spPr>
        <p:txBody>
          <a:bodyPr wrap="square">
            <a:spAutoFit/>
          </a:bodyPr>
          <a:lstStyle/>
          <a:p>
            <a:pPr algn="ctr">
              <a:lnSpc>
                <a:spcPct val="150000"/>
              </a:lnSpc>
            </a:pPr>
            <a:r>
              <a:rPr lang="pl-PL" sz="4000" dirty="0">
                <a:solidFill>
                  <a:schemeClr val="bg1"/>
                </a:solidFill>
              </a:rPr>
              <a:t>Company </a:t>
            </a:r>
            <a:r>
              <a:rPr lang="pl-PL" sz="4000" dirty="0" err="1">
                <a:solidFill>
                  <a:schemeClr val="bg1"/>
                </a:solidFill>
              </a:rPr>
              <a:t>should</a:t>
            </a:r>
            <a:r>
              <a:rPr lang="pl-PL" sz="4000" dirty="0">
                <a:solidFill>
                  <a:schemeClr val="bg1"/>
                </a:solidFill>
              </a:rPr>
              <a:t> </a:t>
            </a:r>
            <a:r>
              <a:rPr lang="pl-PL" sz="4000" dirty="0" err="1">
                <a:solidFill>
                  <a:schemeClr val="bg1"/>
                </a:solidFill>
              </a:rPr>
              <a:t>choose</a:t>
            </a:r>
            <a:r>
              <a:rPr lang="pl-PL" sz="4000" dirty="0">
                <a:solidFill>
                  <a:schemeClr val="bg1"/>
                </a:solidFill>
              </a:rPr>
              <a:t> </a:t>
            </a:r>
            <a:r>
              <a:rPr lang="pl-PL" sz="4000" b="1" dirty="0" err="1">
                <a:solidFill>
                  <a:schemeClr val="bg1"/>
                </a:solidFill>
              </a:rPr>
              <a:t>Make</a:t>
            </a:r>
            <a:r>
              <a:rPr lang="pl-PL" sz="4000" b="1" dirty="0">
                <a:solidFill>
                  <a:schemeClr val="bg1"/>
                </a:solidFill>
              </a:rPr>
              <a:t> </a:t>
            </a:r>
            <a:r>
              <a:rPr lang="pl-PL" sz="4000" b="1" dirty="0" err="1">
                <a:solidFill>
                  <a:schemeClr val="bg1"/>
                </a:solidFill>
              </a:rPr>
              <a:t>Variant</a:t>
            </a:r>
            <a:endParaRPr lang="pl-PL" sz="4000" b="1" dirty="0">
              <a:solidFill>
                <a:schemeClr val="bg1"/>
              </a:solidFill>
            </a:endParaRPr>
          </a:p>
        </p:txBody>
      </p:sp>
    </p:spTree>
    <p:extLst>
      <p:ext uri="{BB962C8B-B14F-4D97-AF65-F5344CB8AC3E}">
        <p14:creationId xmlns:p14="http://schemas.microsoft.com/office/powerpoint/2010/main" val="206005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Make-or-Buy</a:t>
            </a:r>
            <a:r>
              <a:rPr lang="pl-PL" dirty="0"/>
              <a:t> Analysis – </a:t>
            </a:r>
            <a:r>
              <a:rPr lang="pl-PL" dirty="0" err="1"/>
              <a:t>Example</a:t>
            </a:r>
            <a:r>
              <a:rPr lang="pl-PL" dirty="0"/>
              <a:t> 1 (</a:t>
            </a:r>
            <a:r>
              <a:rPr lang="pl-PL" dirty="0" err="1"/>
              <a:t>solution</a:t>
            </a:r>
            <a:r>
              <a:rPr lang="pl-PL"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199" y="1481668"/>
            <a:ext cx="10515600" cy="4603044"/>
          </a:xfrm>
        </p:spPr>
        <p:txBody>
          <a:bodyPr>
            <a:noAutofit/>
          </a:bodyPr>
          <a:lstStyle/>
          <a:p>
            <a:pPr>
              <a:lnSpc>
                <a:spcPct val="150000"/>
              </a:lnSpc>
            </a:pPr>
            <a:r>
              <a:rPr lang="en-US" sz="2000" dirty="0"/>
              <a:t>At what volume of production </a:t>
            </a:r>
            <a:r>
              <a:rPr lang="pl-PL" sz="2000" dirty="0" err="1"/>
              <a:t>total</a:t>
            </a:r>
            <a:r>
              <a:rPr lang="en-US" sz="2000" dirty="0"/>
              <a:t> costs of both variants are the same</a:t>
            </a:r>
            <a:r>
              <a:rPr lang="pl-PL" sz="2000" dirty="0"/>
              <a:t>?</a:t>
            </a:r>
          </a:p>
          <a:p>
            <a:pPr lvl="1">
              <a:lnSpc>
                <a:spcPct val="150000"/>
              </a:lnSpc>
            </a:pPr>
            <a:r>
              <a:rPr lang="en-US" sz="2000" dirty="0"/>
              <a:t>Fixed costs</a:t>
            </a:r>
            <a:r>
              <a:rPr lang="pl-PL" sz="2000" dirty="0"/>
              <a:t>:</a:t>
            </a:r>
            <a:r>
              <a:rPr lang="en-US" sz="2000" dirty="0"/>
              <a:t> </a:t>
            </a:r>
            <a:r>
              <a:rPr lang="pl-PL" sz="2000" dirty="0">
                <a:solidFill>
                  <a:srgbClr val="4472C4"/>
                </a:solidFill>
              </a:rPr>
              <a:t>50 000 </a:t>
            </a:r>
            <a:r>
              <a:rPr lang="pl-PL" sz="2000" dirty="0"/>
              <a:t>EUR</a:t>
            </a:r>
          </a:p>
          <a:p>
            <a:pPr lvl="1">
              <a:lnSpc>
                <a:spcPct val="150000"/>
              </a:lnSpc>
            </a:pPr>
            <a:r>
              <a:rPr lang="pl-PL" sz="2000" dirty="0"/>
              <a:t>Unit </a:t>
            </a:r>
            <a:r>
              <a:rPr lang="pl-PL" sz="2000" dirty="0" err="1"/>
              <a:t>purchase</a:t>
            </a:r>
            <a:r>
              <a:rPr lang="pl-PL" sz="2000" dirty="0"/>
              <a:t> </a:t>
            </a:r>
            <a:r>
              <a:rPr lang="pl-PL" sz="2000" dirty="0" err="1"/>
              <a:t>price</a:t>
            </a:r>
            <a:r>
              <a:rPr lang="pl-PL" sz="2000" dirty="0"/>
              <a:t>: </a:t>
            </a:r>
            <a:r>
              <a:rPr lang="pl-PL" sz="2000" dirty="0">
                <a:solidFill>
                  <a:srgbClr val="4472C4"/>
                </a:solidFill>
              </a:rPr>
              <a:t>25 </a:t>
            </a:r>
            <a:r>
              <a:rPr lang="pl-PL" sz="2000" dirty="0"/>
              <a:t>EUR/</a:t>
            </a:r>
            <a:r>
              <a:rPr lang="pl-PL" sz="2000" dirty="0" err="1"/>
              <a:t>pc</a:t>
            </a:r>
            <a:endParaRPr lang="pl-PL" sz="2000" dirty="0"/>
          </a:p>
          <a:p>
            <a:pPr lvl="1">
              <a:lnSpc>
                <a:spcPct val="150000"/>
              </a:lnSpc>
            </a:pPr>
            <a:r>
              <a:rPr lang="en-US" sz="2000" dirty="0"/>
              <a:t>Variable costs</a:t>
            </a:r>
            <a:r>
              <a:rPr lang="pl-PL" sz="2000" dirty="0"/>
              <a:t>:</a:t>
            </a:r>
            <a:r>
              <a:rPr lang="en-US" sz="2000" dirty="0"/>
              <a:t> </a:t>
            </a:r>
            <a:r>
              <a:rPr lang="en-US" sz="2000" dirty="0">
                <a:solidFill>
                  <a:srgbClr val="4472C4"/>
                </a:solidFill>
              </a:rPr>
              <a:t>16</a:t>
            </a:r>
            <a:r>
              <a:rPr lang="pl-PL" sz="2000" dirty="0">
                <a:solidFill>
                  <a:srgbClr val="4472C4"/>
                </a:solidFill>
              </a:rPr>
              <a:t> </a:t>
            </a:r>
            <a:r>
              <a:rPr lang="pl-PL" sz="2000" dirty="0"/>
              <a:t>EUR</a:t>
            </a:r>
            <a:r>
              <a:rPr lang="en-US" sz="2000" dirty="0"/>
              <a:t>/</a:t>
            </a:r>
            <a:r>
              <a:rPr lang="pl-PL" sz="2000" dirty="0" err="1"/>
              <a:t>pc</a:t>
            </a:r>
            <a:endParaRPr lang="pl-PL" sz="2000" dirty="0"/>
          </a:p>
          <a:p>
            <a:pPr lvl="1">
              <a:lnSpc>
                <a:spcPct val="150000"/>
              </a:lnSpc>
            </a:pPr>
            <a:endParaRPr lang="en-US" sz="2000" dirty="0"/>
          </a:p>
          <a:p>
            <a:pPr lvl="1">
              <a:lnSpc>
                <a:spcPct val="150000"/>
              </a:lnSpc>
            </a:pPr>
            <a:endParaRPr lang="pl-PL" sz="2000" dirty="0"/>
          </a:p>
          <a:p>
            <a:pPr>
              <a:lnSpc>
                <a:spcPct val="150000"/>
              </a:lnSpc>
            </a:pPr>
            <a:endParaRPr lang="pl-PL" sz="2000" dirty="0"/>
          </a:p>
        </p:txBody>
      </p:sp>
      <mc:AlternateContent xmlns:mc="http://schemas.openxmlformats.org/markup-compatibility/2006" xmlns:a14="http://schemas.microsoft.com/office/drawing/2010/main">
        <mc:Choice Requires="a14">
          <p:sp>
            <p:nvSpPr>
              <p:cNvPr id="2" name="pole tekstowe 1">
                <a:extLst>
                  <a:ext uri="{FF2B5EF4-FFF2-40B4-BE49-F238E27FC236}">
                    <a16:creationId xmlns:a16="http://schemas.microsoft.com/office/drawing/2014/main" id="{45EFC06C-D40C-2754-9CD3-CD4ACF8F8EA4}"/>
                  </a:ext>
                </a:extLst>
              </p:cNvPr>
              <p:cNvSpPr txBox="1"/>
              <p:nvPr/>
            </p:nvSpPr>
            <p:spPr>
              <a:xfrm>
                <a:off x="6095996" y="2371857"/>
                <a:ext cx="2427177" cy="790537"/>
              </a:xfrm>
              <a:prstGeom prst="rect">
                <a:avLst/>
              </a:prstGeom>
              <a:noFill/>
            </p:spPr>
            <p:txBody>
              <a:bodyPr wrap="square" lIns="0" tIns="0" rIns="0" bIns="0" rtlCol="0">
                <a:spAutoFit/>
              </a:bodyPr>
              <a:lstStyle/>
              <a:p>
                <a:r>
                  <a:rPr lang="pl-PL" sz="3600" dirty="0"/>
                  <a:t>BEP </a:t>
                </a:r>
                <a14:m>
                  <m:oMath xmlns:m="http://schemas.openxmlformats.org/officeDocument/2006/math">
                    <m:r>
                      <a:rPr lang="pl-PL" sz="3600" i="1" smtClean="0">
                        <a:latin typeface="Cambria Math" panose="02040503050406030204" pitchFamily="18" charset="0"/>
                      </a:rPr>
                      <m:t>=</m:t>
                    </m:r>
                    <m:f>
                      <m:fPr>
                        <m:ctrlPr>
                          <a:rPr lang="pl-PL" sz="3600" i="1" smtClean="0">
                            <a:latin typeface="Cambria Math" panose="02040503050406030204" pitchFamily="18" charset="0"/>
                          </a:rPr>
                        </m:ctrlPr>
                      </m:fPr>
                      <m:num>
                        <m:r>
                          <a:rPr lang="pl-PL" sz="3600" b="0" i="1" smtClean="0">
                            <a:latin typeface="Cambria Math" panose="02040503050406030204" pitchFamily="18" charset="0"/>
                          </a:rPr>
                          <m:t>𝐹𝐶</m:t>
                        </m:r>
                      </m:num>
                      <m:den>
                        <m:r>
                          <a:rPr lang="pl-PL" sz="3600" b="0" i="1" smtClean="0">
                            <a:latin typeface="Cambria Math" panose="02040503050406030204" pitchFamily="18" charset="0"/>
                          </a:rPr>
                          <m:t>𝑃</m:t>
                        </m:r>
                        <m:r>
                          <a:rPr lang="pl-PL" sz="3600" b="0" i="1" smtClean="0">
                            <a:latin typeface="Cambria Math" panose="02040503050406030204" pitchFamily="18" charset="0"/>
                          </a:rPr>
                          <m:t>−</m:t>
                        </m:r>
                        <m:r>
                          <a:rPr lang="pl-PL" sz="3600" b="0" i="1" smtClean="0">
                            <a:latin typeface="Cambria Math" panose="02040503050406030204" pitchFamily="18" charset="0"/>
                          </a:rPr>
                          <m:t>𝑈𝑉𝐶</m:t>
                        </m:r>
                      </m:den>
                    </m:f>
                  </m:oMath>
                </a14:m>
                <a:endParaRPr lang="pl-PL" sz="3600" dirty="0"/>
              </a:p>
            </p:txBody>
          </p:sp>
        </mc:Choice>
        <mc:Fallback xmlns="">
          <p:sp>
            <p:nvSpPr>
              <p:cNvPr id="2" name="pole tekstowe 1">
                <a:extLst>
                  <a:ext uri="{FF2B5EF4-FFF2-40B4-BE49-F238E27FC236}">
                    <a16:creationId xmlns:a16="http://schemas.microsoft.com/office/drawing/2014/main" id="{45EFC06C-D40C-2754-9CD3-CD4ACF8F8EA4}"/>
                  </a:ext>
                </a:extLst>
              </p:cNvPr>
              <p:cNvSpPr txBox="1">
                <a:spLocks noRot="1" noChangeAspect="1" noMove="1" noResize="1" noEditPoints="1" noAdjustHandles="1" noChangeArrowheads="1" noChangeShapeType="1" noTextEdit="1"/>
              </p:cNvSpPr>
              <p:nvPr/>
            </p:nvSpPr>
            <p:spPr>
              <a:xfrm>
                <a:off x="6095996" y="2371857"/>
                <a:ext cx="2427177" cy="790537"/>
              </a:xfrm>
              <a:prstGeom prst="rect">
                <a:avLst/>
              </a:prstGeom>
              <a:blipFill>
                <a:blip r:embed="rId2"/>
                <a:stretch>
                  <a:fillRect l="-11307" t="-2308" b="-20000"/>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E195074E-7675-7C7E-DAF7-4F69E489FCC3}"/>
                  </a:ext>
                </a:extLst>
              </p:cNvPr>
              <p:cNvSpPr txBox="1"/>
              <p:nvPr/>
            </p:nvSpPr>
            <p:spPr>
              <a:xfrm>
                <a:off x="3331135" y="3828719"/>
                <a:ext cx="5529721" cy="794833"/>
              </a:xfrm>
              <a:prstGeom prst="rect">
                <a:avLst/>
              </a:prstGeom>
              <a:noFill/>
            </p:spPr>
            <p:txBody>
              <a:bodyPr wrap="square" lIns="0" tIns="0" rIns="0" bIns="0" rtlCol="0">
                <a:spAutoFit/>
              </a:bodyPr>
              <a:lstStyle/>
              <a:p>
                <a:r>
                  <a:rPr lang="pl-PL" sz="3600" dirty="0"/>
                  <a:t>BEP </a:t>
                </a:r>
                <a14:m>
                  <m:oMath xmlns:m="http://schemas.openxmlformats.org/officeDocument/2006/math">
                    <m:r>
                      <a:rPr lang="pl-PL" sz="3600" i="1" smtClean="0">
                        <a:latin typeface="Cambria Math" panose="02040503050406030204" pitchFamily="18" charset="0"/>
                      </a:rPr>
                      <m:t>=</m:t>
                    </m:r>
                    <m:f>
                      <m:fPr>
                        <m:ctrlPr>
                          <a:rPr lang="pl-PL" sz="3600" i="1" smtClean="0">
                            <a:latin typeface="Cambria Math" panose="02040503050406030204" pitchFamily="18" charset="0"/>
                          </a:rPr>
                        </m:ctrlPr>
                      </m:fPr>
                      <m:num>
                        <m:r>
                          <a:rPr lang="pl-PL" sz="3600" b="0" i="1" smtClean="0">
                            <a:latin typeface="Cambria Math" panose="02040503050406030204" pitchFamily="18" charset="0"/>
                          </a:rPr>
                          <m:t>50 000</m:t>
                        </m:r>
                      </m:num>
                      <m:den>
                        <m:r>
                          <a:rPr lang="pl-PL" sz="3600" b="0" i="1" smtClean="0">
                            <a:latin typeface="Cambria Math" panose="02040503050406030204" pitchFamily="18" charset="0"/>
                          </a:rPr>
                          <m:t>25−16</m:t>
                        </m:r>
                      </m:den>
                    </m:f>
                    <m:r>
                      <a:rPr lang="pl-PL" sz="3600" b="0" i="1" smtClean="0">
                        <a:latin typeface="Cambria Math" panose="02040503050406030204" pitchFamily="18" charset="0"/>
                        <a:ea typeface="Cambria Math" panose="02040503050406030204" pitchFamily="18" charset="0"/>
                      </a:rPr>
                      <m:t>≈</m:t>
                    </m:r>
                    <m:r>
                      <a:rPr lang="pl-PL" sz="3600" b="0" i="1" smtClean="0">
                        <a:latin typeface="Cambria Math" panose="02040503050406030204" pitchFamily="18" charset="0"/>
                      </a:rPr>
                      <m:t>5 556 </m:t>
                    </m:r>
                    <m:r>
                      <a:rPr lang="pl-PL" sz="3600" b="0" i="1" smtClean="0">
                        <a:latin typeface="Cambria Math" panose="02040503050406030204" pitchFamily="18" charset="0"/>
                      </a:rPr>
                      <m:t>𝑝𝑖𝑒𝑐𝑒𝑠</m:t>
                    </m:r>
                  </m:oMath>
                </a14:m>
                <a:endParaRPr lang="pl-PL" sz="3600" dirty="0"/>
              </a:p>
            </p:txBody>
          </p:sp>
        </mc:Choice>
        <mc:Fallback xmlns="">
          <p:sp>
            <p:nvSpPr>
              <p:cNvPr id="5" name="pole tekstowe 4">
                <a:extLst>
                  <a:ext uri="{FF2B5EF4-FFF2-40B4-BE49-F238E27FC236}">
                    <a16:creationId xmlns:a16="http://schemas.microsoft.com/office/drawing/2014/main" id="{E195074E-7675-7C7E-DAF7-4F69E489FCC3}"/>
                  </a:ext>
                </a:extLst>
              </p:cNvPr>
              <p:cNvSpPr txBox="1">
                <a:spLocks noRot="1" noChangeAspect="1" noMove="1" noResize="1" noEditPoints="1" noAdjustHandles="1" noChangeArrowheads="1" noChangeShapeType="1" noTextEdit="1"/>
              </p:cNvSpPr>
              <p:nvPr/>
            </p:nvSpPr>
            <p:spPr>
              <a:xfrm>
                <a:off x="3331135" y="3828719"/>
                <a:ext cx="5529721" cy="794833"/>
              </a:xfrm>
              <a:prstGeom prst="rect">
                <a:avLst/>
              </a:prstGeom>
              <a:blipFill>
                <a:blip r:embed="rId3"/>
                <a:stretch>
                  <a:fillRect l="-4956" t="-1538" b="-20769"/>
                </a:stretch>
              </a:blipFill>
            </p:spPr>
            <p:txBody>
              <a:bodyPr/>
              <a:lstStyle/>
              <a:p>
                <a:r>
                  <a:rPr lang="pl-PL">
                    <a:noFill/>
                  </a:rPr>
                  <a:t> </a:t>
                </a:r>
              </a:p>
            </p:txBody>
          </p:sp>
        </mc:Fallback>
      </mc:AlternateContent>
      <p:cxnSp>
        <p:nvCxnSpPr>
          <p:cNvPr id="8" name="Łącznik prosty ze strzałką 7">
            <a:extLst>
              <a:ext uri="{FF2B5EF4-FFF2-40B4-BE49-F238E27FC236}">
                <a16:creationId xmlns:a16="http://schemas.microsoft.com/office/drawing/2014/main" id="{E273A1B1-D727-104F-CB04-A7C994FFDCDB}"/>
              </a:ext>
            </a:extLst>
          </p:cNvPr>
          <p:cNvCxnSpPr>
            <a:cxnSpLocks/>
          </p:cNvCxnSpPr>
          <p:nvPr/>
        </p:nvCxnSpPr>
        <p:spPr>
          <a:xfrm>
            <a:off x="4479403" y="2275867"/>
            <a:ext cx="3102015" cy="201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a:extLst>
              <a:ext uri="{FF2B5EF4-FFF2-40B4-BE49-F238E27FC236}">
                <a16:creationId xmlns:a16="http://schemas.microsoft.com/office/drawing/2014/main" id="{D4D7306C-4855-E361-95EF-5DEE167A1A1D}"/>
              </a:ext>
            </a:extLst>
          </p:cNvPr>
          <p:cNvCxnSpPr>
            <a:cxnSpLocks/>
          </p:cNvCxnSpPr>
          <p:nvPr/>
        </p:nvCxnSpPr>
        <p:spPr>
          <a:xfrm>
            <a:off x="5242559" y="2870522"/>
            <a:ext cx="2067025" cy="191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a:extLst>
              <a:ext uri="{FF2B5EF4-FFF2-40B4-BE49-F238E27FC236}">
                <a16:creationId xmlns:a16="http://schemas.microsoft.com/office/drawing/2014/main" id="{551178D3-5F55-155F-03E8-294FE9EFEFE1}"/>
              </a:ext>
            </a:extLst>
          </p:cNvPr>
          <p:cNvCxnSpPr>
            <a:cxnSpLocks/>
          </p:cNvCxnSpPr>
          <p:nvPr/>
        </p:nvCxnSpPr>
        <p:spPr>
          <a:xfrm flipV="1">
            <a:off x="4710896" y="3209964"/>
            <a:ext cx="3449256" cy="157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pole tekstowe 16">
            <a:extLst>
              <a:ext uri="{FF2B5EF4-FFF2-40B4-BE49-F238E27FC236}">
                <a16:creationId xmlns:a16="http://schemas.microsoft.com/office/drawing/2014/main" id="{5FA5FB69-8B1A-9F76-BC6F-68FD98715C75}"/>
              </a:ext>
            </a:extLst>
          </p:cNvPr>
          <p:cNvSpPr txBox="1"/>
          <p:nvPr/>
        </p:nvSpPr>
        <p:spPr>
          <a:xfrm>
            <a:off x="1018271" y="4687344"/>
            <a:ext cx="10515600" cy="1493358"/>
          </a:xfrm>
          <a:prstGeom prst="rect">
            <a:avLst/>
          </a:prstGeom>
          <a:solidFill>
            <a:srgbClr val="4472C4"/>
          </a:solidFill>
          <a:ln>
            <a:solidFill>
              <a:srgbClr val="4472C4"/>
            </a:solidFill>
          </a:ln>
        </p:spPr>
        <p:txBody>
          <a:bodyPr wrap="square">
            <a:spAutoFit/>
          </a:bodyPr>
          <a:lstStyle/>
          <a:p>
            <a:pPr algn="ctr">
              <a:lnSpc>
                <a:spcPct val="150000"/>
              </a:lnSpc>
            </a:pPr>
            <a:r>
              <a:rPr lang="pl-PL" sz="3200" dirty="0" err="1">
                <a:solidFill>
                  <a:schemeClr val="bg1"/>
                </a:solidFill>
              </a:rPr>
              <a:t>Make</a:t>
            </a:r>
            <a:r>
              <a:rPr lang="pl-PL" sz="3200" dirty="0">
                <a:solidFill>
                  <a:schemeClr val="bg1"/>
                </a:solidFill>
              </a:rPr>
              <a:t> and </a:t>
            </a:r>
            <a:r>
              <a:rPr lang="pl-PL" sz="3200" dirty="0" err="1">
                <a:solidFill>
                  <a:schemeClr val="bg1"/>
                </a:solidFill>
              </a:rPr>
              <a:t>Buy</a:t>
            </a:r>
            <a:r>
              <a:rPr lang="pl-PL" sz="3200" dirty="0">
                <a:solidFill>
                  <a:schemeClr val="bg1"/>
                </a:solidFill>
              </a:rPr>
              <a:t> </a:t>
            </a:r>
            <a:r>
              <a:rPr lang="pl-PL" sz="3200" dirty="0" err="1">
                <a:solidFill>
                  <a:schemeClr val="bg1"/>
                </a:solidFill>
              </a:rPr>
              <a:t>Variants</a:t>
            </a:r>
            <a:r>
              <a:rPr lang="pl-PL" sz="3200" dirty="0">
                <a:solidFill>
                  <a:schemeClr val="bg1"/>
                </a:solidFill>
              </a:rPr>
              <a:t> </a:t>
            </a:r>
            <a:r>
              <a:rPr lang="pl-PL" sz="3200" dirty="0" err="1">
                <a:solidFill>
                  <a:schemeClr val="bg1"/>
                </a:solidFill>
              </a:rPr>
              <a:t>would</a:t>
            </a:r>
            <a:r>
              <a:rPr lang="pl-PL" sz="3200" dirty="0">
                <a:solidFill>
                  <a:schemeClr val="bg1"/>
                </a:solidFill>
              </a:rPr>
              <a:t> be </a:t>
            </a:r>
            <a:r>
              <a:rPr lang="pl-PL" sz="3200" dirty="0" err="1">
                <a:solidFill>
                  <a:schemeClr val="bg1"/>
                </a:solidFill>
              </a:rPr>
              <a:t>equal</a:t>
            </a:r>
            <a:r>
              <a:rPr lang="pl-PL" sz="3200" dirty="0">
                <a:solidFill>
                  <a:schemeClr val="bg1"/>
                </a:solidFill>
              </a:rPr>
              <a:t> </a:t>
            </a:r>
            <a:r>
              <a:rPr lang="pl-PL" sz="3200" dirty="0" err="1">
                <a:solidFill>
                  <a:schemeClr val="bg1"/>
                </a:solidFill>
              </a:rPr>
              <a:t>when</a:t>
            </a:r>
            <a:r>
              <a:rPr lang="pl-PL" sz="3200" dirty="0">
                <a:solidFill>
                  <a:schemeClr val="bg1"/>
                </a:solidFill>
              </a:rPr>
              <a:t> the </a:t>
            </a:r>
            <a:r>
              <a:rPr lang="pl-PL" sz="3200" dirty="0" err="1">
                <a:solidFill>
                  <a:schemeClr val="bg1"/>
                </a:solidFill>
              </a:rPr>
              <a:t>production</a:t>
            </a:r>
            <a:r>
              <a:rPr lang="pl-PL" sz="3200" dirty="0">
                <a:solidFill>
                  <a:schemeClr val="bg1"/>
                </a:solidFill>
              </a:rPr>
              <a:t> plan </a:t>
            </a:r>
            <a:r>
              <a:rPr lang="pl-PL" sz="3200" dirty="0" err="1">
                <a:solidFill>
                  <a:schemeClr val="bg1"/>
                </a:solidFill>
              </a:rPr>
              <a:t>is</a:t>
            </a:r>
            <a:r>
              <a:rPr lang="pl-PL" sz="3200" dirty="0">
                <a:solidFill>
                  <a:schemeClr val="bg1"/>
                </a:solidFill>
              </a:rPr>
              <a:t> </a:t>
            </a:r>
            <a:r>
              <a:rPr lang="pl-PL" sz="3200" dirty="0" err="1">
                <a:solidFill>
                  <a:schemeClr val="bg1"/>
                </a:solidFill>
              </a:rPr>
              <a:t>approximately</a:t>
            </a:r>
            <a:r>
              <a:rPr lang="pl-PL" sz="3200" dirty="0">
                <a:solidFill>
                  <a:schemeClr val="bg1"/>
                </a:solidFill>
              </a:rPr>
              <a:t> 5 556 </a:t>
            </a:r>
            <a:r>
              <a:rPr lang="pl-PL" sz="3200" dirty="0" err="1">
                <a:solidFill>
                  <a:schemeClr val="bg1"/>
                </a:solidFill>
              </a:rPr>
              <a:t>pieces</a:t>
            </a:r>
            <a:r>
              <a:rPr lang="pl-PL" sz="3200" dirty="0">
                <a:solidFill>
                  <a:schemeClr val="bg1"/>
                </a:solidFill>
              </a:rPr>
              <a:t> per </a:t>
            </a:r>
            <a:r>
              <a:rPr lang="pl-PL" sz="3200" dirty="0" err="1">
                <a:solidFill>
                  <a:schemeClr val="bg1"/>
                </a:solidFill>
              </a:rPr>
              <a:t>year</a:t>
            </a:r>
            <a:endParaRPr lang="pl-PL" sz="3200" b="1" dirty="0">
              <a:solidFill>
                <a:schemeClr val="bg1"/>
              </a:solidFill>
            </a:endParaRPr>
          </a:p>
        </p:txBody>
      </p:sp>
    </p:spTree>
    <p:extLst>
      <p:ext uri="{BB962C8B-B14F-4D97-AF65-F5344CB8AC3E}">
        <p14:creationId xmlns:p14="http://schemas.microsoft.com/office/powerpoint/2010/main" val="253300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lnSpcReduction="10000"/>
          </a:bodyPr>
          <a:lstStyle/>
          <a:p>
            <a:pPr algn="just"/>
            <a:r>
              <a:rPr lang="en-US" sz="2000" dirty="0"/>
              <a:t>Outsourcing is a method of permanent external service by specialized enterprises, externalization, external management, or even </a:t>
            </a:r>
            <a:r>
              <a:rPr lang="en-US" sz="2000" dirty="0" err="1"/>
              <a:t>deconcentration</a:t>
            </a:r>
            <a:r>
              <a:rPr lang="en-US" sz="2000" dirty="0"/>
              <a:t> of the functioning of the organization</a:t>
            </a:r>
            <a:r>
              <a:rPr lang="pl-PL" sz="2000" dirty="0"/>
              <a:t>;</a:t>
            </a:r>
          </a:p>
          <a:p>
            <a:pPr algn="just"/>
            <a:r>
              <a:rPr lang="en-US" sz="2000" dirty="0"/>
              <a:t>There are many types of outsourcing, depending on the purpose and degree of use of external services</a:t>
            </a:r>
            <a:r>
              <a:rPr lang="pl-PL" sz="2000" dirty="0"/>
              <a:t>;</a:t>
            </a:r>
          </a:p>
          <a:p>
            <a:pPr algn="just"/>
            <a:r>
              <a:rPr lang="en-US" sz="2000" dirty="0"/>
              <a:t>Making the decision to </a:t>
            </a:r>
            <a:r>
              <a:rPr lang="pl-PL" sz="2000" dirty="0" err="1"/>
              <a:t>outsourcce</a:t>
            </a:r>
            <a:r>
              <a:rPr lang="en-US" sz="2000" dirty="0"/>
              <a:t> or not to outsource makes it easier to conduct a Make-or-Buy analysis</a:t>
            </a:r>
            <a:r>
              <a:rPr lang="pl-PL" sz="2000" dirty="0"/>
              <a:t>;</a:t>
            </a:r>
          </a:p>
          <a:p>
            <a:pPr algn="just"/>
            <a:r>
              <a:rPr lang="en-US" sz="2000" dirty="0"/>
              <a:t>Make-or-Buy analysis compares the costs of your own labor and external services</a:t>
            </a:r>
            <a:r>
              <a:rPr lang="pl-PL" sz="2000" dirty="0"/>
              <a:t>;</a:t>
            </a:r>
          </a:p>
          <a:p>
            <a:pPr algn="just"/>
            <a:r>
              <a:rPr lang="en-US" sz="2000" dirty="0"/>
              <a:t>Break – even point is a point where the total sales are equal to total cost</a:t>
            </a:r>
            <a:r>
              <a:rPr lang="pl-PL" sz="2000" dirty="0"/>
              <a:t>;</a:t>
            </a:r>
          </a:p>
          <a:p>
            <a:pPr algn="just"/>
            <a:r>
              <a:rPr lang="en-US" sz="2000" dirty="0"/>
              <a:t>If logistics is not a fundamental activity of the company</a:t>
            </a:r>
            <a:r>
              <a:rPr lang="pl-PL" sz="2000" dirty="0"/>
              <a:t> </a:t>
            </a:r>
            <a:r>
              <a:rPr lang="pl-PL" sz="2000" dirty="0" err="1"/>
              <a:t>it</a:t>
            </a:r>
            <a:r>
              <a:rPr lang="pl-PL" sz="2000" dirty="0"/>
              <a:t> </a:t>
            </a:r>
            <a:r>
              <a:rPr lang="en-US" sz="2000" dirty="0"/>
              <a:t>should be outsourced to an external logistics operator</a:t>
            </a:r>
            <a:r>
              <a:rPr lang="pl-PL" sz="2000" dirty="0"/>
              <a:t>.</a:t>
            </a:r>
          </a:p>
        </p:txBody>
      </p:sp>
    </p:spTree>
    <p:extLst>
      <p:ext uri="{BB962C8B-B14F-4D97-AF65-F5344CB8AC3E}">
        <p14:creationId xmlns:p14="http://schemas.microsoft.com/office/powerpoint/2010/main" val="3298298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Examples</a:t>
            </a:r>
            <a:r>
              <a:rPr lang="pl-PL" dirty="0"/>
              <a:t> of outsourcing services</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58343"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Matejun</a:t>
            </a:r>
            <a:r>
              <a:rPr lang="pl-PL" sz="1200" dirty="0">
                <a:solidFill>
                  <a:srgbClr val="7F7F7F"/>
                </a:solidFill>
              </a:rPr>
              <a:t>, 2007</a:t>
            </a:r>
          </a:p>
        </p:txBody>
      </p:sp>
      <p:graphicFrame>
        <p:nvGraphicFramePr>
          <p:cNvPr id="7" name="Symbol zastępczy zawartości 6">
            <a:extLst>
              <a:ext uri="{FF2B5EF4-FFF2-40B4-BE49-F238E27FC236}">
                <a16:creationId xmlns:a16="http://schemas.microsoft.com/office/drawing/2014/main" id="{E87A42E6-53E9-204E-3564-CC9B82AE1181}"/>
              </a:ext>
            </a:extLst>
          </p:cNvPr>
          <p:cNvGraphicFramePr>
            <a:graphicFrameLocks noGrp="1"/>
          </p:cNvGraphicFramePr>
          <p:nvPr>
            <p:ph idx="1"/>
            <p:extLst>
              <p:ext uri="{D42A27DB-BD31-4B8C-83A1-F6EECF244321}">
                <p14:modId xmlns:p14="http://schemas.microsoft.com/office/powerpoint/2010/main" val="911544725"/>
              </p:ext>
            </p:extLst>
          </p:nvPr>
        </p:nvGraphicFramePr>
        <p:xfrm>
          <a:off x="1223432" y="1481668"/>
          <a:ext cx="10515600" cy="4470656"/>
        </p:xfrm>
        <a:graphic>
          <a:graphicData uri="http://schemas.openxmlformats.org/drawingml/2006/table">
            <a:tbl>
              <a:tblPr firstRow="1" bandRow="1">
                <a:tableStyleId>{5C22544A-7EE6-4342-B048-85BDC9FD1C3A}</a:tableStyleId>
              </a:tblPr>
              <a:tblGrid>
                <a:gridCol w="3201140">
                  <a:extLst>
                    <a:ext uri="{9D8B030D-6E8A-4147-A177-3AD203B41FA5}">
                      <a16:colId xmlns:a16="http://schemas.microsoft.com/office/drawing/2014/main" val="2319446816"/>
                    </a:ext>
                  </a:extLst>
                </a:gridCol>
                <a:gridCol w="7314460">
                  <a:extLst>
                    <a:ext uri="{9D8B030D-6E8A-4147-A177-3AD203B41FA5}">
                      <a16:colId xmlns:a16="http://schemas.microsoft.com/office/drawing/2014/main" val="2479941172"/>
                    </a:ext>
                  </a:extLst>
                </a:gridCol>
              </a:tblGrid>
              <a:tr h="370840">
                <a:tc>
                  <a:txBody>
                    <a:bodyPr/>
                    <a:lstStyle/>
                    <a:p>
                      <a:pPr algn="ctr"/>
                      <a:r>
                        <a:rPr lang="pl-PL" sz="1600" dirty="0" err="1"/>
                        <a:t>Area</a:t>
                      </a:r>
                      <a:endParaRPr lang="pl-PL" sz="1600" dirty="0"/>
                    </a:p>
                  </a:txBody>
                  <a:tcPr anchor="ctr"/>
                </a:tc>
                <a:tc>
                  <a:txBody>
                    <a:bodyPr/>
                    <a:lstStyle/>
                    <a:p>
                      <a:pPr algn="ctr"/>
                      <a:r>
                        <a:rPr lang="en-US" sz="1600" dirty="0"/>
                        <a:t>Examples of outsourcing tasks, functions or processes</a:t>
                      </a:r>
                      <a:endParaRPr lang="pl-PL" sz="1600" dirty="0"/>
                    </a:p>
                  </a:txBody>
                  <a:tcPr anchor="ctr"/>
                </a:tc>
                <a:extLst>
                  <a:ext uri="{0D108BD9-81ED-4DB2-BD59-A6C34878D82A}">
                    <a16:rowId xmlns:a16="http://schemas.microsoft.com/office/drawing/2014/main" val="1743188773"/>
                  </a:ext>
                </a:extLst>
              </a:tr>
              <a:tr h="370840">
                <a:tc>
                  <a:txBody>
                    <a:bodyPr/>
                    <a:lstStyle/>
                    <a:p>
                      <a:pPr algn="just">
                        <a:lnSpc>
                          <a:spcPct val="150000"/>
                        </a:lnSpc>
                        <a:spcAft>
                          <a:spcPts val="600"/>
                        </a:spcAft>
                      </a:pPr>
                      <a:r>
                        <a:rPr lang="pl-PL" sz="1100" kern="100" dirty="0" err="1">
                          <a:effectLst/>
                          <a:latin typeface="Tahoma" panose="020B0604030504040204" pitchFamily="34" charset="0"/>
                          <a:ea typeface="Calibri" panose="020F0502020204030204" pitchFamily="34" charset="0"/>
                          <a:cs typeface="Times New Roman" panose="02020603050405020304" pitchFamily="18" charset="0"/>
                        </a:rPr>
                        <a:t>Production</a:t>
                      </a:r>
                      <a:r>
                        <a:rPr lang="pl-PL" sz="1100" kern="100" dirty="0">
                          <a:effectLst/>
                          <a:latin typeface="Tahoma" panose="020B0604030504040204" pitchFamily="34" charset="0"/>
                          <a:ea typeface="Calibri" panose="020F0502020204030204" pitchFamily="34" charset="0"/>
                          <a:cs typeface="Times New Roman" panose="02020603050405020304" pitchFamily="18" charset="0"/>
                        </a:rPr>
                        <a:t> and </a:t>
                      </a:r>
                      <a:r>
                        <a:rPr lang="pl-PL" sz="1100" kern="100" dirty="0" err="1">
                          <a:effectLst/>
                          <a:latin typeface="Tahoma" panose="020B0604030504040204" pitchFamily="34" charset="0"/>
                          <a:ea typeface="Calibri" panose="020F0502020204030204" pitchFamily="34" charset="0"/>
                          <a:cs typeface="Times New Roman" panose="02020603050405020304" pitchFamily="18" charset="0"/>
                        </a:rPr>
                        <a:t>supply</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production of components, semi-finished products and even finished products, product assembly, packaging, design</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1439144"/>
                  </a:ext>
                </a:extLst>
              </a:tr>
              <a:tr h="370840">
                <a:tc>
                  <a:txBody>
                    <a:bodyPr/>
                    <a:lstStyle/>
                    <a:p>
                      <a:pPr algn="just">
                        <a:lnSpc>
                          <a:spcPct val="150000"/>
                        </a:lnSpc>
                        <a:spcAft>
                          <a:spcPts val="600"/>
                        </a:spcAft>
                      </a:pPr>
                      <a:r>
                        <a:rPr lang="pl-PL" sz="1100" kern="100">
                          <a:effectLst/>
                          <a:latin typeface="Tahoma" panose="020B0604030504040204" pitchFamily="34" charset="0"/>
                          <a:ea typeface="Calibri" panose="020F0502020204030204" pitchFamily="34" charset="0"/>
                          <a:cs typeface="Times New Roman" panose="02020603050405020304" pitchFamily="18" charset="0"/>
                        </a:rPr>
                        <a:t>Transport and logistics</a:t>
                      </a:r>
                      <a:endParaRPr lang="pl-PL" sz="16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transport and distribution of products, courier services, warehousing</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48115733"/>
                  </a:ext>
                </a:extLst>
              </a:tr>
              <a:tr h="370840">
                <a:tc>
                  <a:txBody>
                    <a:bodyPr/>
                    <a:lstStyle/>
                    <a:p>
                      <a:pPr algn="just">
                        <a:lnSpc>
                          <a:spcPct val="150000"/>
                        </a:lnSpc>
                        <a:spcAft>
                          <a:spcPts val="600"/>
                        </a:spcAft>
                      </a:pPr>
                      <a:r>
                        <a:rPr lang="pl-PL" sz="1100" kern="100" dirty="0" err="1">
                          <a:effectLst/>
                          <a:latin typeface="Tahoma" panose="020B0604030504040204" pitchFamily="34" charset="0"/>
                          <a:ea typeface="Calibri" panose="020F0502020204030204" pitchFamily="34" charset="0"/>
                          <a:cs typeface="Times New Roman" panose="02020603050405020304" pitchFamily="18" charset="0"/>
                        </a:rPr>
                        <a:t>Research</a:t>
                      </a:r>
                      <a:r>
                        <a:rPr lang="pl-PL" sz="1100" kern="100" dirty="0">
                          <a:effectLst/>
                          <a:latin typeface="Tahoma" panose="020B0604030504040204" pitchFamily="34" charset="0"/>
                          <a:ea typeface="Calibri" panose="020F0502020204030204" pitchFamily="34" charset="0"/>
                          <a:cs typeface="Times New Roman" panose="02020603050405020304" pitchFamily="18" charset="0"/>
                        </a:rPr>
                        <a:t> and development</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research and development work, scientific research, implementation work</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3295036"/>
                  </a:ext>
                </a:extLst>
              </a:tr>
              <a:tr h="370840">
                <a:tc>
                  <a:txBody>
                    <a:bodyPr/>
                    <a:lstStyle/>
                    <a:p>
                      <a:pPr algn="just">
                        <a:lnSpc>
                          <a:spcPct val="150000"/>
                        </a:lnSpc>
                        <a:spcAft>
                          <a:spcPts val="600"/>
                        </a:spcAft>
                      </a:pPr>
                      <a:r>
                        <a:rPr lang="en-US" sz="1100" kern="100">
                          <a:effectLst/>
                          <a:latin typeface="Tahoma" panose="020B0604030504040204" pitchFamily="34" charset="0"/>
                          <a:ea typeface="Calibri" panose="020F0502020204030204" pitchFamily="34" charset="0"/>
                          <a:cs typeface="Times New Roman" panose="02020603050405020304" pitchFamily="18" charset="0"/>
                        </a:rPr>
                        <a:t>Computer science and information technologies</a:t>
                      </a:r>
                      <a:endParaRPr lang="pl-PL" sz="16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computer network support, data center support, IT infrastructure maintenance services, IT application support, end-user support, security services or internet services</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7255660"/>
                  </a:ext>
                </a:extLst>
              </a:tr>
              <a:tr h="370840">
                <a:tc>
                  <a:txBody>
                    <a:bodyPr/>
                    <a:lstStyle/>
                    <a:p>
                      <a:pPr algn="just">
                        <a:lnSpc>
                          <a:spcPct val="150000"/>
                        </a:lnSpc>
                        <a:spcAft>
                          <a:spcPts val="600"/>
                        </a:spcAft>
                      </a:pPr>
                      <a:r>
                        <a:rPr lang="en-US" sz="1100" kern="100">
                          <a:effectLst/>
                          <a:latin typeface="Tahoma" panose="020B0604030504040204" pitchFamily="34" charset="0"/>
                          <a:ea typeface="Calibri" panose="020F0502020204030204" pitchFamily="34" charset="0"/>
                          <a:cs typeface="Times New Roman" panose="02020603050405020304" pitchFamily="18" charset="0"/>
                        </a:rPr>
                        <a:t>Finance, accounting and tax and accounting services</a:t>
                      </a:r>
                      <a:endParaRPr lang="pl-PL" sz="16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accounting, debt management, controlling, audit, financial and analytical services, development of business plans, tax consultancy, taxpayer representation before tax authorities</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8859522"/>
                  </a:ext>
                </a:extLst>
              </a:tr>
              <a:tr h="370840">
                <a:tc>
                  <a:txBody>
                    <a:bodyPr/>
                    <a:lstStyle/>
                    <a:p>
                      <a:pPr algn="just">
                        <a:lnSpc>
                          <a:spcPct val="150000"/>
                        </a:lnSpc>
                        <a:spcAft>
                          <a:spcPts val="600"/>
                        </a:spcAft>
                      </a:pPr>
                      <a:r>
                        <a:rPr lang="pl-PL" sz="1100" kern="100">
                          <a:effectLst/>
                          <a:latin typeface="Tahoma" panose="020B0604030504040204" pitchFamily="34" charset="0"/>
                          <a:ea typeface="Calibri" panose="020F0502020204030204" pitchFamily="34" charset="0"/>
                          <a:cs typeface="Times New Roman" panose="02020603050405020304" pitchFamily="18" charset="0"/>
                        </a:rPr>
                        <a:t>Legal support</a:t>
                      </a:r>
                      <a:endParaRPr lang="pl-PL" sz="16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legal advice in various fields, or representation in legal matters</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2453521"/>
                  </a:ext>
                </a:extLst>
              </a:tr>
              <a:tr h="370840">
                <a:tc>
                  <a:txBody>
                    <a:bodyPr/>
                    <a:lstStyle/>
                    <a:p>
                      <a:pPr algn="just">
                        <a:lnSpc>
                          <a:spcPct val="150000"/>
                        </a:lnSpc>
                        <a:spcAft>
                          <a:spcPts val="600"/>
                        </a:spcAft>
                      </a:pPr>
                      <a:r>
                        <a:rPr lang="pl-PL" sz="1100" kern="100">
                          <a:effectLst/>
                          <a:latin typeface="Tahoma" panose="020B0604030504040204" pitchFamily="34" charset="0"/>
                          <a:ea typeface="Calibri" panose="020F0502020204030204" pitchFamily="34" charset="0"/>
                          <a:cs typeface="Times New Roman" panose="02020603050405020304" pitchFamily="18" charset="0"/>
                        </a:rPr>
                        <a:t>Customer service</a:t>
                      </a:r>
                      <a:endParaRPr lang="pl-PL" sz="16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telemarketing, running a reception, secretariat, hotline or call center</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168079"/>
                  </a:ext>
                </a:extLst>
              </a:tr>
              <a:tr h="370840">
                <a:tc>
                  <a:txBody>
                    <a:bodyPr/>
                    <a:lstStyle/>
                    <a:p>
                      <a:pPr algn="just">
                        <a:lnSpc>
                          <a:spcPct val="150000"/>
                        </a:lnSpc>
                        <a:spcAft>
                          <a:spcPts val="600"/>
                        </a:spcAft>
                      </a:pPr>
                      <a:r>
                        <a:rPr lang="pl-PL" sz="1100" kern="100">
                          <a:effectLst/>
                          <a:latin typeface="Tahoma" panose="020B0604030504040204" pitchFamily="34" charset="0"/>
                          <a:ea typeface="Calibri" panose="020F0502020204030204" pitchFamily="34" charset="0"/>
                          <a:cs typeface="Times New Roman" panose="02020603050405020304" pitchFamily="18" charset="0"/>
                        </a:rPr>
                        <a:t>Marketing </a:t>
                      </a:r>
                      <a:endParaRPr lang="pl-PL" sz="16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monitoring changes taking place on the market, researching customer expectations, creating concepts for new products, defining promotional, advertising and distribution strategies, and shaping the public relations sphere</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5460356"/>
                  </a:ext>
                </a:extLst>
              </a:tr>
              <a:tr h="370840">
                <a:tc>
                  <a:txBody>
                    <a:bodyPr/>
                    <a:lstStyle/>
                    <a:p>
                      <a:pPr algn="just">
                        <a:lnSpc>
                          <a:spcPct val="150000"/>
                        </a:lnSpc>
                        <a:spcAft>
                          <a:spcPts val="600"/>
                        </a:spcAft>
                      </a:pPr>
                      <a:r>
                        <a:rPr lang="pl-PL" sz="1100" kern="100">
                          <a:effectLst/>
                          <a:latin typeface="Tahoma" panose="020B0604030504040204" pitchFamily="34" charset="0"/>
                          <a:ea typeface="Calibri" panose="020F0502020204030204" pitchFamily="34" charset="0"/>
                          <a:cs typeface="Times New Roman" panose="02020603050405020304" pitchFamily="18" charset="0"/>
                        </a:rPr>
                        <a:t>Staff and human resources,</a:t>
                      </a:r>
                      <a:endParaRPr lang="pl-PL" sz="16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recruitment and selection of candidates, employee training, creation of motivational systems, personnel management, administration of HR documentation, temporary employment, and payroll settlements</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04014409"/>
                  </a:ext>
                </a:extLst>
              </a:tr>
              <a:tr h="370840">
                <a:tc>
                  <a:txBody>
                    <a:bodyPr/>
                    <a:lstStyle/>
                    <a:p>
                      <a:pPr algn="just">
                        <a:lnSpc>
                          <a:spcPct val="150000"/>
                        </a:lnSpc>
                        <a:spcAft>
                          <a:spcPts val="600"/>
                        </a:spcAft>
                      </a:pPr>
                      <a:r>
                        <a:rPr lang="pl-PL" sz="1100" kern="100">
                          <a:effectLst/>
                          <a:latin typeface="Tahoma" panose="020B0604030504040204" pitchFamily="34" charset="0"/>
                          <a:ea typeface="Calibri" panose="020F0502020204030204" pitchFamily="34" charset="0"/>
                          <a:cs typeface="Times New Roman" panose="02020603050405020304" pitchFamily="18" charset="0"/>
                        </a:rPr>
                        <a:t>Management and administration</a:t>
                      </a:r>
                      <a:endParaRPr lang="pl-PL" sz="16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maintaining buildings and cleanliness, keeping archives, protection of people and property, managerial services</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2669592"/>
                  </a:ext>
                </a:extLst>
              </a:tr>
            </a:tbl>
          </a:graphicData>
        </a:graphic>
      </p:graphicFrame>
    </p:spTree>
    <p:extLst>
      <p:ext uri="{BB962C8B-B14F-4D97-AF65-F5344CB8AC3E}">
        <p14:creationId xmlns:p14="http://schemas.microsoft.com/office/powerpoint/2010/main" val="1263334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dirty="0" err="1"/>
              <a:t>Evolution</a:t>
            </a:r>
            <a:r>
              <a:rPr lang="pl-PL" dirty="0"/>
              <a:t> of outsourcing </a:t>
            </a:r>
            <a:r>
              <a:rPr lang="pl-PL" dirty="0" err="1"/>
              <a:t>concept</a:t>
            </a:r>
            <a:endParaRPr lang="pl-PL" dirty="0"/>
          </a:p>
        </p:txBody>
      </p:sp>
      <p:sp>
        <p:nvSpPr>
          <p:cNvPr id="4" name="Symbol zastępczy zawartości 4">
            <a:extLst>
              <a:ext uri="{FF2B5EF4-FFF2-40B4-BE49-F238E27FC236}">
                <a16:creationId xmlns:a16="http://schemas.microsoft.com/office/drawing/2014/main" id="{DA80D9A8-F91F-498A-4D74-FA98B65087EC}"/>
              </a:ext>
            </a:extLst>
          </p:cNvPr>
          <p:cNvSpPr>
            <a:spLocks noGrp="1"/>
          </p:cNvSpPr>
          <p:nvPr>
            <p:ph idx="1"/>
          </p:nvPr>
        </p:nvSpPr>
        <p:spPr>
          <a:xfrm>
            <a:off x="586303" y="6334366"/>
            <a:ext cx="4580467" cy="477308"/>
          </a:xfrm>
        </p:spPr>
        <p:txBody>
          <a:bodyPr>
            <a:normAutofit/>
          </a:bodyPr>
          <a:lstStyle/>
          <a:p>
            <a:pPr marL="0" indent="0">
              <a:buNone/>
            </a:pPr>
            <a:r>
              <a:rPr lang="pl-PL" sz="1200" dirty="0">
                <a:solidFill>
                  <a:srgbClr val="7F7F7F"/>
                </a:solidFill>
              </a:rPr>
              <a:t>Source: </a:t>
            </a:r>
            <a:r>
              <a:rPr lang="pl-PL" sz="1200" dirty="0" err="1">
                <a:solidFill>
                  <a:srgbClr val="7F7F7F"/>
                </a:solidFill>
              </a:rPr>
              <a:t>Matejun</a:t>
            </a:r>
            <a:r>
              <a:rPr lang="pl-PL" sz="1200" dirty="0">
                <a:solidFill>
                  <a:srgbClr val="7F7F7F"/>
                </a:solidFill>
              </a:rPr>
              <a:t>, 2015</a:t>
            </a:r>
          </a:p>
        </p:txBody>
      </p:sp>
      <p:pic>
        <p:nvPicPr>
          <p:cNvPr id="5" name="Obraz 4">
            <a:extLst>
              <a:ext uri="{FF2B5EF4-FFF2-40B4-BE49-F238E27FC236}">
                <a16:creationId xmlns:a16="http://schemas.microsoft.com/office/drawing/2014/main" id="{370ADD20-FB3A-3CD9-77BF-3D1171ABF071}"/>
              </a:ext>
            </a:extLst>
          </p:cNvPr>
          <p:cNvPicPr>
            <a:picLocks noChangeAspect="1"/>
          </p:cNvPicPr>
          <p:nvPr/>
        </p:nvPicPr>
        <p:blipFill>
          <a:blip r:embed="rId2"/>
          <a:stretch>
            <a:fillRect/>
          </a:stretch>
        </p:blipFill>
        <p:spPr>
          <a:xfrm>
            <a:off x="441811" y="1603536"/>
            <a:ext cx="6913999" cy="4104806"/>
          </a:xfrm>
          <a:prstGeom prst="rect">
            <a:avLst/>
          </a:prstGeom>
        </p:spPr>
      </p:pic>
      <p:sp>
        <p:nvSpPr>
          <p:cNvPr id="6" name="pole tekstowe 5">
            <a:extLst>
              <a:ext uri="{FF2B5EF4-FFF2-40B4-BE49-F238E27FC236}">
                <a16:creationId xmlns:a16="http://schemas.microsoft.com/office/drawing/2014/main" id="{75CF878E-C0E5-1D3E-BE0D-9296E289E559}"/>
              </a:ext>
            </a:extLst>
          </p:cNvPr>
          <p:cNvSpPr txBox="1"/>
          <p:nvPr/>
        </p:nvSpPr>
        <p:spPr>
          <a:xfrm>
            <a:off x="6106890" y="5446732"/>
            <a:ext cx="748683" cy="261610"/>
          </a:xfrm>
          <a:prstGeom prst="rect">
            <a:avLst/>
          </a:prstGeom>
          <a:solidFill>
            <a:schemeClr val="bg1"/>
          </a:solidFill>
        </p:spPr>
        <p:txBody>
          <a:bodyPr wrap="square" rtlCol="0">
            <a:spAutoFit/>
          </a:bodyPr>
          <a:lstStyle/>
          <a:p>
            <a:pPr algn="ctr"/>
            <a:r>
              <a:rPr lang="pl-PL" sz="1100" b="1" dirty="0" err="1">
                <a:solidFill>
                  <a:srgbClr val="000000"/>
                </a:solidFill>
                <a:latin typeface="Tahoma" panose="020B0604030504040204" pitchFamily="34" charset="0"/>
                <a:ea typeface="Tahoma" panose="020B0604030504040204" pitchFamily="34" charset="0"/>
                <a:cs typeface="Tahoma" panose="020B0604030504040204" pitchFamily="34" charset="0"/>
              </a:rPr>
              <a:t>time</a:t>
            </a:r>
            <a:endPar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38D506A6-3BB3-472F-FF66-90505074750A}"/>
              </a:ext>
            </a:extLst>
          </p:cNvPr>
          <p:cNvSpPr txBox="1"/>
          <p:nvPr/>
        </p:nvSpPr>
        <p:spPr>
          <a:xfrm rot="16200000">
            <a:off x="156947" y="2206581"/>
            <a:ext cx="748683" cy="261610"/>
          </a:xfrm>
          <a:prstGeom prst="rect">
            <a:avLst/>
          </a:prstGeom>
          <a:solidFill>
            <a:schemeClr val="bg1"/>
          </a:solidFill>
        </p:spPr>
        <p:txBody>
          <a:bodyPr wrap="square" rtlCol="0">
            <a:spAutoFit/>
          </a:bodyPr>
          <a:lstStyle/>
          <a:p>
            <a:pPr algn="ctr"/>
            <a:r>
              <a:rPr lang="pl-PL" sz="1100" b="1" dirty="0" err="1">
                <a:solidFill>
                  <a:srgbClr val="000000"/>
                </a:solidFill>
                <a:latin typeface="Tahoma" panose="020B0604030504040204" pitchFamily="34" charset="0"/>
                <a:ea typeface="Tahoma" panose="020B0604030504040204" pitchFamily="34" charset="0"/>
                <a:cs typeface="Tahoma" panose="020B0604030504040204" pitchFamily="34" charset="0"/>
              </a:rPr>
              <a:t>value</a:t>
            </a:r>
            <a:endPar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pole tekstowe 7">
            <a:extLst>
              <a:ext uri="{FF2B5EF4-FFF2-40B4-BE49-F238E27FC236}">
                <a16:creationId xmlns:a16="http://schemas.microsoft.com/office/drawing/2014/main" id="{2B1D8B27-2C35-03A8-0918-BE7B7D56E5AA}"/>
              </a:ext>
            </a:extLst>
          </p:cNvPr>
          <p:cNvSpPr txBox="1"/>
          <p:nvPr/>
        </p:nvSpPr>
        <p:spPr>
          <a:xfrm>
            <a:off x="5047710" y="4532332"/>
            <a:ext cx="1711230" cy="261610"/>
          </a:xfrm>
          <a:prstGeom prst="rect">
            <a:avLst/>
          </a:prstGeom>
          <a:solidFill>
            <a:schemeClr val="bg1"/>
          </a:solidFill>
        </p:spPr>
        <p:txBody>
          <a:bodyPr wrap="square" rtlCol="0">
            <a:spAutoFit/>
          </a:bodyPr>
          <a:lstStyle/>
          <a:p>
            <a:pPr algn="ctr"/>
            <a:r>
              <a:rPr lang="pl-PL" sz="1100" b="1" dirty="0" err="1">
                <a:solidFill>
                  <a:srgbClr val="000000"/>
                </a:solidFill>
                <a:latin typeface="Tahoma" panose="020B0604030504040204" pitchFamily="34" charset="0"/>
                <a:ea typeface="Tahoma" panose="020B0604030504040204" pitchFamily="34" charset="0"/>
                <a:cs typeface="Tahoma" panose="020B0604030504040204" pitchFamily="34" charset="0"/>
              </a:rPr>
              <a:t>strategic</a:t>
            </a: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pl-PL" sz="1100" b="1" dirty="0" err="1">
                <a:solidFill>
                  <a:srgbClr val="000000"/>
                </a:solidFill>
                <a:latin typeface="Tahoma" panose="020B0604030504040204" pitchFamily="34" charset="0"/>
                <a:ea typeface="Tahoma" panose="020B0604030504040204" pitchFamily="34" charset="0"/>
                <a:cs typeface="Tahoma" panose="020B0604030504040204" pitchFamily="34" charset="0"/>
              </a:rPr>
              <a:t>dimension</a:t>
            </a:r>
            <a:endPar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pole tekstowe 8">
            <a:extLst>
              <a:ext uri="{FF2B5EF4-FFF2-40B4-BE49-F238E27FC236}">
                <a16:creationId xmlns:a16="http://schemas.microsoft.com/office/drawing/2014/main" id="{C83D6EC8-A702-042C-26C6-E2C6E17C8F10}"/>
              </a:ext>
            </a:extLst>
          </p:cNvPr>
          <p:cNvSpPr txBox="1"/>
          <p:nvPr/>
        </p:nvSpPr>
        <p:spPr>
          <a:xfrm>
            <a:off x="2752301" y="4713624"/>
            <a:ext cx="1528350" cy="261610"/>
          </a:xfrm>
          <a:prstGeom prst="rect">
            <a:avLst/>
          </a:prstGeom>
          <a:solidFill>
            <a:schemeClr val="bg1"/>
          </a:solidFill>
        </p:spPr>
        <p:txBody>
          <a:bodyPr wrap="square" rtlCol="0">
            <a:spAutoFit/>
          </a:bodyPr>
          <a:lstStyle/>
          <a:p>
            <a:pPr algn="ctr"/>
            <a:r>
              <a:rPr lang="pl-PL" sz="1050" b="1" dirty="0" err="1">
                <a:solidFill>
                  <a:srgbClr val="000000"/>
                </a:solidFill>
                <a:latin typeface="Tahoma" panose="020B0604030504040204" pitchFamily="34" charset="0"/>
                <a:ea typeface="Tahoma" panose="020B0604030504040204" pitchFamily="34" charset="0"/>
                <a:cs typeface="Tahoma" panose="020B0604030504040204" pitchFamily="34" charset="0"/>
              </a:rPr>
              <a:t>tactical</a:t>
            </a:r>
            <a:r>
              <a:rPr lang="pl-PL" sz="105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pl-PL" sz="1050" b="1" dirty="0" err="1">
                <a:solidFill>
                  <a:srgbClr val="000000"/>
                </a:solidFill>
                <a:latin typeface="Tahoma" panose="020B0604030504040204" pitchFamily="34" charset="0"/>
                <a:ea typeface="Tahoma" panose="020B0604030504040204" pitchFamily="34" charset="0"/>
                <a:cs typeface="Tahoma" panose="020B0604030504040204" pitchFamily="34" charset="0"/>
              </a:rPr>
              <a:t>dimension</a:t>
            </a:r>
            <a:endParaRPr lang="pl-PL" sz="105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pole tekstowe 9">
            <a:extLst>
              <a:ext uri="{FF2B5EF4-FFF2-40B4-BE49-F238E27FC236}">
                <a16:creationId xmlns:a16="http://schemas.microsoft.com/office/drawing/2014/main" id="{1535CB57-98FA-FD87-A541-79EC9C57CF18}"/>
              </a:ext>
            </a:extLst>
          </p:cNvPr>
          <p:cNvSpPr txBox="1"/>
          <p:nvPr/>
        </p:nvSpPr>
        <p:spPr>
          <a:xfrm>
            <a:off x="5144343" y="1894781"/>
            <a:ext cx="1711230" cy="430887"/>
          </a:xfrm>
          <a:prstGeom prst="rect">
            <a:avLst/>
          </a:prstGeom>
          <a:solidFill>
            <a:schemeClr val="bg1"/>
          </a:solidFill>
        </p:spPr>
        <p:txBody>
          <a:bodyPr wrap="square" rtlCol="0">
            <a:spAutoFit/>
          </a:bodyPr>
          <a:lstStyle/>
          <a:p>
            <a:pPr algn="ctr"/>
            <a:r>
              <a:rPr lang="pl-PL" sz="1100" b="1" dirty="0" err="1">
                <a:solidFill>
                  <a:srgbClr val="000000"/>
                </a:solidFill>
                <a:latin typeface="Tahoma" panose="020B0604030504040204" pitchFamily="34" charset="0"/>
                <a:ea typeface="Tahoma" panose="020B0604030504040204" pitchFamily="34" charset="0"/>
                <a:cs typeface="Tahoma" panose="020B0604030504040204" pitchFamily="34" charset="0"/>
              </a:rPr>
              <a:t>strategic</a:t>
            </a: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 choice of </a:t>
            </a:r>
            <a:r>
              <a:rPr lang="pl-PL" sz="1100" b="1" dirty="0" err="1">
                <a:solidFill>
                  <a:srgbClr val="000000"/>
                </a:solidFill>
                <a:latin typeface="Tahoma" panose="020B0604030504040204" pitchFamily="34" charset="0"/>
                <a:ea typeface="Tahoma" panose="020B0604030504040204" pitchFamily="34" charset="0"/>
                <a:cs typeface="Tahoma" panose="020B0604030504040204" pitchFamily="34" charset="0"/>
              </a:rPr>
              <a:t>functioning</a:t>
            </a:r>
            <a:endPar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pole tekstowe 10">
            <a:extLst>
              <a:ext uri="{FF2B5EF4-FFF2-40B4-BE49-F238E27FC236}">
                <a16:creationId xmlns:a16="http://schemas.microsoft.com/office/drawing/2014/main" id="{979C3D14-EDB3-BFC7-008F-3F381D69E521}"/>
              </a:ext>
            </a:extLst>
          </p:cNvPr>
          <p:cNvSpPr txBox="1"/>
          <p:nvPr/>
        </p:nvSpPr>
        <p:spPr>
          <a:xfrm>
            <a:off x="4192095" y="2844607"/>
            <a:ext cx="1711230" cy="430887"/>
          </a:xfrm>
          <a:prstGeom prst="rect">
            <a:avLst/>
          </a:prstGeom>
          <a:solidFill>
            <a:schemeClr val="bg1"/>
          </a:solidFill>
        </p:spPr>
        <p:txBody>
          <a:bodyPr wrap="square" rtlCol="0">
            <a:spAutoFit/>
          </a:bodyPr>
          <a:lstStyle/>
          <a:p>
            <a:pPr algn="ctr"/>
            <a:r>
              <a:rPr lang="pl-PL" sz="1100" b="1" dirty="0" err="1">
                <a:solidFill>
                  <a:srgbClr val="000000"/>
                </a:solidFill>
                <a:latin typeface="Tahoma" panose="020B0604030504040204" pitchFamily="34" charset="0"/>
                <a:ea typeface="Tahoma" panose="020B0604030504040204" pitchFamily="34" charset="0"/>
                <a:cs typeface="Tahoma" panose="020B0604030504040204" pitchFamily="34" charset="0"/>
              </a:rPr>
              <a:t>concept</a:t>
            </a: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 of </a:t>
            </a:r>
            <a:r>
              <a:rPr lang="pl-PL" sz="1100" b="1" dirty="0" err="1">
                <a:solidFill>
                  <a:srgbClr val="000000"/>
                </a:solidFill>
                <a:latin typeface="Tahoma" panose="020B0604030504040204" pitchFamily="34" charset="0"/>
                <a:ea typeface="Tahoma" panose="020B0604030504040204" pitchFamily="34" charset="0"/>
                <a:cs typeface="Tahoma" panose="020B0604030504040204" pitchFamily="34" charset="0"/>
              </a:rPr>
              <a:t>focusing</a:t>
            </a: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 on </a:t>
            </a:r>
            <a:r>
              <a:rPr lang="pl-PL" sz="1100" b="1" dirty="0" err="1">
                <a:solidFill>
                  <a:srgbClr val="000000"/>
                </a:solidFill>
                <a:latin typeface="Tahoma" panose="020B0604030504040204" pitchFamily="34" charset="0"/>
                <a:ea typeface="Tahoma" panose="020B0604030504040204" pitchFamily="34" charset="0"/>
                <a:cs typeface="Tahoma" panose="020B0604030504040204" pitchFamily="34" charset="0"/>
              </a:rPr>
              <a:t>key</a:t>
            </a: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pl-PL" sz="1100" b="1" dirty="0" err="1">
                <a:solidFill>
                  <a:srgbClr val="000000"/>
                </a:solidFill>
                <a:latin typeface="Tahoma" panose="020B0604030504040204" pitchFamily="34" charset="0"/>
                <a:ea typeface="Tahoma" panose="020B0604030504040204" pitchFamily="34" charset="0"/>
                <a:cs typeface="Tahoma" panose="020B0604030504040204" pitchFamily="34" charset="0"/>
              </a:rPr>
              <a:t>activities</a:t>
            </a:r>
            <a:endPar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2" name="pole tekstowe 11">
            <a:extLst>
              <a:ext uri="{FF2B5EF4-FFF2-40B4-BE49-F238E27FC236}">
                <a16:creationId xmlns:a16="http://schemas.microsoft.com/office/drawing/2014/main" id="{108E07E6-6E7D-144B-5DD1-6BF6C55C5D0E}"/>
              </a:ext>
            </a:extLst>
          </p:cNvPr>
          <p:cNvSpPr txBox="1"/>
          <p:nvPr/>
        </p:nvSpPr>
        <p:spPr>
          <a:xfrm>
            <a:off x="2137350" y="3655939"/>
            <a:ext cx="1711230" cy="600164"/>
          </a:xfrm>
          <a:prstGeom prst="rect">
            <a:avLst/>
          </a:prstGeom>
          <a:solidFill>
            <a:schemeClr val="bg1"/>
          </a:solidFill>
        </p:spPr>
        <p:txBody>
          <a:bodyPr wrap="square" rtlCol="0">
            <a:spAutoFit/>
          </a:bodyPr>
          <a:lstStyle/>
          <a:p>
            <a:pPr algn="ct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a </a:t>
            </a:r>
            <a:r>
              <a:rPr lang="pl-PL" sz="1100" b="1" dirty="0" err="1">
                <a:solidFill>
                  <a:srgbClr val="000000"/>
                </a:solidFill>
                <a:latin typeface="Tahoma" panose="020B0604030504040204" pitchFamily="34" charset="0"/>
                <a:ea typeface="Tahoma" panose="020B0604030504040204" pitchFamily="34" charset="0"/>
                <a:cs typeface="Tahoma" panose="020B0604030504040204" pitchFamily="34" charset="0"/>
              </a:rPr>
              <a:t>way</a:t>
            </a: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 to </a:t>
            </a:r>
            <a:r>
              <a:rPr lang="pl-PL" sz="1100" b="1" dirty="0" err="1">
                <a:solidFill>
                  <a:srgbClr val="000000"/>
                </a:solidFill>
                <a:latin typeface="Tahoma" panose="020B0604030504040204" pitchFamily="34" charset="0"/>
                <a:ea typeface="Tahoma" panose="020B0604030504040204" pitchFamily="34" charset="0"/>
                <a:cs typeface="Tahoma" panose="020B0604030504040204" pitchFamily="34" charset="0"/>
              </a:rPr>
              <a:t>reduce</a:t>
            </a: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 the </a:t>
            </a:r>
            <a:r>
              <a:rPr lang="pl-PL" sz="1100" b="1" dirty="0" err="1">
                <a:solidFill>
                  <a:srgbClr val="000000"/>
                </a:solidFill>
                <a:latin typeface="Tahoma" panose="020B0604030504040204" pitchFamily="34" charset="0"/>
                <a:ea typeface="Tahoma" panose="020B0604030504040204" pitchFamily="34" charset="0"/>
                <a:cs typeface="Tahoma" panose="020B0604030504040204" pitchFamily="34" charset="0"/>
              </a:rPr>
              <a:t>risk</a:t>
            </a: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 of </a:t>
            </a:r>
            <a:r>
              <a:rPr lang="pl-PL" sz="1100" b="1" dirty="0" err="1">
                <a:solidFill>
                  <a:srgbClr val="000000"/>
                </a:solidFill>
                <a:latin typeface="Tahoma" panose="020B0604030504040204" pitchFamily="34" charset="0"/>
                <a:ea typeface="Tahoma" panose="020B0604030504040204" pitchFamily="34" charset="0"/>
                <a:cs typeface="Tahoma" panose="020B0604030504040204" pitchFamily="34" charset="0"/>
              </a:rPr>
              <a:t>technological</a:t>
            </a: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pl-PL" sz="1100" b="1" dirty="0" err="1">
                <a:solidFill>
                  <a:srgbClr val="000000"/>
                </a:solidFill>
                <a:latin typeface="Tahoma" panose="020B0604030504040204" pitchFamily="34" charset="0"/>
                <a:ea typeface="Tahoma" panose="020B0604030504040204" pitchFamily="34" charset="0"/>
                <a:cs typeface="Tahoma" panose="020B0604030504040204" pitchFamily="34" charset="0"/>
              </a:rPr>
              <a:t>change</a:t>
            </a:r>
            <a:endPar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3" name="pole tekstowe 12">
            <a:extLst>
              <a:ext uri="{FF2B5EF4-FFF2-40B4-BE49-F238E27FC236}">
                <a16:creationId xmlns:a16="http://schemas.microsoft.com/office/drawing/2014/main" id="{9F9A5027-A167-1123-9A0C-3E8F90BF5E23}"/>
              </a:ext>
            </a:extLst>
          </p:cNvPr>
          <p:cNvSpPr txBox="1"/>
          <p:nvPr/>
        </p:nvSpPr>
        <p:spPr>
          <a:xfrm>
            <a:off x="945052" y="4112836"/>
            <a:ext cx="1040190" cy="600164"/>
          </a:xfrm>
          <a:prstGeom prst="rect">
            <a:avLst/>
          </a:prstGeom>
          <a:solidFill>
            <a:schemeClr val="bg1"/>
          </a:solidFill>
        </p:spPr>
        <p:txBody>
          <a:bodyPr wrap="square" rtlCol="0">
            <a:spAutoFit/>
          </a:bodyPr>
          <a:lstStyle/>
          <a:p>
            <a:pPr algn="ct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a </a:t>
            </a:r>
            <a:r>
              <a:rPr lang="pl-PL" sz="1100" b="1" dirty="0" err="1">
                <a:solidFill>
                  <a:srgbClr val="000000"/>
                </a:solidFill>
                <a:latin typeface="Tahoma" panose="020B0604030504040204" pitchFamily="34" charset="0"/>
                <a:ea typeface="Tahoma" panose="020B0604030504040204" pitchFamily="34" charset="0"/>
                <a:cs typeface="Tahoma" panose="020B0604030504040204" pitchFamily="34" charset="0"/>
              </a:rPr>
              <a:t>method</a:t>
            </a: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 of </a:t>
            </a:r>
            <a:r>
              <a:rPr lang="pl-PL" sz="1100" b="1" dirty="0" err="1">
                <a:solidFill>
                  <a:srgbClr val="000000"/>
                </a:solidFill>
                <a:latin typeface="Tahoma" panose="020B0604030504040204" pitchFamily="34" charset="0"/>
                <a:ea typeface="Tahoma" panose="020B0604030504040204" pitchFamily="34" charset="0"/>
                <a:cs typeface="Tahoma" panose="020B0604030504040204" pitchFamily="34" charset="0"/>
              </a:rPr>
              <a:t>reducing</a:t>
            </a: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pl-PL" sz="1100" b="1" dirty="0" err="1">
                <a:solidFill>
                  <a:srgbClr val="000000"/>
                </a:solidFill>
                <a:latin typeface="Tahoma" panose="020B0604030504040204" pitchFamily="34" charset="0"/>
                <a:ea typeface="Tahoma" panose="020B0604030504040204" pitchFamily="34" charset="0"/>
                <a:cs typeface="Tahoma" panose="020B0604030504040204" pitchFamily="34" charset="0"/>
              </a:rPr>
              <a:t>costs</a:t>
            </a:r>
            <a:endPar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pole tekstowe 13">
            <a:extLst>
              <a:ext uri="{FF2B5EF4-FFF2-40B4-BE49-F238E27FC236}">
                <a16:creationId xmlns:a16="http://schemas.microsoft.com/office/drawing/2014/main" id="{4F6B75B0-33C0-6211-83E7-98C1A30D5C36}"/>
              </a:ext>
            </a:extLst>
          </p:cNvPr>
          <p:cNvSpPr txBox="1"/>
          <p:nvPr/>
        </p:nvSpPr>
        <p:spPr>
          <a:xfrm>
            <a:off x="1799454" y="2008874"/>
            <a:ext cx="1905694" cy="261610"/>
          </a:xfrm>
          <a:prstGeom prst="rect">
            <a:avLst/>
          </a:prstGeom>
          <a:solidFill>
            <a:schemeClr val="bg1"/>
          </a:solidFill>
        </p:spPr>
        <p:txBody>
          <a:bodyPr wrap="square" rtlCol="0">
            <a:spAutoFit/>
          </a:bodyPr>
          <a:lstStyle/>
          <a:p>
            <a:pPr algn="ct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Outsourcing </a:t>
            </a:r>
            <a:r>
              <a:rPr lang="pl-PL" sz="1100" b="1" dirty="0" err="1">
                <a:solidFill>
                  <a:srgbClr val="000000"/>
                </a:solidFill>
                <a:latin typeface="Tahoma" panose="020B0604030504040204" pitchFamily="34" charset="0"/>
                <a:ea typeface="Tahoma" panose="020B0604030504040204" pitchFamily="34" charset="0"/>
                <a:cs typeface="Tahoma" panose="020B0604030504040204" pitchFamily="34" charset="0"/>
              </a:rPr>
              <a:t>treated</a:t>
            </a: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 as</a:t>
            </a:r>
          </a:p>
        </p:txBody>
      </p:sp>
      <p:sp>
        <p:nvSpPr>
          <p:cNvPr id="16" name="pole tekstowe 15">
            <a:extLst>
              <a:ext uri="{FF2B5EF4-FFF2-40B4-BE49-F238E27FC236}">
                <a16:creationId xmlns:a16="http://schemas.microsoft.com/office/drawing/2014/main" id="{5252EB11-FB84-3DC6-5E1B-90C33F94FDD4}"/>
              </a:ext>
            </a:extLst>
          </p:cNvPr>
          <p:cNvSpPr txBox="1"/>
          <p:nvPr/>
        </p:nvSpPr>
        <p:spPr>
          <a:xfrm>
            <a:off x="586303" y="5944566"/>
            <a:ext cx="4016177" cy="307777"/>
          </a:xfrm>
          <a:prstGeom prst="rect">
            <a:avLst/>
          </a:prstGeom>
          <a:noFill/>
        </p:spPr>
        <p:txBody>
          <a:bodyPr wrap="square">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Figure 1</a:t>
            </a:r>
            <a:r>
              <a:rPr lang="pl-PL" sz="1400" dirty="0">
                <a:latin typeface="Tahoma" panose="020B0604030504040204" pitchFamily="34" charset="0"/>
                <a:ea typeface="Tahoma" panose="020B0604030504040204" pitchFamily="34" charset="0"/>
                <a:cs typeface="Tahoma" panose="020B0604030504040204" pitchFamily="34" charset="0"/>
              </a:rPr>
              <a:t>:</a:t>
            </a:r>
            <a:r>
              <a:rPr lang="en-US" sz="1400" dirty="0">
                <a:latin typeface="Tahoma" panose="020B0604030504040204" pitchFamily="34" charset="0"/>
                <a:ea typeface="Tahoma" panose="020B0604030504040204" pitchFamily="34" charset="0"/>
                <a:cs typeface="Tahoma" panose="020B0604030504040204" pitchFamily="34" charset="0"/>
              </a:rPr>
              <a:t> Evolution of the outsourcing concept</a:t>
            </a:r>
            <a:endParaRPr lang="pl-PL" sz="1400" dirty="0">
              <a:latin typeface="Tahoma" panose="020B0604030504040204" pitchFamily="34" charset="0"/>
              <a:ea typeface="Tahoma" panose="020B0604030504040204" pitchFamily="34" charset="0"/>
              <a:cs typeface="Tahoma" panose="020B0604030504040204" pitchFamily="34" charset="0"/>
            </a:endParaRPr>
          </a:p>
        </p:txBody>
      </p:sp>
      <p:sp>
        <p:nvSpPr>
          <p:cNvPr id="18" name="pole tekstowe 17">
            <a:extLst>
              <a:ext uri="{FF2B5EF4-FFF2-40B4-BE49-F238E27FC236}">
                <a16:creationId xmlns:a16="http://schemas.microsoft.com/office/drawing/2014/main" id="{B8308BC5-A21F-CA16-D4DE-12A0B86EF3D7}"/>
              </a:ext>
            </a:extLst>
          </p:cNvPr>
          <p:cNvSpPr txBox="1"/>
          <p:nvPr/>
        </p:nvSpPr>
        <p:spPr>
          <a:xfrm>
            <a:off x="8109081" y="2967335"/>
            <a:ext cx="3891138" cy="923330"/>
          </a:xfrm>
          <a:prstGeom prst="rect">
            <a:avLst/>
          </a:prstGeom>
          <a:noFill/>
        </p:spPr>
        <p:txBody>
          <a:bodyPr wrap="square">
            <a:spAutoFit/>
          </a:bodyPr>
          <a:lstStyle/>
          <a:p>
            <a:pPr algn="just"/>
            <a:r>
              <a:rPr lang="en-US" sz="1800" dirty="0">
                <a:effectLst/>
                <a:latin typeface="Tahoma" panose="020B0604030504040204" pitchFamily="34" charset="0"/>
                <a:ea typeface="Calibri" panose="020F0502020204030204" pitchFamily="34" charset="0"/>
                <a:cs typeface="Times New Roman" panose="02020603050405020304" pitchFamily="18" charset="0"/>
              </a:rPr>
              <a:t>Th</a:t>
            </a:r>
            <a:r>
              <a:rPr lang="pl-PL" sz="1800" dirty="0" err="1">
                <a:effectLst/>
                <a:latin typeface="Tahoma" panose="020B0604030504040204" pitchFamily="34" charset="0"/>
                <a:ea typeface="Calibri" panose="020F0502020204030204" pitchFamily="34" charset="0"/>
                <a:cs typeface="Times New Roman" panose="02020603050405020304" pitchFamily="18" charset="0"/>
              </a:rPr>
              <a:t>is</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diagram</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pl-PL" sz="1800" dirty="0" err="1">
                <a:effectLst/>
                <a:latin typeface="Tahoma" panose="020B0604030504040204" pitchFamily="34" charset="0"/>
                <a:ea typeface="Calibri" panose="020F0502020204030204" pitchFamily="34" charset="0"/>
                <a:cs typeface="Times New Roman" panose="02020603050405020304" pitchFamily="18" charset="0"/>
              </a:rPr>
              <a:t>shows</a:t>
            </a:r>
            <a:r>
              <a:rPr lang="pl-PL"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a:effectLst/>
                <a:latin typeface="Tahoma" panose="020B0604030504040204" pitchFamily="34" charset="0"/>
                <a:ea typeface="Calibri" panose="020F0502020204030204" pitchFamily="34" charset="0"/>
                <a:cs typeface="Times New Roman" panose="02020603050405020304" pitchFamily="18" charset="0"/>
              </a:rPr>
              <a:t>the evolution and increase in the importance of outsourcing for modern enterprises</a:t>
            </a:r>
            <a:endParaRPr lang="pl-PL" dirty="0"/>
          </a:p>
        </p:txBody>
      </p:sp>
    </p:spTree>
    <p:extLst>
      <p:ext uri="{BB962C8B-B14F-4D97-AF65-F5344CB8AC3E}">
        <p14:creationId xmlns:p14="http://schemas.microsoft.com/office/powerpoint/2010/main" val="2863694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Types</a:t>
            </a:r>
            <a:r>
              <a:rPr lang="pl-PL" dirty="0"/>
              <a:t> of outsourcing</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Matejun</a:t>
            </a:r>
            <a:r>
              <a:rPr lang="pl-PL" sz="1200" dirty="0">
                <a:solidFill>
                  <a:srgbClr val="7F7F7F"/>
                </a:solidFill>
              </a:rPr>
              <a:t>, 2015</a:t>
            </a:r>
          </a:p>
        </p:txBody>
      </p:sp>
      <p:sp>
        <p:nvSpPr>
          <p:cNvPr id="12" name="Prostokąt 11">
            <a:extLst>
              <a:ext uri="{FF2B5EF4-FFF2-40B4-BE49-F238E27FC236}">
                <a16:creationId xmlns:a16="http://schemas.microsoft.com/office/drawing/2014/main" id="{808C61C2-5A3F-58E8-9B2A-1690FC41E8EC}"/>
              </a:ext>
            </a:extLst>
          </p:cNvPr>
          <p:cNvSpPr/>
          <p:nvPr/>
        </p:nvSpPr>
        <p:spPr>
          <a:xfrm>
            <a:off x="4257040" y="1481668"/>
            <a:ext cx="2509520" cy="833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t>Outsourcing in business </a:t>
            </a:r>
            <a:r>
              <a:rPr lang="pl-PL" dirty="0" err="1"/>
              <a:t>practice</a:t>
            </a:r>
            <a:endParaRPr lang="pl-PL" dirty="0"/>
          </a:p>
        </p:txBody>
      </p:sp>
      <p:sp>
        <p:nvSpPr>
          <p:cNvPr id="13" name="Prostokąt 12">
            <a:extLst>
              <a:ext uri="{FF2B5EF4-FFF2-40B4-BE49-F238E27FC236}">
                <a16:creationId xmlns:a16="http://schemas.microsoft.com/office/drawing/2014/main" id="{105669E4-041F-A200-46F3-6C7D67B28814}"/>
              </a:ext>
            </a:extLst>
          </p:cNvPr>
          <p:cNvSpPr/>
          <p:nvPr/>
        </p:nvSpPr>
        <p:spPr>
          <a:xfrm>
            <a:off x="1717040" y="2976053"/>
            <a:ext cx="2509520" cy="833120"/>
          </a:xfrm>
          <a:prstGeom prst="rect">
            <a:avLst/>
          </a:prstGeom>
          <a:solidFill>
            <a:srgbClr val="CFD5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err="1">
                <a:solidFill>
                  <a:srgbClr val="1065AB"/>
                </a:solidFill>
              </a:rPr>
              <a:t>Separation</a:t>
            </a:r>
            <a:endParaRPr lang="pl-PL" dirty="0">
              <a:solidFill>
                <a:srgbClr val="1065AB"/>
              </a:solidFill>
            </a:endParaRPr>
          </a:p>
        </p:txBody>
      </p:sp>
      <p:cxnSp>
        <p:nvCxnSpPr>
          <p:cNvPr id="15" name="Łącznik prosty ze strzałką 14">
            <a:extLst>
              <a:ext uri="{FF2B5EF4-FFF2-40B4-BE49-F238E27FC236}">
                <a16:creationId xmlns:a16="http://schemas.microsoft.com/office/drawing/2014/main" id="{C5169DCB-E1D9-3EC3-8E57-6287A4B82B11}"/>
              </a:ext>
            </a:extLst>
          </p:cNvPr>
          <p:cNvCxnSpPr>
            <a:stCxn id="12" idx="2"/>
            <a:endCxn id="13" idx="0"/>
          </p:cNvCxnSpPr>
          <p:nvPr/>
        </p:nvCxnSpPr>
        <p:spPr>
          <a:xfrm flipH="1">
            <a:off x="2971800" y="2314788"/>
            <a:ext cx="2540000" cy="6612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Prostokąt 16">
            <a:extLst>
              <a:ext uri="{FF2B5EF4-FFF2-40B4-BE49-F238E27FC236}">
                <a16:creationId xmlns:a16="http://schemas.microsoft.com/office/drawing/2014/main" id="{8B6A5236-E267-AD5D-F0C2-998C773604A1}"/>
              </a:ext>
            </a:extLst>
          </p:cNvPr>
          <p:cNvSpPr/>
          <p:nvPr/>
        </p:nvSpPr>
        <p:spPr>
          <a:xfrm>
            <a:off x="7777479" y="3012440"/>
            <a:ext cx="2509520" cy="833120"/>
          </a:xfrm>
          <a:prstGeom prst="rect">
            <a:avLst/>
          </a:prstGeom>
          <a:solidFill>
            <a:srgbClr val="CFD5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err="1">
                <a:solidFill>
                  <a:srgbClr val="1065AB"/>
                </a:solidFill>
              </a:rPr>
              <a:t>Comission</a:t>
            </a:r>
            <a:endParaRPr lang="pl-PL" dirty="0">
              <a:solidFill>
                <a:srgbClr val="1065AB"/>
              </a:solidFill>
            </a:endParaRPr>
          </a:p>
        </p:txBody>
      </p:sp>
      <p:cxnSp>
        <p:nvCxnSpPr>
          <p:cNvPr id="18" name="Łącznik prosty ze strzałką 17">
            <a:extLst>
              <a:ext uri="{FF2B5EF4-FFF2-40B4-BE49-F238E27FC236}">
                <a16:creationId xmlns:a16="http://schemas.microsoft.com/office/drawing/2014/main" id="{3BB97490-BE89-FE90-BB41-4467F50E7496}"/>
              </a:ext>
            </a:extLst>
          </p:cNvPr>
          <p:cNvCxnSpPr>
            <a:cxnSpLocks/>
            <a:stCxn id="12" idx="2"/>
            <a:endCxn id="17" idx="0"/>
          </p:cNvCxnSpPr>
          <p:nvPr/>
        </p:nvCxnSpPr>
        <p:spPr>
          <a:xfrm>
            <a:off x="5511800" y="2314788"/>
            <a:ext cx="3520439" cy="697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Prostokąt 21">
            <a:extLst>
              <a:ext uri="{FF2B5EF4-FFF2-40B4-BE49-F238E27FC236}">
                <a16:creationId xmlns:a16="http://schemas.microsoft.com/office/drawing/2014/main" id="{9CFD3C46-8C2F-561B-44CB-F8DED45660E6}"/>
              </a:ext>
            </a:extLst>
          </p:cNvPr>
          <p:cNvSpPr/>
          <p:nvPr/>
        </p:nvSpPr>
        <p:spPr>
          <a:xfrm>
            <a:off x="9418320" y="4578378"/>
            <a:ext cx="2509520" cy="833120"/>
          </a:xfrm>
          <a:prstGeom prst="rect">
            <a:avLst/>
          </a:prstGeom>
          <a:solidFill>
            <a:srgbClr val="A6C6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solidFill>
                  <a:srgbClr val="1065AB"/>
                </a:solidFill>
              </a:rPr>
              <a:t>Capital </a:t>
            </a:r>
            <a:r>
              <a:rPr lang="pl-PL" dirty="0" err="1">
                <a:solidFill>
                  <a:srgbClr val="1065AB"/>
                </a:solidFill>
              </a:rPr>
              <a:t>variant</a:t>
            </a:r>
            <a:endParaRPr lang="pl-PL" dirty="0">
              <a:solidFill>
                <a:srgbClr val="1065AB"/>
              </a:solidFill>
            </a:endParaRPr>
          </a:p>
        </p:txBody>
      </p:sp>
      <p:sp>
        <p:nvSpPr>
          <p:cNvPr id="23" name="Prostokąt 22">
            <a:extLst>
              <a:ext uri="{FF2B5EF4-FFF2-40B4-BE49-F238E27FC236}">
                <a16:creationId xmlns:a16="http://schemas.microsoft.com/office/drawing/2014/main" id="{2AEEF6DD-411E-C504-5F7F-EAFA74CB9FA1}"/>
              </a:ext>
            </a:extLst>
          </p:cNvPr>
          <p:cNvSpPr/>
          <p:nvPr/>
        </p:nvSpPr>
        <p:spPr>
          <a:xfrm>
            <a:off x="6151879" y="4578378"/>
            <a:ext cx="2509520" cy="833120"/>
          </a:xfrm>
          <a:prstGeom prst="rect">
            <a:avLst/>
          </a:prstGeom>
          <a:solidFill>
            <a:srgbClr val="A6C6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err="1">
                <a:solidFill>
                  <a:srgbClr val="1065AB"/>
                </a:solidFill>
              </a:rPr>
              <a:t>Contract</a:t>
            </a:r>
            <a:r>
              <a:rPr lang="pl-PL" dirty="0">
                <a:solidFill>
                  <a:srgbClr val="1065AB"/>
                </a:solidFill>
              </a:rPr>
              <a:t> </a:t>
            </a:r>
            <a:r>
              <a:rPr lang="pl-PL" dirty="0" err="1">
                <a:solidFill>
                  <a:srgbClr val="1065AB"/>
                </a:solidFill>
              </a:rPr>
              <a:t>variant</a:t>
            </a:r>
            <a:endParaRPr lang="pl-PL" dirty="0">
              <a:solidFill>
                <a:srgbClr val="1065AB"/>
              </a:solidFill>
            </a:endParaRPr>
          </a:p>
        </p:txBody>
      </p:sp>
      <p:cxnSp>
        <p:nvCxnSpPr>
          <p:cNvPr id="24" name="Łącznik prosty ze strzałką 23">
            <a:extLst>
              <a:ext uri="{FF2B5EF4-FFF2-40B4-BE49-F238E27FC236}">
                <a16:creationId xmlns:a16="http://schemas.microsoft.com/office/drawing/2014/main" id="{DBD8FA75-655F-051F-7553-6BDFA9B361AA}"/>
              </a:ext>
            </a:extLst>
          </p:cNvPr>
          <p:cNvCxnSpPr>
            <a:cxnSpLocks/>
            <a:stCxn id="17" idx="2"/>
            <a:endCxn id="23" idx="0"/>
          </p:cNvCxnSpPr>
          <p:nvPr/>
        </p:nvCxnSpPr>
        <p:spPr>
          <a:xfrm flipH="1">
            <a:off x="7406639" y="3845560"/>
            <a:ext cx="1625600" cy="732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a:extLst>
              <a:ext uri="{FF2B5EF4-FFF2-40B4-BE49-F238E27FC236}">
                <a16:creationId xmlns:a16="http://schemas.microsoft.com/office/drawing/2014/main" id="{F346857D-ABA2-281C-1E9B-56E45FFD8A86}"/>
              </a:ext>
            </a:extLst>
          </p:cNvPr>
          <p:cNvCxnSpPr>
            <a:cxnSpLocks/>
            <a:stCxn id="17" idx="2"/>
            <a:endCxn id="22" idx="0"/>
          </p:cNvCxnSpPr>
          <p:nvPr/>
        </p:nvCxnSpPr>
        <p:spPr>
          <a:xfrm>
            <a:off x="9032239" y="3845560"/>
            <a:ext cx="1640841" cy="732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pole tekstowe 29">
            <a:extLst>
              <a:ext uri="{FF2B5EF4-FFF2-40B4-BE49-F238E27FC236}">
                <a16:creationId xmlns:a16="http://schemas.microsoft.com/office/drawing/2014/main" id="{BEA3FDE9-EE82-E07B-E5A5-2F8E63645C6A}"/>
              </a:ext>
            </a:extLst>
          </p:cNvPr>
          <p:cNvSpPr txBox="1"/>
          <p:nvPr/>
        </p:nvSpPr>
        <p:spPr>
          <a:xfrm>
            <a:off x="662092" y="5845867"/>
            <a:ext cx="4016177" cy="307777"/>
          </a:xfrm>
          <a:prstGeom prst="rect">
            <a:avLst/>
          </a:prstGeom>
          <a:noFill/>
        </p:spPr>
        <p:txBody>
          <a:bodyPr wrap="square">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Figure </a:t>
            </a:r>
            <a:r>
              <a:rPr lang="pl-PL" sz="1400" dirty="0">
                <a:latin typeface="Tahoma" panose="020B0604030504040204" pitchFamily="34" charset="0"/>
                <a:ea typeface="Tahoma" panose="020B0604030504040204" pitchFamily="34" charset="0"/>
                <a:cs typeface="Tahoma" panose="020B0604030504040204" pitchFamily="34" charset="0"/>
              </a:rPr>
              <a:t>2:</a:t>
            </a:r>
            <a:r>
              <a:rPr lang="en-US" sz="1400" dirty="0">
                <a:latin typeface="Tahoma" panose="020B0604030504040204" pitchFamily="34" charset="0"/>
                <a:ea typeface="Tahoma" panose="020B0604030504040204" pitchFamily="34" charset="0"/>
                <a:cs typeface="Tahoma" panose="020B0604030504040204" pitchFamily="34" charset="0"/>
              </a:rPr>
              <a:t> </a:t>
            </a:r>
            <a:r>
              <a:rPr lang="pl-PL" sz="1400" dirty="0" err="1">
                <a:latin typeface="Tahoma" panose="020B0604030504040204" pitchFamily="34" charset="0"/>
                <a:ea typeface="Tahoma" panose="020B0604030504040204" pitchFamily="34" charset="0"/>
                <a:cs typeface="Tahoma" panose="020B0604030504040204" pitchFamily="34" charset="0"/>
              </a:rPr>
              <a:t>Types</a:t>
            </a:r>
            <a:r>
              <a:rPr lang="pl-PL" sz="1400" dirty="0">
                <a:latin typeface="Tahoma" panose="020B0604030504040204" pitchFamily="34" charset="0"/>
                <a:ea typeface="Tahoma" panose="020B0604030504040204" pitchFamily="34" charset="0"/>
                <a:cs typeface="Tahoma" panose="020B0604030504040204" pitchFamily="34" charset="0"/>
              </a:rPr>
              <a:t> of outsourcing</a:t>
            </a:r>
          </a:p>
        </p:txBody>
      </p:sp>
      <p:sp>
        <p:nvSpPr>
          <p:cNvPr id="31" name="Prostokąt 30">
            <a:extLst>
              <a:ext uri="{FF2B5EF4-FFF2-40B4-BE49-F238E27FC236}">
                <a16:creationId xmlns:a16="http://schemas.microsoft.com/office/drawing/2014/main" id="{F9281A2E-055F-9B7C-EDCD-3760806629D3}"/>
              </a:ext>
            </a:extLst>
          </p:cNvPr>
          <p:cNvSpPr/>
          <p:nvPr/>
        </p:nvSpPr>
        <p:spPr>
          <a:xfrm>
            <a:off x="3378200" y="4578378"/>
            <a:ext cx="2509520" cy="833120"/>
          </a:xfrm>
          <a:prstGeom prst="rect">
            <a:avLst/>
          </a:prstGeom>
          <a:solidFill>
            <a:srgbClr val="A6C6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solidFill>
                  <a:srgbClr val="1065AB"/>
                </a:solidFill>
              </a:rPr>
              <a:t>Capital </a:t>
            </a:r>
            <a:r>
              <a:rPr lang="pl-PL" dirty="0" err="1">
                <a:solidFill>
                  <a:srgbClr val="1065AB"/>
                </a:solidFill>
              </a:rPr>
              <a:t>variant</a:t>
            </a:r>
            <a:endParaRPr lang="pl-PL" dirty="0">
              <a:solidFill>
                <a:srgbClr val="1065AB"/>
              </a:solidFill>
            </a:endParaRPr>
          </a:p>
        </p:txBody>
      </p:sp>
      <p:sp>
        <p:nvSpPr>
          <p:cNvPr id="32" name="Prostokąt 31">
            <a:extLst>
              <a:ext uri="{FF2B5EF4-FFF2-40B4-BE49-F238E27FC236}">
                <a16:creationId xmlns:a16="http://schemas.microsoft.com/office/drawing/2014/main" id="{7C0EEBA8-5FEA-5A74-A8CF-566E23810F6F}"/>
              </a:ext>
            </a:extLst>
          </p:cNvPr>
          <p:cNvSpPr/>
          <p:nvPr/>
        </p:nvSpPr>
        <p:spPr>
          <a:xfrm>
            <a:off x="111759" y="4578378"/>
            <a:ext cx="2509520" cy="833120"/>
          </a:xfrm>
          <a:prstGeom prst="rect">
            <a:avLst/>
          </a:prstGeom>
          <a:solidFill>
            <a:srgbClr val="A6C6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err="1">
                <a:solidFill>
                  <a:srgbClr val="1065AB"/>
                </a:solidFill>
              </a:rPr>
              <a:t>Contract</a:t>
            </a:r>
            <a:r>
              <a:rPr lang="pl-PL" dirty="0">
                <a:solidFill>
                  <a:srgbClr val="1065AB"/>
                </a:solidFill>
              </a:rPr>
              <a:t> </a:t>
            </a:r>
            <a:r>
              <a:rPr lang="pl-PL" dirty="0" err="1">
                <a:solidFill>
                  <a:srgbClr val="1065AB"/>
                </a:solidFill>
              </a:rPr>
              <a:t>variant</a:t>
            </a:r>
            <a:endParaRPr lang="pl-PL" dirty="0">
              <a:solidFill>
                <a:srgbClr val="1065AB"/>
              </a:solidFill>
            </a:endParaRPr>
          </a:p>
        </p:txBody>
      </p:sp>
      <p:cxnSp>
        <p:nvCxnSpPr>
          <p:cNvPr id="33" name="Łącznik prosty ze strzałką 32">
            <a:extLst>
              <a:ext uri="{FF2B5EF4-FFF2-40B4-BE49-F238E27FC236}">
                <a16:creationId xmlns:a16="http://schemas.microsoft.com/office/drawing/2014/main" id="{5176FE19-F3F6-B3EA-C02B-C558BBF376E5}"/>
              </a:ext>
            </a:extLst>
          </p:cNvPr>
          <p:cNvCxnSpPr>
            <a:cxnSpLocks/>
            <a:stCxn id="13" idx="2"/>
            <a:endCxn id="32" idx="0"/>
          </p:cNvCxnSpPr>
          <p:nvPr/>
        </p:nvCxnSpPr>
        <p:spPr>
          <a:xfrm flipH="1">
            <a:off x="1366519" y="3809173"/>
            <a:ext cx="1605281" cy="769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Łącznik prosty ze strzałką 33">
            <a:extLst>
              <a:ext uri="{FF2B5EF4-FFF2-40B4-BE49-F238E27FC236}">
                <a16:creationId xmlns:a16="http://schemas.microsoft.com/office/drawing/2014/main" id="{0705A141-5762-CF0F-F200-62D918B16B82}"/>
              </a:ext>
            </a:extLst>
          </p:cNvPr>
          <p:cNvCxnSpPr>
            <a:cxnSpLocks/>
            <a:stCxn id="13" idx="2"/>
            <a:endCxn id="31" idx="0"/>
          </p:cNvCxnSpPr>
          <p:nvPr/>
        </p:nvCxnSpPr>
        <p:spPr>
          <a:xfrm>
            <a:off x="2971800" y="3809173"/>
            <a:ext cx="1661160" cy="769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46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1000"/>
                                        <p:tgtEl>
                                          <p:spTgt spid="22"/>
                                        </p:tgtEl>
                                      </p:cBhvr>
                                    </p:animEffect>
                                    <p:anim calcmode="lin" valueType="num">
                                      <p:cBhvr>
                                        <p:cTn id="80" dur="1000" fill="hold"/>
                                        <p:tgtEl>
                                          <p:spTgt spid="22"/>
                                        </p:tgtEl>
                                        <p:attrNameLst>
                                          <p:attrName>ppt_x</p:attrName>
                                        </p:attrNameLst>
                                      </p:cBhvr>
                                      <p:tavLst>
                                        <p:tav tm="0">
                                          <p:val>
                                            <p:strVal val="#ppt_x"/>
                                          </p:val>
                                        </p:tav>
                                        <p:tav tm="100000">
                                          <p:val>
                                            <p:strVal val="#ppt_x"/>
                                          </p:val>
                                        </p:tav>
                                      </p:tavLst>
                                    </p:anim>
                                    <p:anim calcmode="lin" valueType="num">
                                      <p:cBhvr>
                                        <p:cTn id="8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22" grpId="0" animBg="1"/>
      <p:bldP spid="23"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Types</a:t>
            </a:r>
            <a:r>
              <a:rPr lang="pl-PL" dirty="0"/>
              <a:t> of outsourcing</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Matejun</a:t>
            </a:r>
            <a:r>
              <a:rPr lang="pl-PL" sz="1200" dirty="0">
                <a:solidFill>
                  <a:srgbClr val="7F7F7F"/>
                </a:solidFill>
              </a:rPr>
              <a:t>, 2015</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p:txBody>
          <a:bodyPr>
            <a:normAutofit lnSpcReduction="10000"/>
          </a:bodyPr>
          <a:lstStyle/>
          <a:p>
            <a:pPr algn="just"/>
            <a:r>
              <a:rPr lang="en-US" dirty="0">
                <a:solidFill>
                  <a:srgbClr val="1065AB"/>
                </a:solidFill>
              </a:rPr>
              <a:t>Separation</a:t>
            </a:r>
            <a:r>
              <a:rPr lang="en-US" dirty="0"/>
              <a:t> refers to the situation when a given sphere of activity (process, task, function) is performed within the organizational structure of the enterprise but does not belong to the main competences of the organization</a:t>
            </a:r>
            <a:r>
              <a:rPr lang="pl-PL" dirty="0"/>
              <a:t>. A</a:t>
            </a:r>
            <a:r>
              <a:rPr lang="en-US" dirty="0" err="1"/>
              <a:t>nalyzes</a:t>
            </a:r>
            <a:r>
              <a:rPr lang="en-US" dirty="0"/>
              <a:t> related to the costs of its maintenance and the quality, coordination and timeliness of activities show that </a:t>
            </a:r>
            <a:r>
              <a:rPr lang="pl-PL" dirty="0" err="1"/>
              <a:t>it</a:t>
            </a:r>
            <a:r>
              <a:rPr lang="en-US" dirty="0"/>
              <a:t> does not participate in the process of creating the value of services or products.</a:t>
            </a:r>
            <a:endParaRPr lang="pl-PL" dirty="0"/>
          </a:p>
          <a:p>
            <a:pPr algn="just"/>
            <a:r>
              <a:rPr lang="en-US" dirty="0">
                <a:solidFill>
                  <a:srgbClr val="1065AB"/>
                </a:solidFill>
              </a:rPr>
              <a:t>Commission</a:t>
            </a:r>
            <a:r>
              <a:rPr lang="en-US" dirty="0"/>
              <a:t> occurs when a specific field of activity has not yet been performed within the company's organizational structure, and the analysis shows that it would be needed due to certain strategic benefits.</a:t>
            </a:r>
            <a:endParaRPr lang="pl-PL" dirty="0"/>
          </a:p>
        </p:txBody>
      </p:sp>
    </p:spTree>
    <p:extLst>
      <p:ext uri="{BB962C8B-B14F-4D97-AF65-F5344CB8AC3E}">
        <p14:creationId xmlns:p14="http://schemas.microsoft.com/office/powerpoint/2010/main" val="3017960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Types</a:t>
            </a:r>
            <a:r>
              <a:rPr lang="pl-PL" dirty="0"/>
              <a:t> of outsourcing</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Matejun</a:t>
            </a:r>
            <a:r>
              <a:rPr lang="pl-PL" sz="1200" dirty="0">
                <a:solidFill>
                  <a:srgbClr val="7F7F7F"/>
                </a:solidFill>
              </a:rPr>
              <a:t>, 2015</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p:txBody>
          <a:bodyPr>
            <a:normAutofit/>
          </a:bodyPr>
          <a:lstStyle/>
          <a:p>
            <a:pPr algn="just"/>
            <a:r>
              <a:rPr lang="en-US" dirty="0"/>
              <a:t>In the </a:t>
            </a:r>
            <a:r>
              <a:rPr lang="en-US" dirty="0">
                <a:solidFill>
                  <a:srgbClr val="1065AB"/>
                </a:solidFill>
              </a:rPr>
              <a:t>contract variant</a:t>
            </a:r>
            <a:r>
              <a:rPr lang="en-US" dirty="0"/>
              <a:t>, the external supplier, that is the service company, is a capital-independent, specialized enterprise with ties to the parent company only </a:t>
            </a:r>
            <a:r>
              <a:rPr lang="pl-PL" dirty="0" err="1"/>
              <a:t>based</a:t>
            </a:r>
            <a:r>
              <a:rPr lang="pl-PL" dirty="0"/>
              <a:t> on </a:t>
            </a:r>
            <a:r>
              <a:rPr lang="en-US" dirty="0"/>
              <a:t>a contract</a:t>
            </a:r>
            <a:r>
              <a:rPr lang="pl-PL" dirty="0"/>
              <a:t>;</a:t>
            </a:r>
          </a:p>
          <a:p>
            <a:pPr algn="just"/>
            <a:r>
              <a:rPr lang="en-US" dirty="0"/>
              <a:t>The assumption of the </a:t>
            </a:r>
            <a:r>
              <a:rPr lang="en-US" dirty="0">
                <a:solidFill>
                  <a:srgbClr val="1065AB"/>
                </a:solidFill>
              </a:rPr>
              <a:t>capital variant </a:t>
            </a:r>
            <a:r>
              <a:rPr lang="en-US" dirty="0"/>
              <a:t>is to enter into cooperation with a company dependent on ownership and capital</a:t>
            </a:r>
            <a:r>
              <a:rPr lang="pl-PL" dirty="0"/>
              <a:t>;</a:t>
            </a:r>
          </a:p>
          <a:p>
            <a:pPr algn="just"/>
            <a:r>
              <a:rPr lang="en-US" dirty="0"/>
              <a:t>As a result of the </a:t>
            </a:r>
            <a:r>
              <a:rPr lang="en-US" dirty="0">
                <a:solidFill>
                  <a:srgbClr val="1065AB"/>
                </a:solidFill>
              </a:rPr>
              <a:t>combination </a:t>
            </a:r>
            <a:r>
              <a:rPr lang="en-US" dirty="0"/>
              <a:t>of capital and contract outsourcing with two basic methods of outsourcing services to an external service company, four basic variants of this method can be obtained</a:t>
            </a:r>
            <a:r>
              <a:rPr lang="pl-PL" dirty="0"/>
              <a:t>.</a:t>
            </a:r>
          </a:p>
        </p:txBody>
      </p:sp>
    </p:spTree>
    <p:extLst>
      <p:ext uri="{BB962C8B-B14F-4D97-AF65-F5344CB8AC3E}">
        <p14:creationId xmlns:p14="http://schemas.microsoft.com/office/powerpoint/2010/main" val="3998811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Basic </a:t>
            </a:r>
            <a:r>
              <a:rPr lang="pl-PL" dirty="0" err="1"/>
              <a:t>types</a:t>
            </a:r>
            <a:r>
              <a:rPr lang="pl-PL" dirty="0"/>
              <a:t> of outsourcing</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21452" y="6545828"/>
            <a:ext cx="4580467" cy="312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a:t>
            </a:r>
            <a:r>
              <a:rPr lang="pl-PL" sz="1200" dirty="0" err="1">
                <a:solidFill>
                  <a:srgbClr val="7F7F7F"/>
                </a:solidFill>
              </a:rPr>
              <a:t>Matejun</a:t>
            </a:r>
            <a:r>
              <a:rPr lang="pl-PL" sz="1200" dirty="0">
                <a:solidFill>
                  <a:srgbClr val="7F7F7F"/>
                </a:solidFill>
              </a:rPr>
              <a:t>, 2006</a:t>
            </a:r>
          </a:p>
        </p:txBody>
      </p:sp>
      <p:sp>
        <p:nvSpPr>
          <p:cNvPr id="2" name="pole tekstowe 1">
            <a:extLst>
              <a:ext uri="{FF2B5EF4-FFF2-40B4-BE49-F238E27FC236}">
                <a16:creationId xmlns:a16="http://schemas.microsoft.com/office/drawing/2014/main" id="{6CDEB2BC-399E-EEE8-B3ED-EE9C23097971}"/>
              </a:ext>
            </a:extLst>
          </p:cNvPr>
          <p:cNvSpPr txBox="1"/>
          <p:nvPr/>
        </p:nvSpPr>
        <p:spPr>
          <a:xfrm>
            <a:off x="113452" y="6302356"/>
            <a:ext cx="7801188" cy="261610"/>
          </a:xfrm>
          <a:prstGeom prst="rect">
            <a:avLst/>
          </a:prstGeom>
          <a:noFill/>
        </p:spPr>
        <p:txBody>
          <a:bodyPr wrap="square">
            <a:spAutoFit/>
          </a:bodyPr>
          <a:lstStyle/>
          <a:p>
            <a:r>
              <a:rPr lang="pl-PL" sz="1050" dirty="0" err="1">
                <a:latin typeface="Tahoma" panose="020B0604030504040204" pitchFamily="34" charset="0"/>
                <a:ea typeface="Tahoma" panose="020B0604030504040204" pitchFamily="34" charset="0"/>
                <a:cs typeface="Tahoma" panose="020B0604030504040204" pitchFamily="34" charset="0"/>
              </a:rPr>
              <a:t>Table</a:t>
            </a:r>
            <a:r>
              <a:rPr lang="pl-PL" sz="1050" dirty="0">
                <a:latin typeface="Tahoma" panose="020B0604030504040204" pitchFamily="34" charset="0"/>
                <a:ea typeface="Tahoma" panose="020B0604030504040204" pitchFamily="34" charset="0"/>
                <a:cs typeface="Tahoma" panose="020B0604030504040204" pitchFamily="34" charset="0"/>
              </a:rPr>
              <a:t> </a:t>
            </a:r>
            <a:r>
              <a:rPr lang="en-US" sz="1050" dirty="0">
                <a:latin typeface="Tahoma" panose="020B0604030504040204" pitchFamily="34" charset="0"/>
                <a:ea typeface="Tahoma" panose="020B0604030504040204" pitchFamily="34" charset="0"/>
                <a:cs typeface="Tahoma" panose="020B0604030504040204" pitchFamily="34" charset="0"/>
              </a:rPr>
              <a:t>2. Variants of capital and contract outsourcing depending on the form of transfer of activities to a service company</a:t>
            </a:r>
            <a:endParaRPr lang="pl-PL" sz="105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Symbol zastępczy zawartości 7">
            <a:extLst>
              <a:ext uri="{FF2B5EF4-FFF2-40B4-BE49-F238E27FC236}">
                <a16:creationId xmlns:a16="http://schemas.microsoft.com/office/drawing/2014/main" id="{96931F54-DA36-9E8F-3D1D-BA85CAD9687A}"/>
              </a:ext>
            </a:extLst>
          </p:cNvPr>
          <p:cNvGraphicFramePr>
            <a:graphicFrameLocks noGrp="1"/>
          </p:cNvGraphicFramePr>
          <p:nvPr>
            <p:ph idx="1"/>
            <p:extLst>
              <p:ext uri="{D42A27DB-BD31-4B8C-83A1-F6EECF244321}">
                <p14:modId xmlns:p14="http://schemas.microsoft.com/office/powerpoint/2010/main" val="2289811056"/>
              </p:ext>
            </p:extLst>
          </p:nvPr>
        </p:nvGraphicFramePr>
        <p:xfrm>
          <a:off x="1012348" y="1636798"/>
          <a:ext cx="10515597" cy="428244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4142546844"/>
                    </a:ext>
                  </a:extLst>
                </a:gridCol>
                <a:gridCol w="3505199">
                  <a:extLst>
                    <a:ext uri="{9D8B030D-6E8A-4147-A177-3AD203B41FA5}">
                      <a16:colId xmlns:a16="http://schemas.microsoft.com/office/drawing/2014/main" val="3658177666"/>
                    </a:ext>
                  </a:extLst>
                </a:gridCol>
                <a:gridCol w="3505199">
                  <a:extLst>
                    <a:ext uri="{9D8B030D-6E8A-4147-A177-3AD203B41FA5}">
                      <a16:colId xmlns:a16="http://schemas.microsoft.com/office/drawing/2014/main" val="1654839697"/>
                    </a:ext>
                  </a:extLst>
                </a:gridCol>
              </a:tblGrid>
              <a:tr h="370840">
                <a:tc>
                  <a:txBody>
                    <a:bodyPr/>
                    <a:lstStyle/>
                    <a:p>
                      <a:pPr algn="r"/>
                      <a:r>
                        <a:rPr lang="pl-PL" sz="1400" dirty="0">
                          <a:solidFill>
                            <a:schemeClr val="bg1"/>
                          </a:solidFill>
                          <a:latin typeface="Tahoma" panose="020B0604030504040204" pitchFamily="34" charset="0"/>
                          <a:ea typeface="Tahoma" panose="020B0604030504040204" pitchFamily="34" charset="0"/>
                          <a:cs typeface="Tahoma" panose="020B0604030504040204" pitchFamily="34" charset="0"/>
                        </a:rPr>
                        <a:t>Outsourcing</a:t>
                      </a:r>
                    </a:p>
                  </a:txBody>
                  <a:tcPr anchor="ctr"/>
                </a:tc>
                <a:tc>
                  <a:txBody>
                    <a:bodyPr/>
                    <a:lstStyle/>
                    <a:p>
                      <a:pPr algn="ctr"/>
                      <a:r>
                        <a:rPr lang="pl-PL" sz="1400" dirty="0">
                          <a:latin typeface="Tahoma" panose="020B0604030504040204" pitchFamily="34" charset="0"/>
                          <a:ea typeface="Tahoma" panose="020B0604030504040204" pitchFamily="34" charset="0"/>
                          <a:cs typeface="Tahoma" panose="020B0604030504040204" pitchFamily="34" charset="0"/>
                        </a:rPr>
                        <a:t>Capital outsourcing</a:t>
                      </a:r>
                    </a:p>
                  </a:txBody>
                  <a:tcPr anchor="ctr"/>
                </a:tc>
                <a:tc>
                  <a:txBody>
                    <a:bodyPr/>
                    <a:lstStyle/>
                    <a:p>
                      <a:pPr algn="ctr"/>
                      <a:r>
                        <a:rPr lang="pl-PL" sz="1400" dirty="0" err="1">
                          <a:latin typeface="Tahoma" panose="020B0604030504040204" pitchFamily="34" charset="0"/>
                          <a:ea typeface="Tahoma" panose="020B0604030504040204" pitchFamily="34" charset="0"/>
                          <a:cs typeface="Tahoma" panose="020B0604030504040204" pitchFamily="34" charset="0"/>
                        </a:rPr>
                        <a:t>Contract</a:t>
                      </a:r>
                      <a:r>
                        <a:rPr lang="pl-PL" sz="1400" dirty="0">
                          <a:latin typeface="Tahoma" panose="020B0604030504040204" pitchFamily="34" charset="0"/>
                          <a:ea typeface="Tahoma" panose="020B0604030504040204" pitchFamily="34" charset="0"/>
                          <a:cs typeface="Tahoma" panose="020B0604030504040204" pitchFamily="34" charset="0"/>
                        </a:rPr>
                        <a:t> outsourcing</a:t>
                      </a:r>
                    </a:p>
                  </a:txBody>
                  <a:tcPr anchor="ctr"/>
                </a:tc>
                <a:extLst>
                  <a:ext uri="{0D108BD9-81ED-4DB2-BD59-A6C34878D82A}">
                    <a16:rowId xmlns:a16="http://schemas.microsoft.com/office/drawing/2014/main" val="3788011779"/>
                  </a:ext>
                </a:extLst>
              </a:tr>
              <a:tr h="370840">
                <a:tc>
                  <a:txBody>
                    <a:bodyPr/>
                    <a:lstStyle/>
                    <a:p>
                      <a:r>
                        <a:rPr lang="pl-PL" sz="1400" dirty="0">
                          <a:solidFill>
                            <a:schemeClr val="tx1"/>
                          </a:solidFill>
                          <a:latin typeface="Tahoma" panose="020B0604030504040204" pitchFamily="34" charset="0"/>
                          <a:ea typeface="Tahoma" panose="020B0604030504040204" pitchFamily="34" charset="0"/>
                          <a:cs typeface="Tahoma" panose="020B0604030504040204" pitchFamily="34" charset="0"/>
                        </a:rPr>
                        <a:t>Form of business </a:t>
                      </a:r>
                      <a:br>
                        <a:rPr lang="pl-PL" sz="14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pl-PL" sz="1400" dirty="0" err="1">
                          <a:solidFill>
                            <a:schemeClr val="tx1"/>
                          </a:solidFill>
                          <a:latin typeface="Tahoma" panose="020B0604030504040204" pitchFamily="34" charset="0"/>
                          <a:ea typeface="Tahoma" panose="020B0604030504040204" pitchFamily="34" charset="0"/>
                          <a:cs typeface="Tahoma" panose="020B0604030504040204" pitchFamily="34" charset="0"/>
                        </a:rPr>
                        <a:t>activity</a:t>
                      </a:r>
                      <a:r>
                        <a:rPr lang="pl-PL" sz="1400" dirty="0">
                          <a:solidFill>
                            <a:schemeClr val="tx1"/>
                          </a:solidFill>
                          <a:latin typeface="Tahoma" panose="020B0604030504040204" pitchFamily="34" charset="0"/>
                          <a:ea typeface="Tahoma" panose="020B0604030504040204" pitchFamily="34" charset="0"/>
                          <a:cs typeface="Tahoma" panose="020B0604030504040204" pitchFamily="34" charset="0"/>
                        </a:rPr>
                        <a:t> transfer</a:t>
                      </a:r>
                    </a:p>
                  </a:txBody>
                  <a:tcPr anchor="ctr">
                    <a:solidFill>
                      <a:srgbClr val="E9EBF5"/>
                    </a:solidFill>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permanent cooperation with an entity related by capital and ownership</a:t>
                      </a:r>
                      <a:endParaRPr lang="pl-PL" sz="1400"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E9EBF5"/>
                    </a:solidFill>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permanent cooperation with an entity that is independent in terms of capital</a:t>
                      </a:r>
                      <a:endParaRPr lang="pl-PL" sz="1400"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E9EBF5"/>
                    </a:solidFill>
                  </a:tcPr>
                </a:tc>
                <a:extLst>
                  <a:ext uri="{0D108BD9-81ED-4DB2-BD59-A6C34878D82A}">
                    <a16:rowId xmlns:a16="http://schemas.microsoft.com/office/drawing/2014/main" val="4014318275"/>
                  </a:ext>
                </a:extLst>
              </a:tr>
              <a:tr h="370840">
                <a:tc rowSpan="2">
                  <a:txBody>
                    <a:bodyPr/>
                    <a:lstStyle/>
                    <a:p>
                      <a:r>
                        <a:rPr lang="pl-PL" sz="1400" dirty="0" err="1">
                          <a:latin typeface="Tahoma" panose="020B0604030504040204" pitchFamily="34" charset="0"/>
                          <a:ea typeface="Tahoma" panose="020B0604030504040204" pitchFamily="34" charset="0"/>
                          <a:cs typeface="Tahoma" panose="020B0604030504040204" pitchFamily="34" charset="0"/>
                        </a:rPr>
                        <a:t>Area</a:t>
                      </a:r>
                      <a:r>
                        <a:rPr lang="pl-PL" sz="1400" dirty="0">
                          <a:latin typeface="Tahoma" panose="020B0604030504040204" pitchFamily="34" charset="0"/>
                          <a:ea typeface="Tahoma" panose="020B0604030504040204" pitchFamily="34" charset="0"/>
                          <a:cs typeface="Tahoma" panose="020B0604030504040204" pitchFamily="34" charset="0"/>
                        </a:rPr>
                        <a:t> </a:t>
                      </a:r>
                      <a:r>
                        <a:rPr lang="pl-PL" sz="1400" dirty="0" err="1">
                          <a:latin typeface="Tahoma" panose="020B0604030504040204" pitchFamily="34" charset="0"/>
                          <a:ea typeface="Tahoma" panose="020B0604030504040204" pitchFamily="34" charset="0"/>
                          <a:cs typeface="Tahoma" panose="020B0604030504040204" pitchFamily="34" charset="0"/>
                        </a:rPr>
                        <a:t>separation</a:t>
                      </a:r>
                      <a:endParaRPr lang="pl-PL" sz="1400"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CFD5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Tahoma" panose="020B0604030504040204" pitchFamily="34" charset="0"/>
                          <a:ea typeface="Tahoma" panose="020B0604030504040204" pitchFamily="34" charset="0"/>
                          <a:cs typeface="Tahoma" panose="020B0604030504040204" pitchFamily="34" charset="0"/>
                        </a:rPr>
                        <a:t>Capital separation </a:t>
                      </a:r>
                      <a:endParaRPr lang="pl-PL" sz="14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rgbClr val="4472C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kern="1200" dirty="0" err="1">
                          <a:solidFill>
                            <a:schemeClr val="bg1"/>
                          </a:solidFill>
                          <a:latin typeface="Tahoma" panose="020B0604030504040204" pitchFamily="34" charset="0"/>
                          <a:ea typeface="Tahoma" panose="020B0604030504040204" pitchFamily="34" charset="0"/>
                          <a:cs typeface="Tahoma" panose="020B0604030504040204" pitchFamily="34" charset="0"/>
                        </a:rPr>
                        <a:t>Contractual</a:t>
                      </a:r>
                      <a:r>
                        <a:rPr lang="pl-PL" sz="1400" b="1" kern="12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pl-PL" sz="1400" b="1" kern="1200" dirty="0" err="1">
                          <a:solidFill>
                            <a:schemeClr val="bg1"/>
                          </a:solidFill>
                          <a:latin typeface="Tahoma" panose="020B0604030504040204" pitchFamily="34" charset="0"/>
                          <a:ea typeface="Tahoma" panose="020B0604030504040204" pitchFamily="34" charset="0"/>
                          <a:cs typeface="Tahoma" panose="020B0604030504040204" pitchFamily="34" charset="0"/>
                        </a:rPr>
                        <a:t>separation</a:t>
                      </a:r>
                      <a:endParaRPr lang="pl-PL" sz="14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rgbClr val="4472C4"/>
                    </a:solidFill>
                  </a:tcPr>
                </a:tc>
                <a:extLst>
                  <a:ext uri="{0D108BD9-81ED-4DB2-BD59-A6C34878D82A}">
                    <a16:rowId xmlns:a16="http://schemas.microsoft.com/office/drawing/2014/main" val="3174087843"/>
                  </a:ext>
                </a:extLst>
              </a:tr>
              <a:tr h="370840">
                <a:tc vMerge="1">
                  <a:txBody>
                    <a:bodyPr/>
                    <a:lstStyle/>
                    <a:p>
                      <a:endParaRPr dirty="0"/>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creation of a new subsidiary on the resource base, which begins its independent market existence; it provides services to the parent company as well as to external entities.</a:t>
                      </a:r>
                      <a:endParaRPr lang="pl-PL"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liquidation of the previously performed function in the enterprise and establishment of formal cooperation with an external, independent supplier who ensures the implementation of tasks; possibility of partial transfer of staff and other resources to the supplier.</a:t>
                      </a:r>
                      <a:endParaRPr lang="pl-PL"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61298166"/>
                  </a:ext>
                </a:extLst>
              </a:tr>
              <a:tr h="370840">
                <a:tc rowSpan="2">
                  <a:txBody>
                    <a:bodyPr/>
                    <a:lstStyle/>
                    <a:p>
                      <a:pPr algn="just">
                        <a:lnSpc>
                          <a:spcPct val="150000"/>
                        </a:lnSpc>
                        <a:spcAft>
                          <a:spcPts val="600"/>
                        </a:spcAft>
                      </a:pPr>
                      <a:r>
                        <a:rPr lang="pl-PL" sz="14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Commission</a:t>
                      </a:r>
                      <a:r>
                        <a:rPr lang="pl-PL"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pl-PL" sz="14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an</a:t>
                      </a:r>
                      <a:r>
                        <a:rPr lang="pl-PL"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 </a:t>
                      </a:r>
                      <a:r>
                        <a:rPr lang="pl-PL" sz="14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area</a:t>
                      </a:r>
                      <a:endParaRPr lang="pl-PL" sz="14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Tahoma" panose="020B0604030504040204" pitchFamily="34" charset="0"/>
                          <a:ea typeface="Tahoma" panose="020B0604030504040204" pitchFamily="34" charset="0"/>
                          <a:cs typeface="Tahoma" panose="020B0604030504040204" pitchFamily="34" charset="0"/>
                        </a:rPr>
                        <a:t>Capital commission</a:t>
                      </a:r>
                      <a:endParaRPr lang="pl-PL" sz="14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rgbClr val="4472C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kern="1200" dirty="0" err="1">
                          <a:solidFill>
                            <a:schemeClr val="bg1"/>
                          </a:solidFill>
                          <a:latin typeface="Tahoma" panose="020B0604030504040204" pitchFamily="34" charset="0"/>
                          <a:ea typeface="Tahoma" panose="020B0604030504040204" pitchFamily="34" charset="0"/>
                          <a:cs typeface="Tahoma" panose="020B0604030504040204" pitchFamily="34" charset="0"/>
                        </a:rPr>
                        <a:t>Contract</a:t>
                      </a:r>
                      <a:r>
                        <a:rPr lang="pl-PL" sz="1400" b="1" kern="12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pl-PL" sz="1400" b="1" kern="1200" dirty="0" err="1">
                          <a:solidFill>
                            <a:schemeClr val="bg1"/>
                          </a:solidFill>
                          <a:latin typeface="Tahoma" panose="020B0604030504040204" pitchFamily="34" charset="0"/>
                          <a:ea typeface="Tahoma" panose="020B0604030504040204" pitchFamily="34" charset="0"/>
                          <a:cs typeface="Tahoma" panose="020B0604030504040204" pitchFamily="34" charset="0"/>
                        </a:rPr>
                        <a:t>commission</a:t>
                      </a:r>
                      <a:endParaRPr lang="pl-PL" sz="14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rgbClr val="4472C4"/>
                    </a:solidFill>
                  </a:tcPr>
                </a:tc>
                <a:extLst>
                  <a:ext uri="{0D108BD9-81ED-4DB2-BD59-A6C34878D82A}">
                    <a16:rowId xmlns:a16="http://schemas.microsoft.com/office/drawing/2014/main" val="1229577477"/>
                  </a:ext>
                </a:extLst>
              </a:tr>
              <a:tr h="370840">
                <a:tc vMerge="1">
                  <a:txBody>
                    <a:bodyPr/>
                    <a:lstStyle/>
                    <a:p>
                      <a:endParaRPr dirty="0"/>
                    </a:p>
                  </a:txBody>
                  <a:tcPr marL="68580" marR="68580" marT="0" marB="0" anchor="ctr"/>
                </a:tc>
                <a:tc>
                  <a:txBody>
                    <a:bodyPr/>
                    <a:lstStyle/>
                    <a:p>
                      <a:pPr marL="0" algn="l" defTabSz="914400" rtl="0" eaLnBrk="1" latinLnBrk="0" hangingPunct="1">
                        <a:lnSpc>
                          <a:spcPct val="100000"/>
                        </a:lnSpc>
                        <a:spcAft>
                          <a:spcPts val="600"/>
                        </a:spcAft>
                      </a:pPr>
                      <a:r>
                        <a:rPr lang="en-US"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purchase of shares or stocks in a company that provides the required services or performs specific tasks; as a result, a capital takeover takes place, and a subsidiary is established</a:t>
                      </a:r>
                      <a:endParaRPr lang="pl-PL" sz="14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rgbClr val="E9EBF5"/>
                    </a:solidFill>
                  </a:tcPr>
                </a:tc>
                <a:tc>
                  <a:txBody>
                    <a:bodyPr/>
                    <a:lstStyle/>
                    <a:p>
                      <a:pPr marL="0" algn="l" defTabSz="914400" rtl="0" eaLnBrk="1" latinLnBrk="0" hangingPunct="1">
                        <a:lnSpc>
                          <a:spcPct val="100000"/>
                        </a:lnSpc>
                        <a:spcAft>
                          <a:spcPts val="600"/>
                        </a:spcAft>
                      </a:pPr>
                      <a:r>
                        <a:rPr lang="en-US"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establishing cooperation with a supplier that is independent in terms of capital and ownership, which begins the implementation of a specific function.</a:t>
                      </a:r>
                      <a:endParaRPr lang="pl-PL" sz="14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rgbClr val="E9EBF5"/>
                    </a:solidFill>
                  </a:tcPr>
                </a:tc>
                <a:extLst>
                  <a:ext uri="{0D108BD9-81ED-4DB2-BD59-A6C34878D82A}">
                    <a16:rowId xmlns:a16="http://schemas.microsoft.com/office/drawing/2014/main" val="2790078837"/>
                  </a:ext>
                </a:extLst>
              </a:tr>
            </a:tbl>
          </a:graphicData>
        </a:graphic>
      </p:graphicFrame>
      <p:cxnSp>
        <p:nvCxnSpPr>
          <p:cNvPr id="18" name="Łącznik prosty 17">
            <a:extLst>
              <a:ext uri="{FF2B5EF4-FFF2-40B4-BE49-F238E27FC236}">
                <a16:creationId xmlns:a16="http://schemas.microsoft.com/office/drawing/2014/main" id="{C93177E3-682F-51E8-EBAA-90AFA5B45B63}"/>
              </a:ext>
            </a:extLst>
          </p:cNvPr>
          <p:cNvCxnSpPr>
            <a:cxnSpLocks/>
          </p:cNvCxnSpPr>
          <p:nvPr/>
        </p:nvCxnSpPr>
        <p:spPr>
          <a:xfrm>
            <a:off x="1012348" y="1636798"/>
            <a:ext cx="3513932" cy="882382"/>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6469248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A68A462F-D831-4E8C-B517-BF09D29C1801}"/>
</file>

<file path=docProps/app.xml><?xml version="1.0" encoding="utf-8"?>
<Properties xmlns="http://schemas.openxmlformats.org/officeDocument/2006/extended-properties" xmlns:vt="http://schemas.openxmlformats.org/officeDocument/2006/docPropsVTypes">
  <TotalTime>3057</TotalTime>
  <Words>3322</Words>
  <Application>Microsoft Office PowerPoint</Application>
  <PresentationFormat>Panoramiczny</PresentationFormat>
  <Paragraphs>369</Paragraphs>
  <Slides>36</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36</vt:i4>
      </vt:variant>
    </vt:vector>
  </HeadingPairs>
  <TitlesOfParts>
    <vt:vector size="43" baseType="lpstr">
      <vt:lpstr>Arial</vt:lpstr>
      <vt:lpstr>Calibri</vt:lpstr>
      <vt:lpstr>Cambria Math</vt:lpstr>
      <vt:lpstr>Symbol</vt:lpstr>
      <vt:lpstr>Tahoma</vt:lpstr>
      <vt:lpstr>Times New Roman</vt:lpstr>
      <vt:lpstr>Motyw pakietu Office</vt:lpstr>
      <vt:lpstr>Advanced using of spreadsheet to analyze logistics data</vt:lpstr>
      <vt:lpstr>Agenda</vt:lpstr>
      <vt:lpstr>Outsourcing definition</vt:lpstr>
      <vt:lpstr>Examples of outsourcing services</vt:lpstr>
      <vt:lpstr>Evolution of outsourcing concept</vt:lpstr>
      <vt:lpstr>Types of outsourcing</vt:lpstr>
      <vt:lpstr>Types of outsourcing</vt:lpstr>
      <vt:lpstr>Types of outsourcing</vt:lpstr>
      <vt:lpstr>Basic types of outsourcing</vt:lpstr>
      <vt:lpstr>Basic types of outsourcing</vt:lpstr>
      <vt:lpstr>Advantages of using outsourcing in modern enterprises</vt:lpstr>
      <vt:lpstr>Advantages of using outsourcing in modern enterprises</vt:lpstr>
      <vt:lpstr>Advantages of using outsourcing in modern enterprises</vt:lpstr>
      <vt:lpstr>Advantages of using outsourcing in modern enterprises</vt:lpstr>
      <vt:lpstr>Make-or-Buy analysis </vt:lpstr>
      <vt:lpstr>Make-or-Buy analysis </vt:lpstr>
      <vt:lpstr>Make-or-Buy analysis </vt:lpstr>
      <vt:lpstr>Cost of Making vs. Buying</vt:lpstr>
      <vt:lpstr>Make-or-Buy analysis </vt:lpstr>
      <vt:lpstr>Make-or-Buy analysis </vt:lpstr>
      <vt:lpstr>Make-or-Buy analysis </vt:lpstr>
      <vt:lpstr>Make-or-Buy analysis </vt:lpstr>
      <vt:lpstr>Make-or-Buy analysis in the context of investment expenditure on production</vt:lpstr>
      <vt:lpstr>Make-or-Buy analysis</vt:lpstr>
      <vt:lpstr>Stages of Make-or-Buy analysis </vt:lpstr>
      <vt:lpstr>Logistics outsourcing</vt:lpstr>
      <vt:lpstr>Logistics outsourcing</vt:lpstr>
      <vt:lpstr>Logistics outsourcing indicatiors</vt:lpstr>
      <vt:lpstr>Stages of logistics outsourcing</vt:lpstr>
      <vt:lpstr>Advantages and disadvantages of logistics outsourcing</vt:lpstr>
      <vt:lpstr>Make-or-Buy Analysis – Example 1</vt:lpstr>
      <vt:lpstr>Make-or-Buy Analysis – Example 1 (solution)</vt:lpstr>
      <vt:lpstr>Make-or-Buy Analysis – Example 1 (solution)</vt:lpstr>
      <vt:lpstr>Make-or-Buy Analysis – Example 1 (solution)</vt:lpstr>
      <vt:lpstr>Summary</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Adrianna Toboła | Wyższa Szkoła Logistyki</cp:lastModifiedBy>
  <cp:revision>75</cp:revision>
  <dcterms:created xsi:type="dcterms:W3CDTF">2023-07-06T12:09:08Z</dcterms:created>
  <dcterms:modified xsi:type="dcterms:W3CDTF">2024-04-18T19:30:35Z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