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93" r:id="rId10"/>
    <p:sldId id="294" r:id="rId11"/>
    <p:sldId id="281" r:id="rId12"/>
    <p:sldId id="282" r:id="rId13"/>
    <p:sldId id="292" r:id="rId14"/>
    <p:sldId id="283" r:id="rId15"/>
    <p:sldId id="284" r:id="rId16"/>
    <p:sldId id="285" r:id="rId17"/>
    <p:sldId id="295" r:id="rId18"/>
    <p:sldId id="296" r:id="rId19"/>
    <p:sldId id="286" r:id="rId20"/>
    <p:sldId id="287" r:id="rId21"/>
    <p:sldId id="288" r:id="rId22"/>
    <p:sldId id="297" r:id="rId23"/>
    <p:sldId id="289" r:id="rId24"/>
    <p:sldId id="290" r:id="rId25"/>
    <p:sldId id="291" r:id="rId26"/>
    <p:sldId id="266" r:id="rId27"/>
    <p:sldId id="263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E4F07-0407-4897-98F6-A2E37BE19CF7}" v="4" dt="2025-02-27T20:55:51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DCE4F07-0407-4897-98F6-A2E37BE19CF7}"/>
    <pc:docChg chg="undo redo custSel addSld delSld modSld">
      <pc:chgData name="Dario Šebalj" userId="a71eced3-786e-4eb6-80ca-f62c4fda7d06" providerId="ADAL" clId="{7DCE4F07-0407-4897-98F6-A2E37BE19CF7}" dt="2025-02-27T20:56:12.393" v="1551" actId="20577"/>
      <pc:docMkLst>
        <pc:docMk/>
      </pc:docMkLst>
      <pc:sldChg chg="modSp mod">
        <pc:chgData name="Dario Šebalj" userId="a71eced3-786e-4eb6-80ca-f62c4fda7d06" providerId="ADAL" clId="{7DCE4F07-0407-4897-98F6-A2E37BE19CF7}" dt="2025-02-27T18:41:40.367" v="127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DCE4F07-0407-4897-98F6-A2E37BE19CF7}" dt="2025-02-27T18:41:30.111" v="1231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DCE4F07-0407-4897-98F6-A2E37BE19CF7}" dt="2025-02-27T18:41:37.118" v="1268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DCE4F07-0407-4897-98F6-A2E37BE19CF7}" dt="2025-02-27T18:41:40.367" v="127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863694609" sldId="261"/>
        </pc:sldMkLst>
      </pc:sldChg>
      <pc:sldChg chg="modSp mod">
        <pc:chgData name="Dario Šebalj" userId="a71eced3-786e-4eb6-80ca-f62c4fda7d06" providerId="ADAL" clId="{7DCE4F07-0407-4897-98F6-A2E37BE19CF7}" dt="2025-02-27T18:42:02.191" v="1287"/>
        <pc:sldMkLst>
          <pc:docMk/>
          <pc:sldMk cId="1952772968" sldId="262"/>
        </pc:sldMkLst>
        <pc:spChg chg="mod">
          <ac:chgData name="Dario Šebalj" userId="a71eced3-786e-4eb6-80ca-f62c4fda7d06" providerId="ADAL" clId="{7DCE4F07-0407-4897-98F6-A2E37BE19CF7}" dt="2025-02-27T18:42:02.191" v="1287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7DCE4F07-0407-4897-98F6-A2E37BE19CF7}" dt="2025-02-27T20:56:12.393" v="1551" actId="20577"/>
        <pc:sldMkLst>
          <pc:docMk/>
          <pc:sldMk cId="4020019421" sldId="263"/>
        </pc:sldMkLst>
        <pc:spChg chg="mod">
          <ac:chgData name="Dario Šebalj" userId="a71eced3-786e-4eb6-80ca-f62c4fda7d06" providerId="ADAL" clId="{7DCE4F07-0407-4897-98F6-A2E37BE19CF7}" dt="2025-02-27T20:56:12.393" v="1551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7DCE4F07-0407-4897-98F6-A2E37BE19CF7}" dt="2025-02-27T18:41:55.621" v="1286"/>
        <pc:sldMkLst>
          <pc:docMk/>
          <pc:sldMk cId="1254930911" sldId="264"/>
        </pc:sldMkLst>
        <pc:spChg chg="mod">
          <ac:chgData name="Dario Šebalj" userId="a71eced3-786e-4eb6-80ca-f62c4fda7d06" providerId="ADAL" clId="{7DCE4F07-0407-4897-98F6-A2E37BE19CF7}" dt="2025-02-27T18:41:49.846" v="1285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7DCE4F07-0407-4897-98F6-A2E37BE19CF7}" dt="2025-02-27T18:41:55.621" v="1286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DCE4F07-0407-4897-98F6-A2E37BE19CF7}" dt="2025-02-27T20:56:04.929" v="1536"/>
        <pc:sldMkLst>
          <pc:docMk/>
          <pc:sldMk cId="3298298427" sldId="266"/>
        </pc:sldMkLst>
        <pc:spChg chg="mod">
          <ac:chgData name="Dario Šebalj" userId="a71eced3-786e-4eb6-80ca-f62c4fda7d06" providerId="ADAL" clId="{7DCE4F07-0407-4897-98F6-A2E37BE19CF7}" dt="2025-02-27T20:55:59.165" v="1535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7DCE4F07-0407-4897-98F6-A2E37BE19CF7}" dt="2025-02-27T20:56:04.929" v="1536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DCE4F07-0407-4897-98F6-A2E37BE19CF7}" dt="2025-02-27T18:42:28.650" v="1298"/>
        <pc:sldMkLst>
          <pc:docMk/>
          <pc:sldMk cId="2749841692" sldId="267"/>
        </pc:sldMkLst>
        <pc:spChg chg="mod">
          <ac:chgData name="Dario Šebalj" userId="a71eced3-786e-4eb6-80ca-f62c4fda7d06" providerId="ADAL" clId="{7DCE4F07-0407-4897-98F6-A2E37BE19CF7}" dt="2025-02-27T18:42:28.650" v="1298"/>
          <ac:spMkLst>
            <pc:docMk/>
            <pc:sldMk cId="2749841692" sldId="267"/>
            <ac:spMk id="5" creationId="{08B1E3E4-9C4A-4CF8-DBD2-8A61BD597723}"/>
          </ac:spMkLst>
        </pc:spChg>
      </pc:sldChg>
      <pc:sldChg chg="addSp delSp modSp mod">
        <pc:chgData name="Dario Šebalj" userId="a71eced3-786e-4eb6-80ca-f62c4fda7d06" providerId="ADAL" clId="{7DCE4F07-0407-4897-98F6-A2E37BE19CF7}" dt="2025-02-27T18:42:19.039" v="1297" actId="14100"/>
        <pc:sldMkLst>
          <pc:docMk/>
          <pc:sldMk cId="113690816" sldId="268"/>
        </pc:sldMkLst>
        <pc:spChg chg="mod">
          <ac:chgData name="Dario Šebalj" userId="a71eced3-786e-4eb6-80ca-f62c4fda7d06" providerId="ADAL" clId="{7DCE4F07-0407-4897-98F6-A2E37BE19CF7}" dt="2025-02-27T18:42:07.512" v="1294" actId="20577"/>
          <ac:spMkLst>
            <pc:docMk/>
            <pc:sldMk cId="113690816" sldId="268"/>
            <ac:spMk id="4" creationId="{1B53A616-BC45-7003-D00A-64BD15781752}"/>
          </ac:spMkLst>
        </pc:spChg>
        <pc:picChg chg="del">
          <ac:chgData name="Dario Šebalj" userId="a71eced3-786e-4eb6-80ca-f62c4fda7d06" providerId="ADAL" clId="{7DCE4F07-0407-4897-98F6-A2E37BE19CF7}" dt="2025-02-27T18:42:16.566" v="1295" actId="478"/>
          <ac:picMkLst>
            <pc:docMk/>
            <pc:sldMk cId="113690816" sldId="268"/>
            <ac:picMk id="2" creationId="{7904A9BC-E266-DAC2-FCD3-571E11AB0F5E}"/>
          </ac:picMkLst>
        </pc:picChg>
        <pc:picChg chg="add mod">
          <ac:chgData name="Dario Šebalj" userId="a71eced3-786e-4eb6-80ca-f62c4fda7d06" providerId="ADAL" clId="{7DCE4F07-0407-4897-98F6-A2E37BE19CF7}" dt="2025-02-27T18:42:19.039" v="1297" actId="14100"/>
          <ac:picMkLst>
            <pc:docMk/>
            <pc:sldMk cId="113690816" sldId="268"/>
            <ac:picMk id="3" creationId="{3A7C598A-6EBB-8769-9302-5253E8468566}"/>
          </ac:picMkLst>
        </pc:picChg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088948264" sldId="270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53431143" sldId="272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21778306" sldId="280"/>
        </pc:sldMkLst>
      </pc:sldChg>
      <pc:sldChg chg="modSp add mod">
        <pc:chgData name="Dario Šebalj" userId="a71eced3-786e-4eb6-80ca-f62c4fda7d06" providerId="ADAL" clId="{7DCE4F07-0407-4897-98F6-A2E37BE19CF7}" dt="2025-02-27T19:11:50.766" v="1325" actId="207"/>
        <pc:sldMkLst>
          <pc:docMk/>
          <pc:sldMk cId="1083203809" sldId="281"/>
        </pc:sldMkLst>
        <pc:spChg chg="mod">
          <ac:chgData name="Dario Šebalj" userId="a71eced3-786e-4eb6-80ca-f62c4fda7d06" providerId="ADAL" clId="{7DCE4F07-0407-4897-98F6-A2E37BE19CF7}" dt="2025-02-27T18:43:23.274" v="1311"/>
          <ac:spMkLst>
            <pc:docMk/>
            <pc:sldMk cId="1083203809" sldId="281"/>
            <ac:spMk id="4" creationId="{BC468A13-2B50-78C7-AFD6-BC6DF419F78D}"/>
          </ac:spMkLst>
        </pc:spChg>
        <pc:spChg chg="mod">
          <ac:chgData name="Dario Šebalj" userId="a71eced3-786e-4eb6-80ca-f62c4fda7d06" providerId="ADAL" clId="{7DCE4F07-0407-4897-98F6-A2E37BE19CF7}" dt="2025-02-27T19:11:50.766" v="1325" actId="207"/>
          <ac:spMkLst>
            <pc:docMk/>
            <pc:sldMk cId="1083203809" sldId="281"/>
            <ac:spMk id="5" creationId="{8776168B-981D-2116-B422-531F834D90C0}"/>
          </ac:spMkLst>
        </pc:spChg>
      </pc:sldChg>
      <pc:sldChg chg="modSp add mod">
        <pc:chgData name="Dario Šebalj" userId="a71eced3-786e-4eb6-80ca-f62c4fda7d06" providerId="ADAL" clId="{7DCE4F07-0407-4897-98F6-A2E37BE19CF7}" dt="2025-02-27T19:12:16.642" v="1341" actId="207"/>
        <pc:sldMkLst>
          <pc:docMk/>
          <pc:sldMk cId="1123745348" sldId="282"/>
        </pc:sldMkLst>
        <pc:spChg chg="mod">
          <ac:chgData name="Dario Šebalj" userId="a71eced3-786e-4eb6-80ca-f62c4fda7d06" providerId="ADAL" clId="{7DCE4F07-0407-4897-98F6-A2E37BE19CF7}" dt="2025-02-27T19:12:02.512" v="1334" actId="20577"/>
          <ac:spMkLst>
            <pc:docMk/>
            <pc:sldMk cId="1123745348" sldId="282"/>
            <ac:spMk id="4" creationId="{C7D72B00-DCBA-4B75-627C-E7649CEA5687}"/>
          </ac:spMkLst>
        </pc:spChg>
        <pc:spChg chg="mod">
          <ac:chgData name="Dario Šebalj" userId="a71eced3-786e-4eb6-80ca-f62c4fda7d06" providerId="ADAL" clId="{7DCE4F07-0407-4897-98F6-A2E37BE19CF7}" dt="2025-02-27T19:12:16.642" v="1341" actId="207"/>
          <ac:spMkLst>
            <pc:docMk/>
            <pc:sldMk cId="1123745348" sldId="282"/>
            <ac:spMk id="5" creationId="{E151D17C-0E63-B342-857A-DD2E04C61332}"/>
          </ac:spMkLst>
        </pc:spChg>
      </pc:sldChg>
      <pc:sldChg chg="modSp new mod">
        <pc:chgData name="Dario Šebalj" userId="a71eced3-786e-4eb6-80ca-f62c4fda7d06" providerId="ADAL" clId="{7DCE4F07-0407-4897-98F6-A2E37BE19CF7}" dt="2025-02-27T19:13:01.338" v="1361" actId="207"/>
        <pc:sldMkLst>
          <pc:docMk/>
          <pc:sldMk cId="43378249" sldId="283"/>
        </pc:sldMkLst>
        <pc:spChg chg="mod">
          <ac:chgData name="Dario Šebalj" userId="a71eced3-786e-4eb6-80ca-f62c4fda7d06" providerId="ADAL" clId="{7DCE4F07-0407-4897-98F6-A2E37BE19CF7}" dt="2025-02-27T19:12:34.396" v="1343"/>
          <ac:spMkLst>
            <pc:docMk/>
            <pc:sldMk cId="43378249" sldId="283"/>
            <ac:spMk id="2" creationId="{25621516-F80F-5B10-D8F2-E44765AD2FAF}"/>
          </ac:spMkLst>
        </pc:spChg>
        <pc:spChg chg="mod">
          <ac:chgData name="Dario Šebalj" userId="a71eced3-786e-4eb6-80ca-f62c4fda7d06" providerId="ADAL" clId="{7DCE4F07-0407-4897-98F6-A2E37BE19CF7}" dt="2025-02-27T19:13:01.338" v="1361" actId="207"/>
          <ac:spMkLst>
            <pc:docMk/>
            <pc:sldMk cId="43378249" sldId="283"/>
            <ac:spMk id="3" creationId="{0A614C7C-41A0-3204-C9F4-EB1418117567}"/>
          </ac:spMkLst>
        </pc:spChg>
      </pc:sldChg>
      <pc:sldChg chg="modSp new mod">
        <pc:chgData name="Dario Šebalj" userId="a71eced3-786e-4eb6-80ca-f62c4fda7d06" providerId="ADAL" clId="{7DCE4F07-0407-4897-98F6-A2E37BE19CF7}" dt="2025-02-27T19:13:35.639" v="1392" actId="20577"/>
        <pc:sldMkLst>
          <pc:docMk/>
          <pc:sldMk cId="1491747484" sldId="284"/>
        </pc:sldMkLst>
        <pc:spChg chg="mod">
          <ac:chgData name="Dario Šebalj" userId="a71eced3-786e-4eb6-80ca-f62c4fda7d06" providerId="ADAL" clId="{7DCE4F07-0407-4897-98F6-A2E37BE19CF7}" dt="2025-02-27T19:13:08.096" v="1381" actId="20577"/>
          <ac:spMkLst>
            <pc:docMk/>
            <pc:sldMk cId="1491747484" sldId="284"/>
            <ac:spMk id="2" creationId="{38F0BB7F-2BDB-60D1-FFFF-DF2230D5920D}"/>
          </ac:spMkLst>
        </pc:spChg>
        <pc:spChg chg="mod">
          <ac:chgData name="Dario Šebalj" userId="a71eced3-786e-4eb6-80ca-f62c4fda7d06" providerId="ADAL" clId="{7DCE4F07-0407-4897-98F6-A2E37BE19CF7}" dt="2025-02-27T19:13:35.639" v="1392" actId="20577"/>
          <ac:spMkLst>
            <pc:docMk/>
            <pc:sldMk cId="1491747484" sldId="284"/>
            <ac:spMk id="3" creationId="{D6989A2B-B3D2-D44E-C88C-50C60AC9DEE8}"/>
          </ac:spMkLst>
        </pc:spChg>
      </pc:sldChg>
      <pc:sldChg chg="modSp add mod">
        <pc:chgData name="Dario Šebalj" userId="a71eced3-786e-4eb6-80ca-f62c4fda7d06" providerId="ADAL" clId="{7DCE4F07-0407-4897-98F6-A2E37BE19CF7}" dt="2025-02-27T19:14:06.667" v="1408" actId="113"/>
        <pc:sldMkLst>
          <pc:docMk/>
          <pc:sldMk cId="2900101392" sldId="285"/>
        </pc:sldMkLst>
        <pc:spChg chg="mod">
          <ac:chgData name="Dario Šebalj" userId="a71eced3-786e-4eb6-80ca-f62c4fda7d06" providerId="ADAL" clId="{7DCE4F07-0407-4897-98F6-A2E37BE19CF7}" dt="2025-02-27T19:13:42.389" v="1393"/>
          <ac:spMkLst>
            <pc:docMk/>
            <pc:sldMk cId="2900101392" sldId="285"/>
            <ac:spMk id="2" creationId="{0C9E9580-C2CD-4BA6-8C64-21E6E606E476}"/>
          </ac:spMkLst>
        </pc:spChg>
        <pc:spChg chg="mod">
          <ac:chgData name="Dario Šebalj" userId="a71eced3-786e-4eb6-80ca-f62c4fda7d06" providerId="ADAL" clId="{7DCE4F07-0407-4897-98F6-A2E37BE19CF7}" dt="2025-02-27T19:14:06.667" v="1408" actId="113"/>
          <ac:spMkLst>
            <pc:docMk/>
            <pc:sldMk cId="2900101392" sldId="285"/>
            <ac:spMk id="3" creationId="{26990851-F33A-AE80-25C2-9D417121A5A8}"/>
          </ac:spMkLst>
        </pc:spChg>
      </pc:sldChg>
      <pc:sldChg chg="modSp new mod">
        <pc:chgData name="Dario Šebalj" userId="a71eced3-786e-4eb6-80ca-f62c4fda7d06" providerId="ADAL" clId="{7DCE4F07-0407-4897-98F6-A2E37BE19CF7}" dt="2025-02-27T19:15:22.608" v="1452"/>
        <pc:sldMkLst>
          <pc:docMk/>
          <pc:sldMk cId="1244386267" sldId="286"/>
        </pc:sldMkLst>
        <pc:spChg chg="mod">
          <ac:chgData name="Dario Šebalj" userId="a71eced3-786e-4eb6-80ca-f62c4fda7d06" providerId="ADAL" clId="{7DCE4F07-0407-4897-98F6-A2E37BE19CF7}" dt="2025-02-27T19:15:15.936" v="1451" actId="20577"/>
          <ac:spMkLst>
            <pc:docMk/>
            <pc:sldMk cId="1244386267" sldId="286"/>
            <ac:spMk id="2" creationId="{7AFBFB25-70BD-09A0-D06F-8E7BC7981DBD}"/>
          </ac:spMkLst>
        </pc:spChg>
        <pc:spChg chg="mod">
          <ac:chgData name="Dario Šebalj" userId="a71eced3-786e-4eb6-80ca-f62c4fda7d06" providerId="ADAL" clId="{7DCE4F07-0407-4897-98F6-A2E37BE19CF7}" dt="2025-02-27T19:15:22.608" v="1452"/>
          <ac:spMkLst>
            <pc:docMk/>
            <pc:sldMk cId="1244386267" sldId="286"/>
            <ac:spMk id="3" creationId="{090B2506-FF24-DC2E-330C-CD7463AE59BE}"/>
          </ac:spMkLst>
        </pc:spChg>
      </pc:sldChg>
      <pc:sldChg chg="modSp new mod">
        <pc:chgData name="Dario Šebalj" userId="a71eced3-786e-4eb6-80ca-f62c4fda7d06" providerId="ADAL" clId="{7DCE4F07-0407-4897-98F6-A2E37BE19CF7}" dt="2025-02-27T19:15:38.748" v="1454"/>
        <pc:sldMkLst>
          <pc:docMk/>
          <pc:sldMk cId="1357366281" sldId="287"/>
        </pc:sldMkLst>
        <pc:spChg chg="mod">
          <ac:chgData name="Dario Šebalj" userId="a71eced3-786e-4eb6-80ca-f62c4fda7d06" providerId="ADAL" clId="{7DCE4F07-0407-4897-98F6-A2E37BE19CF7}" dt="2025-02-27T19:15:29.220" v="1453"/>
          <ac:spMkLst>
            <pc:docMk/>
            <pc:sldMk cId="1357366281" sldId="287"/>
            <ac:spMk id="2" creationId="{87BE5DCE-5EDD-B994-4FD8-0EA5030A84EF}"/>
          </ac:spMkLst>
        </pc:spChg>
        <pc:spChg chg="mod">
          <ac:chgData name="Dario Šebalj" userId="a71eced3-786e-4eb6-80ca-f62c4fda7d06" providerId="ADAL" clId="{7DCE4F07-0407-4897-98F6-A2E37BE19CF7}" dt="2025-02-27T19:15:38.748" v="1454"/>
          <ac:spMkLst>
            <pc:docMk/>
            <pc:sldMk cId="1357366281" sldId="287"/>
            <ac:spMk id="3" creationId="{B609103A-55DC-3F64-4A17-664D56B8FFF8}"/>
          </ac:spMkLst>
        </pc:spChg>
      </pc:sldChg>
      <pc:sldChg chg="modSp new mod">
        <pc:chgData name="Dario Šebalj" userId="a71eced3-786e-4eb6-80ca-f62c4fda7d06" providerId="ADAL" clId="{7DCE4F07-0407-4897-98F6-A2E37BE19CF7}" dt="2025-02-27T19:16:06.312" v="1474" actId="207"/>
        <pc:sldMkLst>
          <pc:docMk/>
          <pc:sldMk cId="3379767869" sldId="288"/>
        </pc:sldMkLst>
        <pc:spChg chg="mod">
          <ac:chgData name="Dario Šebalj" userId="a71eced3-786e-4eb6-80ca-f62c4fda7d06" providerId="ADAL" clId="{7DCE4F07-0407-4897-98F6-A2E37BE19CF7}" dt="2025-02-27T19:15:42.624" v="1461" actId="20577"/>
          <ac:spMkLst>
            <pc:docMk/>
            <pc:sldMk cId="3379767869" sldId="288"/>
            <ac:spMk id="2" creationId="{DE678057-E6B0-A017-5A3F-940C03350C20}"/>
          </ac:spMkLst>
        </pc:spChg>
        <pc:spChg chg="mod">
          <ac:chgData name="Dario Šebalj" userId="a71eced3-786e-4eb6-80ca-f62c4fda7d06" providerId="ADAL" clId="{7DCE4F07-0407-4897-98F6-A2E37BE19CF7}" dt="2025-02-27T19:16:06.312" v="1474" actId="207"/>
          <ac:spMkLst>
            <pc:docMk/>
            <pc:sldMk cId="3379767869" sldId="288"/>
            <ac:spMk id="3" creationId="{BEFB85AD-1A81-7315-0F37-543D8357E24F}"/>
          </ac:spMkLst>
        </pc:spChg>
      </pc:sldChg>
      <pc:sldChg chg="modSp new mod">
        <pc:chgData name="Dario Šebalj" userId="a71eced3-786e-4eb6-80ca-f62c4fda7d06" providerId="ADAL" clId="{7DCE4F07-0407-4897-98F6-A2E37BE19CF7}" dt="2025-02-27T20:55:16.995" v="1498" actId="403"/>
        <pc:sldMkLst>
          <pc:docMk/>
          <pc:sldMk cId="998319202" sldId="289"/>
        </pc:sldMkLst>
        <pc:spChg chg="mod">
          <ac:chgData name="Dario Šebalj" userId="a71eced3-786e-4eb6-80ca-f62c4fda7d06" providerId="ADAL" clId="{7DCE4F07-0407-4897-98F6-A2E37BE19CF7}" dt="2025-02-27T20:55:02.391" v="1492" actId="20577"/>
          <ac:spMkLst>
            <pc:docMk/>
            <pc:sldMk cId="998319202" sldId="289"/>
            <ac:spMk id="2" creationId="{7FF41DAE-EACD-A6AD-3515-D9414E1D75F7}"/>
          </ac:spMkLst>
        </pc:spChg>
        <pc:spChg chg="mod">
          <ac:chgData name="Dario Šebalj" userId="a71eced3-786e-4eb6-80ca-f62c4fda7d06" providerId="ADAL" clId="{7DCE4F07-0407-4897-98F6-A2E37BE19CF7}" dt="2025-02-27T20:55:16.995" v="1498" actId="403"/>
          <ac:spMkLst>
            <pc:docMk/>
            <pc:sldMk cId="998319202" sldId="289"/>
            <ac:spMk id="3" creationId="{41526FA5-A2CB-C4BE-FA7D-6BD14D1B6204}"/>
          </ac:spMkLst>
        </pc:spChg>
      </pc:sldChg>
      <pc:sldChg chg="modSp new mod">
        <pc:chgData name="Dario Šebalj" userId="a71eced3-786e-4eb6-80ca-f62c4fda7d06" providerId="ADAL" clId="{7DCE4F07-0407-4897-98F6-A2E37BE19CF7}" dt="2025-02-27T20:55:43.341" v="1522" actId="113"/>
        <pc:sldMkLst>
          <pc:docMk/>
          <pc:sldMk cId="616146928" sldId="290"/>
        </pc:sldMkLst>
        <pc:spChg chg="mod">
          <ac:chgData name="Dario Šebalj" userId="a71eced3-786e-4eb6-80ca-f62c4fda7d06" providerId="ADAL" clId="{7DCE4F07-0407-4897-98F6-A2E37BE19CF7}" dt="2025-02-27T20:55:23.099" v="1511" actId="20577"/>
          <ac:spMkLst>
            <pc:docMk/>
            <pc:sldMk cId="616146928" sldId="290"/>
            <ac:spMk id="2" creationId="{F05EE465-3407-AFAD-849A-D2E4BF0B7BE8}"/>
          </ac:spMkLst>
        </pc:spChg>
        <pc:spChg chg="mod">
          <ac:chgData name="Dario Šebalj" userId="a71eced3-786e-4eb6-80ca-f62c4fda7d06" providerId="ADAL" clId="{7DCE4F07-0407-4897-98F6-A2E37BE19CF7}" dt="2025-02-27T20:55:43.341" v="1522" actId="113"/>
          <ac:spMkLst>
            <pc:docMk/>
            <pc:sldMk cId="616146928" sldId="290"/>
            <ac:spMk id="3" creationId="{7FDA6D77-59FB-19CA-7856-63C34378AA31}"/>
          </ac:spMkLst>
        </pc:spChg>
      </pc:sldChg>
      <pc:sldChg chg="addSp delSp modSp new mod">
        <pc:chgData name="Dario Šebalj" userId="a71eced3-786e-4eb6-80ca-f62c4fda7d06" providerId="ADAL" clId="{7DCE4F07-0407-4897-98F6-A2E37BE19CF7}" dt="2025-02-27T20:55:55.481" v="1526" actId="1076"/>
        <pc:sldMkLst>
          <pc:docMk/>
          <pc:sldMk cId="850187870" sldId="291"/>
        </pc:sldMkLst>
        <pc:picChg chg="add mod">
          <ac:chgData name="Dario Šebalj" userId="a71eced3-786e-4eb6-80ca-f62c4fda7d06" providerId="ADAL" clId="{7DCE4F07-0407-4897-98F6-A2E37BE19CF7}" dt="2025-02-27T20:55:55.481" v="1526" actId="1076"/>
          <ac:picMkLst>
            <pc:docMk/>
            <pc:sldMk cId="850187870" sldId="291"/>
            <ac:picMk id="3" creationId="{CD1400A3-9468-DC9D-2CCF-25A5920F806B}"/>
          </ac:picMkLst>
        </pc:picChg>
        <pc:picChg chg="del">
          <ac:chgData name="Dario Šebalj" userId="a71eced3-786e-4eb6-80ca-f62c4fda7d06" providerId="ADAL" clId="{7DCE4F07-0407-4897-98F6-A2E37BE19CF7}" dt="2025-02-27T20:55:51.048" v="1523" actId="478"/>
          <ac:picMkLst>
            <pc:docMk/>
            <pc:sldMk cId="850187870" sldId="291"/>
            <ac:picMk id="4" creationId="{26F74E09-0AEC-25C3-2EDD-94DFAEBDB13C}"/>
          </ac:picMkLst>
        </pc:picChg>
      </pc:sldChg>
      <pc:sldChg chg="modSp new mod">
        <pc:chgData name="Dario Šebalj" userId="a71eced3-786e-4eb6-80ca-f62c4fda7d06" providerId="ADAL" clId="{7DCE4F07-0407-4897-98F6-A2E37BE19CF7}" dt="2025-02-27T19:12:24.989" v="1342"/>
        <pc:sldMkLst>
          <pc:docMk/>
          <pc:sldMk cId="1368560578" sldId="292"/>
        </pc:sldMkLst>
        <pc:spChg chg="mod">
          <ac:chgData name="Dario Šebalj" userId="a71eced3-786e-4eb6-80ca-f62c4fda7d06" providerId="ADAL" clId="{7DCE4F07-0407-4897-98F6-A2E37BE19CF7}" dt="2025-02-27T19:12:24.989" v="1342"/>
          <ac:spMkLst>
            <pc:docMk/>
            <pc:sldMk cId="1368560578" sldId="292"/>
            <ac:spMk id="3" creationId="{40E8DD3F-BD53-AB26-D01C-34B7153D96C9}"/>
          </ac:spMkLst>
        </pc:spChg>
      </pc:sldChg>
      <pc:sldChg chg="modSp new mod">
        <pc:chgData name="Dario Šebalj" userId="a71eced3-786e-4eb6-80ca-f62c4fda7d06" providerId="ADAL" clId="{7DCE4F07-0407-4897-98F6-A2E37BE19CF7}" dt="2025-02-27T18:42:48.512" v="1302" actId="20577"/>
        <pc:sldMkLst>
          <pc:docMk/>
          <pc:sldMk cId="3507469142" sldId="293"/>
        </pc:sldMkLst>
        <pc:spChg chg="mod">
          <ac:chgData name="Dario Šebalj" userId="a71eced3-786e-4eb6-80ca-f62c4fda7d06" providerId="ADAL" clId="{7DCE4F07-0407-4897-98F6-A2E37BE19CF7}" dt="2025-02-27T18:42:48.512" v="1302" actId="20577"/>
          <ac:spMkLst>
            <pc:docMk/>
            <pc:sldMk cId="3507469142" sldId="293"/>
            <ac:spMk id="3" creationId="{F68BC3EF-F429-018F-8358-3123D1114BC6}"/>
          </ac:spMkLst>
        </pc:spChg>
      </pc:sldChg>
      <pc:sldChg chg="modSp new mod">
        <pc:chgData name="Dario Šebalj" userId="a71eced3-786e-4eb6-80ca-f62c4fda7d06" providerId="ADAL" clId="{7DCE4F07-0407-4897-98F6-A2E37BE19CF7}" dt="2025-02-27T18:43:13.845" v="1310" actId="207"/>
        <pc:sldMkLst>
          <pc:docMk/>
          <pc:sldMk cId="4259076070" sldId="294"/>
        </pc:sldMkLst>
        <pc:spChg chg="mod">
          <ac:chgData name="Dario Šebalj" userId="a71eced3-786e-4eb6-80ca-f62c4fda7d06" providerId="ADAL" clId="{7DCE4F07-0407-4897-98F6-A2E37BE19CF7}" dt="2025-02-27T18:42:56.552" v="1303"/>
          <ac:spMkLst>
            <pc:docMk/>
            <pc:sldMk cId="4259076070" sldId="294"/>
            <ac:spMk id="2" creationId="{8386D5CC-8F85-FD7C-522B-F3EFD02C0DF9}"/>
          </ac:spMkLst>
        </pc:spChg>
        <pc:spChg chg="mod">
          <ac:chgData name="Dario Šebalj" userId="a71eced3-786e-4eb6-80ca-f62c4fda7d06" providerId="ADAL" clId="{7DCE4F07-0407-4897-98F6-A2E37BE19CF7}" dt="2025-02-27T18:43:13.845" v="1310" actId="207"/>
          <ac:spMkLst>
            <pc:docMk/>
            <pc:sldMk cId="4259076070" sldId="294"/>
            <ac:spMk id="3" creationId="{601B6C61-E359-1E86-8442-D8011BEBC24C}"/>
          </ac:spMkLst>
        </pc:spChg>
      </pc:sldChg>
      <pc:sldChg chg="modSp new mod">
        <pc:chgData name="Dario Šebalj" userId="a71eced3-786e-4eb6-80ca-f62c4fda7d06" providerId="ADAL" clId="{7DCE4F07-0407-4897-98F6-A2E37BE19CF7}" dt="2025-02-27T19:14:42.882" v="1428" actId="403"/>
        <pc:sldMkLst>
          <pc:docMk/>
          <pc:sldMk cId="1787209317" sldId="295"/>
        </pc:sldMkLst>
        <pc:spChg chg="mod">
          <ac:chgData name="Dario Šebalj" userId="a71eced3-786e-4eb6-80ca-f62c4fda7d06" providerId="ADAL" clId="{7DCE4F07-0407-4897-98F6-A2E37BE19CF7}" dt="2025-02-27T19:14:13.382" v="1409"/>
          <ac:spMkLst>
            <pc:docMk/>
            <pc:sldMk cId="1787209317" sldId="295"/>
            <ac:spMk id="2" creationId="{BCB233A8-4273-1671-71F1-2D2DD0DDF201}"/>
          </ac:spMkLst>
        </pc:spChg>
        <pc:spChg chg="mod">
          <ac:chgData name="Dario Šebalj" userId="a71eced3-786e-4eb6-80ca-f62c4fda7d06" providerId="ADAL" clId="{7DCE4F07-0407-4897-98F6-A2E37BE19CF7}" dt="2025-02-27T19:14:42.882" v="1428" actId="403"/>
          <ac:spMkLst>
            <pc:docMk/>
            <pc:sldMk cId="1787209317" sldId="295"/>
            <ac:spMk id="3" creationId="{7B252A29-6739-F4BB-F2F4-FAEB0AE019FE}"/>
          </ac:spMkLst>
        </pc:spChg>
      </pc:sldChg>
      <pc:sldChg chg="modSp add mod">
        <pc:chgData name="Dario Šebalj" userId="a71eced3-786e-4eb6-80ca-f62c4fda7d06" providerId="ADAL" clId="{7DCE4F07-0407-4897-98F6-A2E37BE19CF7}" dt="2025-02-27T19:15:08.675" v="1443" actId="403"/>
        <pc:sldMkLst>
          <pc:docMk/>
          <pc:sldMk cId="1524796409" sldId="296"/>
        </pc:sldMkLst>
        <pc:spChg chg="mod">
          <ac:chgData name="Dario Šebalj" userId="a71eced3-786e-4eb6-80ca-f62c4fda7d06" providerId="ADAL" clId="{7DCE4F07-0407-4897-98F6-A2E37BE19CF7}" dt="2025-02-27T19:14:48.949" v="1429"/>
          <ac:spMkLst>
            <pc:docMk/>
            <pc:sldMk cId="1524796409" sldId="296"/>
            <ac:spMk id="2" creationId="{BCB233A8-4273-1671-71F1-2D2DD0DDF201}"/>
          </ac:spMkLst>
        </pc:spChg>
        <pc:spChg chg="mod">
          <ac:chgData name="Dario Šebalj" userId="a71eced3-786e-4eb6-80ca-f62c4fda7d06" providerId="ADAL" clId="{7DCE4F07-0407-4897-98F6-A2E37BE19CF7}" dt="2025-02-27T19:15:08.675" v="1443" actId="403"/>
          <ac:spMkLst>
            <pc:docMk/>
            <pc:sldMk cId="1524796409" sldId="296"/>
            <ac:spMk id="3" creationId="{7B252A29-6739-F4BB-F2F4-FAEB0AE019FE}"/>
          </ac:spMkLst>
        </pc:spChg>
      </pc:sldChg>
      <pc:sldChg chg="modSp new mod">
        <pc:chgData name="Dario Šebalj" userId="a71eced3-786e-4eb6-80ca-f62c4fda7d06" providerId="ADAL" clId="{7DCE4F07-0407-4897-98F6-A2E37BE19CF7}" dt="2025-02-27T20:54:40.264" v="1486" actId="27636"/>
        <pc:sldMkLst>
          <pc:docMk/>
          <pc:sldMk cId="3544479064" sldId="297"/>
        </pc:sldMkLst>
        <pc:spChg chg="mod">
          <ac:chgData name="Dario Šebalj" userId="a71eced3-786e-4eb6-80ca-f62c4fda7d06" providerId="ADAL" clId="{7DCE4F07-0407-4897-98F6-A2E37BE19CF7}" dt="2025-02-27T19:16:14.163" v="1475"/>
          <ac:spMkLst>
            <pc:docMk/>
            <pc:sldMk cId="3544479064" sldId="297"/>
            <ac:spMk id="2" creationId="{F8EE9702-F4E3-6729-5959-A4DC711C9735}"/>
          </ac:spMkLst>
        </pc:spChg>
        <pc:spChg chg="mod">
          <ac:chgData name="Dario Šebalj" userId="a71eced3-786e-4eb6-80ca-f62c4fda7d06" providerId="ADAL" clId="{7DCE4F07-0407-4897-98F6-A2E37BE19CF7}" dt="2025-02-27T20:54:40.264" v="1486" actId="27636"/>
          <ac:spMkLst>
            <pc:docMk/>
            <pc:sldMk cId="3544479064" sldId="297"/>
            <ac:spMk id="3" creationId="{4A7C88F3-CF8D-9042-2AA6-139F3761DED4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Informacijski sustavi u logistici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8F10-C389-B20D-8212-28F62ADD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DD3F-BD53-AB26-D01C-34B7153D9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razlog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implementiraju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vrlo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složena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većina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propadne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Saundersu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(2022),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80%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otkazano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odgođeno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55%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ispunilo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dionika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856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1516-F80F-5B10-D8F2-E44765A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Najkritičnija pitanja u implementaciji ERP-a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4C7C-41A0-3204-C9F4-EB141811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Podrška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najvišeg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menadžmenta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podrška</a:t>
            </a:r>
            <a:r>
              <a:rPr lang="en-US" sz="2000" dirty="0"/>
              <a:t>, </a:t>
            </a:r>
            <a:r>
              <a:rPr lang="en-US" sz="2000" dirty="0" err="1"/>
              <a:t>strateško</a:t>
            </a:r>
            <a:r>
              <a:rPr lang="en-US" sz="2000" dirty="0"/>
              <a:t> </a:t>
            </a:r>
            <a:r>
              <a:rPr lang="en-US" sz="2000" dirty="0" err="1"/>
              <a:t>usmjerenje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aktivno</a:t>
            </a:r>
            <a:r>
              <a:rPr lang="en-US" sz="2000" dirty="0"/>
              <a:t> </a:t>
            </a:r>
            <a:r>
              <a:rPr lang="en-US" sz="2000" dirty="0" err="1"/>
              <a:t>uključivanje</a:t>
            </a:r>
            <a:r>
              <a:rPr lang="en-US" sz="2000" dirty="0"/>
              <a:t> </a:t>
            </a:r>
            <a:r>
              <a:rPr lang="en-US" sz="2000" dirty="0" err="1"/>
              <a:t>najvišeg</a:t>
            </a:r>
            <a:r>
              <a:rPr lang="en-US" sz="2000" dirty="0"/>
              <a:t> </a:t>
            </a:r>
            <a:r>
              <a:rPr lang="en-US" sz="2000" dirty="0" err="1"/>
              <a:t>menadžmenta</a:t>
            </a:r>
            <a:r>
              <a:rPr lang="en-US" sz="2000" dirty="0"/>
              <a:t> </a:t>
            </a:r>
            <a:r>
              <a:rPr lang="en-US" sz="2000" dirty="0" err="1"/>
              <a:t>ključni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za </a:t>
            </a:r>
            <a:r>
              <a:rPr lang="en-US" sz="2000" dirty="0" err="1"/>
              <a:t>uspješnu</a:t>
            </a:r>
            <a:r>
              <a:rPr lang="en-US" sz="2000" dirty="0"/>
              <a:t> </a:t>
            </a:r>
            <a:r>
              <a:rPr lang="en-US" sz="2000" dirty="0" err="1"/>
              <a:t>implementaciju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ERP </a:t>
            </a:r>
            <a:r>
              <a:rPr lang="en-US" sz="2000" dirty="0" err="1"/>
              <a:t>sustavima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Upravljanje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promjenama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otpor</a:t>
            </a:r>
            <a:r>
              <a:rPr lang="en-US" sz="2000" dirty="0"/>
              <a:t>, </a:t>
            </a:r>
            <a:r>
              <a:rPr lang="en-US" sz="2000" dirty="0" err="1"/>
              <a:t>posebno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srednjih</a:t>
            </a:r>
            <a:r>
              <a:rPr lang="en-US" sz="2000" dirty="0"/>
              <a:t> </a:t>
            </a:r>
            <a:r>
              <a:rPr lang="en-US" sz="2000" dirty="0" err="1"/>
              <a:t>menadžera</a:t>
            </a:r>
            <a:r>
              <a:rPr lang="en-US" sz="2000" dirty="0"/>
              <a:t> </a:t>
            </a:r>
            <a:r>
              <a:rPr lang="en-US" sz="2000" dirty="0" err="1"/>
              <a:t>naviknutih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tradicionalne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,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značajne</a:t>
            </a:r>
            <a:r>
              <a:rPr lang="en-US" sz="2000" dirty="0"/>
              <a:t> </a:t>
            </a:r>
            <a:r>
              <a:rPr lang="en-US" sz="2000" dirty="0" err="1"/>
              <a:t>izazove</a:t>
            </a:r>
            <a:r>
              <a:rPr lang="en-US" sz="2000" dirty="0"/>
              <a:t> za </a:t>
            </a:r>
            <a:r>
              <a:rPr lang="en-US" sz="2000" dirty="0" err="1"/>
              <a:t>usvajanje</a:t>
            </a:r>
            <a:r>
              <a:rPr lang="en-US" sz="2000" dirty="0"/>
              <a:t> </a:t>
            </a:r>
            <a:r>
              <a:rPr lang="en-US" sz="2000" dirty="0" err="1"/>
              <a:t>novih</a:t>
            </a:r>
            <a:r>
              <a:rPr lang="en-US" sz="2000" dirty="0"/>
              <a:t> ERP </a:t>
            </a:r>
            <a:r>
              <a:rPr lang="en-US" sz="2000" dirty="0" err="1"/>
              <a:t>sustava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Obuka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razvoj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složenost</a:t>
            </a:r>
            <a:r>
              <a:rPr lang="en-US" sz="2000" dirty="0"/>
              <a:t> ERP </a:t>
            </a:r>
            <a:r>
              <a:rPr lang="en-US" sz="2000" dirty="0" err="1"/>
              <a:t>sustava</a:t>
            </a:r>
            <a:r>
              <a:rPr lang="en-US" sz="2000" dirty="0"/>
              <a:t> </a:t>
            </a:r>
            <a:r>
              <a:rPr lang="en-US" sz="2000" dirty="0" err="1"/>
              <a:t>zahtijeva</a:t>
            </a:r>
            <a:r>
              <a:rPr lang="en-US" sz="2000" dirty="0"/>
              <a:t> </a:t>
            </a:r>
            <a:r>
              <a:rPr lang="en-US" sz="2000" dirty="0" err="1"/>
              <a:t>opsežnu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stalnu</a:t>
            </a:r>
            <a:r>
              <a:rPr lang="en-US" sz="2000" dirty="0"/>
              <a:t> </a:t>
            </a:r>
            <a:r>
              <a:rPr lang="en-US" sz="2000" dirty="0" err="1"/>
              <a:t>obuku</a:t>
            </a:r>
            <a:r>
              <a:rPr lang="en-US" sz="2000" dirty="0"/>
              <a:t> </a:t>
            </a:r>
            <a:r>
              <a:rPr lang="en-US" sz="2000" dirty="0" err="1"/>
              <a:t>zaposlenika</a:t>
            </a:r>
            <a:r>
              <a:rPr lang="en-US" sz="2000" dirty="0"/>
              <a:t>,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čemu</a:t>
            </a:r>
            <a:r>
              <a:rPr lang="en-US" sz="2000" dirty="0"/>
              <a:t> </a:t>
            </a:r>
            <a:r>
              <a:rPr lang="en-US" sz="2000" dirty="0" err="1"/>
              <a:t>nedovoljna</a:t>
            </a:r>
            <a:r>
              <a:rPr lang="en-US" sz="2000" dirty="0"/>
              <a:t> </a:t>
            </a:r>
            <a:r>
              <a:rPr lang="en-US" sz="2000" dirty="0" err="1"/>
              <a:t>obuka</a:t>
            </a:r>
            <a:r>
              <a:rPr lang="en-US" sz="2000" dirty="0"/>
              <a:t> </a:t>
            </a:r>
            <a:r>
              <a:rPr lang="en-US" sz="2000" dirty="0" err="1"/>
              <a:t>dovodi</a:t>
            </a:r>
            <a:r>
              <a:rPr lang="en-US" sz="2000" dirty="0"/>
              <a:t> do </a:t>
            </a:r>
            <a:r>
              <a:rPr lang="en-US" sz="2000" dirty="0" err="1"/>
              <a:t>potencijalnih</a:t>
            </a:r>
            <a:r>
              <a:rPr lang="en-US" sz="2000" dirty="0"/>
              <a:t> </a:t>
            </a:r>
            <a:r>
              <a:rPr lang="en-US" sz="2000" dirty="0" err="1"/>
              <a:t>kvarova</a:t>
            </a:r>
            <a:r>
              <a:rPr lang="en-US" sz="2000" dirty="0"/>
              <a:t> ERP-a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često</a:t>
            </a:r>
            <a:r>
              <a:rPr lang="en-US" sz="2000" dirty="0"/>
              <a:t>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skrivene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za </a:t>
            </a:r>
            <a:r>
              <a:rPr lang="en-US" sz="2000" dirty="0" err="1"/>
              <a:t>organizacije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Učinkovita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komunikacija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jasna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kontinuirana</a:t>
            </a:r>
            <a:r>
              <a:rPr lang="en-US" sz="2000" dirty="0"/>
              <a:t> </a:t>
            </a:r>
            <a:r>
              <a:rPr lang="en-US" sz="2000" dirty="0" err="1"/>
              <a:t>komunikacija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koordinacija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 </a:t>
            </a:r>
            <a:r>
              <a:rPr lang="en-US" sz="2000" dirty="0" err="1"/>
              <a:t>odjela</a:t>
            </a:r>
            <a:r>
              <a:rPr lang="en-US" sz="2000" dirty="0"/>
              <a:t> </a:t>
            </a:r>
            <a:r>
              <a:rPr lang="en-US" sz="2000" dirty="0" err="1"/>
              <a:t>ključna</a:t>
            </a:r>
            <a:r>
              <a:rPr lang="en-US" sz="2000" dirty="0"/>
              <a:t> je za </a:t>
            </a:r>
            <a:r>
              <a:rPr lang="en-US" sz="2000" dirty="0" err="1"/>
              <a:t>uspješnu</a:t>
            </a:r>
            <a:r>
              <a:rPr lang="en-US" sz="2000" dirty="0"/>
              <a:t> </a:t>
            </a:r>
            <a:r>
              <a:rPr lang="en-US" sz="2000" dirty="0" err="1"/>
              <a:t>implementaciju</a:t>
            </a:r>
            <a:r>
              <a:rPr lang="en-US" sz="2000" dirty="0"/>
              <a:t> ERP-a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organizacijskim</a:t>
            </a:r>
            <a:r>
              <a:rPr lang="en-US" sz="2000" dirty="0"/>
              <a:t> </a:t>
            </a:r>
            <a:r>
              <a:rPr lang="en-US" sz="2000" dirty="0" err="1"/>
              <a:t>promjenama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Integracija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sustava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uključuje</a:t>
            </a:r>
            <a:r>
              <a:rPr lang="en-US" sz="2000" dirty="0"/>
              <a:t> </a:t>
            </a:r>
            <a:r>
              <a:rPr lang="en-US" sz="2000" dirty="0" err="1"/>
              <a:t>složeni</a:t>
            </a:r>
            <a:r>
              <a:rPr lang="en-US" sz="2000" dirty="0"/>
              <a:t> </a:t>
            </a:r>
            <a:r>
              <a:rPr lang="en-US" sz="2000" dirty="0" err="1"/>
              <a:t>zadatak</a:t>
            </a:r>
            <a:r>
              <a:rPr lang="en-US" sz="2000" dirty="0"/>
              <a:t> </a:t>
            </a:r>
            <a:r>
              <a:rPr lang="en-US" sz="2000" dirty="0" err="1"/>
              <a:t>integracije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ERP </a:t>
            </a:r>
            <a:r>
              <a:rPr lang="en-US" sz="2000" dirty="0" err="1"/>
              <a:t>modula</a:t>
            </a:r>
            <a:r>
              <a:rPr lang="en-US" sz="2000" dirty="0"/>
              <a:t> s </a:t>
            </a:r>
            <a:r>
              <a:rPr lang="en-US" sz="2000" dirty="0" err="1"/>
              <a:t>postojećim</a:t>
            </a:r>
            <a:r>
              <a:rPr lang="en-US" sz="2000" dirty="0"/>
              <a:t> </a:t>
            </a:r>
            <a:r>
              <a:rPr lang="en-US" sz="2000" dirty="0" err="1"/>
              <a:t>poslovnim</a:t>
            </a:r>
            <a:r>
              <a:rPr lang="en-US" sz="2000" dirty="0"/>
              <a:t> </a:t>
            </a:r>
            <a:r>
              <a:rPr lang="en-US" sz="2000" dirty="0" err="1"/>
              <a:t>aplikacijama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naslijeđenim</a:t>
            </a:r>
            <a:r>
              <a:rPr lang="en-US" sz="2000" dirty="0"/>
              <a:t> </a:t>
            </a:r>
            <a:r>
              <a:rPr lang="en-US" sz="2000" dirty="0" err="1"/>
              <a:t>sustavima</a:t>
            </a:r>
            <a:r>
              <a:rPr lang="en-US" sz="2000" dirty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,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bitan</a:t>
            </a:r>
            <a:r>
              <a:rPr lang="en-US" sz="2000" dirty="0"/>
              <a:t> za </a:t>
            </a:r>
            <a:r>
              <a:rPr lang="en-US" sz="2000" dirty="0" err="1"/>
              <a:t>optimizaciju</a:t>
            </a:r>
            <a:r>
              <a:rPr lang="en-US" sz="2000" dirty="0"/>
              <a:t> </a:t>
            </a:r>
            <a:r>
              <a:rPr lang="en-US" sz="2000" dirty="0" err="1"/>
              <a:t>poslovnih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en-US" sz="2000" dirty="0" err="1"/>
              <a:t>učinkovitosti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često</a:t>
            </a:r>
            <a:r>
              <a:rPr lang="en-US" sz="2000" dirty="0"/>
              <a:t> </a:t>
            </a:r>
            <a:r>
              <a:rPr lang="en-US" sz="2000" dirty="0" err="1"/>
              <a:t>skup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složen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337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BB7F-2BDB-60D1-FFFF-DF2230D5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Troškovi ERP sustava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89A2B-B3D2-D44E-C88C-50C60AC9D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skupa i složena implementacija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ukupni trošak implementacije ERP sustava uključuje troškove vezane uz licenciranje softvera, hardverske zahtjeve, implementaciju, održavanje, savjetovanje, formalnu i neformalnu obuku i prilagodbu  TCO (ukupni trošak vlasništva)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 značajno varirati ovisno o opsegu implementacije, složenosti softvera i odabranom ERP dobavljaču.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organizacije srednje veličine samo ulaganje u paketni ERP softver može doseći nekoliko milijuna dolara (Leon, 2014.; </a:t>
            </a:r>
            <a:r>
              <a:rPr lang="hr-HR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Tilley</a:t>
            </a:r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2020.)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Osim troškova softvera, implementacija ERP sustava često zahtijeva značajna ulaganja u IT infrastrukturu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poslužitelji, sustava za pohranu podataka, mrežnih komponenti i moguće nadogradnje postojećih komponenti koje su pri kraju svog životnog ciklusa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Skriveni troškovi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konzultantske naknade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održavanja</a:t>
            </a:r>
          </a:p>
          <a:p>
            <a:endParaRPr lang="hr-HR" sz="1800" b="1" dirty="0">
              <a:solidFill>
                <a:srgbClr val="1065AB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4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E118-8397-DAEA-F683-F09CB35D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9580-C2CD-4BA6-8C64-21E6E606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Troškovi ERP sustava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0851-F33A-AE80-25C2-9D417121A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cijenu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utječu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čimbenici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lokaciji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korisnika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koštati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aplikacije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specifičnih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Razina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prilagodbe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nadogradnja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inicijalnog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povećava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cijenu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obuka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podrška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obično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uvijek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naknade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uključuju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podrške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Nadogradnje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hardvera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hardver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poslužitelje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pohranu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tijekom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podržale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novi ERP.</a:t>
            </a:r>
            <a:endParaRPr lang="hr-HR" sz="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0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33A8-4273-1671-71F1-2D2DD0DD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cjenovnog modela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2A29-6739-F4BB-F2F4-FAEB0AE0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/>
              <a:t>Trajna</a:t>
            </a:r>
            <a:r>
              <a:rPr lang="en-US" sz="2000" b="1" dirty="0"/>
              <a:t> </a:t>
            </a:r>
            <a:r>
              <a:rPr lang="en-US" sz="2000" b="1" dirty="0" err="1"/>
              <a:t>licenca</a:t>
            </a:r>
            <a:r>
              <a:rPr lang="en-US" sz="2000" b="1" dirty="0"/>
              <a:t> (on-premise model) </a:t>
            </a:r>
            <a:r>
              <a:rPr lang="en-US" sz="2000" dirty="0"/>
              <a:t>– </a:t>
            </a:r>
            <a:r>
              <a:rPr lang="en-US" sz="2000" dirty="0" err="1"/>
              <a:t>korisnik</a:t>
            </a:r>
            <a:r>
              <a:rPr lang="en-US" sz="2000" dirty="0"/>
              <a:t> </a:t>
            </a:r>
            <a:r>
              <a:rPr lang="en-US" sz="2000" dirty="0" err="1"/>
              <a:t>kupuje</a:t>
            </a:r>
            <a:r>
              <a:rPr lang="en-US" sz="2000" dirty="0"/>
              <a:t> </a:t>
            </a:r>
            <a:r>
              <a:rPr lang="en-US" sz="2000" dirty="0" err="1"/>
              <a:t>licencu</a:t>
            </a:r>
            <a:r>
              <a:rPr lang="en-US" sz="2000" dirty="0"/>
              <a:t> za </a:t>
            </a:r>
            <a:r>
              <a:rPr lang="en-US" sz="2000" dirty="0" err="1"/>
              <a:t>korištenje</a:t>
            </a:r>
            <a:r>
              <a:rPr lang="en-US" sz="2000" dirty="0"/>
              <a:t> </a:t>
            </a:r>
            <a:r>
              <a:rPr lang="en-US" sz="2000" dirty="0" err="1"/>
              <a:t>softvera</a:t>
            </a:r>
            <a:endParaRPr lang="en-US" sz="2000" dirty="0"/>
          </a:p>
          <a:p>
            <a:pPr lvl="1"/>
            <a:r>
              <a:rPr lang="en-US" sz="2000" dirty="0" err="1"/>
              <a:t>Softver</a:t>
            </a:r>
            <a:r>
              <a:rPr lang="en-US" sz="2000" dirty="0"/>
              <a:t> se </a:t>
            </a:r>
            <a:r>
              <a:rPr lang="en-US" sz="2000" dirty="0" err="1"/>
              <a:t>instalira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klijentov</a:t>
            </a:r>
            <a:r>
              <a:rPr lang="en-US" sz="2000" dirty="0"/>
              <a:t> </a:t>
            </a:r>
            <a:r>
              <a:rPr lang="en-US" sz="2000" dirty="0" err="1"/>
              <a:t>poslužitelj</a:t>
            </a:r>
            <a:r>
              <a:rPr lang="en-US" sz="2000" dirty="0"/>
              <a:t> koji je </a:t>
            </a:r>
            <a:r>
              <a:rPr lang="en-US" sz="2000" dirty="0" err="1"/>
              <a:t>odgovoran</a:t>
            </a:r>
            <a:r>
              <a:rPr lang="en-US" sz="2000" dirty="0"/>
              <a:t> za </a:t>
            </a:r>
            <a:r>
              <a:rPr lang="en-US" sz="2000" dirty="0" err="1"/>
              <a:t>održavanje</a:t>
            </a:r>
            <a:r>
              <a:rPr lang="en-US" sz="2000" dirty="0"/>
              <a:t> </a:t>
            </a:r>
            <a:r>
              <a:rPr lang="en-US" sz="2000" dirty="0" err="1"/>
              <a:t>hardvera</a:t>
            </a:r>
            <a:endParaRPr lang="en-US" sz="2000" dirty="0"/>
          </a:p>
          <a:p>
            <a:pPr lvl="1"/>
            <a:r>
              <a:rPr lang="en-US" sz="2000" dirty="0" err="1"/>
              <a:t>Prednosti</a:t>
            </a:r>
            <a:r>
              <a:rPr lang="en-US" sz="2000" dirty="0"/>
              <a:t>:</a:t>
            </a:r>
          </a:p>
          <a:p>
            <a:pPr lvl="2"/>
            <a:r>
              <a:rPr lang="en-US" sz="1600" dirty="0"/>
              <a:t>Dobro </a:t>
            </a:r>
            <a:r>
              <a:rPr lang="en-US" sz="1600" dirty="0" err="1"/>
              <a:t>definiran</a:t>
            </a:r>
            <a:r>
              <a:rPr lang="en-US" sz="1600" dirty="0"/>
              <a:t> TCO</a:t>
            </a:r>
          </a:p>
          <a:p>
            <a:pPr lvl="2"/>
            <a:r>
              <a:rPr lang="en-US" sz="1600" dirty="0" err="1"/>
              <a:t>Licenca</a:t>
            </a:r>
            <a:r>
              <a:rPr lang="en-US" sz="1600" dirty="0"/>
              <a:t> se </a:t>
            </a:r>
            <a:r>
              <a:rPr lang="en-US" sz="1600" dirty="0" err="1"/>
              <a:t>plaća</a:t>
            </a:r>
            <a:r>
              <a:rPr lang="en-US" sz="1600" dirty="0"/>
              <a:t> </a:t>
            </a:r>
            <a:r>
              <a:rPr lang="en-US" sz="1600" dirty="0" err="1"/>
              <a:t>jednokratno</a:t>
            </a:r>
            <a:endParaRPr lang="en-US" sz="1600" dirty="0"/>
          </a:p>
          <a:p>
            <a:pPr lvl="1"/>
            <a:r>
              <a:rPr lang="en-US" sz="2000" dirty="0" err="1"/>
              <a:t>Nedostaci</a:t>
            </a:r>
            <a:r>
              <a:rPr lang="en-US" sz="2000" dirty="0"/>
              <a:t>:</a:t>
            </a:r>
          </a:p>
          <a:p>
            <a:pPr lvl="2"/>
            <a:r>
              <a:rPr lang="en-US" sz="1600" dirty="0" err="1"/>
              <a:t>Dodatni</a:t>
            </a:r>
            <a:r>
              <a:rPr lang="en-US" sz="1600" dirty="0"/>
              <a:t> </a:t>
            </a:r>
            <a:r>
              <a:rPr lang="en-US" sz="1600" dirty="0" err="1"/>
              <a:t>troškovi</a:t>
            </a:r>
            <a:r>
              <a:rPr lang="en-US" sz="1600" dirty="0"/>
              <a:t> </a:t>
            </a:r>
            <a:r>
              <a:rPr lang="en-US" sz="1600" dirty="0" err="1"/>
              <a:t>hardvera</a:t>
            </a:r>
            <a:r>
              <a:rPr lang="en-US" sz="1600" dirty="0"/>
              <a:t> za male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srednje</a:t>
            </a:r>
            <a:r>
              <a:rPr lang="en-US" sz="1600" dirty="0"/>
              <a:t> </a:t>
            </a:r>
            <a:r>
              <a:rPr lang="en-US" sz="1600" dirty="0" err="1"/>
              <a:t>tvrtke</a:t>
            </a:r>
            <a:endParaRPr lang="en-US" sz="1600" dirty="0"/>
          </a:p>
          <a:p>
            <a:pPr lvl="2"/>
            <a:r>
              <a:rPr lang="en-US" sz="1600" dirty="0" err="1"/>
              <a:t>Upitna</a:t>
            </a:r>
            <a:r>
              <a:rPr lang="en-US" sz="1600" dirty="0"/>
              <a:t> </a:t>
            </a:r>
            <a:r>
              <a:rPr lang="en-US" sz="1600" dirty="0" err="1"/>
              <a:t>skalabilnost</a:t>
            </a:r>
            <a:r>
              <a:rPr lang="en-US" sz="1600" dirty="0"/>
              <a:t> </a:t>
            </a:r>
            <a:r>
              <a:rPr lang="en-US" sz="1600" dirty="0" err="1"/>
              <a:t>zbog</a:t>
            </a:r>
            <a:r>
              <a:rPr lang="en-US" sz="1600" dirty="0"/>
              <a:t> rasta </a:t>
            </a:r>
            <a:r>
              <a:rPr lang="en-US" sz="1600" dirty="0" err="1"/>
              <a:t>tvrtke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178720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33A8-4273-1671-71F1-2D2DD0DD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cjenovnog modela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2A29-6739-F4BB-F2F4-FAEB0AE0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SaaS model (cloud </a:t>
            </a:r>
            <a:r>
              <a:rPr lang="en-US" sz="2000" dirty="0" err="1"/>
              <a:t>sustavi</a:t>
            </a:r>
            <a:r>
              <a:rPr lang="en-US" sz="2000" dirty="0"/>
              <a:t>) – </a:t>
            </a:r>
            <a:r>
              <a:rPr lang="en-US" sz="2000" dirty="0" err="1"/>
              <a:t>korisnik</a:t>
            </a:r>
            <a:r>
              <a:rPr lang="en-US" sz="2000" dirty="0"/>
              <a:t> </a:t>
            </a:r>
            <a:r>
              <a:rPr lang="en-US" sz="2000" dirty="0" err="1"/>
              <a:t>plaća</a:t>
            </a:r>
            <a:r>
              <a:rPr lang="en-US" sz="2000" dirty="0"/>
              <a:t> </a:t>
            </a:r>
            <a:r>
              <a:rPr lang="en-US" sz="2000" dirty="0" err="1"/>
              <a:t>naknadu</a:t>
            </a:r>
            <a:r>
              <a:rPr lang="en-US" sz="2000" dirty="0"/>
              <a:t> za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softveru</a:t>
            </a:r>
            <a:endParaRPr lang="en-US" sz="2000" dirty="0"/>
          </a:p>
          <a:p>
            <a:pPr lvl="1"/>
            <a:r>
              <a:rPr lang="en-US" sz="2000" dirty="0" err="1"/>
              <a:t>Softver</a:t>
            </a:r>
            <a:r>
              <a:rPr lang="en-US" sz="2000" dirty="0"/>
              <a:t> se </a:t>
            </a:r>
            <a:r>
              <a:rPr lang="en-US" sz="2000" dirty="0" err="1"/>
              <a:t>nalazi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poslužiteljima</a:t>
            </a:r>
            <a:r>
              <a:rPr lang="en-US" sz="2000" dirty="0"/>
              <a:t> </a:t>
            </a:r>
            <a:r>
              <a:rPr lang="en-US" sz="2000" dirty="0" err="1"/>
              <a:t>dobavljača</a:t>
            </a:r>
            <a:r>
              <a:rPr lang="en-US" sz="2000" dirty="0"/>
              <a:t>, a </a:t>
            </a:r>
            <a:r>
              <a:rPr lang="en-US" sz="2000" dirty="0" err="1"/>
              <a:t>korisnik</a:t>
            </a:r>
            <a:r>
              <a:rPr lang="en-US" sz="2000" dirty="0"/>
              <a:t> </a:t>
            </a:r>
            <a:r>
              <a:rPr lang="en-US" sz="2000" dirty="0" err="1"/>
              <a:t>softveru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preglednika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mobilne</a:t>
            </a:r>
            <a:r>
              <a:rPr lang="en-US" sz="2000" dirty="0"/>
              <a:t> </a:t>
            </a:r>
            <a:r>
              <a:rPr lang="en-US" sz="2000" dirty="0" err="1"/>
              <a:t>aplikacije</a:t>
            </a:r>
            <a:endParaRPr lang="en-US" sz="2000" dirty="0"/>
          </a:p>
          <a:p>
            <a:pPr lvl="1"/>
            <a:r>
              <a:rPr lang="en-US" sz="2000" dirty="0" err="1"/>
              <a:t>Prednosti</a:t>
            </a:r>
            <a:r>
              <a:rPr lang="en-US" sz="2000" dirty="0"/>
              <a:t>:</a:t>
            </a:r>
          </a:p>
          <a:p>
            <a:pPr lvl="2"/>
            <a:r>
              <a:rPr lang="en-US" sz="1600" dirty="0" err="1"/>
              <a:t>Cijena</a:t>
            </a:r>
            <a:r>
              <a:rPr lang="en-US" sz="1600" dirty="0"/>
              <a:t> </a:t>
            </a:r>
            <a:r>
              <a:rPr lang="en-US" sz="1600" dirty="0" err="1"/>
              <a:t>ovisi</a:t>
            </a:r>
            <a:r>
              <a:rPr lang="en-US" sz="1600" dirty="0"/>
              <a:t> o </a:t>
            </a:r>
            <a:r>
              <a:rPr lang="en-US" sz="1600" dirty="0" err="1"/>
              <a:t>broju</a:t>
            </a:r>
            <a:r>
              <a:rPr lang="en-US" sz="1600" dirty="0"/>
              <a:t> </a:t>
            </a:r>
            <a:r>
              <a:rPr lang="en-US" sz="1600" dirty="0" err="1"/>
              <a:t>korisnika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broju</a:t>
            </a:r>
            <a:r>
              <a:rPr lang="en-US" sz="1600" dirty="0"/>
              <a:t> </a:t>
            </a:r>
            <a:r>
              <a:rPr lang="en-US" sz="1600" dirty="0" err="1"/>
              <a:t>transakcija</a:t>
            </a:r>
            <a:endParaRPr lang="en-US" sz="1600" dirty="0"/>
          </a:p>
          <a:p>
            <a:pPr lvl="2"/>
            <a:r>
              <a:rPr lang="en-US" sz="1600" dirty="0" err="1"/>
              <a:t>Niži</a:t>
            </a:r>
            <a:r>
              <a:rPr lang="en-US" sz="1600" dirty="0"/>
              <a:t> </a:t>
            </a:r>
            <a:r>
              <a:rPr lang="en-US" sz="1600" dirty="0" err="1"/>
              <a:t>početni</a:t>
            </a:r>
            <a:r>
              <a:rPr lang="en-US" sz="1600" dirty="0"/>
              <a:t> </a:t>
            </a:r>
            <a:r>
              <a:rPr lang="en-US" sz="1600" dirty="0" err="1"/>
              <a:t>troškovi</a:t>
            </a:r>
            <a:r>
              <a:rPr lang="en-US" sz="1600" dirty="0"/>
              <a:t> (bez </a:t>
            </a:r>
            <a:r>
              <a:rPr lang="en-US" sz="1600" dirty="0" err="1"/>
              <a:t>poslužitelja</a:t>
            </a:r>
            <a:r>
              <a:rPr lang="en-US" sz="1600" dirty="0"/>
              <a:t>)</a:t>
            </a:r>
          </a:p>
          <a:p>
            <a:pPr lvl="1"/>
            <a:r>
              <a:rPr lang="en-US" sz="2000" dirty="0" err="1"/>
              <a:t>Nedostaci</a:t>
            </a:r>
            <a:r>
              <a:rPr lang="en-US" sz="2000" dirty="0"/>
              <a:t>:</a:t>
            </a:r>
          </a:p>
          <a:p>
            <a:pPr lvl="2"/>
            <a:r>
              <a:rPr lang="en-US" sz="1600" dirty="0" err="1"/>
              <a:t>Cijena</a:t>
            </a:r>
            <a:r>
              <a:rPr lang="en-US" sz="1600" dirty="0"/>
              <a:t> </a:t>
            </a:r>
            <a:r>
              <a:rPr lang="en-US" sz="1600" dirty="0" err="1"/>
              <a:t>pretplate</a:t>
            </a:r>
            <a:r>
              <a:rPr lang="en-US" sz="1600" dirty="0"/>
              <a:t>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premašiti</a:t>
            </a:r>
            <a:r>
              <a:rPr lang="en-US" sz="1600" dirty="0"/>
              <a:t> </a:t>
            </a:r>
            <a:r>
              <a:rPr lang="en-US" sz="1600" dirty="0" err="1"/>
              <a:t>cijenu</a:t>
            </a:r>
            <a:r>
              <a:rPr lang="en-US" sz="1600" dirty="0"/>
              <a:t> </a:t>
            </a:r>
            <a:r>
              <a:rPr lang="en-US" sz="1600" dirty="0" err="1"/>
              <a:t>trajne</a:t>
            </a:r>
            <a:r>
              <a:rPr lang="en-US" sz="1600" dirty="0"/>
              <a:t> </a:t>
            </a:r>
            <a:r>
              <a:rPr lang="en-US" sz="1600" dirty="0" err="1"/>
              <a:t>licence</a:t>
            </a:r>
            <a:r>
              <a:rPr lang="en-US" sz="1600" dirty="0"/>
              <a:t>, </a:t>
            </a:r>
            <a:r>
              <a:rPr lang="en-US" sz="1600" dirty="0" err="1"/>
              <a:t>posebno</a:t>
            </a:r>
            <a:r>
              <a:rPr lang="en-US" sz="1600" dirty="0"/>
              <a:t> za </a:t>
            </a:r>
            <a:r>
              <a:rPr lang="en-US" sz="1600" dirty="0" err="1"/>
              <a:t>velika</a:t>
            </a:r>
            <a:r>
              <a:rPr lang="en-US" sz="1600" dirty="0"/>
              <a:t> </a:t>
            </a:r>
            <a:r>
              <a:rPr lang="en-US" sz="1600" dirty="0" err="1"/>
              <a:t>poduzeća</a:t>
            </a:r>
            <a:r>
              <a:rPr lang="en-US" sz="1600" dirty="0"/>
              <a:t> </a:t>
            </a:r>
            <a:r>
              <a:rPr lang="en-US" sz="1600" dirty="0" err="1"/>
              <a:t>koja</a:t>
            </a:r>
            <a:r>
              <a:rPr lang="en-US" sz="1600" dirty="0"/>
              <a:t>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vlastitu</a:t>
            </a:r>
            <a:r>
              <a:rPr lang="en-US" sz="1600" dirty="0"/>
              <a:t> </a:t>
            </a:r>
            <a:r>
              <a:rPr lang="en-US" sz="1600" dirty="0" err="1"/>
              <a:t>infrastrukturu</a:t>
            </a:r>
            <a:endParaRPr lang="hr-HR" sz="300" dirty="0"/>
          </a:p>
        </p:txBody>
      </p:sp>
    </p:spTree>
    <p:extLst>
      <p:ext uri="{BB962C8B-B14F-4D97-AF65-F5344CB8AC3E}">
        <p14:creationId xmlns:p14="http://schemas.microsoft.com/office/powerpoint/2010/main" val="152479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FB25-70BD-09A0-D06F-8E7BC798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 trendovi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B2506-FF24-DC2E-330C-CD7463AE5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 ERP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Dvoslojni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Digitalna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transformacija</a:t>
            </a: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Integracija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tehnologijama</a:t>
            </a: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Personalizacija</a:t>
            </a: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Uvidi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poboljšanja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pokreće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Prediktivna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analitika</a:t>
            </a: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Mobilni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438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5DCE-5EDD-B994-4FD8-0EA5030A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Sustav upravljanja skladištem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9103A-55DC-3F64-4A17-664D56B8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114"/>
            <a:ext cx="10515600" cy="4351338"/>
          </a:xfrm>
        </p:spPr>
        <p:txBody>
          <a:bodyPr/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praćenje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operacijama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trenutka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materijali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uđu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distribucijski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centar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isporuku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njihovog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odlaska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pregled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cjelokupnog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inventara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tranzitu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opskrbnim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lancem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pojednostavljuje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odlaganja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koristeći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RFID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artiklima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vidljivost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podržava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naprednu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komisioniranje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ispunjavanje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narudžbi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pronalaženje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koristeći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RF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skeniranje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robotika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obrade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narudžbi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olakšava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dvorištem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dokovima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utovara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podržava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cross-docking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kvarljivu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robu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​​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omogućujući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736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8057-E6B0-A017-5A3F-940C0335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WMS koristi </a:t>
            </a:r>
            <a:r>
              <a:rPr lang="hr-HR" sz="1800" dirty="0"/>
              <a:t>(SAP, </a:t>
            </a:r>
            <a:r>
              <a:rPr lang="hr-HR" sz="1800" dirty="0" err="1"/>
              <a:t>n.d</a:t>
            </a:r>
            <a:r>
              <a:rPr lang="hr-HR" sz="1800" dirty="0"/>
              <a:t>.)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85AD-1A81-7315-0F37-543D8357E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Poboljšana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operativna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učinkovitost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WMS </a:t>
            </a:r>
            <a:r>
              <a:rPr lang="en-US" sz="2000" dirty="0" err="1"/>
              <a:t>sustavi</a:t>
            </a:r>
            <a:r>
              <a:rPr lang="en-US" sz="2000" dirty="0"/>
              <a:t> </a:t>
            </a:r>
            <a:r>
              <a:rPr lang="en-US" sz="2000" dirty="0" err="1"/>
              <a:t>poboljšavaju</a:t>
            </a:r>
            <a:r>
              <a:rPr lang="en-US" sz="2000" dirty="0"/>
              <a:t> </a:t>
            </a:r>
            <a:r>
              <a:rPr lang="en-US" sz="2000" dirty="0" err="1"/>
              <a:t>učinkovitost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količine</a:t>
            </a:r>
            <a:r>
              <a:rPr lang="en-US" sz="2000" dirty="0"/>
              <a:t> </a:t>
            </a:r>
            <a:r>
              <a:rPr lang="en-US" sz="2000" dirty="0" err="1"/>
              <a:t>rukovanja</a:t>
            </a:r>
            <a:r>
              <a:rPr lang="en-US" sz="2000" dirty="0"/>
              <a:t> </a:t>
            </a:r>
            <a:r>
              <a:rPr lang="en-US" sz="2000" dirty="0" err="1"/>
              <a:t>automatiziranjem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pojednostavljenjem</a:t>
            </a:r>
            <a:r>
              <a:rPr lang="en-US" sz="2000" dirty="0"/>
              <a:t> </a:t>
            </a:r>
            <a:r>
              <a:rPr lang="en-US" sz="2000" dirty="0" err="1"/>
              <a:t>skladišnih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od </a:t>
            </a:r>
            <a:r>
              <a:rPr lang="en-US" sz="2000" dirty="0" err="1"/>
              <a:t>ulaznih</a:t>
            </a:r>
            <a:r>
              <a:rPr lang="en-US" sz="2000" dirty="0"/>
              <a:t> </a:t>
            </a:r>
            <a:r>
              <a:rPr lang="en-US" sz="2000" dirty="0" err="1"/>
              <a:t>primitaka</a:t>
            </a:r>
            <a:r>
              <a:rPr lang="en-US" sz="2000" dirty="0"/>
              <a:t> do </a:t>
            </a:r>
            <a:r>
              <a:rPr lang="en-US" sz="2000" dirty="0" err="1"/>
              <a:t>izlaznih</a:t>
            </a:r>
            <a:r>
              <a:rPr lang="en-US" sz="2000" dirty="0"/>
              <a:t> </a:t>
            </a:r>
            <a:r>
              <a:rPr lang="en-US" sz="2000" dirty="0" err="1"/>
              <a:t>isporuka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Smanjeni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otpad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troškovi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WMS </a:t>
            </a:r>
            <a:r>
              <a:rPr lang="en-US" sz="2000" dirty="0" err="1"/>
              <a:t>pomaže</a:t>
            </a:r>
            <a:r>
              <a:rPr lang="en-US" sz="2000" dirty="0"/>
              <a:t> u </a:t>
            </a:r>
            <a:r>
              <a:rPr lang="en-US" sz="2000" dirty="0" err="1"/>
              <a:t>smanjenju</a:t>
            </a:r>
            <a:r>
              <a:rPr lang="en-US" sz="2000" dirty="0"/>
              <a:t> </a:t>
            </a:r>
            <a:r>
              <a:rPr lang="en-US" sz="2000" dirty="0" err="1"/>
              <a:t>otpada</a:t>
            </a:r>
            <a:r>
              <a:rPr lang="en-US" sz="2000" dirty="0"/>
              <a:t>, </a:t>
            </a:r>
            <a:r>
              <a:rPr lang="en-US" sz="2000" dirty="0" err="1"/>
              <a:t>posebno</a:t>
            </a:r>
            <a:r>
              <a:rPr lang="en-US" sz="2000" dirty="0"/>
              <a:t> za </a:t>
            </a:r>
            <a:r>
              <a:rPr lang="en-US" sz="2000" dirty="0" err="1"/>
              <a:t>rokovno</a:t>
            </a:r>
            <a:r>
              <a:rPr lang="en-US" sz="2000" dirty="0"/>
              <a:t> </a:t>
            </a:r>
            <a:r>
              <a:rPr lang="en-US" sz="2000" dirty="0" err="1"/>
              <a:t>ograničene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kvarljive</a:t>
            </a:r>
            <a:r>
              <a:rPr lang="en-US" sz="2000" dirty="0"/>
              <a:t> </a:t>
            </a:r>
            <a:r>
              <a:rPr lang="en-US" sz="2000" dirty="0" err="1"/>
              <a:t>zalihe</a:t>
            </a:r>
            <a:r>
              <a:rPr lang="en-US" sz="2000" dirty="0"/>
              <a:t>,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optimizira</a:t>
            </a:r>
            <a:r>
              <a:rPr lang="en-US" sz="2000" dirty="0"/>
              <a:t> </a:t>
            </a:r>
            <a:r>
              <a:rPr lang="en-US" sz="2000" dirty="0" err="1"/>
              <a:t>iskorištenost</a:t>
            </a:r>
            <a:r>
              <a:rPr lang="en-US" sz="2000" dirty="0"/>
              <a:t> </a:t>
            </a:r>
            <a:r>
              <a:rPr lang="en-US" sz="2000" dirty="0" err="1"/>
              <a:t>skladišnog</a:t>
            </a:r>
            <a:r>
              <a:rPr lang="en-US" sz="2000" dirty="0"/>
              <a:t> </a:t>
            </a:r>
            <a:r>
              <a:rPr lang="en-US" sz="2000" dirty="0" err="1"/>
              <a:t>prostora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Vidljivost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zaliha</a:t>
            </a:r>
            <a:r>
              <a:rPr lang="en-US" sz="2000" b="1" dirty="0">
                <a:solidFill>
                  <a:srgbClr val="1065AB"/>
                </a:solidFill>
              </a:rPr>
              <a:t> u </a:t>
            </a:r>
            <a:r>
              <a:rPr lang="en-US" sz="2000" b="1" dirty="0" err="1">
                <a:solidFill>
                  <a:srgbClr val="1065AB"/>
                </a:solidFill>
              </a:rPr>
              <a:t>stvarnom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vremenu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nudi</a:t>
            </a:r>
            <a:r>
              <a:rPr lang="en-US" sz="2000" dirty="0"/>
              <a:t> </a:t>
            </a:r>
            <a:r>
              <a:rPr lang="en-US" sz="2000" dirty="0" err="1"/>
              <a:t>uvid</a:t>
            </a:r>
            <a:r>
              <a:rPr lang="en-US" sz="2000" dirty="0"/>
              <a:t> u </a:t>
            </a:r>
            <a:r>
              <a:rPr lang="en-US" sz="2000" dirty="0" err="1"/>
              <a:t>kretanje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/>
              <a:t>vremenu</a:t>
            </a:r>
            <a:r>
              <a:rPr lang="en-US" sz="2000" dirty="0"/>
              <a:t>, </a:t>
            </a:r>
            <a:r>
              <a:rPr lang="en-US" sz="2000" dirty="0" err="1"/>
              <a:t>pomaže</a:t>
            </a:r>
            <a:r>
              <a:rPr lang="en-US" sz="2000" dirty="0"/>
              <a:t> u </a:t>
            </a:r>
            <a:r>
              <a:rPr lang="en-US" sz="2000" dirty="0" err="1"/>
              <a:t>točnim</a:t>
            </a:r>
            <a:r>
              <a:rPr lang="en-US" sz="2000" dirty="0"/>
              <a:t> </a:t>
            </a:r>
            <a:r>
              <a:rPr lang="en-US" sz="2000" dirty="0" err="1"/>
              <a:t>predviđanjima</a:t>
            </a:r>
            <a:r>
              <a:rPr lang="en-US" sz="2000" dirty="0"/>
              <a:t> </a:t>
            </a:r>
            <a:r>
              <a:rPr lang="en-US" sz="2000" dirty="0" err="1"/>
              <a:t>potražnje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poboljšanoj</a:t>
            </a:r>
            <a:r>
              <a:rPr lang="en-US" sz="2000" dirty="0"/>
              <a:t> </a:t>
            </a:r>
            <a:r>
              <a:rPr lang="en-US" sz="2000" dirty="0" err="1"/>
              <a:t>sljedivosti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Poboljšano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upravljanje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radom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WMS </a:t>
            </a:r>
            <a:r>
              <a:rPr lang="en-US" sz="2000" dirty="0" err="1"/>
              <a:t>pomaže</a:t>
            </a:r>
            <a:r>
              <a:rPr lang="en-US" sz="2000" dirty="0"/>
              <a:t> u </a:t>
            </a:r>
            <a:r>
              <a:rPr lang="en-US" sz="2000" dirty="0" err="1"/>
              <a:t>predviđanju</a:t>
            </a:r>
            <a:r>
              <a:rPr lang="en-US" sz="2000" dirty="0"/>
              <a:t> </a:t>
            </a:r>
            <a:r>
              <a:rPr lang="en-US" sz="2000" dirty="0" err="1"/>
              <a:t>potreba</a:t>
            </a:r>
            <a:r>
              <a:rPr lang="en-US" sz="2000" dirty="0"/>
              <a:t> za </a:t>
            </a:r>
            <a:r>
              <a:rPr lang="en-US" sz="2000" dirty="0" err="1"/>
              <a:t>radnom</a:t>
            </a:r>
            <a:r>
              <a:rPr lang="en-US" sz="2000" dirty="0"/>
              <a:t> </a:t>
            </a:r>
            <a:r>
              <a:rPr lang="en-US" sz="2000" dirty="0" err="1"/>
              <a:t>snagom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optimiziranju</a:t>
            </a:r>
            <a:r>
              <a:rPr lang="en-US" sz="2000" dirty="0"/>
              <a:t> </a:t>
            </a:r>
            <a:r>
              <a:rPr lang="en-US" sz="2000" dirty="0" err="1"/>
              <a:t>dodjele</a:t>
            </a:r>
            <a:r>
              <a:rPr lang="en-US" sz="2000" dirty="0"/>
              <a:t> </a:t>
            </a:r>
            <a:r>
              <a:rPr lang="en-US" sz="2000" dirty="0" err="1"/>
              <a:t>zadataka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temelju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čimbenika</a:t>
            </a:r>
            <a:r>
              <a:rPr lang="en-US" sz="2000" dirty="0"/>
              <a:t>, </a:t>
            </a:r>
            <a:r>
              <a:rPr lang="en-US" sz="2000" dirty="0" err="1"/>
              <a:t>čime</a:t>
            </a:r>
            <a:r>
              <a:rPr lang="en-US" sz="2000" dirty="0"/>
              <a:t> se </a:t>
            </a:r>
            <a:r>
              <a:rPr lang="en-US" sz="2000" dirty="0" err="1"/>
              <a:t>poboljšava</a:t>
            </a:r>
            <a:r>
              <a:rPr lang="en-US" sz="2000" dirty="0"/>
              <a:t> moral </a:t>
            </a:r>
            <a:r>
              <a:rPr lang="en-US" sz="2000" dirty="0" err="1"/>
              <a:t>zaposlenika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Bolji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odnosi</a:t>
            </a:r>
            <a:r>
              <a:rPr lang="en-US" sz="2000" b="1" dirty="0">
                <a:solidFill>
                  <a:srgbClr val="1065AB"/>
                </a:solidFill>
              </a:rPr>
              <a:t> s </a:t>
            </a:r>
            <a:r>
              <a:rPr lang="en-US" sz="2000" b="1" dirty="0" err="1">
                <a:solidFill>
                  <a:srgbClr val="1065AB"/>
                </a:solidFill>
              </a:rPr>
              <a:t>kupcima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dobavljačima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WMS </a:t>
            </a:r>
            <a:r>
              <a:rPr lang="en-US" sz="2000" dirty="0" err="1"/>
              <a:t>vodi</a:t>
            </a:r>
            <a:r>
              <a:rPr lang="en-US" sz="2000" dirty="0"/>
              <a:t> do </a:t>
            </a:r>
            <a:r>
              <a:rPr lang="en-US" sz="2000" dirty="0" err="1"/>
              <a:t>poboljšanog</a:t>
            </a:r>
            <a:r>
              <a:rPr lang="en-US" sz="2000" dirty="0"/>
              <a:t> </a:t>
            </a:r>
            <a:r>
              <a:rPr lang="en-US" sz="2000" dirty="0" err="1"/>
              <a:t>ispunjavanja</a:t>
            </a:r>
            <a:r>
              <a:rPr lang="en-US" sz="2000" dirty="0"/>
              <a:t> </a:t>
            </a:r>
            <a:r>
              <a:rPr lang="en-US" sz="2000" dirty="0" err="1"/>
              <a:t>narudžbi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bržih</a:t>
            </a:r>
            <a:r>
              <a:rPr lang="en-US" sz="2000" dirty="0"/>
              <a:t> </a:t>
            </a:r>
            <a:r>
              <a:rPr lang="en-US" sz="2000" dirty="0" err="1"/>
              <a:t>isporuka</a:t>
            </a:r>
            <a:r>
              <a:rPr lang="en-US" sz="2000" dirty="0"/>
              <a:t>, </a:t>
            </a:r>
            <a:r>
              <a:rPr lang="en-US" sz="2000" dirty="0" err="1"/>
              <a:t>povećavajući</a:t>
            </a:r>
            <a:r>
              <a:rPr lang="en-US" sz="2000" dirty="0"/>
              <a:t> </a:t>
            </a:r>
            <a:r>
              <a:rPr lang="en-US" sz="2000" dirty="0" err="1"/>
              <a:t>zadovoljstvo</a:t>
            </a:r>
            <a:r>
              <a:rPr lang="en-US" sz="2000" dirty="0"/>
              <a:t> </a:t>
            </a:r>
            <a:r>
              <a:rPr lang="en-US" sz="2000" dirty="0" err="1"/>
              <a:t>kupaca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poboljšavajući</a:t>
            </a:r>
            <a:r>
              <a:rPr lang="en-US" sz="2000" dirty="0"/>
              <a:t> </a:t>
            </a:r>
            <a:r>
              <a:rPr lang="en-US" sz="2000" dirty="0" err="1"/>
              <a:t>odnose</a:t>
            </a:r>
            <a:r>
              <a:rPr lang="en-US" sz="2000" dirty="0"/>
              <a:t> s </a:t>
            </a:r>
            <a:r>
              <a:rPr lang="en-US" sz="2000" dirty="0" err="1"/>
              <a:t>dobavljačima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976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9702-F4E3-6729-5959-A4DC711C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WMS tehnološki napredak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C88F3-CF8D-9042-2AA6-139F3761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Automatizirani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alati</a:t>
            </a:r>
            <a:r>
              <a:rPr lang="en-US" sz="2000" b="1" dirty="0">
                <a:solidFill>
                  <a:srgbClr val="1065AB"/>
                </a:solidFill>
              </a:rPr>
              <a:t> za </a:t>
            </a:r>
            <a:r>
              <a:rPr lang="en-US" sz="2000" b="1" dirty="0" err="1">
                <a:solidFill>
                  <a:srgbClr val="1065AB"/>
                </a:solidFill>
              </a:rPr>
              <a:t>komisioniranje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tehnologije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glasovno</a:t>
            </a:r>
            <a:r>
              <a:rPr lang="en-US" sz="2000" dirty="0"/>
              <a:t> </a:t>
            </a:r>
            <a:r>
              <a:rPr lang="en-US" sz="2000" dirty="0" err="1"/>
              <a:t>automatizirano</a:t>
            </a:r>
            <a:r>
              <a:rPr lang="en-US" sz="2000" dirty="0"/>
              <a:t> </a:t>
            </a:r>
            <a:r>
              <a:rPr lang="en-US" sz="2000" dirty="0" err="1"/>
              <a:t>komisioniranje</a:t>
            </a:r>
            <a:r>
              <a:rPr lang="en-US" sz="2000" dirty="0"/>
              <a:t>, </a:t>
            </a:r>
            <a:r>
              <a:rPr lang="en-US" sz="2000" dirty="0" err="1"/>
              <a:t>robotsko</a:t>
            </a:r>
            <a:r>
              <a:rPr lang="en-US" sz="2000" dirty="0"/>
              <a:t> </a:t>
            </a:r>
            <a:r>
              <a:rPr lang="en-US" sz="2000" dirty="0" err="1"/>
              <a:t>komisioniranje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sustavi</a:t>
            </a:r>
            <a:r>
              <a:rPr lang="en-US" sz="2000" dirty="0"/>
              <a:t> pick-to-light, </a:t>
            </a:r>
            <a:r>
              <a:rPr lang="en-US" sz="2000" dirty="0" err="1"/>
              <a:t>zajedno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sofisticiranim</a:t>
            </a:r>
            <a:r>
              <a:rPr lang="en-US" sz="2000" dirty="0"/>
              <a:t> </a:t>
            </a:r>
            <a:r>
              <a:rPr lang="en-US" sz="2000" dirty="0" err="1"/>
              <a:t>crtičnim</a:t>
            </a:r>
            <a:r>
              <a:rPr lang="en-US" sz="2000" dirty="0"/>
              <a:t> </a:t>
            </a:r>
            <a:r>
              <a:rPr lang="en-US" sz="2000" dirty="0" err="1"/>
              <a:t>kodiranjem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Automatski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vođena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vozila</a:t>
            </a:r>
            <a:r>
              <a:rPr lang="en-US" sz="2000" b="1" dirty="0">
                <a:solidFill>
                  <a:srgbClr val="1065AB"/>
                </a:solidFill>
              </a:rPr>
              <a:t> (AGV) </a:t>
            </a:r>
            <a:r>
              <a:rPr lang="en-US" sz="2000" dirty="0"/>
              <a:t>- </a:t>
            </a:r>
            <a:r>
              <a:rPr lang="en-US" sz="2000" dirty="0" err="1"/>
              <a:t>poboljšavaju</a:t>
            </a:r>
            <a:r>
              <a:rPr lang="en-US" sz="2000" dirty="0"/>
              <a:t> </a:t>
            </a:r>
            <a:r>
              <a:rPr lang="en-US" sz="2000" dirty="0" err="1"/>
              <a:t>procese</a:t>
            </a:r>
            <a:r>
              <a:rPr lang="en-US" sz="2000" dirty="0"/>
              <a:t> </a:t>
            </a:r>
            <a:r>
              <a:rPr lang="en-US" sz="2000" dirty="0" err="1"/>
              <a:t>skladištenja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preuzimanja</a:t>
            </a:r>
            <a:r>
              <a:rPr lang="en-US" sz="2000" dirty="0"/>
              <a:t>, </a:t>
            </a:r>
            <a:r>
              <a:rPr lang="en-US" sz="2000" dirty="0" err="1"/>
              <a:t>ključne</a:t>
            </a:r>
            <a:r>
              <a:rPr lang="en-US" sz="2000" dirty="0"/>
              <a:t> za </a:t>
            </a:r>
            <a:r>
              <a:rPr lang="en-US" sz="2000" dirty="0" err="1"/>
              <a:t>zadatke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skladištenje</a:t>
            </a:r>
            <a:r>
              <a:rPr lang="en-US" sz="2000" dirty="0"/>
              <a:t> paleta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regala</a:t>
            </a:r>
            <a:r>
              <a:rPr lang="en-US" sz="2000" dirty="0"/>
              <a:t>,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kontejnerima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automatizacija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</a:t>
            </a:r>
            <a:r>
              <a:rPr lang="en-US" sz="2000" dirty="0" err="1"/>
              <a:t>prijema</a:t>
            </a:r>
            <a:r>
              <a:rPr lang="en-US" sz="2000" dirty="0"/>
              <a:t>,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Internet </a:t>
            </a:r>
            <a:r>
              <a:rPr lang="en-US" sz="2000" b="1" dirty="0" err="1">
                <a:solidFill>
                  <a:srgbClr val="1065AB"/>
                </a:solidFill>
              </a:rPr>
              <a:t>stvari</a:t>
            </a:r>
            <a:r>
              <a:rPr lang="en-US" sz="2000" b="1" dirty="0">
                <a:solidFill>
                  <a:srgbClr val="1065AB"/>
                </a:solidFill>
              </a:rPr>
              <a:t> (IoT) </a:t>
            </a:r>
            <a:r>
              <a:rPr lang="en-US" sz="2000" dirty="0"/>
              <a:t>- </a:t>
            </a:r>
            <a:r>
              <a:rPr lang="en-US" sz="2000" dirty="0" err="1"/>
              <a:t>integracijom</a:t>
            </a:r>
            <a:r>
              <a:rPr lang="en-US" sz="2000" dirty="0"/>
              <a:t> IoT-a, </a:t>
            </a:r>
            <a:r>
              <a:rPr lang="en-US" sz="2000" dirty="0" err="1"/>
              <a:t>razni</a:t>
            </a:r>
            <a:r>
              <a:rPr lang="en-US" sz="2000" dirty="0"/>
              <a:t> </a:t>
            </a:r>
            <a:r>
              <a:rPr lang="en-US" sz="2000" dirty="0" err="1"/>
              <a:t>automatizirani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ručni</a:t>
            </a:r>
            <a:r>
              <a:rPr lang="en-US" sz="2000" dirty="0"/>
              <a:t> </a:t>
            </a:r>
            <a:r>
              <a:rPr lang="en-US" sz="2000" dirty="0" err="1"/>
              <a:t>elementi</a:t>
            </a:r>
            <a:r>
              <a:rPr lang="en-US" sz="2000" dirty="0"/>
              <a:t> </a:t>
            </a:r>
            <a:r>
              <a:rPr lang="en-US" sz="2000" dirty="0" err="1"/>
              <a:t>kontroliraju</a:t>
            </a:r>
            <a:r>
              <a:rPr lang="en-US" sz="2000" dirty="0"/>
              <a:t> se </a:t>
            </a:r>
            <a:r>
              <a:rPr lang="en-US" sz="2000" dirty="0" err="1"/>
              <a:t>unutar</a:t>
            </a:r>
            <a:r>
              <a:rPr lang="en-US" sz="2000" dirty="0"/>
              <a:t> </a:t>
            </a:r>
            <a:r>
              <a:rPr lang="en-US" sz="2000" dirty="0" err="1"/>
              <a:t>objedinjene</a:t>
            </a:r>
            <a:r>
              <a:rPr lang="en-US" sz="2000" dirty="0"/>
              <a:t> </a:t>
            </a:r>
            <a:r>
              <a:rPr lang="en-US" sz="2000" dirty="0" err="1"/>
              <a:t>mreže</a:t>
            </a:r>
            <a:r>
              <a:rPr lang="en-US" sz="2000" dirty="0"/>
              <a:t>, </a:t>
            </a:r>
            <a:r>
              <a:rPr lang="en-US" sz="2000" dirty="0" err="1"/>
              <a:t>poboljšavajući</a:t>
            </a:r>
            <a:r>
              <a:rPr lang="en-US" sz="2000" dirty="0"/>
              <a:t> </a:t>
            </a:r>
            <a:r>
              <a:rPr lang="en-US" sz="2000" dirty="0" err="1"/>
              <a:t>kontrolu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, </a:t>
            </a:r>
            <a:r>
              <a:rPr lang="en-US" sz="2000" dirty="0" err="1"/>
              <a:t>planiranje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korisničko</a:t>
            </a:r>
            <a:r>
              <a:rPr lang="en-US" sz="2000" dirty="0"/>
              <a:t> </a:t>
            </a:r>
            <a:r>
              <a:rPr lang="en-US" sz="2000" dirty="0" err="1"/>
              <a:t>iskustvo</a:t>
            </a:r>
            <a:r>
              <a:rPr lang="en-US" sz="2000" dirty="0"/>
              <a:t>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bržih</a:t>
            </a:r>
            <a:r>
              <a:rPr lang="en-US" sz="2000" dirty="0"/>
              <a:t> </a:t>
            </a:r>
            <a:r>
              <a:rPr lang="en-US" sz="2000" dirty="0" err="1"/>
              <a:t>stopa</a:t>
            </a:r>
            <a:r>
              <a:rPr lang="en-US" sz="2000" dirty="0"/>
              <a:t> </a:t>
            </a:r>
            <a:r>
              <a:rPr lang="en-US" sz="2000" dirty="0" err="1"/>
              <a:t>ispunjenja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Proširena</a:t>
            </a:r>
            <a:r>
              <a:rPr lang="en-US" sz="2000" b="1" dirty="0">
                <a:solidFill>
                  <a:srgbClr val="1065AB"/>
                </a:solidFill>
              </a:rPr>
              <a:t> (AR) </a:t>
            </a:r>
            <a:r>
              <a:rPr lang="en-US" sz="2000" b="1" dirty="0" err="1">
                <a:solidFill>
                  <a:srgbClr val="1065AB"/>
                </a:solidFill>
              </a:rPr>
              <a:t>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virtualna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stvarnost</a:t>
            </a:r>
            <a:r>
              <a:rPr lang="en-US" sz="2000" b="1" dirty="0">
                <a:solidFill>
                  <a:srgbClr val="1065AB"/>
                </a:solidFill>
              </a:rPr>
              <a:t> (VR) </a:t>
            </a:r>
            <a:r>
              <a:rPr lang="en-US" sz="2000" dirty="0"/>
              <a:t>- AR </a:t>
            </a:r>
            <a:r>
              <a:rPr lang="en-US" sz="2000" dirty="0" err="1"/>
              <a:t>tehnologija</a:t>
            </a:r>
            <a:r>
              <a:rPr lang="en-US" sz="2000" dirty="0"/>
              <a:t>,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uređaja</a:t>
            </a:r>
            <a:r>
              <a:rPr lang="en-US" sz="2000" dirty="0"/>
              <a:t>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/>
              <a:t>pametnih</a:t>
            </a:r>
            <a:r>
              <a:rPr lang="en-US" sz="2000" dirty="0"/>
              <a:t> </a:t>
            </a:r>
            <a:r>
              <a:rPr lang="en-US" sz="2000" dirty="0" err="1"/>
              <a:t>naočala</a:t>
            </a:r>
            <a:r>
              <a:rPr lang="en-US" sz="2000" dirty="0"/>
              <a:t>, </a:t>
            </a:r>
            <a:r>
              <a:rPr lang="en-US" sz="2000" dirty="0" err="1"/>
              <a:t>pruža</a:t>
            </a:r>
            <a:r>
              <a:rPr lang="en-US" sz="2000" dirty="0"/>
              <a:t> </a:t>
            </a:r>
            <a:r>
              <a:rPr lang="en-US" sz="2000" dirty="0" err="1"/>
              <a:t>preklapanja</a:t>
            </a:r>
            <a:r>
              <a:rPr lang="en-US" sz="2000" dirty="0"/>
              <a:t> </a:t>
            </a:r>
            <a:r>
              <a:rPr lang="en-US" sz="2000" dirty="0" err="1"/>
              <a:t>uputa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/>
              <a:t>vremenu</a:t>
            </a:r>
            <a:r>
              <a:rPr lang="en-US" sz="2000" dirty="0"/>
              <a:t> u </a:t>
            </a:r>
            <a:r>
              <a:rPr lang="en-US" sz="2000" dirty="0" err="1"/>
              <a:t>skladišnom</a:t>
            </a:r>
            <a:r>
              <a:rPr lang="en-US" sz="2000" dirty="0"/>
              <a:t> </a:t>
            </a:r>
            <a:r>
              <a:rPr lang="en-US" sz="2000" dirty="0" err="1"/>
              <a:t>okruženju</a:t>
            </a:r>
            <a:r>
              <a:rPr lang="en-US" sz="2000" dirty="0"/>
              <a:t>, </a:t>
            </a:r>
            <a:r>
              <a:rPr lang="en-US" sz="2000" dirty="0" err="1"/>
              <a:t>pomažući</a:t>
            </a:r>
            <a:r>
              <a:rPr lang="en-US" sz="2000" dirty="0"/>
              <a:t> u </a:t>
            </a:r>
            <a:r>
              <a:rPr lang="en-US" sz="2000" dirty="0" err="1"/>
              <a:t>zadacima</a:t>
            </a:r>
            <a:r>
              <a:rPr lang="en-US" sz="2000" dirty="0"/>
              <a:t>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/>
              <a:t>navigacije</a:t>
            </a:r>
            <a:r>
              <a:rPr lang="en-US" sz="2000" dirty="0"/>
              <a:t> </a:t>
            </a:r>
            <a:r>
              <a:rPr lang="en-US" sz="2000" dirty="0" err="1"/>
              <a:t>rutom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lociranja</a:t>
            </a:r>
            <a:r>
              <a:rPr lang="en-US" sz="2000" dirty="0"/>
              <a:t> </a:t>
            </a:r>
            <a:r>
              <a:rPr lang="en-US" sz="2000" dirty="0" err="1"/>
              <a:t>spremnika</a:t>
            </a:r>
            <a:r>
              <a:rPr lang="en-US" sz="2000" dirty="0"/>
              <a:t> bez </a:t>
            </a:r>
            <a:r>
              <a:rPr lang="en-US" sz="2000" dirty="0" err="1"/>
              <a:t>upotrebe</a:t>
            </a:r>
            <a:r>
              <a:rPr lang="en-US" sz="2000" dirty="0"/>
              <a:t> </a:t>
            </a:r>
            <a:r>
              <a:rPr lang="en-US" sz="2000" dirty="0" err="1"/>
              <a:t>ruku</a:t>
            </a:r>
            <a:r>
              <a:rPr lang="en-US" sz="2000" dirty="0"/>
              <a:t>. VR se </a:t>
            </a:r>
            <a:r>
              <a:rPr lang="en-US" sz="2000" dirty="0" err="1"/>
              <a:t>koristi</a:t>
            </a:r>
            <a:r>
              <a:rPr lang="en-US" sz="2000" dirty="0"/>
              <a:t> za </a:t>
            </a:r>
            <a:r>
              <a:rPr lang="en-US" sz="2000" dirty="0" err="1"/>
              <a:t>obuku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sigurnosne</a:t>
            </a:r>
            <a:r>
              <a:rPr lang="en-US" sz="2000" dirty="0"/>
              <a:t> </a:t>
            </a:r>
            <a:r>
              <a:rPr lang="en-US" sz="2000" dirty="0" err="1"/>
              <a:t>svrhe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obuka</a:t>
            </a:r>
            <a:r>
              <a:rPr lang="en-US" sz="2000" dirty="0"/>
              <a:t> </a:t>
            </a:r>
            <a:r>
              <a:rPr lang="en-US" sz="2000" dirty="0" err="1"/>
              <a:t>operatera</a:t>
            </a:r>
            <a:r>
              <a:rPr lang="en-US" sz="2000" dirty="0"/>
              <a:t> </a:t>
            </a:r>
            <a:r>
              <a:rPr lang="en-US" sz="2000" dirty="0" err="1"/>
              <a:t>viličara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en-US" sz="2000" dirty="0" err="1"/>
              <a:t>ruta</a:t>
            </a:r>
            <a:r>
              <a:rPr lang="en-US" sz="2000" dirty="0"/>
              <a:t> </a:t>
            </a:r>
            <a:r>
              <a:rPr lang="en-US" sz="2000" dirty="0" err="1"/>
              <a:t>isporuke</a:t>
            </a:r>
            <a:r>
              <a:rPr lang="en-US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4447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Sustavi za planiranje resursa poduzeća</a:t>
            </a:r>
          </a:p>
          <a:p>
            <a:r>
              <a:rPr lang="pl-PL" sz="2000" dirty="0"/>
              <a:t>Troškovi ERP sustava</a:t>
            </a:r>
          </a:p>
          <a:p>
            <a:r>
              <a:rPr lang="pl-PL" sz="2000" dirty="0"/>
              <a:t>Trendovi ERP sustava</a:t>
            </a:r>
          </a:p>
          <a:p>
            <a:r>
              <a:rPr lang="pl-PL" sz="2000" dirty="0"/>
              <a:t>Sustavi upravljanja skladištem</a:t>
            </a:r>
          </a:p>
          <a:p>
            <a:r>
              <a:rPr lang="pl-PL" sz="2000" dirty="0"/>
              <a:t>Sustavi upravljanja prijevozom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1DAE-EACD-A6AD-3515-D9414E1D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Sustavi za upravljanje transportom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26FA5-A2CB-C4BE-FA7D-6BD14D1B6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logistici koji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optimizira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kretanje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robe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prijevoza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optimizira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utovara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automatizira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zadatke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trgovinska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usklađenost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naplata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tereta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nekoliko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TMS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prijevoza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Odjel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otpremu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uštedjeti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automatizacijom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rezerviranja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praćenja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pošiljaka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usmjeravanja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osiguravaju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otpremnici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odaberu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prijevoza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košta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najmanje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pošiljku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Mnogi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TMS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optimizirati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isporuke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kamiona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jeftinije</a:t>
            </a:r>
            <a:endParaRPr lang="hr-HR" sz="32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19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465-3407-AFAD-849A-D2E4BF0B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TMS koristi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A6D77-59FB-19CA-7856-63C34378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Ušteda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troškova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TMS </a:t>
            </a:r>
            <a:r>
              <a:rPr lang="en-US" sz="2000" dirty="0" err="1"/>
              <a:t>značajno</a:t>
            </a:r>
            <a:r>
              <a:rPr lang="en-US" sz="2000" dirty="0"/>
              <a:t> </a:t>
            </a:r>
            <a:r>
              <a:rPr lang="en-US" sz="2000" dirty="0" err="1"/>
              <a:t>smanjuje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administrativne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</a:t>
            </a:r>
            <a:r>
              <a:rPr lang="en-US" sz="2000" dirty="0" err="1"/>
              <a:t>otpreme</a:t>
            </a:r>
            <a:r>
              <a:rPr lang="en-US" sz="2000" dirty="0"/>
              <a:t>, </a:t>
            </a:r>
            <a:r>
              <a:rPr lang="en-US" sz="2000" dirty="0" err="1"/>
              <a:t>optimizirajući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teretom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teretom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Vidljivost</a:t>
            </a:r>
            <a:r>
              <a:rPr lang="en-US" sz="2000" b="1" dirty="0">
                <a:solidFill>
                  <a:srgbClr val="1065AB"/>
                </a:solidFill>
              </a:rPr>
              <a:t> u </a:t>
            </a:r>
            <a:r>
              <a:rPr lang="en-US" sz="2000" b="1" dirty="0" err="1">
                <a:solidFill>
                  <a:srgbClr val="1065AB"/>
                </a:solidFill>
              </a:rPr>
              <a:t>stvarnom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vremenu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pruža</a:t>
            </a:r>
            <a:r>
              <a:rPr lang="en-US" sz="2000" dirty="0"/>
              <a:t> </a:t>
            </a:r>
            <a:r>
              <a:rPr lang="en-US" sz="2000" dirty="0" err="1"/>
              <a:t>kritične</a:t>
            </a:r>
            <a:r>
              <a:rPr lang="en-US" sz="2000" dirty="0"/>
              <a:t> </a:t>
            </a:r>
            <a:r>
              <a:rPr lang="en-US" sz="2000" dirty="0" err="1"/>
              <a:t>uvide</a:t>
            </a:r>
            <a:r>
              <a:rPr lang="en-US" sz="2000" dirty="0"/>
              <a:t> u </a:t>
            </a:r>
            <a:r>
              <a:rPr lang="en-US" sz="2000" dirty="0" err="1"/>
              <a:t>transportni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, </a:t>
            </a:r>
            <a:r>
              <a:rPr lang="en-US" sz="2000" dirty="0" err="1"/>
              <a:t>poboljšavajući</a:t>
            </a:r>
            <a:r>
              <a:rPr lang="en-US" sz="2000" dirty="0"/>
              <a:t> </a:t>
            </a:r>
            <a:r>
              <a:rPr lang="en-US" sz="2000" dirty="0" err="1"/>
              <a:t>učinkovitost</a:t>
            </a:r>
            <a:r>
              <a:rPr lang="en-US" sz="2000" dirty="0"/>
              <a:t> </a:t>
            </a:r>
            <a:r>
              <a:rPr lang="en-US" sz="2000" dirty="0" err="1"/>
              <a:t>rute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praćenje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Veće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zadovoljstvo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kupaca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osigurava</a:t>
            </a:r>
            <a:r>
              <a:rPr lang="en-US" sz="2000" dirty="0"/>
              <a:t> </a:t>
            </a:r>
            <a:r>
              <a:rPr lang="en-US" sz="2000" dirty="0" err="1"/>
              <a:t>isporuku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vrijeme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poboljšava</a:t>
            </a:r>
            <a:r>
              <a:rPr lang="en-US" sz="2000" dirty="0"/>
              <a:t> </a:t>
            </a:r>
            <a:r>
              <a:rPr lang="en-US" sz="2000" dirty="0" err="1"/>
              <a:t>korisničko</a:t>
            </a:r>
            <a:r>
              <a:rPr lang="en-US" sz="2000" dirty="0"/>
              <a:t> </a:t>
            </a:r>
            <a:r>
              <a:rPr lang="en-US" sz="2000" dirty="0" err="1"/>
              <a:t>iskustvo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bolje</a:t>
            </a:r>
            <a:r>
              <a:rPr lang="en-US" sz="2000" dirty="0"/>
              <a:t> </a:t>
            </a:r>
            <a:r>
              <a:rPr lang="en-US" sz="2000" dirty="0" err="1"/>
              <a:t>praćenje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postupke</a:t>
            </a:r>
            <a:r>
              <a:rPr lang="en-US" sz="2000" dirty="0"/>
              <a:t> </a:t>
            </a:r>
            <a:r>
              <a:rPr lang="en-US" sz="2000" dirty="0" err="1"/>
              <a:t>naplate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Poboljšana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učinkovitost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TMS </a:t>
            </a:r>
            <a:r>
              <a:rPr lang="en-US" sz="2000" dirty="0" err="1"/>
              <a:t>poboljšava</a:t>
            </a:r>
            <a:r>
              <a:rPr lang="en-US" sz="2000" dirty="0"/>
              <a:t> </a:t>
            </a:r>
            <a:r>
              <a:rPr lang="en-US" sz="2000" dirty="0" err="1"/>
              <a:t>ukupnu</a:t>
            </a:r>
            <a:r>
              <a:rPr lang="en-US" sz="2000" dirty="0"/>
              <a:t> </a:t>
            </a:r>
            <a:r>
              <a:rPr lang="en-US" sz="2000" dirty="0" err="1"/>
              <a:t>učinkovitost</a:t>
            </a:r>
            <a:r>
              <a:rPr lang="en-US" sz="2000" dirty="0"/>
              <a:t> </a:t>
            </a:r>
            <a:r>
              <a:rPr lang="en-US" sz="2000" dirty="0" err="1"/>
              <a:t>transportnih</a:t>
            </a:r>
            <a:r>
              <a:rPr lang="en-US" sz="2000" dirty="0"/>
              <a:t> </a:t>
            </a:r>
            <a:r>
              <a:rPr lang="en-US" sz="2000" dirty="0" err="1"/>
              <a:t>operacija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Poboljšano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donošenje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odluka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nudi</a:t>
            </a:r>
            <a:r>
              <a:rPr lang="en-US" sz="2000" dirty="0"/>
              <a:t> </a:t>
            </a:r>
            <a:r>
              <a:rPr lang="en-US" sz="2000" dirty="0" err="1"/>
              <a:t>vrijedne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za </a:t>
            </a:r>
            <a:r>
              <a:rPr lang="en-US" sz="2000" dirty="0" err="1"/>
              <a:t>informirano</a:t>
            </a:r>
            <a:r>
              <a:rPr lang="en-US" sz="2000" dirty="0"/>
              <a:t> </a:t>
            </a:r>
            <a:r>
              <a:rPr lang="en-US" sz="2000" dirty="0" err="1"/>
              <a:t>donošenje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, </a:t>
            </a:r>
            <a:r>
              <a:rPr lang="en-US" sz="2000" dirty="0" err="1"/>
              <a:t>poboljšavajući</a:t>
            </a:r>
            <a:r>
              <a:rPr lang="en-US" sz="2000" dirty="0"/>
              <a:t> </a:t>
            </a:r>
            <a:r>
              <a:rPr lang="en-US" sz="2000" dirty="0" err="1"/>
              <a:t>strateško</a:t>
            </a:r>
            <a:r>
              <a:rPr lang="en-US" sz="2000" dirty="0"/>
              <a:t> </a:t>
            </a:r>
            <a:r>
              <a:rPr lang="en-US" sz="2000" dirty="0" err="1"/>
              <a:t>planiranje</a:t>
            </a:r>
            <a:r>
              <a:rPr lang="en-US" sz="2000" dirty="0"/>
              <a:t> u </a:t>
            </a:r>
            <a:r>
              <a:rPr lang="en-US" sz="2000" dirty="0" err="1"/>
              <a:t>upravljanju</a:t>
            </a:r>
            <a:r>
              <a:rPr lang="en-US" sz="2000" dirty="0"/>
              <a:t> </a:t>
            </a:r>
            <a:r>
              <a:rPr lang="en-US" sz="2000" dirty="0" err="1"/>
              <a:t>prijevozom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1614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C097-F261-06DF-3B49-47922711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 vs. WMS vs. TMS</a:t>
            </a:r>
          </a:p>
        </p:txBody>
      </p:sp>
      <p:pic>
        <p:nvPicPr>
          <p:cNvPr id="3" name="Picture 2" descr="A diagram of a company enterprise&#10;&#10;Description automatically generated">
            <a:extLst>
              <a:ext uri="{FF2B5EF4-FFF2-40B4-BE49-F238E27FC236}">
                <a16:creationId xmlns:a16="http://schemas.microsoft.com/office/drawing/2014/main" id="{CD1400A3-9468-DC9D-2CCF-25A5920F8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59" y="1481668"/>
            <a:ext cx="8438793" cy="42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točnosti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donošenju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racionalizaciju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logistici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poduzeća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(ERP),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(WMS)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(TMS).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okosnicu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poduzeća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integrirajući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odjele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računovodstvo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itd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jedinstveni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WMS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fokusira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osiguravajući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skladištenja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TMS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posvećen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izvedbi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prijevoza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robe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 - Planiranje resursa poduzeća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okosnica tvrtke, integrirajući različite odjele (kao što su računovodstvo, nabava, prodaja, proizvodnja itd.) i procese u jedinstveni sustav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početku su tvrtke bile podijeljene u različite odjele, ovisno o funkcijama koje su obavljale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Svaki je odjel djelovao izolirano na način da je imao vlastiti sustav prikupljanja i analize podataka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Danas se organizacije promatraju kao jedan sustav, a svi odjeli su njegovi podsustavi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 dijele istu, centraliziranu bazu podataka</a:t>
            </a:r>
            <a:endParaRPr lang="pl-PL" sz="18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 sustavi</a:t>
            </a:r>
          </a:p>
        </p:txBody>
      </p:sp>
      <p:pic>
        <p:nvPicPr>
          <p:cNvPr id="3" name="Picture 2" descr="A diagram of a company&#10;&#10;Description automatically generated">
            <a:extLst>
              <a:ext uri="{FF2B5EF4-FFF2-40B4-BE49-F238E27FC236}">
                <a16:creationId xmlns:a16="http://schemas.microsoft.com/office/drawing/2014/main" id="{3A7C598A-6EBB-8769-9302-5253E8468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435" y="1359217"/>
            <a:ext cx="4333690" cy="50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 sustavi koji kombiniraju i organiziraju podatke iz različitih odjela unutar organizacije kako bi stvorili jedinstveni, sveobuhvatni sustav koji služi potrebama cijelog poduzeća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kompleksno, modularno programsko rješenje koje integrira sve poslovne funkcije tvrtke, pomaže u upravljanju poslovnim procesima i dijeli jedinstvenu bazu podataka za cijeli sustav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višefunkcionalni sustav koji automatizira i integrira bitne poslovne operacije organizacije kako bi se maksimizirala učinkovitost i učinkovitost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tvrtke mogu implementirati modul ili module ERP softvera bez potrebe za kupnjom i implementacijom kompletnog paketa jer je većina dovoljno fleksibilna</a:t>
            </a:r>
            <a:endParaRPr lang="pl-PL" sz="1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Bradford (2015)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A85F-871E-ED0C-FEA1-9569205B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BC3EF-F429-018F-8358-3123D1114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Prodaju</a:t>
            </a:r>
            <a:r>
              <a:rPr lang="en-US" sz="2000" dirty="0"/>
              <a:t> se u </a:t>
            </a:r>
            <a:r>
              <a:rPr lang="en-US" sz="2000" dirty="0" err="1"/>
              <a:t>modulima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skupinama</a:t>
            </a:r>
            <a:r>
              <a:rPr lang="en-US" sz="2000" dirty="0"/>
              <a:t> </a:t>
            </a:r>
            <a:r>
              <a:rPr lang="en-US" sz="2000" dirty="0" err="1"/>
              <a:t>povezanih</a:t>
            </a:r>
            <a:r>
              <a:rPr lang="en-US" sz="2000" dirty="0"/>
              <a:t> </a:t>
            </a:r>
            <a:r>
              <a:rPr lang="en-US" sz="2000" dirty="0" err="1"/>
              <a:t>programa</a:t>
            </a:r>
            <a:r>
              <a:rPr lang="en-US" sz="2000" dirty="0"/>
              <a:t> koji </a:t>
            </a:r>
            <a:r>
              <a:rPr lang="en-US" sz="2000" dirty="0" err="1"/>
              <a:t>obavljaju</a:t>
            </a:r>
            <a:r>
              <a:rPr lang="en-US" sz="2000" dirty="0"/>
              <a:t> </a:t>
            </a:r>
            <a:r>
              <a:rPr lang="en-US" sz="2000" dirty="0" err="1"/>
              <a:t>određene</a:t>
            </a:r>
            <a:r>
              <a:rPr lang="en-US" sz="2000" dirty="0"/>
              <a:t> </a:t>
            </a:r>
            <a:r>
              <a:rPr lang="en-US" sz="2000" dirty="0" err="1"/>
              <a:t>funkcije</a:t>
            </a:r>
            <a:r>
              <a:rPr lang="en-US" sz="2000" dirty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</a:t>
            </a:r>
            <a:r>
              <a:rPr lang="en-US" sz="2000" dirty="0" err="1"/>
              <a:t>sustava</a:t>
            </a:r>
            <a:r>
              <a:rPr lang="en-US" sz="2000" dirty="0"/>
              <a:t> (</a:t>
            </a:r>
            <a:r>
              <a:rPr lang="en-US" sz="2000" dirty="0" err="1"/>
              <a:t>računovodstvo</a:t>
            </a:r>
            <a:r>
              <a:rPr lang="en-US" sz="2000" dirty="0"/>
              <a:t>, </a:t>
            </a:r>
            <a:r>
              <a:rPr lang="en-US" sz="2000" dirty="0" err="1"/>
              <a:t>proizvodnja</a:t>
            </a:r>
            <a:r>
              <a:rPr lang="en-US" sz="2000" dirty="0"/>
              <a:t>...)</a:t>
            </a:r>
            <a:endParaRPr lang="hr-HR" sz="2000" dirty="0"/>
          </a:p>
          <a:p>
            <a:r>
              <a:rPr lang="en-US" sz="2000" dirty="0" err="1"/>
              <a:t>Moderni</a:t>
            </a:r>
            <a:r>
              <a:rPr lang="en-US" sz="2000" dirty="0"/>
              <a:t> ERP-</a:t>
            </a:r>
            <a:r>
              <a:rPr lang="en-US" sz="2000" dirty="0" err="1"/>
              <a:t>ovi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fleksibilni</a:t>
            </a:r>
            <a:r>
              <a:rPr lang="en-US" sz="2000" dirty="0"/>
              <a:t> pa je </a:t>
            </a:r>
            <a:r>
              <a:rPr lang="en-US" sz="2000" dirty="0" err="1"/>
              <a:t>moguće</a:t>
            </a:r>
            <a:r>
              <a:rPr lang="en-US" sz="2000" dirty="0"/>
              <a:t> </a:t>
            </a:r>
            <a:r>
              <a:rPr lang="en-US" sz="2000" dirty="0" err="1"/>
              <a:t>kupiti</a:t>
            </a:r>
            <a:r>
              <a:rPr lang="en-US" sz="2000" dirty="0"/>
              <a:t>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pojedinačne</a:t>
            </a:r>
            <a:r>
              <a:rPr lang="en-US" sz="2000" dirty="0"/>
              <a:t> module</a:t>
            </a:r>
            <a:endParaRPr lang="hr-HR" sz="2000" dirty="0"/>
          </a:p>
          <a:p>
            <a:r>
              <a:rPr lang="en-US" sz="2000" dirty="0" err="1"/>
              <a:t>Ključni</a:t>
            </a:r>
            <a:r>
              <a:rPr lang="en-US" sz="2000" dirty="0"/>
              <a:t> ERP moduli: </a:t>
            </a:r>
            <a:r>
              <a:rPr lang="en-US" sz="2000" dirty="0" err="1"/>
              <a:t>financije</a:t>
            </a:r>
            <a:r>
              <a:rPr lang="en-US" sz="2000" dirty="0"/>
              <a:t>,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ljudskim</a:t>
            </a:r>
            <a:r>
              <a:rPr lang="en-US" sz="2000" dirty="0"/>
              <a:t> </a:t>
            </a:r>
            <a:r>
              <a:rPr lang="en-US" sz="2000" dirty="0" err="1"/>
              <a:t>resursima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logistika</a:t>
            </a:r>
            <a:r>
              <a:rPr lang="en-US" sz="2000" dirty="0"/>
              <a:t> (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svojim</a:t>
            </a:r>
            <a:r>
              <a:rPr lang="en-US" sz="2000" dirty="0"/>
              <a:t> </a:t>
            </a:r>
            <a:r>
              <a:rPr lang="en-US" sz="2000" dirty="0" err="1"/>
              <a:t>podsustavima</a:t>
            </a:r>
            <a:r>
              <a:rPr lang="en-US" sz="2000" dirty="0"/>
              <a:t>)</a:t>
            </a:r>
            <a:endParaRPr lang="hr-HR" sz="2000" dirty="0"/>
          </a:p>
          <a:p>
            <a:r>
              <a:rPr lang="en-US" sz="2000" dirty="0" err="1"/>
              <a:t>Sastoji</a:t>
            </a:r>
            <a:r>
              <a:rPr lang="en-US" sz="2000" dirty="0"/>
              <a:t> se od </a:t>
            </a:r>
            <a:r>
              <a:rPr lang="en-US" sz="2000" dirty="0" err="1"/>
              <a:t>nekoliko</a:t>
            </a:r>
            <a:r>
              <a:rPr lang="en-US" sz="2000" dirty="0"/>
              <a:t>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linija</a:t>
            </a:r>
            <a:r>
              <a:rPr lang="en-US" sz="2000" dirty="0"/>
              <a:t> </a:t>
            </a:r>
            <a:r>
              <a:rPr lang="en-US" sz="2000" dirty="0" err="1"/>
              <a:t>programskog</a:t>
            </a:r>
            <a:r>
              <a:rPr lang="en-US" sz="2000" dirty="0"/>
              <a:t> </a:t>
            </a:r>
            <a:r>
              <a:rPr lang="en-US" sz="2000" dirty="0" err="1"/>
              <a:t>koda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0746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D5CC-8F85-FD7C-522B-F3EFD02C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tvrtke</a:t>
            </a:r>
            <a:r>
              <a:rPr lang="en-US" dirty="0"/>
              <a:t> </a:t>
            </a:r>
            <a:r>
              <a:rPr lang="en-US" dirty="0" err="1"/>
              <a:t>biraju</a:t>
            </a:r>
            <a:r>
              <a:rPr lang="en-US" dirty="0"/>
              <a:t> ERP?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6C61-E359-1E86-8442-D8011BEB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Previše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poslovnih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problema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neriješenih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pitanja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ERP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pomoći</a:t>
            </a:r>
            <a:r>
              <a:rPr lang="en-US" sz="2000" dirty="0"/>
              <a:t> u </a:t>
            </a:r>
            <a:r>
              <a:rPr lang="en-US" sz="2000" dirty="0" err="1"/>
              <a:t>poslovnom</a:t>
            </a:r>
            <a:r>
              <a:rPr lang="en-US" sz="2000" dirty="0"/>
              <a:t> </a:t>
            </a:r>
            <a:r>
              <a:rPr lang="en-US" sz="2000" dirty="0" err="1"/>
              <a:t>odlučivanju</a:t>
            </a:r>
            <a:r>
              <a:rPr lang="en-US" sz="2000" dirty="0"/>
              <a:t>, </a:t>
            </a:r>
            <a:r>
              <a:rPr lang="en-US" sz="2000" dirty="0" err="1"/>
              <a:t>izvješćivanju</a:t>
            </a:r>
            <a:r>
              <a:rPr lang="en-US" sz="2000" dirty="0"/>
              <a:t>, </a:t>
            </a:r>
            <a:r>
              <a:rPr lang="en-US" sz="2000" dirty="0" err="1"/>
              <a:t>predviđanju</a:t>
            </a:r>
            <a:r>
              <a:rPr lang="en-US" sz="2000" dirty="0"/>
              <a:t>...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Promjena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poslovnog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modela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trenutni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 ne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podržati</a:t>
            </a:r>
            <a:r>
              <a:rPr lang="en-US" sz="2000" dirty="0"/>
              <a:t> novi </a:t>
            </a:r>
            <a:r>
              <a:rPr lang="en-US" sz="2000" dirty="0" err="1"/>
              <a:t>poslovni</a:t>
            </a:r>
            <a:r>
              <a:rPr lang="en-US" sz="2000" dirty="0"/>
              <a:t> model </a:t>
            </a:r>
            <a:r>
              <a:rPr lang="en-US" sz="2000" dirty="0" err="1"/>
              <a:t>tvrtke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Želja</a:t>
            </a:r>
            <a:r>
              <a:rPr lang="en-US" sz="2000" b="1" dirty="0">
                <a:solidFill>
                  <a:srgbClr val="1065AB"/>
                </a:solidFill>
              </a:rPr>
              <a:t> za </a:t>
            </a:r>
            <a:r>
              <a:rPr lang="en-US" sz="2000" b="1" dirty="0" err="1">
                <a:solidFill>
                  <a:srgbClr val="1065AB"/>
                </a:solidFill>
              </a:rPr>
              <a:t>rastom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postojeći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 ne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podržati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veći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transakcija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Potreba</a:t>
            </a:r>
            <a:r>
              <a:rPr lang="en-US" sz="2000" b="1" dirty="0">
                <a:solidFill>
                  <a:srgbClr val="1065AB"/>
                </a:solidFill>
              </a:rPr>
              <a:t> za </a:t>
            </a:r>
            <a:r>
              <a:rPr lang="en-US" sz="2000" b="1" dirty="0" err="1">
                <a:solidFill>
                  <a:srgbClr val="1065AB"/>
                </a:solidFill>
              </a:rPr>
              <a:t>naprednim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funkcionalnostima</a:t>
            </a:r>
            <a:endParaRPr lang="en-US" sz="2000" b="1" dirty="0">
              <a:solidFill>
                <a:srgbClr val="1065AB"/>
              </a:solidFill>
            </a:endParaRPr>
          </a:p>
          <a:p>
            <a:r>
              <a:rPr lang="en-US" sz="2000" b="1" dirty="0" err="1">
                <a:solidFill>
                  <a:srgbClr val="1065AB"/>
                </a:solidFill>
              </a:rPr>
              <a:t>Previše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različitih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poslovnih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sustava</a:t>
            </a:r>
            <a:r>
              <a:rPr lang="en-US" sz="2000" b="1" dirty="0">
                <a:solidFill>
                  <a:srgbClr val="1065AB"/>
                </a:solidFill>
              </a:rPr>
              <a:t> u </a:t>
            </a:r>
            <a:r>
              <a:rPr lang="en-US" sz="2000" b="1" dirty="0" err="1">
                <a:solidFill>
                  <a:srgbClr val="1065AB"/>
                </a:solidFill>
              </a:rPr>
              <a:t>isto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vrijeme</a:t>
            </a:r>
            <a:endParaRPr lang="en-US" sz="2000" b="1" dirty="0">
              <a:solidFill>
                <a:srgbClr val="1065AB"/>
              </a:solidFill>
            </a:endParaRPr>
          </a:p>
          <a:p>
            <a:r>
              <a:rPr lang="en-US" sz="2000" b="1" dirty="0" err="1">
                <a:solidFill>
                  <a:srgbClr val="1065AB"/>
                </a:solidFill>
              </a:rPr>
              <a:t>Nepoštivanje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zakona</a:t>
            </a:r>
            <a:r>
              <a:rPr lang="en-US" sz="2000" b="1" dirty="0">
                <a:solidFill>
                  <a:srgbClr val="1065AB"/>
                </a:solidFill>
              </a:rPr>
              <a:t>, </a:t>
            </a:r>
            <a:r>
              <a:rPr lang="en-US" sz="2000" b="1" dirty="0" err="1">
                <a:solidFill>
                  <a:srgbClr val="1065AB"/>
                </a:solidFill>
              </a:rPr>
              <a:t>propisa</a:t>
            </a:r>
            <a:r>
              <a:rPr lang="en-US" sz="2000" b="1" dirty="0">
                <a:solidFill>
                  <a:srgbClr val="1065AB"/>
                </a:solidFill>
              </a:rPr>
              <a:t>...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ERP </a:t>
            </a:r>
            <a:r>
              <a:rPr lang="en-US" sz="2000" b="1" dirty="0" err="1">
                <a:solidFill>
                  <a:srgbClr val="1065AB"/>
                </a:solidFill>
              </a:rPr>
              <a:t>softveri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imaju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višejezične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viševalutne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mogućnosti</a:t>
            </a:r>
            <a:r>
              <a:rPr lang="en-US" sz="2000" b="1" dirty="0">
                <a:solidFill>
                  <a:srgbClr val="1065AB"/>
                </a:solidFill>
              </a:rPr>
              <a:t>, </a:t>
            </a:r>
            <a:r>
              <a:rPr lang="en-US" sz="2000" b="1" dirty="0" err="1">
                <a:solidFill>
                  <a:srgbClr val="1065AB"/>
                </a:solidFill>
              </a:rPr>
              <a:t>tj</a:t>
            </a:r>
            <a:r>
              <a:rPr lang="en-US" sz="2000" b="1" dirty="0">
                <a:solidFill>
                  <a:srgbClr val="1065AB"/>
                </a:solidFill>
              </a:rPr>
              <a:t>. </a:t>
            </a:r>
            <a:r>
              <a:rPr lang="en-US" sz="2000" b="1" dirty="0" err="1">
                <a:solidFill>
                  <a:srgbClr val="1065AB"/>
                </a:solidFill>
              </a:rPr>
              <a:t>prikladni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su</a:t>
            </a:r>
            <a:r>
              <a:rPr lang="en-US" sz="2000" b="1" dirty="0">
                <a:solidFill>
                  <a:srgbClr val="1065AB"/>
                </a:solidFill>
              </a:rPr>
              <a:t> za </a:t>
            </a:r>
            <a:r>
              <a:rPr lang="en-US" sz="2000" b="1" dirty="0" err="1">
                <a:solidFill>
                  <a:srgbClr val="1065AB"/>
                </a:solidFill>
              </a:rPr>
              <a:t>globalno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tržište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5907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1BBEB-4F63-76D3-70FF-4D1C6813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C468A13-2B50-78C7-AFD6-BC6DF419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 prednosti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776168B-981D-2116-B422-531F834D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transparentnost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uvid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svakog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odjela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pristupiti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zaposlenici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izvršnoj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Pristup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informacijama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korisnicima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odjelima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Smanjenje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operativnih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niže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Jedinstveno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sučelje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module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moduli u ERP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izgledaju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funkcioniranja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Skalabilnost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ERP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temeljeni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oblaku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omogućuju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korištenje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dodatnih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računalnih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slučaju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rasta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usluga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novi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ERP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omogućiti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personaliziraniju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bržu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uslugu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centralizira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kupcima</a:t>
            </a:r>
            <a:endParaRPr lang="pl-PL" sz="1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E53D3355-F2BB-2878-77DA-8B1769BD3B42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108320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 nedostaci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Složena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dugotrajna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trajati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nekoliko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mjeseci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nekoliko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ovisno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veličini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Cijena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ERP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često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vrlo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popularni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SAP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Microsoft Dynamics NAV,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promjenama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trebat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važan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zaposlenik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adekvatno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obučen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korištenje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novog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sustava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11237453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4" ma:contentTypeDescription="Utwórz nowy dokument." ma:contentTypeScope="" ma:versionID="ba864aba8d1d9e57428d0c2f03bad87e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29864f8967cc06ef82d222c4eac64728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457C50-9ABB-446C-A946-E412DC9D8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1847</Words>
  <Application>Microsoft Office PowerPoint</Application>
  <PresentationFormat>Widescreen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Tahoma</vt:lpstr>
      <vt:lpstr>Times New Roman</vt:lpstr>
      <vt:lpstr>Motyw pakietu Office</vt:lpstr>
      <vt:lpstr>Poslovna inteligencija</vt:lpstr>
      <vt:lpstr>Sadržaj</vt:lpstr>
      <vt:lpstr>ERP</vt:lpstr>
      <vt:lpstr>ERP sustavi</vt:lpstr>
      <vt:lpstr>ERP</vt:lpstr>
      <vt:lpstr>ERP</vt:lpstr>
      <vt:lpstr>Zašto tvrtke biraju ERP?</vt:lpstr>
      <vt:lpstr>ERP prednosti</vt:lpstr>
      <vt:lpstr>ERP nedostaci</vt:lpstr>
      <vt:lpstr>ERP</vt:lpstr>
      <vt:lpstr>Najkritičnija pitanja u implementaciji ERP-a</vt:lpstr>
      <vt:lpstr>Troškovi ERP sustava</vt:lpstr>
      <vt:lpstr>Troškovi ERP sustava</vt:lpstr>
      <vt:lpstr>Odabir cjenovnog modela</vt:lpstr>
      <vt:lpstr>Odabir cjenovnog modela</vt:lpstr>
      <vt:lpstr>ERP trendovi</vt:lpstr>
      <vt:lpstr>Sustav upravljanja skladištem</vt:lpstr>
      <vt:lpstr>WMS koristi (SAP, n.d.)</vt:lpstr>
      <vt:lpstr>WMS tehnološki napredak</vt:lpstr>
      <vt:lpstr>Sustavi za upravljanje transportom</vt:lpstr>
      <vt:lpstr>TMS koristi</vt:lpstr>
      <vt:lpstr>ERP vs. WMS vs. TMS</vt:lpstr>
      <vt:lpstr>Zaključak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11</cp:revision>
  <dcterms:created xsi:type="dcterms:W3CDTF">2023-07-06T12:09:08Z</dcterms:created>
  <dcterms:modified xsi:type="dcterms:W3CDTF">2025-02-27T20:56:13Z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