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84" r:id="rId11"/>
    <p:sldId id="297" r:id="rId12"/>
    <p:sldId id="298" r:id="rId13"/>
    <p:sldId id="308" r:id="rId14"/>
    <p:sldId id="299" r:id="rId15"/>
    <p:sldId id="286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66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895" y="659349"/>
            <a:ext cx="6391549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podataka.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poslovne analitike, uključujući R i SQL.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Instaliranje</a:t>
            </a:r>
            <a:r>
              <a:rPr lang="pt-BR" dirty="0"/>
              <a:t> R </a:t>
            </a:r>
            <a:r>
              <a:rPr lang="sr-Latn-RS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4929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Korisnicki interfejs za R i RStudio.</a:t>
            </a:r>
            <a:endParaRPr lang="en-GB" sz="11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56991" y="1247056"/>
            <a:ext cx="6050125" cy="44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940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Model podataka Chinook baze podataka.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(BA), SQL-a </a:t>
            </a:r>
            <a:r>
              <a:rPr lang="en-GB" sz="1800" dirty="0" err="1"/>
              <a:t>i</a:t>
            </a:r>
            <a:r>
              <a:rPr lang="en-GB" sz="1800" dirty="0"/>
              <a:t> R-a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u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gde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dobro </a:t>
            </a:r>
            <a:r>
              <a:rPr lang="en-GB" sz="1800" dirty="0" err="1"/>
              <a:t>strukturirani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SQL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Dok mala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srednja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 (SME) </a:t>
            </a:r>
            <a:r>
              <a:rPr lang="en-GB" sz="1800" dirty="0" err="1"/>
              <a:t>možda</a:t>
            </a:r>
            <a:r>
              <a:rPr lang="en-GB" sz="1800" dirty="0"/>
              <a:t> </a:t>
            </a:r>
            <a:r>
              <a:rPr lang="en-GB" sz="1800" dirty="0" err="1"/>
              <a:t>još</a:t>
            </a:r>
            <a:r>
              <a:rPr lang="en-GB" sz="1800" dirty="0"/>
              <a:t> </a:t>
            </a:r>
            <a:r>
              <a:rPr lang="en-GB" sz="1800" dirty="0" err="1"/>
              <a:t>uvek</a:t>
            </a:r>
            <a:r>
              <a:rPr lang="en-GB" sz="1800" dirty="0"/>
              <a:t> </a:t>
            </a:r>
            <a:r>
              <a:rPr lang="en-GB" sz="1800" dirty="0" err="1"/>
              <a:t>imaju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pravilnim</a:t>
            </a:r>
            <a:r>
              <a:rPr lang="en-GB" sz="1800" dirty="0"/>
              <a:t> </a:t>
            </a:r>
            <a:r>
              <a:rPr lang="en-GB" sz="1800" dirty="0" err="1"/>
              <a:t>upravljanjem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veće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prepoznale</a:t>
            </a:r>
            <a:r>
              <a:rPr lang="en-GB" sz="1800" dirty="0"/>
              <a:t>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organizovanja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koristeći</a:t>
            </a:r>
            <a:r>
              <a:rPr lang="en-GB" sz="1800" dirty="0"/>
              <a:t> SQL </a:t>
            </a:r>
            <a:r>
              <a:rPr lang="en-GB" sz="1800" dirty="0" err="1"/>
              <a:t>baze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SQL je </a:t>
            </a:r>
            <a:r>
              <a:rPr lang="en-GB" sz="1800" dirty="0" err="1"/>
              <a:t>idealan</a:t>
            </a:r>
            <a:r>
              <a:rPr lang="en-GB" sz="1800" dirty="0"/>
              <a:t> za </a:t>
            </a:r>
            <a:r>
              <a:rPr lang="en-GB" sz="1800" dirty="0" err="1"/>
              <a:t>čuvanje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koji se </a:t>
            </a:r>
            <a:r>
              <a:rPr lang="en-GB" sz="1800" dirty="0" err="1"/>
              <a:t>stalno</a:t>
            </a:r>
            <a:r>
              <a:rPr lang="en-GB" sz="1800" dirty="0"/>
              <a:t> </a:t>
            </a:r>
            <a:r>
              <a:rPr lang="en-GB" sz="1800" dirty="0" err="1"/>
              <a:t>menjaju</a:t>
            </a:r>
            <a:r>
              <a:rPr lang="en-GB" sz="1800" dirty="0"/>
              <a:t>, a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pokreću</a:t>
            </a:r>
            <a:r>
              <a:rPr lang="en-GB" sz="1800" dirty="0"/>
              <a:t> </a:t>
            </a:r>
            <a:r>
              <a:rPr lang="en-GB" sz="1800" dirty="0" err="1"/>
              <a:t>tržišne</a:t>
            </a:r>
            <a:r>
              <a:rPr lang="en-GB" sz="1800" dirty="0"/>
              <a:t> </a:t>
            </a:r>
            <a:r>
              <a:rPr lang="en-GB" sz="1800" dirty="0" err="1"/>
              <a:t>realnosti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prodaja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prihod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R </a:t>
            </a:r>
            <a:r>
              <a:rPr lang="en-GB" sz="1800" dirty="0" err="1"/>
              <a:t>dopunjuje</a:t>
            </a:r>
            <a:r>
              <a:rPr lang="en-GB" sz="1800" dirty="0"/>
              <a:t> SQL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alate </a:t>
            </a:r>
            <a:r>
              <a:rPr lang="en-GB" sz="1800" dirty="0" err="1"/>
              <a:t>prilagođene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odličnim</a:t>
            </a:r>
            <a:r>
              <a:rPr lang="en-GB" sz="1800" dirty="0"/>
              <a:t> </a:t>
            </a:r>
            <a:r>
              <a:rPr lang="en-GB" sz="1800" dirty="0" err="1"/>
              <a:t>izborom</a:t>
            </a:r>
            <a:r>
              <a:rPr lang="en-GB" sz="1800" dirty="0"/>
              <a:t> za </a:t>
            </a:r>
            <a:r>
              <a:rPr lang="en-GB" sz="1800" dirty="0" err="1"/>
              <a:t>automatizaciju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prilagođenih</a:t>
            </a:r>
            <a:r>
              <a:rPr lang="en-GB" sz="1800" dirty="0"/>
              <a:t> </a:t>
            </a:r>
            <a:r>
              <a:rPr lang="en-GB" sz="1800" dirty="0" err="1"/>
              <a:t>analitičkih</a:t>
            </a:r>
            <a:r>
              <a:rPr lang="en-GB" sz="1800" dirty="0"/>
              <a:t> </a:t>
            </a:r>
            <a:r>
              <a:rPr lang="en-GB" sz="1800" dirty="0" err="1"/>
              <a:t>paketa</a:t>
            </a:r>
            <a:r>
              <a:rPr lang="en-GB" sz="1800" dirty="0"/>
              <a:t>. Za </a:t>
            </a:r>
            <a:r>
              <a:rPr lang="en-GB" sz="1800" dirty="0" err="1"/>
              <a:t>razliku</a:t>
            </a:r>
            <a:r>
              <a:rPr lang="en-GB" sz="1800" dirty="0"/>
              <a:t> od </a:t>
            </a:r>
            <a:r>
              <a:rPr lang="en-GB" sz="1800" dirty="0" err="1"/>
              <a:t>opštih</a:t>
            </a:r>
            <a:r>
              <a:rPr lang="en-GB" sz="1800" dirty="0"/>
              <a:t> </a:t>
            </a:r>
            <a:r>
              <a:rPr lang="en-GB" sz="1800" dirty="0" err="1"/>
              <a:t>programskih</a:t>
            </a:r>
            <a:r>
              <a:rPr lang="en-GB" sz="1800" dirty="0"/>
              <a:t> </a:t>
            </a:r>
            <a:r>
              <a:rPr lang="en-GB" sz="1800" dirty="0" err="1"/>
              <a:t>jezika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Python, R je </a:t>
            </a:r>
            <a:r>
              <a:rPr lang="en-GB" sz="1800" dirty="0" err="1"/>
              <a:t>specijalno</a:t>
            </a:r>
            <a:r>
              <a:rPr lang="en-GB" sz="1800" dirty="0"/>
              <a:t> </a:t>
            </a:r>
            <a:r>
              <a:rPr lang="en-GB" sz="1800" dirty="0" err="1"/>
              <a:t>dizajniran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ključnim</a:t>
            </a:r>
            <a:r>
              <a:rPr lang="en-GB" sz="1800" dirty="0"/>
              <a:t> </a:t>
            </a:r>
            <a:r>
              <a:rPr lang="en-GB" sz="1800" dirty="0" err="1"/>
              <a:t>igračem</a:t>
            </a:r>
            <a:r>
              <a:rPr lang="en-GB" sz="1800" dirty="0"/>
              <a:t> u </a:t>
            </a:r>
            <a:r>
              <a:rPr lang="en-GB" sz="1800" dirty="0" err="1"/>
              <a:t>poslovnoj</a:t>
            </a:r>
            <a:r>
              <a:rPr lang="en-GB" sz="1800" dirty="0"/>
              <a:t> </a:t>
            </a:r>
            <a:r>
              <a:rPr lang="en-GB" sz="1800" dirty="0" err="1"/>
              <a:t>analitici</a:t>
            </a:r>
            <a:r>
              <a:rPr lang="en-GB" sz="1800" dirty="0"/>
              <a:t>. </a:t>
            </a:r>
            <a:r>
              <a:rPr lang="en-GB" sz="1800" dirty="0" err="1"/>
              <a:t>Zajedno</a:t>
            </a:r>
            <a:r>
              <a:rPr lang="en-GB" sz="1800" dirty="0"/>
              <a:t>, SQL </a:t>
            </a:r>
            <a:r>
              <a:rPr lang="en-GB" sz="1800" dirty="0" err="1"/>
              <a:t>i</a:t>
            </a:r>
            <a:r>
              <a:rPr lang="en-GB" sz="1800" dirty="0"/>
              <a:t> R nude </a:t>
            </a:r>
            <a:r>
              <a:rPr lang="en-GB" sz="1800" dirty="0" err="1"/>
              <a:t>robustan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omogućavajući</a:t>
            </a:r>
            <a:r>
              <a:rPr lang="en-GB" sz="1800" dirty="0"/>
              <a:t> </a:t>
            </a:r>
            <a:r>
              <a:rPr lang="en-GB" sz="1800" dirty="0" err="1"/>
              <a:t>kompanijama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informisane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osnovu</a:t>
            </a:r>
            <a:r>
              <a:rPr lang="en-GB" sz="1800" dirty="0"/>
              <a:t> </a:t>
            </a:r>
            <a:r>
              <a:rPr lang="en-GB" sz="1800" dirty="0" err="1"/>
              <a:t>tačnih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R-a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analitika</a:t>
            </a:r>
            <a:r>
              <a:rPr lang="en-GB" sz="2000" dirty="0"/>
              <a:t> (BA)?</a:t>
            </a:r>
            <a:endParaRPr lang="sr-Latn-RS" sz="2000" dirty="0"/>
          </a:p>
          <a:p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probleme</a:t>
            </a:r>
            <a:r>
              <a:rPr lang="en-GB" sz="2000" dirty="0"/>
              <a:t> </a:t>
            </a:r>
            <a:r>
              <a:rPr lang="en-GB" sz="2000" dirty="0" err="1"/>
              <a:t>rešava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alate </a:t>
            </a:r>
            <a:r>
              <a:rPr lang="en-GB" sz="2000" dirty="0" err="1"/>
              <a:t>koristi</a:t>
            </a:r>
            <a:r>
              <a:rPr lang="en-GB" sz="2000" dirty="0"/>
              <a:t>?</a:t>
            </a:r>
            <a:endParaRPr lang="sr-Latn-RS" sz="2000" dirty="0"/>
          </a:p>
          <a:p>
            <a:r>
              <a:rPr lang="en-GB" sz="2000" dirty="0" err="1"/>
              <a:t>Šta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R </a:t>
            </a:r>
            <a:r>
              <a:rPr lang="en-GB" sz="2000" dirty="0" err="1"/>
              <a:t>i</a:t>
            </a:r>
            <a:r>
              <a:rPr lang="en-GB" sz="2000" dirty="0"/>
              <a:t> SQL? Kako je BA </a:t>
            </a:r>
            <a:r>
              <a:rPr lang="en-GB" sz="2000" dirty="0" err="1"/>
              <a:t>povezana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R </a:t>
            </a:r>
            <a:r>
              <a:rPr lang="en-GB" sz="2000" dirty="0" err="1"/>
              <a:t>i</a:t>
            </a:r>
            <a:r>
              <a:rPr lang="en-GB" sz="2000" dirty="0"/>
              <a:t> SQL?</a:t>
            </a:r>
            <a:endParaRPr lang="sr-Latn-RS" sz="2000" dirty="0"/>
          </a:p>
          <a:p>
            <a:r>
              <a:rPr lang="en-GB" sz="2000" dirty="0" err="1"/>
              <a:t>Postoje</a:t>
            </a:r>
            <a:r>
              <a:rPr lang="en-GB" sz="2000" dirty="0"/>
              <a:t> li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dobrih</a:t>
            </a:r>
            <a:r>
              <a:rPr lang="en-GB" sz="2000" dirty="0"/>
              <a:t> </a:t>
            </a:r>
            <a:r>
              <a:rPr lang="en-GB" sz="2000" dirty="0" err="1"/>
              <a:t>praksi</a:t>
            </a:r>
            <a:r>
              <a:rPr lang="en-GB" sz="2000" dirty="0"/>
              <a:t> u </a:t>
            </a:r>
            <a:r>
              <a:rPr lang="en-GB" sz="2000" dirty="0" err="1"/>
              <a:t>kojima</a:t>
            </a:r>
            <a:r>
              <a:rPr lang="en-GB" sz="2000" dirty="0"/>
              <a:t> se </a:t>
            </a:r>
            <a:r>
              <a:rPr lang="en-GB" sz="2000" dirty="0" err="1"/>
              <a:t>ovi</a:t>
            </a:r>
            <a:r>
              <a:rPr lang="en-GB" sz="2000" dirty="0"/>
              <a:t> </a:t>
            </a:r>
            <a:r>
              <a:rPr lang="en-GB" sz="2000" dirty="0" err="1"/>
              <a:t>softveri</a:t>
            </a:r>
            <a:r>
              <a:rPr lang="en-GB" sz="2000" dirty="0"/>
              <a:t> </a:t>
            </a:r>
            <a:r>
              <a:rPr lang="en-GB" sz="2000" dirty="0" err="1"/>
              <a:t>koriste</a:t>
            </a:r>
            <a:r>
              <a:rPr lang="en-GB" sz="2000" dirty="0"/>
              <a:t> za </a:t>
            </a:r>
            <a:r>
              <a:rPr lang="en-GB" sz="2000" dirty="0" err="1"/>
              <a:t>rešavanje</a:t>
            </a:r>
            <a:r>
              <a:rPr lang="en-GB" sz="2000" dirty="0"/>
              <a:t> </a:t>
            </a:r>
            <a:r>
              <a:rPr lang="en-GB" sz="2000" dirty="0" err="1"/>
              <a:t>logističkih</a:t>
            </a:r>
            <a:r>
              <a:rPr lang="en-GB" sz="2000" dirty="0"/>
              <a:t> </a:t>
            </a:r>
            <a:r>
              <a:rPr lang="en-GB" sz="2000" dirty="0" err="1"/>
              <a:t>poslovnih</a:t>
            </a:r>
            <a:r>
              <a:rPr lang="en-GB" sz="2000" dirty="0"/>
              <a:t> </a:t>
            </a:r>
            <a:r>
              <a:rPr lang="en-GB" sz="2000" dirty="0" err="1"/>
              <a:t>problema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(BA)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povezujući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unapređuje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učinak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obuhvata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primene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finansijska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marketinška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čemu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doprinosi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aspektima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Postoje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deskriptivna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prediktivna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preskriptivna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kojih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nudi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nivoe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Savremena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napredne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mašinsko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veštačku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podržala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optimizovala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ciljevi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postizanje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konkurentske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unapređenje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organizacionog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izvlačenje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Bez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obzira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uspešna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zavisi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matematičkih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alata,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programskih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specifične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stručnosti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određenoj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SQL-a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R-a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skladištenjem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ažuriranjima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statističke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informisane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osnovu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real-time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(BA</a:t>
            </a:r>
            <a:r>
              <a:rPr lang="sr-Latn-RS" sz="1800" dirty="0"/>
              <a:t>, Buisness Analytics</a:t>
            </a:r>
            <a:r>
              <a:rPr lang="en-GB" sz="1800" dirty="0"/>
              <a:t>)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sveobuhvatan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. </a:t>
            </a:r>
            <a:r>
              <a:rPr lang="en-GB" sz="1800" dirty="0" err="1"/>
              <a:t>Kroz</a:t>
            </a:r>
            <a:r>
              <a:rPr lang="en-GB" sz="1800" dirty="0"/>
              <a:t> </a:t>
            </a:r>
            <a:r>
              <a:rPr lang="en-GB" sz="1800" dirty="0" err="1"/>
              <a:t>podsticanje</a:t>
            </a:r>
            <a:r>
              <a:rPr lang="en-GB" sz="1800" dirty="0"/>
              <a:t> </a:t>
            </a:r>
            <a:r>
              <a:rPr lang="en-GB" sz="1800" dirty="0" err="1"/>
              <a:t>okruženja</a:t>
            </a:r>
            <a:r>
              <a:rPr lang="en-GB" sz="1800" dirty="0"/>
              <a:t> </a:t>
            </a:r>
            <a:r>
              <a:rPr lang="en-GB" sz="1800" dirty="0" err="1"/>
              <a:t>zasnovanog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BA </a:t>
            </a:r>
            <a:r>
              <a:rPr lang="en-GB" sz="1800" dirty="0" err="1"/>
              <a:t>ima</a:t>
            </a:r>
            <a:r>
              <a:rPr lang="en-GB" sz="1800" dirty="0"/>
              <a:t> za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poslovnog</a:t>
            </a:r>
            <a:r>
              <a:rPr lang="en-GB" sz="1800" dirty="0"/>
              <a:t> </a:t>
            </a:r>
            <a:r>
              <a:rPr lang="en-GB" sz="1800" dirty="0" err="1"/>
              <a:t>učinka</a:t>
            </a:r>
            <a:r>
              <a:rPr lang="en-GB" sz="1800" dirty="0"/>
              <a:t> </a:t>
            </a:r>
            <a:r>
              <a:rPr lang="en-GB" sz="1800" dirty="0" err="1"/>
              <a:t>omogućavanjem</a:t>
            </a:r>
            <a:r>
              <a:rPr lang="en-GB" sz="1800" dirty="0"/>
              <a:t> </a:t>
            </a:r>
            <a:r>
              <a:rPr lang="en-GB" sz="1800" dirty="0" err="1"/>
              <a:t>informisanijih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</a:t>
            </a:r>
            <a:r>
              <a:rPr lang="en-GB" sz="1800" dirty="0" err="1"/>
              <a:t>Glavni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BA je </a:t>
            </a:r>
            <a:r>
              <a:rPr lang="en-GB" sz="1800" dirty="0" err="1"/>
              <a:t>uspostavljanje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koji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povezuje</a:t>
            </a:r>
            <a:r>
              <a:rPr lang="en-GB" sz="1800" dirty="0"/>
              <a:t> </a:t>
            </a:r>
            <a:r>
              <a:rPr lang="en-GB" sz="1800" dirty="0" err="1"/>
              <a:t>sirove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odlukama</a:t>
            </a:r>
            <a:r>
              <a:rPr lang="en-GB" sz="1800" dirty="0"/>
              <a:t>,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kraju</a:t>
            </a:r>
            <a:r>
              <a:rPr lang="en-GB" sz="1800" dirty="0"/>
              <a:t> </a:t>
            </a:r>
            <a:r>
              <a:rPr lang="en-GB" sz="1800" dirty="0" err="1"/>
              <a:t>poboljšavajući</a:t>
            </a:r>
            <a:r>
              <a:rPr lang="en-GB" sz="1800" dirty="0"/>
              <a:t>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kroz</a:t>
            </a:r>
            <a:r>
              <a:rPr lang="en-GB" sz="1800" dirty="0"/>
              <a:t> </a:t>
            </a:r>
            <a:r>
              <a:rPr lang="en-GB" sz="1800" dirty="0" err="1"/>
              <a:t>bolju</a:t>
            </a:r>
            <a:r>
              <a:rPr lang="en-GB" sz="1800" dirty="0"/>
              <a:t> </a:t>
            </a:r>
            <a:r>
              <a:rPr lang="en-GB" sz="1800" dirty="0" err="1"/>
              <a:t>integraciju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operativnim</a:t>
            </a:r>
            <a:r>
              <a:rPr lang="en-GB" sz="1800" dirty="0"/>
              <a:t> </a:t>
            </a:r>
            <a:r>
              <a:rPr lang="en-GB" sz="1800" dirty="0" err="1"/>
              <a:t>sistemima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BA je </a:t>
            </a:r>
            <a:r>
              <a:rPr lang="en-GB" sz="1800" dirty="0" err="1"/>
              <a:t>svestran</a:t>
            </a:r>
            <a:r>
              <a:rPr lang="en-GB" sz="1800" dirty="0"/>
              <a:t>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primenama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oblasti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finansijska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kriza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, </a:t>
            </a:r>
            <a:r>
              <a:rPr lang="en-GB" sz="1800" dirty="0" err="1"/>
              <a:t>marketinška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usluga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ljudskih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talenata</a:t>
            </a:r>
            <a:r>
              <a:rPr lang="en-GB" sz="1800" dirty="0"/>
              <a:t>, </a:t>
            </a:r>
            <a:r>
              <a:rPr lang="en-GB" sz="1800" dirty="0" err="1"/>
              <a:t>procesna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. Ove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grane</a:t>
            </a:r>
            <a:r>
              <a:rPr lang="en-GB" sz="1800" dirty="0"/>
              <a:t> </a:t>
            </a:r>
            <a:r>
              <a:rPr lang="en-GB" sz="1800" dirty="0" err="1"/>
              <a:t>pokazuju</a:t>
            </a:r>
            <a:r>
              <a:rPr lang="en-GB" sz="1800" dirty="0"/>
              <a:t> </a:t>
            </a:r>
            <a:r>
              <a:rPr lang="en-GB" sz="1800" dirty="0" err="1"/>
              <a:t>široku</a:t>
            </a:r>
            <a:r>
              <a:rPr lang="en-GB" sz="1800" dirty="0"/>
              <a:t> </a:t>
            </a:r>
            <a:r>
              <a:rPr lang="en-GB" sz="1800" dirty="0" err="1"/>
              <a:t>upotrebu</a:t>
            </a:r>
            <a:r>
              <a:rPr lang="en-GB" sz="1800" dirty="0"/>
              <a:t> BA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funkcijama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Postoje</a:t>
            </a:r>
            <a:r>
              <a:rPr lang="en-GB" sz="1800" dirty="0"/>
              <a:t> tri </a:t>
            </a:r>
            <a:r>
              <a:rPr lang="en-GB" sz="1800" dirty="0" err="1"/>
              <a:t>vrste</a:t>
            </a:r>
            <a:r>
              <a:rPr lang="en-GB" sz="1800" dirty="0"/>
              <a:t> </a:t>
            </a:r>
            <a:r>
              <a:rPr lang="en-GB" sz="1800" dirty="0" err="1"/>
              <a:t>platformi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:</a:t>
            </a:r>
          </a:p>
          <a:p>
            <a:pPr marL="719138" indent="-269875"/>
            <a:r>
              <a:rPr lang="en-GB" sz="1800" dirty="0" err="1"/>
              <a:t>Deskriptivna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Ove </a:t>
            </a:r>
            <a:r>
              <a:rPr lang="en-GB" sz="1800" dirty="0" err="1"/>
              <a:t>platforme</a:t>
            </a:r>
            <a:r>
              <a:rPr lang="en-GB" sz="1800" dirty="0"/>
              <a:t> </a:t>
            </a:r>
            <a:r>
              <a:rPr lang="en-GB" sz="1800" dirty="0" err="1"/>
              <a:t>analiziraju</a:t>
            </a:r>
            <a:r>
              <a:rPr lang="en-GB" sz="1800" dirty="0"/>
              <a:t> </a:t>
            </a:r>
            <a:r>
              <a:rPr lang="en-GB" sz="1800" dirty="0" err="1"/>
              <a:t>postojeće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pružaju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sažetke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osnovne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.</a:t>
            </a:r>
            <a:endParaRPr lang="sr-Latn-RS" sz="1800" dirty="0"/>
          </a:p>
          <a:p>
            <a:pPr marL="719138" indent="-269875"/>
            <a:r>
              <a:rPr lang="en-GB" sz="1800" dirty="0" err="1"/>
              <a:t>Prediktivna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postojeće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procenile</a:t>
            </a:r>
            <a:r>
              <a:rPr lang="en-GB" sz="1800" dirty="0"/>
              <a:t> </a:t>
            </a:r>
            <a:r>
              <a:rPr lang="en-GB" sz="1800" dirty="0" err="1"/>
              <a:t>najverovatnije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scenarije</a:t>
            </a:r>
            <a:r>
              <a:rPr lang="en-GB" sz="1800" dirty="0"/>
              <a:t>.</a:t>
            </a:r>
            <a:endParaRPr lang="sr-Latn-RS" sz="1800" dirty="0"/>
          </a:p>
          <a:p>
            <a:pPr marL="719138" indent="-269875"/>
            <a:r>
              <a:rPr lang="en-GB" sz="1800" dirty="0" err="1"/>
              <a:t>Preskriptivna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– Ove </a:t>
            </a:r>
            <a:r>
              <a:rPr lang="en-GB" sz="1800" dirty="0" err="1"/>
              <a:t>platforme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obrađuju</a:t>
            </a:r>
            <a:r>
              <a:rPr lang="en-GB" sz="1800" dirty="0"/>
              <a:t> </a:t>
            </a:r>
            <a:r>
              <a:rPr lang="en-GB" sz="1800" dirty="0" err="1"/>
              <a:t>velike</a:t>
            </a:r>
            <a:r>
              <a:rPr lang="en-GB" sz="1800" dirty="0"/>
              <a:t> </a:t>
            </a:r>
            <a:r>
              <a:rPr lang="en-GB" sz="1800" dirty="0" err="1"/>
              <a:t>količine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, </a:t>
            </a:r>
            <a:r>
              <a:rPr lang="en-GB" sz="1800" dirty="0" err="1"/>
              <a:t>uslove</a:t>
            </a:r>
            <a:r>
              <a:rPr lang="en-GB" sz="1800" dirty="0"/>
              <a:t> </a:t>
            </a:r>
            <a:r>
              <a:rPr lang="en-GB" sz="1800" dirty="0" err="1"/>
              <a:t>tržišta</a:t>
            </a:r>
            <a:r>
              <a:rPr lang="en-GB" sz="1800" dirty="0"/>
              <a:t>, </a:t>
            </a:r>
            <a:r>
              <a:rPr lang="en-GB" sz="1800" dirty="0" err="1"/>
              <a:t>itd</a:t>
            </a:r>
            <a:r>
              <a:rPr lang="en-GB" sz="1800" dirty="0"/>
              <a:t>.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veštačke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 </a:t>
            </a:r>
            <a:r>
              <a:rPr lang="en-GB" sz="1800" dirty="0" err="1"/>
              <a:t>Cilj</a:t>
            </a:r>
            <a:r>
              <a:rPr lang="en-GB" sz="1800" dirty="0"/>
              <a:t> je </a:t>
            </a:r>
            <a:r>
              <a:rPr lang="en-GB" sz="1800" dirty="0" err="1"/>
              <a:t>potpuno</a:t>
            </a:r>
            <a:r>
              <a:rPr lang="en-GB" sz="1800" dirty="0"/>
              <a:t> </a:t>
            </a:r>
            <a:r>
              <a:rPr lang="en-GB" sz="1800" dirty="0" err="1"/>
              <a:t>automatizovano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o tome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akcije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preduzeti</a:t>
            </a:r>
            <a:r>
              <a:rPr lang="en-GB" sz="1800" dirty="0"/>
              <a:t> u </a:t>
            </a:r>
            <a:r>
              <a:rPr lang="en-GB" sz="1800" dirty="0" err="1"/>
              <a:t>datoj</a:t>
            </a:r>
            <a:r>
              <a:rPr lang="en-GB" sz="1800" dirty="0"/>
              <a:t> </a:t>
            </a:r>
            <a:r>
              <a:rPr lang="en-GB" sz="1800" dirty="0" err="1"/>
              <a:t>situaciji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željeni</a:t>
            </a:r>
            <a:r>
              <a:rPr lang="en-GB" sz="1800" dirty="0"/>
              <a:t> </a:t>
            </a:r>
            <a:r>
              <a:rPr lang="en-GB" sz="1800" dirty="0" err="1"/>
              <a:t>poslovni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..</a:t>
            </a:r>
          </a:p>
          <a:p>
            <a:r>
              <a:rPr lang="en-GB" sz="1800" dirty="0" err="1"/>
              <a:t>Savremena</a:t>
            </a:r>
            <a:r>
              <a:rPr lang="en-GB" sz="1800" dirty="0"/>
              <a:t> </a:t>
            </a:r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analitika</a:t>
            </a:r>
            <a:r>
              <a:rPr lang="en-GB" sz="1800" dirty="0"/>
              <a:t> je </a:t>
            </a:r>
            <a:r>
              <a:rPr lang="en-GB" sz="1800" dirty="0" err="1"/>
              <a:t>duboko</a:t>
            </a:r>
            <a:r>
              <a:rPr lang="en-GB" sz="1800" dirty="0"/>
              <a:t> </a:t>
            </a:r>
            <a:r>
              <a:rPr lang="en-GB" sz="1800" dirty="0" err="1"/>
              <a:t>ukorenjena</a:t>
            </a:r>
            <a:r>
              <a:rPr lang="en-GB" sz="1800" dirty="0"/>
              <a:t> u </a:t>
            </a:r>
            <a:r>
              <a:rPr lang="en-GB" sz="1800" dirty="0" err="1"/>
              <a:t>napredovanjima</a:t>
            </a:r>
            <a:r>
              <a:rPr lang="en-GB" sz="1800" dirty="0"/>
              <a:t>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podržavaju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Ova </a:t>
            </a:r>
            <a:r>
              <a:rPr lang="en-GB" sz="1800" dirty="0" err="1"/>
              <a:t>napredovanja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alate za </a:t>
            </a:r>
            <a:r>
              <a:rPr lang="en-GB" sz="1800" dirty="0" err="1"/>
              <a:t>generisanje</a:t>
            </a:r>
            <a:r>
              <a:rPr lang="en-GB" sz="1800" dirty="0"/>
              <a:t>, </a:t>
            </a:r>
            <a:r>
              <a:rPr lang="en-GB" sz="1800" dirty="0" err="1"/>
              <a:t>selektovanje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primenu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 BA </a:t>
            </a:r>
            <a:r>
              <a:rPr lang="en-GB" sz="1800" dirty="0" err="1"/>
              <a:t>funkcioniše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kvalitativnom</a:t>
            </a:r>
            <a:r>
              <a:rPr lang="en-GB" sz="1800" dirty="0"/>
              <a:t>, </a:t>
            </a:r>
            <a:r>
              <a:rPr lang="en-GB" sz="1800" dirty="0" err="1"/>
              <a:t>tako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kvantitativnom</a:t>
            </a:r>
            <a:r>
              <a:rPr lang="en-GB" sz="1800" dirty="0"/>
              <a:t> </a:t>
            </a:r>
            <a:r>
              <a:rPr lang="en-GB" sz="1800" dirty="0" err="1"/>
              <a:t>znanju</a:t>
            </a:r>
            <a:r>
              <a:rPr lang="en-GB" sz="1800" dirty="0"/>
              <a:t>, u </a:t>
            </a:r>
            <a:r>
              <a:rPr lang="en-GB" sz="1800" dirty="0" err="1"/>
              <a:t>zavisnosti</a:t>
            </a:r>
            <a:r>
              <a:rPr lang="en-GB" sz="1800" dirty="0"/>
              <a:t> od toga </a:t>
            </a:r>
            <a:r>
              <a:rPr lang="en-GB" sz="1800" dirty="0" err="1"/>
              <a:t>šta</a:t>
            </a:r>
            <a:r>
              <a:rPr lang="en-GB" sz="1800" dirty="0"/>
              <a:t> je </a:t>
            </a:r>
            <a:r>
              <a:rPr lang="en-GB" sz="1800" dirty="0" err="1"/>
              <a:t>potrebno</a:t>
            </a:r>
            <a:r>
              <a:rPr lang="en-GB" sz="1800" dirty="0"/>
              <a:t> za </a:t>
            </a:r>
            <a:r>
              <a:rPr lang="en-GB" sz="1800" dirty="0" err="1"/>
              <a:t>konkretnu</a:t>
            </a:r>
            <a:r>
              <a:rPr lang="en-GB" sz="1800" dirty="0"/>
              <a:t> </a:t>
            </a:r>
            <a:r>
              <a:rPr lang="en-GB" sz="1800" dirty="0" err="1"/>
              <a:t>odluku</a:t>
            </a:r>
            <a:r>
              <a:rPr lang="en-GB" sz="1800" dirty="0"/>
              <a:t>. Ovaj </a:t>
            </a:r>
            <a:r>
              <a:rPr lang="en-GB" sz="1800" dirty="0" err="1"/>
              <a:t>dualni</a:t>
            </a:r>
            <a:r>
              <a:rPr lang="en-GB" sz="1800" dirty="0"/>
              <a:t> </a:t>
            </a:r>
            <a:r>
              <a:rPr lang="en-GB" sz="1800" dirty="0" err="1"/>
              <a:t>fokus</a:t>
            </a:r>
            <a:r>
              <a:rPr lang="en-GB" sz="1800" dirty="0"/>
              <a:t> </a:t>
            </a:r>
            <a:r>
              <a:rPr lang="en-GB" sz="1800" dirty="0" err="1"/>
              <a:t>omogućava</a:t>
            </a:r>
            <a:r>
              <a:rPr lang="en-GB" sz="1800" dirty="0"/>
              <a:t> BA da </a:t>
            </a:r>
            <a:r>
              <a:rPr lang="en-GB" sz="1800" dirty="0" err="1"/>
              <a:t>bude</a:t>
            </a:r>
            <a:r>
              <a:rPr lang="en-GB" sz="1800" dirty="0"/>
              <a:t> </a:t>
            </a:r>
            <a:r>
              <a:rPr lang="en-GB" sz="1800" dirty="0" err="1"/>
              <a:t>izuzetno</a:t>
            </a:r>
            <a:r>
              <a:rPr lang="en-GB" sz="1800" dirty="0"/>
              <a:t> </a:t>
            </a:r>
            <a:r>
              <a:rPr lang="en-GB" sz="1800" dirty="0" err="1"/>
              <a:t>prilagodljiva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Primena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 </a:t>
            </a:r>
            <a:r>
              <a:rPr lang="en-GB" sz="1800" dirty="0" err="1"/>
              <a:t>zasnovana</a:t>
            </a:r>
            <a:r>
              <a:rPr lang="en-GB" sz="1800" dirty="0"/>
              <a:t> je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njenoj</a:t>
            </a:r>
            <a:r>
              <a:rPr lang="en-GB" sz="1800" dirty="0"/>
              <a:t> </a:t>
            </a:r>
            <a:r>
              <a:rPr lang="en-GB" sz="1800" dirty="0" err="1"/>
              <a:t>sposobnosti</a:t>
            </a:r>
            <a:r>
              <a:rPr lang="en-GB" sz="1800" dirty="0"/>
              <a:t> da </a:t>
            </a:r>
            <a:r>
              <a:rPr lang="en-GB" sz="1800" dirty="0" err="1"/>
              <a:t>rešava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menadžerske</a:t>
            </a:r>
            <a:r>
              <a:rPr lang="en-GB" sz="1800" dirty="0"/>
              <a:t> </a:t>
            </a:r>
            <a:r>
              <a:rPr lang="en-GB" sz="1800" dirty="0" err="1"/>
              <a:t>probleme</a:t>
            </a:r>
            <a:r>
              <a:rPr lang="en-GB" sz="1800" dirty="0"/>
              <a:t>. Ona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nekoliko</a:t>
            </a:r>
            <a:r>
              <a:rPr lang="en-GB" sz="1800" dirty="0"/>
              <a:t> </a:t>
            </a:r>
            <a:r>
              <a:rPr lang="en-GB" sz="1800" dirty="0" err="1"/>
              <a:t>ključnih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konkurentske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,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strateškim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taktičkim</a:t>
            </a:r>
            <a:r>
              <a:rPr lang="en-GB" sz="1800" dirty="0"/>
              <a:t> </a:t>
            </a:r>
            <a:r>
              <a:rPr lang="en-GB" sz="1800" dirty="0" err="1"/>
              <a:t>ciljevima</a:t>
            </a:r>
            <a:r>
              <a:rPr lang="en-GB" sz="1800" dirty="0"/>
              <a:t>, </a:t>
            </a:r>
            <a:r>
              <a:rPr lang="en-GB" sz="1800" dirty="0" err="1"/>
              <a:t>unapređenje</a:t>
            </a:r>
            <a:r>
              <a:rPr lang="en-GB" sz="1800" dirty="0"/>
              <a:t> </a:t>
            </a:r>
            <a:r>
              <a:rPr lang="en-GB" sz="1800" dirty="0" err="1"/>
              <a:t>organizacionog</a:t>
            </a:r>
            <a:r>
              <a:rPr lang="en-GB" sz="1800" dirty="0"/>
              <a:t> </a:t>
            </a:r>
            <a:r>
              <a:rPr lang="en-GB" sz="1800" dirty="0" err="1"/>
              <a:t>učinka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rafinisanje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/>
              <a:t>vrednog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Bez </a:t>
            </a:r>
            <a:r>
              <a:rPr lang="en-GB" sz="1800" dirty="0" err="1"/>
              <a:t>obzira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platformu</a:t>
            </a:r>
            <a:r>
              <a:rPr lang="en-GB" sz="1800" dirty="0"/>
              <a:t> BA </a:t>
            </a:r>
            <a:r>
              <a:rPr lang="en-GB" sz="1800" dirty="0" err="1"/>
              <a:t>koja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, </a:t>
            </a:r>
            <a:r>
              <a:rPr lang="en-GB" sz="1800" dirty="0" err="1"/>
              <a:t>postoje</a:t>
            </a:r>
            <a:r>
              <a:rPr lang="en-GB" sz="1800" dirty="0"/>
              <a:t> tri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stuba</a:t>
            </a:r>
            <a:r>
              <a:rPr lang="en-GB" sz="1800" dirty="0"/>
              <a:t> za </a:t>
            </a:r>
            <a:r>
              <a:rPr lang="en-GB" sz="1800" dirty="0" err="1"/>
              <a:t>svako</a:t>
            </a:r>
            <a:r>
              <a:rPr lang="en-GB" sz="1800" dirty="0"/>
              <a:t> BA </a:t>
            </a:r>
            <a:r>
              <a:rPr lang="en-GB" sz="1800" dirty="0" err="1"/>
              <a:t>rešenje</a:t>
            </a:r>
            <a:r>
              <a:rPr lang="en-GB" sz="1800" dirty="0"/>
              <a:t>: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,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logistička</a:t>
            </a:r>
            <a:r>
              <a:rPr lang="en-GB" sz="1800" dirty="0"/>
              <a:t> </a:t>
            </a:r>
            <a:r>
              <a:rPr lang="en-GB" sz="1800" dirty="0" err="1"/>
              <a:t>stručnost</a:t>
            </a:r>
            <a:r>
              <a:rPr lang="en-GB" sz="1800" dirty="0"/>
              <a:t>.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identifikovanje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tabele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grafikoni</a:t>
            </a:r>
            <a:r>
              <a:rPr lang="en-GB" sz="1800" dirty="0"/>
              <a:t>. </a:t>
            </a:r>
            <a:r>
              <a:rPr lang="en-GB" sz="1800" dirty="0" err="1"/>
              <a:t>Programska</a:t>
            </a:r>
            <a:r>
              <a:rPr lang="en-GB" sz="1800" dirty="0"/>
              <a:t> </a:t>
            </a:r>
            <a:r>
              <a:rPr lang="en-GB" sz="1800" dirty="0" err="1"/>
              <a:t>oprema</a:t>
            </a:r>
            <a:r>
              <a:rPr lang="en-GB" sz="1800" dirty="0"/>
              <a:t> </a:t>
            </a:r>
            <a:r>
              <a:rPr lang="en-GB" sz="1800" dirty="0" err="1"/>
              <a:t>podržava</a:t>
            </a:r>
            <a:r>
              <a:rPr lang="en-GB" sz="1800" dirty="0"/>
              <a:t> </a:t>
            </a:r>
            <a:r>
              <a:rPr lang="en-GB" sz="1800" dirty="0" err="1"/>
              <a:t>ove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obezbeđujući</a:t>
            </a:r>
            <a:r>
              <a:rPr lang="en-GB" sz="1800" dirty="0"/>
              <a:t> </a:t>
            </a:r>
            <a:r>
              <a:rPr lang="en-GB" sz="1800" dirty="0" err="1"/>
              <a:t>brza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tačna</a:t>
            </a:r>
            <a:r>
              <a:rPr lang="en-GB" sz="1800" dirty="0"/>
              <a:t> </a:t>
            </a:r>
            <a:r>
              <a:rPr lang="en-GB" sz="1800" dirty="0" err="1"/>
              <a:t>računanja</a:t>
            </a:r>
            <a:r>
              <a:rPr lang="en-GB" sz="1800" dirty="0"/>
              <a:t>. Na </a:t>
            </a:r>
            <a:r>
              <a:rPr lang="en-GB" sz="1800" dirty="0" err="1"/>
              <a:t>kraju</a:t>
            </a:r>
            <a:r>
              <a:rPr lang="en-GB" sz="1800" dirty="0"/>
              <a:t>, </a:t>
            </a:r>
            <a:r>
              <a:rPr lang="en-GB" sz="1800" dirty="0" err="1"/>
              <a:t>logistička</a:t>
            </a:r>
            <a:r>
              <a:rPr lang="en-GB" sz="1800" dirty="0"/>
              <a:t> </a:t>
            </a:r>
            <a:r>
              <a:rPr lang="en-GB" sz="1800" dirty="0" err="1"/>
              <a:t>stručnost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identifikovanje</a:t>
            </a:r>
            <a:r>
              <a:rPr lang="en-GB" sz="1800" dirty="0"/>
              <a:t> </a:t>
            </a:r>
            <a:r>
              <a:rPr lang="en-GB" sz="1800" dirty="0" err="1"/>
              <a:t>ključnih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razumevanje</a:t>
            </a:r>
            <a:r>
              <a:rPr lang="en-GB" sz="1800" dirty="0"/>
              <a:t> </a:t>
            </a:r>
            <a:r>
              <a:rPr lang="en-GB" sz="1800" dirty="0" err="1"/>
              <a:t>ekosistema</a:t>
            </a:r>
            <a:r>
              <a:rPr lang="en-GB" sz="1800" dirty="0"/>
              <a:t> </a:t>
            </a:r>
            <a:r>
              <a:rPr lang="en-GB" sz="1800" dirty="0" err="1"/>
              <a:t>povezanog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problemom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analitika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3415" y="5576471"/>
            <a:ext cx="56829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stubovi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poslovne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analitike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(BA)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lanca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snabdevanja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logistike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481668"/>
            <a:ext cx="4260849" cy="3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</a:t>
            </a:r>
            <a:r>
              <a:rPr lang="en-GB" dirty="0"/>
              <a:t>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R je </a:t>
            </a:r>
            <a:r>
              <a:rPr lang="en-GB" sz="1800" dirty="0" err="1"/>
              <a:t>integrisani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softverskih</a:t>
            </a:r>
            <a:r>
              <a:rPr lang="en-GB" sz="1800" dirty="0"/>
              <a:t> alata za </a:t>
            </a:r>
            <a:r>
              <a:rPr lang="en-GB" sz="1800" dirty="0" err="1"/>
              <a:t>manipulaciju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računanje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grafički</a:t>
            </a:r>
            <a:r>
              <a:rPr lang="en-GB" sz="1800" dirty="0"/>
              <a:t> </a:t>
            </a:r>
            <a:r>
              <a:rPr lang="en-GB" sz="1800" dirty="0" err="1"/>
              <a:t>prikaz</a:t>
            </a:r>
            <a:r>
              <a:rPr lang="en-GB" sz="1800" dirty="0"/>
              <a:t> (R Core Team, 2019).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ostalog</a:t>
            </a:r>
            <a:r>
              <a:rPr lang="en-GB" sz="1800" dirty="0"/>
              <a:t>, on </a:t>
            </a:r>
            <a:r>
              <a:rPr lang="en-GB" sz="1800" dirty="0" err="1"/>
              <a:t>sadrži</a:t>
            </a:r>
            <a:r>
              <a:rPr lang="en-GB" sz="1800" dirty="0"/>
              <a:t>:</a:t>
            </a:r>
          </a:p>
          <a:p>
            <a:pPr marL="627063" lvl="0" indent="-355600"/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skladištenje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operatera</a:t>
            </a:r>
            <a:r>
              <a:rPr lang="en-GB" sz="1800" dirty="0"/>
              <a:t> za </a:t>
            </a:r>
            <a:r>
              <a:rPr lang="en-GB" sz="1800" dirty="0" err="1"/>
              <a:t>proračune</a:t>
            </a:r>
            <a:r>
              <a:rPr lang="en-GB" sz="1800" dirty="0"/>
              <a:t> </a:t>
            </a:r>
            <a:r>
              <a:rPr lang="en-GB" sz="1800" dirty="0" err="1"/>
              <a:t>nad</a:t>
            </a:r>
            <a:r>
              <a:rPr lang="en-GB" sz="1800" dirty="0"/>
              <a:t> </a:t>
            </a:r>
            <a:r>
              <a:rPr lang="en-GB" sz="1800" dirty="0" err="1"/>
              <a:t>nizovima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matricama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veliku</a:t>
            </a:r>
            <a:r>
              <a:rPr lang="en-GB" sz="1800" dirty="0"/>
              <a:t>, </a:t>
            </a:r>
            <a:r>
              <a:rPr lang="en-GB" sz="1800" dirty="0" err="1"/>
              <a:t>koherentnu</a:t>
            </a:r>
            <a:r>
              <a:rPr lang="en-GB" sz="1800" dirty="0"/>
              <a:t>, </a:t>
            </a:r>
            <a:r>
              <a:rPr lang="en-GB" sz="1800" dirty="0" err="1"/>
              <a:t>integrisanu</a:t>
            </a:r>
            <a:r>
              <a:rPr lang="en-GB" sz="1800" dirty="0"/>
              <a:t> </a:t>
            </a:r>
            <a:r>
              <a:rPr lang="en-GB" sz="1800" dirty="0" err="1"/>
              <a:t>kolekciju</a:t>
            </a:r>
            <a:r>
              <a:rPr lang="en-GB" sz="1800" dirty="0"/>
              <a:t> </a:t>
            </a:r>
            <a:r>
              <a:rPr lang="en-GB" sz="1800" dirty="0" err="1"/>
              <a:t>intermedijarnih</a:t>
            </a:r>
            <a:r>
              <a:rPr lang="en-GB" sz="1800" dirty="0"/>
              <a:t> alata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  <a:endParaRPr lang="sr-Latn-RS" sz="1800" dirty="0"/>
          </a:p>
          <a:p>
            <a:pPr marL="627063" lvl="0" indent="-355600"/>
            <a:r>
              <a:rPr lang="en-GB" sz="1800" dirty="0" err="1"/>
              <a:t>grafičke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prikaz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direktno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računaru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hard-</a:t>
            </a:r>
            <a:r>
              <a:rPr lang="en-GB" sz="1800" dirty="0" err="1"/>
              <a:t>kopiji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dobro </a:t>
            </a:r>
            <a:r>
              <a:rPr lang="en-GB" sz="1800" dirty="0" err="1"/>
              <a:t>razvijen</a:t>
            </a:r>
            <a:r>
              <a:rPr lang="en-GB" sz="1800" dirty="0"/>
              <a:t>, </a:t>
            </a:r>
            <a:r>
              <a:rPr lang="en-GB" sz="1800" dirty="0" err="1"/>
              <a:t>jednostavan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efikasan</a:t>
            </a:r>
            <a:r>
              <a:rPr lang="en-GB" sz="1800" dirty="0"/>
              <a:t>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jezik</a:t>
            </a:r>
            <a:r>
              <a:rPr lang="en-GB" sz="1800" dirty="0"/>
              <a:t> (</a:t>
            </a:r>
            <a:r>
              <a:rPr lang="en-GB" sz="1800" dirty="0" err="1"/>
              <a:t>nazvan</a:t>
            </a:r>
            <a:r>
              <a:rPr lang="en-GB" sz="1800" dirty="0"/>
              <a:t> ‘S’)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uslove</a:t>
            </a:r>
            <a:r>
              <a:rPr lang="en-GB" sz="1800" dirty="0"/>
              <a:t>, </a:t>
            </a:r>
            <a:r>
              <a:rPr lang="en-GB" sz="1800" dirty="0" err="1"/>
              <a:t>petlje</a:t>
            </a:r>
            <a:r>
              <a:rPr lang="en-GB" sz="1800" dirty="0"/>
              <a:t>, </a:t>
            </a:r>
            <a:r>
              <a:rPr lang="en-GB" sz="1800" dirty="0" err="1"/>
              <a:t>korisnički</a:t>
            </a:r>
            <a:r>
              <a:rPr lang="en-GB" sz="1800" dirty="0"/>
              <a:t> </a:t>
            </a:r>
            <a:r>
              <a:rPr lang="en-GB" sz="1800" dirty="0" err="1"/>
              <a:t>definisane</a:t>
            </a:r>
            <a:r>
              <a:rPr lang="en-GB" sz="1800" dirty="0"/>
              <a:t> </a:t>
            </a:r>
            <a:r>
              <a:rPr lang="en-GB" sz="1800" dirty="0" err="1"/>
              <a:t>rekurzivne</a:t>
            </a:r>
            <a:r>
              <a:rPr lang="en-GB" sz="1800" dirty="0"/>
              <a:t> </a:t>
            </a:r>
            <a:r>
              <a:rPr lang="en-GB" sz="1800" dirty="0" err="1"/>
              <a:t>funkcije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izlaz</a:t>
            </a:r>
            <a:r>
              <a:rPr lang="en-GB" sz="1800" dirty="0"/>
              <a:t>. (</a:t>
            </a:r>
            <a:r>
              <a:rPr lang="en-GB" sz="1800" dirty="0" err="1"/>
              <a:t>Zapravo</a:t>
            </a:r>
            <a:r>
              <a:rPr lang="en-GB" sz="1800" dirty="0"/>
              <a:t>,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sistem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same </a:t>
            </a:r>
            <a:r>
              <a:rPr lang="en-GB" sz="1800" dirty="0" err="1"/>
              <a:t>napisane</a:t>
            </a:r>
            <a:r>
              <a:rPr lang="en-GB" sz="1800" dirty="0"/>
              <a:t> u S </a:t>
            </a:r>
            <a:r>
              <a:rPr lang="en-GB" sz="1800" dirty="0" err="1"/>
              <a:t>jeziku</a:t>
            </a:r>
            <a:r>
              <a:rPr lang="en-GB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Instaliranje R i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4064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Download stranica za R softver.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Instaliranje R i R Studio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7952-6E5C-0F14-2D02-3014E46F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08" y="1154374"/>
            <a:ext cx="8756984" cy="2773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2741696" y="3984276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https://www.youtube.com/watch?v=H9EBlFDGG4k</a:t>
            </a:r>
          </a:p>
        </p:txBody>
      </p:sp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F841B7B3-84F5-4DA4-937D-0DD797070995}"/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1164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Statističke metode za analizu logističkih podataka.</vt:lpstr>
      <vt:lpstr>Agenda</vt:lpstr>
      <vt:lpstr>Šta je poslovna analitika?</vt:lpstr>
      <vt:lpstr>Šta je poslovna analitika?</vt:lpstr>
      <vt:lpstr>Šta je poslovna analitika?</vt:lpstr>
      <vt:lpstr>Šta je poslovna analitika?</vt:lpstr>
      <vt:lpstr>Šta je R?</vt:lpstr>
      <vt:lpstr>Instaliranje R i R Studio</vt:lpstr>
      <vt:lpstr>Instaliranje R i R Studio</vt:lpstr>
      <vt:lpstr>Instaliranje R i R Studio</vt:lpstr>
      <vt:lpstr>SQL i kako je povezan sa BA i R?</vt:lpstr>
      <vt:lpstr>SQL i kako je povezan sa BA i R?</vt:lpstr>
      <vt:lpstr>Upitivanje SQL baze podataka pomoću R-a</vt:lpstr>
      <vt:lpstr>Upitivanje SQL baze podataka pomoću R-a</vt:lpstr>
      <vt:lpstr>Upitivanje SQL baze podataka pomoću R-a</vt:lpstr>
      <vt:lpstr>Upitivanje SQL baze podataka pomoću R-a</vt:lpstr>
      <vt:lpstr>Renderovanje SQL baze podataka i generisanje izveštaja</vt:lpstr>
      <vt:lpstr>Renderovanje SQL baze podataka i generisanje izveštaja</vt:lpstr>
      <vt:lpstr>Renderovanje SQL baze podataka i generisanje izveštaja</vt:lpstr>
      <vt:lpstr>Renderovanje SQL baze podataka i generisanje izveštaja</vt:lpstr>
      <vt:lpstr>Zaključak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30</cp:revision>
  <dcterms:created xsi:type="dcterms:W3CDTF">2023-07-06T12:09:08Z</dcterms:created>
  <dcterms:modified xsi:type="dcterms:W3CDTF">2025-05-02T22:37:30Z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