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4472C4"/>
    <a:srgbClr val="7E898A"/>
    <a:srgbClr val="BA4C4C"/>
    <a:srgbClr val="B9B9B9"/>
    <a:srgbClr val="8ABD51"/>
    <a:srgbClr val="45455B"/>
    <a:srgbClr val="595959"/>
    <a:srgbClr val="6A6A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9AF3-0BCD-4A9B-BD9D-B8C2EA502E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F721C8C-1B30-435F-A363-CF1E2590E172}">
      <dgm:prSet phldrT="[Tekst]"/>
      <dgm:spPr/>
      <dgm:t>
        <a:bodyPr/>
        <a:lstStyle/>
        <a:p>
          <a:r>
            <a:rPr lang="pl-PL" dirty="0"/>
            <a:t>Strateška </a:t>
          </a:r>
          <a:r>
            <a:rPr lang="pl-PL" dirty="0" err="1"/>
            <a:t>raven</a:t>
          </a:r>
          <a:endParaRPr lang="pl-PL" dirty="0"/>
        </a:p>
      </dgm:t>
    </dgm:pt>
    <dgm:pt modelId="{8EDEE0F6-75D3-404F-9649-5BC1C8FDE4E7}" type="parTrans" cxnId="{1334AE24-C2BC-407A-8319-0D56B58BD62A}">
      <dgm:prSet/>
      <dgm:spPr/>
      <dgm:t>
        <a:bodyPr/>
        <a:lstStyle/>
        <a:p>
          <a:endParaRPr lang="pl-PL"/>
        </a:p>
      </dgm:t>
    </dgm:pt>
    <dgm:pt modelId="{E1E64772-D6F7-428D-9BA9-98C44608B171}" type="sibTrans" cxnId="{1334AE24-C2BC-407A-8319-0D56B58BD62A}">
      <dgm:prSet/>
      <dgm:spPr/>
      <dgm:t>
        <a:bodyPr/>
        <a:lstStyle/>
        <a:p>
          <a:endParaRPr lang="pl-PL"/>
        </a:p>
      </dgm:t>
    </dgm:pt>
    <dgm:pt modelId="{2A8A6CBA-3A4C-4E7F-9703-F5699BC98EED}">
      <dgm:prSet phldrT="[Tekst]" custT="1"/>
      <dgm:spPr/>
      <dgm:t>
        <a:bodyPr/>
        <a:lstStyle/>
        <a:p>
          <a:r>
            <a:rPr lang="en-US" sz="1600" dirty="0"/>
            <a:t>število, lokacija in zmogljivost objektov</a:t>
          </a:r>
          <a:endParaRPr lang="pl-PL" sz="1600" dirty="0"/>
        </a:p>
      </dgm:t>
    </dgm:pt>
    <dgm:pt modelId="{32FB40A4-D2A4-4C99-8822-9D2FA8051132}" type="parTrans" cxnId="{E41A806C-7522-4DDD-83C6-DBADCD84A98C}">
      <dgm:prSet/>
      <dgm:spPr/>
      <dgm:t>
        <a:bodyPr/>
        <a:lstStyle/>
        <a:p>
          <a:endParaRPr lang="pl-PL"/>
        </a:p>
      </dgm:t>
    </dgm:pt>
    <dgm:pt modelId="{AF2A9B17-00D6-4744-B63F-A93664358757}" type="sibTrans" cxnId="{E41A806C-7522-4DDD-83C6-DBADCD84A98C}">
      <dgm:prSet/>
      <dgm:spPr/>
      <dgm:t>
        <a:bodyPr/>
        <a:lstStyle/>
        <a:p>
          <a:endParaRPr lang="pl-PL"/>
        </a:p>
      </dgm:t>
    </dgm:pt>
    <dgm:pt modelId="{F1E863DB-D1D4-4F9C-A395-5EF90F8DE34F}">
      <dgm:prSet phldrT="[Tekst]"/>
      <dgm:spPr/>
      <dgm:t>
        <a:bodyPr/>
        <a:lstStyle/>
        <a:p>
          <a:r>
            <a:rPr lang="pl-PL" dirty="0" err="1"/>
            <a:t>Taktične odločitve</a:t>
          </a:r>
          <a:endParaRPr lang="pl-PL" dirty="0"/>
        </a:p>
      </dgm:t>
    </dgm:pt>
    <dgm:pt modelId="{5D606F16-6C47-4BED-8F37-7B9413D785BC}" type="parTrans" cxnId="{AE3E0D29-6ED0-4552-BBB1-706145E84356}">
      <dgm:prSet/>
      <dgm:spPr/>
      <dgm:t>
        <a:bodyPr/>
        <a:lstStyle/>
        <a:p>
          <a:endParaRPr lang="pl-PL"/>
        </a:p>
      </dgm:t>
    </dgm:pt>
    <dgm:pt modelId="{1C0948E9-027D-4A5F-A274-B94FC471103E}" type="sibTrans" cxnId="{AE3E0D29-6ED0-4552-BBB1-706145E84356}">
      <dgm:prSet/>
      <dgm:spPr/>
      <dgm:t>
        <a:bodyPr/>
        <a:lstStyle/>
        <a:p>
          <a:endParaRPr lang="pl-PL"/>
        </a:p>
      </dgm:t>
    </dgm:pt>
    <dgm:pt modelId="{B80B6B0A-7618-443E-8767-F3CD7836EF6D}">
      <dgm:prSet phldrT="[Tekst]" custT="1"/>
      <dgm:spPr/>
      <dgm:t>
        <a:bodyPr/>
        <a:lstStyle/>
        <a:p>
          <a:r>
            <a:rPr lang="en-US" sz="1600" dirty="0"/>
            <a:t>na primer: odločitve o cenah</a:t>
          </a:r>
          <a:r>
            <a:rPr lang="pl-PL" sz="1600" dirty="0"/>
            <a:t>.</a:t>
          </a:r>
        </a:p>
      </dgm:t>
    </dgm:pt>
    <dgm:pt modelId="{94C3B21C-0563-425E-BAF5-7CA2DEBB89AF}" type="parTrans" cxnId="{C1DA69C1-62EE-4E86-B5B7-97C8FDE13933}">
      <dgm:prSet/>
      <dgm:spPr/>
      <dgm:t>
        <a:bodyPr/>
        <a:lstStyle/>
        <a:p>
          <a:endParaRPr lang="pl-PL"/>
        </a:p>
      </dgm:t>
    </dgm:pt>
    <dgm:pt modelId="{37779B64-65D0-4C1E-92AA-4AC9765759DC}" type="sibTrans" cxnId="{C1DA69C1-62EE-4E86-B5B7-97C8FDE13933}">
      <dgm:prSet/>
      <dgm:spPr/>
      <dgm:t>
        <a:bodyPr/>
        <a:lstStyle/>
        <a:p>
          <a:endParaRPr lang="pl-PL"/>
        </a:p>
      </dgm:t>
    </dgm:pt>
    <dgm:pt modelId="{ECD972D7-2394-4BE3-AC70-07B13AFE6234}">
      <dgm:prSet phldrT="[Tekst]" custT="1"/>
      <dgm:spPr/>
      <dgm:t>
        <a:bodyPr/>
        <a:lstStyle/>
        <a:p>
          <a:r>
            <a:rPr lang="pl-PL" sz="1600" dirty="0"/>
            <a:t>Na </a:t>
          </a:r>
          <a:r>
            <a:rPr lang="pl-PL" sz="1600" dirty="0" err="1"/>
            <a:t>primer </a:t>
          </a:r>
          <a:r>
            <a:rPr lang="en-US" sz="1600" dirty="0"/>
            <a:t>odločitve o usmerjanju vozil</a:t>
          </a:r>
          <a:endParaRPr lang="pl-PL" sz="1600" dirty="0"/>
        </a:p>
      </dgm:t>
    </dgm:pt>
    <dgm:pt modelId="{961B55B4-2BBD-491F-AA87-8CC5A5FDF32A}" type="parTrans" cxnId="{B3F8912F-B0D5-41A3-AA11-821310CCEB7B}">
      <dgm:prSet/>
      <dgm:spPr/>
      <dgm:t>
        <a:bodyPr/>
        <a:lstStyle/>
        <a:p>
          <a:endParaRPr lang="pl-PL"/>
        </a:p>
      </dgm:t>
    </dgm:pt>
    <dgm:pt modelId="{66E4DC9B-0CC5-42E8-8FA3-1AFB4D08CE33}" type="sibTrans" cxnId="{B3F8912F-B0D5-41A3-AA11-821310CCEB7B}">
      <dgm:prSet/>
      <dgm:spPr/>
      <dgm:t>
        <a:bodyPr/>
        <a:lstStyle/>
        <a:p>
          <a:endParaRPr lang="pl-PL"/>
        </a:p>
      </dgm:t>
    </dgm:pt>
    <dgm:pt modelId="{8871273D-F463-4CCE-BEAB-F2A2E753F7CD}">
      <dgm:prSet phldrT="[Tekst]" custT="1"/>
      <dgm:spPr/>
      <dgm:t>
        <a:bodyPr/>
        <a:lstStyle/>
        <a:p>
          <a:r>
            <a:rPr lang="en-US" sz="1600" dirty="0"/>
            <a:t>pogosto traja od ene ure do enega trimesečja. </a:t>
          </a:r>
          <a:endParaRPr lang="pl-PL" sz="2200" dirty="0"/>
        </a:p>
      </dgm:t>
    </dgm:pt>
    <dgm:pt modelId="{4184FFCD-DDA9-4263-A552-4C10072B4751}" type="parTrans" cxnId="{17E7B327-0786-4186-B6EB-B15790D39E73}">
      <dgm:prSet/>
      <dgm:spPr/>
      <dgm:t>
        <a:bodyPr/>
        <a:lstStyle/>
        <a:p>
          <a:endParaRPr lang="pl-PL"/>
        </a:p>
      </dgm:t>
    </dgm:pt>
    <dgm:pt modelId="{ABB66EFA-F69E-42B2-8168-F0DE43C3D509}" type="sibTrans" cxnId="{17E7B327-0786-4186-B6EB-B15790D39E73}">
      <dgm:prSet/>
      <dgm:spPr/>
      <dgm:t>
        <a:bodyPr/>
        <a:lstStyle/>
        <a:p>
          <a:endParaRPr lang="pl-PL"/>
        </a:p>
      </dgm:t>
    </dgm:pt>
    <dgm:pt modelId="{CD1F48DD-5E51-479A-BA11-3F88C2AEBCE6}">
      <dgm:prSet phldrT="[Tekst]" custT="1"/>
      <dgm:spPr/>
      <dgm:t>
        <a:bodyPr/>
        <a:lstStyle/>
        <a:p>
          <a:r>
            <a:rPr lang="en-US" sz="1600" dirty="0"/>
            <a:t>običajno časovno obdobje približno treh do petih let.</a:t>
          </a:r>
          <a:endParaRPr lang="pl-PL" sz="1600" dirty="0"/>
        </a:p>
      </dgm:t>
    </dgm:pt>
    <dgm:pt modelId="{0649C393-8757-47A1-9EC0-9D3ECC1C4AB1}" type="parTrans" cxnId="{96BA4871-363D-4B18-8642-928F285516E5}">
      <dgm:prSet/>
      <dgm:spPr/>
      <dgm:t>
        <a:bodyPr/>
        <a:lstStyle/>
        <a:p>
          <a:endParaRPr lang="pl-PL"/>
        </a:p>
      </dgm:t>
    </dgm:pt>
    <dgm:pt modelId="{0645897F-A68E-4EC5-9159-14FCBD60337E}" type="sibTrans" cxnId="{96BA4871-363D-4B18-8642-928F285516E5}">
      <dgm:prSet/>
      <dgm:spPr/>
      <dgm:t>
        <a:bodyPr/>
        <a:lstStyle/>
        <a:p>
          <a:endParaRPr lang="pl-PL"/>
        </a:p>
      </dgm:t>
    </dgm:pt>
    <dgm:pt modelId="{C9E22E6C-621A-4126-B2BA-476024132848}">
      <dgm:prSet phldrT="[Tekst]" custT="1"/>
      <dgm:spPr/>
      <dgm:t>
        <a:bodyPr/>
        <a:lstStyle/>
        <a:p>
          <a:r>
            <a:rPr lang="en-US" sz="1600" dirty="0"/>
            <a:t>od treh mesecev do treh let </a:t>
          </a:r>
          <a:endParaRPr lang="pl-PL" sz="2000" dirty="0"/>
        </a:p>
      </dgm:t>
    </dgm:pt>
    <dgm:pt modelId="{231B2D88-79C4-433B-9C36-998161A7492B}" type="parTrans" cxnId="{69867638-7D11-469D-A2BA-07D78E15AD61}">
      <dgm:prSet/>
      <dgm:spPr/>
      <dgm:t>
        <a:bodyPr/>
        <a:lstStyle/>
        <a:p>
          <a:endParaRPr lang="pl-PL"/>
        </a:p>
      </dgm:t>
    </dgm:pt>
    <dgm:pt modelId="{CF3ADF14-7590-4ED5-9271-51A0CF2F7D4E}" type="sibTrans" cxnId="{69867638-7D11-469D-A2BA-07D78E15AD61}">
      <dgm:prSet/>
      <dgm:spPr/>
      <dgm:t>
        <a:bodyPr/>
        <a:lstStyle/>
        <a:p>
          <a:endParaRPr lang="pl-PL"/>
        </a:p>
      </dgm:t>
    </dgm:pt>
    <dgm:pt modelId="{49B5D6E6-7E78-499C-9D04-0E69A3D21950}">
      <dgm:prSet phldrT="[Tekst]"/>
      <dgm:spPr/>
      <dgm:t>
        <a:bodyPr/>
        <a:lstStyle/>
        <a:p>
          <a:r>
            <a:rPr lang="pl-PL" dirty="0" err="1"/>
            <a:t>Operativne odločitve</a:t>
          </a:r>
          <a:endParaRPr lang="pl-PL" dirty="0"/>
        </a:p>
      </dgm:t>
    </dgm:pt>
    <dgm:pt modelId="{6B8A40B2-E8EC-41EF-8142-F3C8CF4D497F}" type="parTrans" cxnId="{53FF6B10-04F9-4CC4-93CB-FB4E04A94AC3}">
      <dgm:prSet/>
      <dgm:spPr/>
      <dgm:t>
        <a:bodyPr/>
        <a:lstStyle/>
        <a:p>
          <a:endParaRPr lang="pl-PL"/>
        </a:p>
      </dgm:t>
    </dgm:pt>
    <dgm:pt modelId="{9B1511DE-3B7F-4440-BCAC-8A3CC83BAB2D}" type="sibTrans" cxnId="{53FF6B10-04F9-4CC4-93CB-FB4E04A94AC3}">
      <dgm:prSet/>
      <dgm:spPr/>
      <dgm:t>
        <a:bodyPr/>
        <a:lstStyle/>
        <a:p>
          <a:endParaRPr lang="pl-PL"/>
        </a:p>
      </dgm:t>
    </dgm:pt>
    <dgm:pt modelId="{F5FE36F8-40EE-4F19-8A59-76F17CCCED87}" type="pres">
      <dgm:prSet presAssocID="{C72B9AF3-0BCD-4A9B-BD9D-B8C2EA502E3A}" presName="linear" presStyleCnt="0">
        <dgm:presLayoutVars>
          <dgm:animLvl val="lvl"/>
          <dgm:resizeHandles val="exact"/>
        </dgm:presLayoutVars>
      </dgm:prSet>
      <dgm:spPr/>
    </dgm:pt>
    <dgm:pt modelId="{64579E29-B620-4DAF-855A-37E1E1D05E59}" type="pres">
      <dgm:prSet presAssocID="{BF721C8C-1B30-435F-A363-CF1E2590E172}" presName="parentText" presStyleLbl="node1" presStyleIdx="0" presStyleCnt="3">
        <dgm:presLayoutVars>
          <dgm:chMax val="0"/>
          <dgm:bulletEnabled val="1"/>
        </dgm:presLayoutVars>
      </dgm:prSet>
      <dgm:spPr/>
    </dgm:pt>
    <dgm:pt modelId="{292456A4-AB11-47B8-9034-40BB259236C6}" type="pres">
      <dgm:prSet presAssocID="{BF721C8C-1B30-435F-A363-CF1E2590E172}" presName="childText" presStyleLbl="revTx" presStyleIdx="0" presStyleCnt="3">
        <dgm:presLayoutVars>
          <dgm:bulletEnabled val="1"/>
        </dgm:presLayoutVars>
      </dgm:prSet>
      <dgm:spPr/>
    </dgm:pt>
    <dgm:pt modelId="{6CF0482F-F3AA-4075-8BC0-C6B1BD2ED466}" type="pres">
      <dgm:prSet presAssocID="{F1E863DB-D1D4-4F9C-A395-5EF90F8DE34F}" presName="parentText" presStyleLbl="node1" presStyleIdx="1" presStyleCnt="3">
        <dgm:presLayoutVars>
          <dgm:chMax val="0"/>
          <dgm:bulletEnabled val="1"/>
        </dgm:presLayoutVars>
      </dgm:prSet>
      <dgm:spPr/>
    </dgm:pt>
    <dgm:pt modelId="{53F826A7-D762-425A-967B-8D0D6EB85C05}" type="pres">
      <dgm:prSet presAssocID="{F1E863DB-D1D4-4F9C-A395-5EF90F8DE34F}" presName="childText" presStyleLbl="revTx" presStyleIdx="1" presStyleCnt="3">
        <dgm:presLayoutVars>
          <dgm:bulletEnabled val="1"/>
        </dgm:presLayoutVars>
      </dgm:prSet>
      <dgm:spPr/>
    </dgm:pt>
    <dgm:pt modelId="{6709AFD0-57A0-4D50-BF12-307705E6EE55}" type="pres">
      <dgm:prSet presAssocID="{49B5D6E6-7E78-499C-9D04-0E69A3D21950}" presName="parentText" presStyleLbl="node1" presStyleIdx="2" presStyleCnt="3">
        <dgm:presLayoutVars>
          <dgm:chMax val="0"/>
          <dgm:bulletEnabled val="1"/>
        </dgm:presLayoutVars>
      </dgm:prSet>
      <dgm:spPr/>
    </dgm:pt>
    <dgm:pt modelId="{3A3C90DC-AFDE-44E4-8223-43645BD86717}" type="pres">
      <dgm:prSet presAssocID="{49B5D6E6-7E78-499C-9D04-0E69A3D21950}" presName="childText" presStyleLbl="revTx" presStyleIdx="2" presStyleCnt="3">
        <dgm:presLayoutVars>
          <dgm:bulletEnabled val="1"/>
        </dgm:presLayoutVars>
      </dgm:prSet>
      <dgm:spPr/>
    </dgm:pt>
  </dgm:ptLst>
  <dgm:cxnLst>
    <dgm:cxn modelId="{ACC54E0C-E6A9-4A94-8312-EEB7FE0B8BEC}" type="presOf" srcId="{B80B6B0A-7618-443E-8767-F3CD7836EF6D}" destId="{53F826A7-D762-425A-967B-8D0D6EB85C05}" srcOrd="0" destOrd="0" presId="urn:microsoft.com/office/officeart/2005/8/layout/vList2"/>
    <dgm:cxn modelId="{53FF6B10-04F9-4CC4-93CB-FB4E04A94AC3}" srcId="{C72B9AF3-0BCD-4A9B-BD9D-B8C2EA502E3A}" destId="{49B5D6E6-7E78-499C-9D04-0E69A3D21950}" srcOrd="2" destOrd="0" parTransId="{6B8A40B2-E8EC-41EF-8142-F3C8CF4D497F}" sibTransId="{9B1511DE-3B7F-4440-BCAC-8A3CC83BAB2D}"/>
    <dgm:cxn modelId="{0F502820-35A8-4F6E-B274-83A6791C84A4}" type="presOf" srcId="{C72B9AF3-0BCD-4A9B-BD9D-B8C2EA502E3A}" destId="{F5FE36F8-40EE-4F19-8A59-76F17CCCED87}" srcOrd="0" destOrd="0" presId="urn:microsoft.com/office/officeart/2005/8/layout/vList2"/>
    <dgm:cxn modelId="{1334AE24-C2BC-407A-8319-0D56B58BD62A}" srcId="{C72B9AF3-0BCD-4A9B-BD9D-B8C2EA502E3A}" destId="{BF721C8C-1B30-435F-A363-CF1E2590E172}" srcOrd="0" destOrd="0" parTransId="{8EDEE0F6-75D3-404F-9649-5BC1C8FDE4E7}" sibTransId="{E1E64772-D6F7-428D-9BA9-98C44608B171}"/>
    <dgm:cxn modelId="{17E7B327-0786-4186-B6EB-B15790D39E73}" srcId="{49B5D6E6-7E78-499C-9D04-0E69A3D21950}" destId="{8871273D-F463-4CCE-BEAB-F2A2E753F7CD}" srcOrd="1" destOrd="0" parTransId="{4184FFCD-DDA9-4263-A552-4C10072B4751}" sibTransId="{ABB66EFA-F69E-42B2-8168-F0DE43C3D509}"/>
    <dgm:cxn modelId="{AE3E0D29-6ED0-4552-BBB1-706145E84356}" srcId="{C72B9AF3-0BCD-4A9B-BD9D-B8C2EA502E3A}" destId="{F1E863DB-D1D4-4F9C-A395-5EF90F8DE34F}" srcOrd="1" destOrd="0" parTransId="{5D606F16-6C47-4BED-8F37-7B9413D785BC}" sibTransId="{1C0948E9-027D-4A5F-A274-B94FC471103E}"/>
    <dgm:cxn modelId="{B3F8912F-B0D5-41A3-AA11-821310CCEB7B}" srcId="{49B5D6E6-7E78-499C-9D04-0E69A3D21950}" destId="{ECD972D7-2394-4BE3-AC70-07B13AFE6234}" srcOrd="0" destOrd="0" parTransId="{961B55B4-2BBD-491F-AA87-8CC5A5FDF32A}" sibTransId="{66E4DC9B-0CC5-42E8-8FA3-1AFB4D08CE33}"/>
    <dgm:cxn modelId="{69867638-7D11-469D-A2BA-07D78E15AD61}" srcId="{F1E863DB-D1D4-4F9C-A395-5EF90F8DE34F}" destId="{C9E22E6C-621A-4126-B2BA-476024132848}" srcOrd="1" destOrd="0" parTransId="{231B2D88-79C4-433B-9C36-998161A7492B}" sibTransId="{CF3ADF14-7590-4ED5-9271-51A0CF2F7D4E}"/>
    <dgm:cxn modelId="{8DB5D462-7E47-4D9E-B766-74DC21874C57}" type="presOf" srcId="{BF721C8C-1B30-435F-A363-CF1E2590E172}" destId="{64579E29-B620-4DAF-855A-37E1E1D05E59}" srcOrd="0" destOrd="0" presId="urn:microsoft.com/office/officeart/2005/8/layout/vList2"/>
    <dgm:cxn modelId="{0B214949-B9E3-4824-8FC8-EA4F70997A52}" type="presOf" srcId="{CD1F48DD-5E51-479A-BA11-3F88C2AEBCE6}" destId="{292456A4-AB11-47B8-9034-40BB259236C6}" srcOrd="0" destOrd="1" presId="urn:microsoft.com/office/officeart/2005/8/layout/vList2"/>
    <dgm:cxn modelId="{046D754C-7C9A-4B3E-BA94-763EA387DC25}" type="presOf" srcId="{C9E22E6C-621A-4126-B2BA-476024132848}" destId="{53F826A7-D762-425A-967B-8D0D6EB85C05}" srcOrd="0" destOrd="1" presId="urn:microsoft.com/office/officeart/2005/8/layout/vList2"/>
    <dgm:cxn modelId="{E41A806C-7522-4DDD-83C6-DBADCD84A98C}" srcId="{BF721C8C-1B30-435F-A363-CF1E2590E172}" destId="{2A8A6CBA-3A4C-4E7F-9703-F5699BC98EED}" srcOrd="0" destOrd="0" parTransId="{32FB40A4-D2A4-4C99-8822-9D2FA8051132}" sibTransId="{AF2A9B17-00D6-4744-B63F-A93664358757}"/>
    <dgm:cxn modelId="{96BA4871-363D-4B18-8642-928F285516E5}" srcId="{BF721C8C-1B30-435F-A363-CF1E2590E172}" destId="{CD1F48DD-5E51-479A-BA11-3F88C2AEBCE6}" srcOrd="1" destOrd="0" parTransId="{0649C393-8757-47A1-9EC0-9D3ECC1C4AB1}" sibTransId="{0645897F-A68E-4EC5-9159-14FCBD60337E}"/>
    <dgm:cxn modelId="{96881DAB-CC29-4427-8A21-9D4F69544297}" type="presOf" srcId="{2A8A6CBA-3A4C-4E7F-9703-F5699BC98EED}" destId="{292456A4-AB11-47B8-9034-40BB259236C6}" srcOrd="0" destOrd="0" presId="urn:microsoft.com/office/officeart/2005/8/layout/vList2"/>
    <dgm:cxn modelId="{C1DA69C1-62EE-4E86-B5B7-97C8FDE13933}" srcId="{F1E863DB-D1D4-4F9C-A395-5EF90F8DE34F}" destId="{B80B6B0A-7618-443E-8767-F3CD7836EF6D}" srcOrd="0" destOrd="0" parTransId="{94C3B21C-0563-425E-BAF5-7CA2DEBB89AF}" sibTransId="{37779B64-65D0-4C1E-92AA-4AC9765759DC}"/>
    <dgm:cxn modelId="{418D31E3-5433-40A4-84A1-F557794CA59F}" type="presOf" srcId="{8871273D-F463-4CCE-BEAB-F2A2E753F7CD}" destId="{3A3C90DC-AFDE-44E4-8223-43645BD86717}" srcOrd="0" destOrd="1" presId="urn:microsoft.com/office/officeart/2005/8/layout/vList2"/>
    <dgm:cxn modelId="{52EFF9E8-C43A-4F9D-AE74-47E04811E97C}" type="presOf" srcId="{F1E863DB-D1D4-4F9C-A395-5EF90F8DE34F}" destId="{6CF0482F-F3AA-4075-8BC0-C6B1BD2ED466}" srcOrd="0" destOrd="0" presId="urn:microsoft.com/office/officeart/2005/8/layout/vList2"/>
    <dgm:cxn modelId="{310972F3-6E97-4CBF-ADEC-E6EAF98C0EA0}" type="presOf" srcId="{ECD972D7-2394-4BE3-AC70-07B13AFE6234}" destId="{3A3C90DC-AFDE-44E4-8223-43645BD86717}" srcOrd="0" destOrd="0" presId="urn:microsoft.com/office/officeart/2005/8/layout/vList2"/>
    <dgm:cxn modelId="{AEE9DDF4-6B16-4730-9188-C72F146DCF30}" type="presOf" srcId="{49B5D6E6-7E78-499C-9D04-0E69A3D21950}" destId="{6709AFD0-57A0-4D50-BF12-307705E6EE55}" srcOrd="0" destOrd="0" presId="urn:microsoft.com/office/officeart/2005/8/layout/vList2"/>
    <dgm:cxn modelId="{9D7504CC-C0AD-4FD8-80C8-649D8EBF62EE}" type="presParOf" srcId="{F5FE36F8-40EE-4F19-8A59-76F17CCCED87}" destId="{64579E29-B620-4DAF-855A-37E1E1D05E59}" srcOrd="0" destOrd="0" presId="urn:microsoft.com/office/officeart/2005/8/layout/vList2"/>
    <dgm:cxn modelId="{B26042EA-DDB5-436E-A90D-EEB5728272CE}" type="presParOf" srcId="{F5FE36F8-40EE-4F19-8A59-76F17CCCED87}" destId="{292456A4-AB11-47B8-9034-40BB259236C6}" srcOrd="1" destOrd="0" presId="urn:microsoft.com/office/officeart/2005/8/layout/vList2"/>
    <dgm:cxn modelId="{C27510C8-D0EA-4135-A9CA-8D5E15BC2F48}" type="presParOf" srcId="{F5FE36F8-40EE-4F19-8A59-76F17CCCED87}" destId="{6CF0482F-F3AA-4075-8BC0-C6B1BD2ED466}" srcOrd="2" destOrd="0" presId="urn:microsoft.com/office/officeart/2005/8/layout/vList2"/>
    <dgm:cxn modelId="{BB51A454-B6E4-4043-9B4B-E0DB569DD22B}" type="presParOf" srcId="{F5FE36F8-40EE-4F19-8A59-76F17CCCED87}" destId="{53F826A7-D762-425A-967B-8D0D6EB85C05}" srcOrd="3" destOrd="0" presId="urn:microsoft.com/office/officeart/2005/8/layout/vList2"/>
    <dgm:cxn modelId="{08761F1D-4CA5-4222-81CA-7A414F0C16A4}" type="presParOf" srcId="{F5FE36F8-40EE-4F19-8A59-76F17CCCED87}" destId="{6709AFD0-57A0-4D50-BF12-307705E6EE55}" srcOrd="4" destOrd="0" presId="urn:microsoft.com/office/officeart/2005/8/layout/vList2"/>
    <dgm:cxn modelId="{A2FF5C30-4821-4B58-9D56-0A7BDA306BD2}" type="presParOf" srcId="{F5FE36F8-40EE-4F19-8A59-76F17CCCED87}" destId="{3A3C90DC-AFDE-44E4-8223-43645BD8671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pl-PL" dirty="0" err="1"/>
            <a:t>Opredelitev lokacij virov oskrbe (koordinate zemljepisne dolžine in širine</a:t>
          </a:r>
          <a:r>
            <a:rPr lang="pl-PL" dirty="0"/>
            <a:t>).</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pl-PL" dirty="0" err="1"/>
            <a:t>Opredelitev lokacij povpraševanja (koordinate zemljepisne dolžine in širine</a:t>
          </a:r>
          <a:r>
            <a:rPr lang="pl-PL" dirty="0"/>
            <a:t>)</a:t>
          </a:r>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en-US" dirty="0"/>
            <a:t>Opredelitev prevoznih tarif </a:t>
          </a:r>
          <a:r>
            <a:rPr lang="pl-PL" dirty="0"/>
            <a:t>od </a:t>
          </a:r>
          <a:r>
            <a:rPr lang="en-US" dirty="0"/>
            <a:t>oskrbe (do osrednje točke, npr. skladišča) in distribucije (od osrednje točke do strank)</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en-US" dirty="0"/>
            <a:t>Izberite samo tiste tokove materiala in blaga, za katere plačate prevoz.</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Izračunajte koordinate zemljepisne dolžine in širine osrednje točke z uporabo dane formule</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5">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5">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5">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5">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5">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9E29-B620-4DAF-855A-37E1E1D05E59}">
      <dsp:nvSpPr>
        <dsp:cNvPr id="0" name=""/>
        <dsp:cNvSpPr/>
      </dsp:nvSpPr>
      <dsp:spPr>
        <a:xfrm>
          <a:off x="0" y="7388"/>
          <a:ext cx="7676776"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a:t>Strateška </a:t>
          </a:r>
          <a:r>
            <a:rPr lang="pl-PL" sz="3100" kern="1200" dirty="0" err="1"/>
            <a:t>raven</a:t>
          </a:r>
          <a:endParaRPr lang="pl-PL" sz="3100" kern="1200" dirty="0"/>
        </a:p>
      </dsp:txBody>
      <dsp:txXfrm>
        <a:off x="36296" y="43684"/>
        <a:ext cx="7604184" cy="670943"/>
      </dsp:txXfrm>
    </dsp:sp>
    <dsp:sp modelId="{292456A4-AB11-47B8-9034-40BB259236C6}">
      <dsp:nvSpPr>
        <dsp:cNvPr id="0" name=""/>
        <dsp:cNvSpPr/>
      </dsp:nvSpPr>
      <dsp:spPr>
        <a:xfrm>
          <a:off x="0" y="75092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število, lokacija in zmogljivost objektov</a:t>
          </a:r>
          <a:endParaRPr lang="pl-PL" sz="1600" kern="1200" dirty="0"/>
        </a:p>
        <a:p>
          <a:pPr marL="171450" lvl="1" indent="-171450" algn="l" defTabSz="711200">
            <a:lnSpc>
              <a:spcPct val="90000"/>
            </a:lnSpc>
            <a:spcBef>
              <a:spcPct val="0"/>
            </a:spcBef>
            <a:spcAft>
              <a:spcPct val="20000"/>
            </a:spcAft>
            <a:buChar char="•"/>
          </a:pPr>
          <a:r>
            <a:rPr lang="en-US" sz="1600" kern="1200" dirty="0"/>
            <a:t>običajno časovno obdobje približno treh do petih let.</a:t>
          </a:r>
          <a:endParaRPr lang="pl-PL" sz="1600" kern="1200" dirty="0"/>
        </a:p>
      </dsp:txBody>
      <dsp:txXfrm>
        <a:off x="0" y="750923"/>
        <a:ext cx="7676776" cy="545445"/>
      </dsp:txXfrm>
    </dsp:sp>
    <dsp:sp modelId="{6CF0482F-F3AA-4075-8BC0-C6B1BD2ED466}">
      <dsp:nvSpPr>
        <dsp:cNvPr id="0" name=""/>
        <dsp:cNvSpPr/>
      </dsp:nvSpPr>
      <dsp:spPr>
        <a:xfrm>
          <a:off x="0" y="1296369"/>
          <a:ext cx="7676776"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err="1"/>
            <a:t>Taktične odločitve</a:t>
          </a:r>
          <a:endParaRPr lang="pl-PL" sz="3100" kern="1200" dirty="0"/>
        </a:p>
      </dsp:txBody>
      <dsp:txXfrm>
        <a:off x="36296" y="1332665"/>
        <a:ext cx="7604184" cy="670943"/>
      </dsp:txXfrm>
    </dsp:sp>
    <dsp:sp modelId="{53F826A7-D762-425A-967B-8D0D6EB85C05}">
      <dsp:nvSpPr>
        <dsp:cNvPr id="0" name=""/>
        <dsp:cNvSpPr/>
      </dsp:nvSpPr>
      <dsp:spPr>
        <a:xfrm>
          <a:off x="0" y="203990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na primer: odločitve o cenah</a:t>
          </a:r>
          <a:r>
            <a:rPr lang="pl-PL" sz="1600" kern="1200" dirty="0"/>
            <a:t>.</a:t>
          </a:r>
        </a:p>
        <a:p>
          <a:pPr marL="171450" lvl="1" indent="-171450" algn="l" defTabSz="711200">
            <a:lnSpc>
              <a:spcPct val="90000"/>
            </a:lnSpc>
            <a:spcBef>
              <a:spcPct val="0"/>
            </a:spcBef>
            <a:spcAft>
              <a:spcPct val="20000"/>
            </a:spcAft>
            <a:buChar char="•"/>
          </a:pPr>
          <a:r>
            <a:rPr lang="en-US" sz="1600" kern="1200" dirty="0"/>
            <a:t>od treh mesecev do treh let </a:t>
          </a:r>
          <a:endParaRPr lang="pl-PL" sz="2000" kern="1200" dirty="0"/>
        </a:p>
      </dsp:txBody>
      <dsp:txXfrm>
        <a:off x="0" y="2039903"/>
        <a:ext cx="7676776" cy="545445"/>
      </dsp:txXfrm>
    </dsp:sp>
    <dsp:sp modelId="{6709AFD0-57A0-4D50-BF12-307705E6EE55}">
      <dsp:nvSpPr>
        <dsp:cNvPr id="0" name=""/>
        <dsp:cNvSpPr/>
      </dsp:nvSpPr>
      <dsp:spPr>
        <a:xfrm>
          <a:off x="0" y="2585348"/>
          <a:ext cx="7676776"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err="1"/>
            <a:t>Operativne odločitve</a:t>
          </a:r>
          <a:endParaRPr lang="pl-PL" sz="3100" kern="1200" dirty="0"/>
        </a:p>
      </dsp:txBody>
      <dsp:txXfrm>
        <a:off x="36296" y="2621644"/>
        <a:ext cx="7604184" cy="670943"/>
      </dsp:txXfrm>
    </dsp:sp>
    <dsp:sp modelId="{3A3C90DC-AFDE-44E4-8223-43645BD86717}">
      <dsp:nvSpPr>
        <dsp:cNvPr id="0" name=""/>
        <dsp:cNvSpPr/>
      </dsp:nvSpPr>
      <dsp:spPr>
        <a:xfrm>
          <a:off x="0" y="332888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l-PL" sz="1600" kern="1200" dirty="0"/>
            <a:t>Na </a:t>
          </a:r>
          <a:r>
            <a:rPr lang="pl-PL" sz="1600" kern="1200" dirty="0" err="1"/>
            <a:t>primer </a:t>
          </a:r>
          <a:r>
            <a:rPr lang="en-US" sz="1600" kern="1200" dirty="0"/>
            <a:t>odločitve o usmerjanju vozil</a:t>
          </a:r>
          <a:endParaRPr lang="pl-PL" sz="1600" kern="1200" dirty="0"/>
        </a:p>
        <a:p>
          <a:pPr marL="171450" lvl="1" indent="-171450" algn="l" defTabSz="711200">
            <a:lnSpc>
              <a:spcPct val="90000"/>
            </a:lnSpc>
            <a:spcBef>
              <a:spcPct val="0"/>
            </a:spcBef>
            <a:spcAft>
              <a:spcPct val="20000"/>
            </a:spcAft>
            <a:buChar char="•"/>
          </a:pPr>
          <a:r>
            <a:rPr lang="en-US" sz="1600" kern="1200" dirty="0"/>
            <a:t>pogosto traja od ene ure do enega trimesečja. </a:t>
          </a:r>
          <a:endParaRPr lang="pl-PL" sz="2200" kern="1200" dirty="0"/>
        </a:p>
      </dsp:txBody>
      <dsp:txXfrm>
        <a:off x="0" y="3328883"/>
        <a:ext cx="7676776" cy="54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4997" y="1305401"/>
          <a:ext cx="2184831"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err="1"/>
            <a:t>Opredelitev lokacij virov oskrbe (koordinate zemljepisne dolžine in širine</a:t>
          </a:r>
          <a:r>
            <a:rPr lang="pl-PL" sz="1500" kern="1200" dirty="0"/>
            <a:t>).</a:t>
          </a:r>
        </a:p>
      </dsp:txBody>
      <dsp:txXfrm>
        <a:off x="89963" y="1390367"/>
        <a:ext cx="2014899" cy="1570603"/>
      </dsp:txXfrm>
    </dsp:sp>
    <dsp:sp modelId="{EDB23190-D659-4B7E-A369-0217237FAC41}">
      <dsp:nvSpPr>
        <dsp:cNvPr id="0" name=""/>
        <dsp:cNvSpPr/>
      </dsp:nvSpPr>
      <dsp:spPr>
        <a:xfrm>
          <a:off x="2299070" y="1305401"/>
          <a:ext cx="2184831"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err="1"/>
            <a:t>Opredelitev lokacij povpraševanja (koordinate zemljepisne dolžine in širine</a:t>
          </a:r>
          <a:r>
            <a:rPr lang="pl-PL" sz="1500" kern="1200" dirty="0"/>
            <a:t>)</a:t>
          </a:r>
        </a:p>
      </dsp:txBody>
      <dsp:txXfrm>
        <a:off x="2384036" y="1390367"/>
        <a:ext cx="2014899" cy="1570603"/>
      </dsp:txXfrm>
    </dsp:sp>
    <dsp:sp modelId="{0E299C91-20F2-417E-862D-C1B7251ABDFD}">
      <dsp:nvSpPr>
        <dsp:cNvPr id="0" name=""/>
        <dsp:cNvSpPr/>
      </dsp:nvSpPr>
      <dsp:spPr>
        <a:xfrm>
          <a:off x="4593143" y="1305401"/>
          <a:ext cx="2184831"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Opredelitev prevoznih tarif </a:t>
          </a:r>
          <a:r>
            <a:rPr lang="pl-PL" sz="1500" kern="1200" dirty="0"/>
            <a:t>od </a:t>
          </a:r>
          <a:r>
            <a:rPr lang="en-US" sz="1500" kern="1200" dirty="0"/>
            <a:t>oskrbe (do osrednje točke, npr. skladišča) in distribucije (od osrednje točke do strank)</a:t>
          </a:r>
          <a:endParaRPr lang="pl-PL" sz="1500" kern="1200" dirty="0"/>
        </a:p>
      </dsp:txBody>
      <dsp:txXfrm>
        <a:off x="4678109" y="1390367"/>
        <a:ext cx="2014899" cy="1570603"/>
      </dsp:txXfrm>
    </dsp:sp>
    <dsp:sp modelId="{FB9D9A4B-0FEA-44A3-A8B7-843AB28BF339}">
      <dsp:nvSpPr>
        <dsp:cNvPr id="0" name=""/>
        <dsp:cNvSpPr/>
      </dsp:nvSpPr>
      <dsp:spPr>
        <a:xfrm>
          <a:off x="6887216" y="1305401"/>
          <a:ext cx="2184831"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Izberite samo tiste tokove materiala in blaga, za katere plačate prevoz.</a:t>
          </a:r>
          <a:endParaRPr lang="pl-PL" sz="1500" kern="1200" dirty="0"/>
        </a:p>
      </dsp:txBody>
      <dsp:txXfrm>
        <a:off x="6972182" y="1390367"/>
        <a:ext cx="2014899" cy="1570603"/>
      </dsp:txXfrm>
    </dsp:sp>
    <dsp:sp modelId="{4F2A67BA-6849-4E8A-9025-3472A006D316}">
      <dsp:nvSpPr>
        <dsp:cNvPr id="0" name=""/>
        <dsp:cNvSpPr/>
      </dsp:nvSpPr>
      <dsp:spPr>
        <a:xfrm>
          <a:off x="9181289" y="1305401"/>
          <a:ext cx="2184831"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1065AB"/>
            </a:buClr>
            <a:buFont typeface="+mj-lt"/>
            <a:buNone/>
          </a:pPr>
          <a:r>
            <a:rPr lang="en-US" sz="1500" kern="1200" dirty="0"/>
            <a:t>Izračunajte koordinate zemljepisne dolžine in širine osrednje točke z uporabo dane formule</a:t>
          </a:r>
          <a:endParaRPr lang="pl-PL" sz="1500" kern="1200" dirty="0"/>
        </a:p>
      </dsp:txBody>
      <dsp:txXfrm>
        <a:off x="9266255" y="1390367"/>
        <a:ext cx="201489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9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en-US" sz="3600" dirty="0"/>
              <a:t>napredna uporaba preglednice za analizo logističnih podatkov</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077218"/>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818014" y="2874628"/>
            <a:ext cx="4967366" cy="163755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Tahoma" panose="020B0604030504040204" pitchFamily="34" charset="0"/>
                <a:ea typeface="Tahoma" panose="020B0604030504040204" pitchFamily="34" charset="0"/>
                <a:cs typeface="Tahoma" panose="020B0604030504040204" pitchFamily="34" charset="0"/>
              </a:rPr>
              <a:t>Optimizacija distribucijskega omrežja z </a:t>
            </a:r>
            <a:r>
              <a:rPr lang="sl-SI" sz="4000" dirty="0">
                <a:latin typeface="Tahoma" panose="020B0604030504040204" pitchFamily="34" charset="0"/>
                <a:ea typeface="Tahoma" panose="020B0604030504040204" pitchFamily="34" charset="0"/>
                <a:cs typeface="Tahoma" panose="020B0604030504040204" pitchFamily="34" charset="0"/>
              </a:rPr>
              <a:t>metodo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gravitacijs</a:t>
            </a:r>
            <a:r>
              <a:rPr lang="sl-SI" sz="4000" dirty="0">
                <a:latin typeface="Tahoma" panose="020B0604030504040204" pitchFamily="34" charset="0"/>
                <a:ea typeface="Tahoma" panose="020B0604030504040204" pitchFamily="34" charset="0"/>
                <a:cs typeface="Tahoma" panose="020B0604030504040204" pitchFamily="34" charset="0"/>
              </a:rPr>
              <a:t>kih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točk</a:t>
            </a:r>
            <a:endParaRPr lang="pl-PL" sz="40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3" name="Tytuł 1">
            <a:extLst>
              <a:ext uri="{FF2B5EF4-FFF2-40B4-BE49-F238E27FC236}">
                <a16:creationId xmlns:a16="http://schemas.microsoft.com/office/drawing/2014/main" id="{F6D0312C-B4B4-EE83-8E36-0DACAC2BF3D7}"/>
              </a:ext>
            </a:extLst>
          </p:cNvPr>
          <p:cNvSpPr txBox="1">
            <a:spLocks/>
          </p:cNvSpPr>
          <p:nvPr/>
        </p:nvSpPr>
        <p:spPr>
          <a:xfrm>
            <a:off x="5818014" y="4339502"/>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Slika 5">
            <a:extLst>
              <a:ext uri="{FF2B5EF4-FFF2-40B4-BE49-F238E27FC236}">
                <a16:creationId xmlns:a16="http://schemas.microsoft.com/office/drawing/2014/main" id="{CEE25876-F521-C3DB-0090-3780001EF5AD}"/>
              </a:ext>
            </a:extLst>
          </p:cNvPr>
          <p:cNvPicPr>
            <a:picLocks noChangeAspect="1"/>
          </p:cNvPicPr>
          <p:nvPr/>
        </p:nvPicPr>
        <p:blipFill>
          <a:blip r:embed="rId6"/>
          <a:stretch>
            <a:fillRect/>
          </a:stretch>
        </p:blipFill>
        <p:spPr>
          <a:xfrm>
            <a:off x="11072596" y="5652601"/>
            <a:ext cx="1063931" cy="1079889"/>
          </a:xfrm>
          <a:prstGeom prst="rect">
            <a:avLst/>
          </a:prstGeom>
          <a:solidFill>
            <a:schemeClr val="bg1"/>
          </a:solidFill>
        </p:spPr>
      </p:pic>
      <p:sp>
        <p:nvSpPr>
          <p:cNvPr id="9" name="PoljeZBesedilom 8">
            <a:extLst>
              <a:ext uri="{FF2B5EF4-FFF2-40B4-BE49-F238E27FC236}">
                <a16:creationId xmlns:a16="http://schemas.microsoft.com/office/drawing/2014/main" id="{8F7EE76B-759E-1E1B-5D96-0F559E78E875}"/>
              </a:ext>
            </a:extLst>
          </p:cNvPr>
          <p:cNvSpPr txBox="1"/>
          <p:nvPr/>
        </p:nvSpPr>
        <p:spPr>
          <a:xfrm>
            <a:off x="6006456" y="5749861"/>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831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Vzorec lokacije predmeta ima obliko:</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m:t>
                      </m:r>
                      <m: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num>
                        <m:den>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den>
                      </m:f>
                    </m:oMath>
                  </m:oMathPara>
                </a14:m>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kjer:</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Bef>
                    <a:spcPts val="600"/>
                  </a:spcBef>
                  <a:buNone/>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masno središče</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pl-PL" sz="18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razdalja od točke 0 v mreži do lokacije vira surovin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razdalja od točke 0 v mreži do točke, kjer se nahaja vir prodajnega trga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pl-PL" sz="18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količina mase surovin, kupljenih iz dobavnih virov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masa količina končnih izdelkov, prodanih na trgu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hitrost prevoza končnega izdelka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stopnja prevoza za surovino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39ED8969-A906-B56F-9130-74901BEAE5A8}"/>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t="-1301"/>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D1D2D58D-FCA5-E7A4-4127-3C3F674616B7}"/>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Gravitacijski </a:t>
            </a:r>
            <a:r>
              <a:rPr lang="pl-PL" kern="100" dirty="0">
                <a:cs typeface="Times New Roman" panose="02020603050405020304" pitchFamily="18" charset="0"/>
              </a:rPr>
              <a:t>model v </a:t>
            </a:r>
            <a:r>
              <a:rPr lang="pl-PL" kern="100" dirty="0" err="1">
                <a:cs typeface="Times New Roman" panose="02020603050405020304" pitchFamily="18" charset="0"/>
              </a:rPr>
              <a:t>logističnem </a:t>
            </a:r>
            <a:r>
              <a:rPr lang="pl-PL" kern="100" dirty="0">
                <a:cs typeface="Times New Roman" panose="02020603050405020304" pitchFamily="18" charset="0"/>
              </a:rPr>
              <a:t>omrežju</a:t>
            </a:r>
            <a:endParaRPr lang="pl-PL" dirty="0"/>
          </a:p>
        </p:txBody>
      </p:sp>
      <p:pic>
        <p:nvPicPr>
          <p:cNvPr id="3" name="Slika 2">
            <a:extLst>
              <a:ext uri="{FF2B5EF4-FFF2-40B4-BE49-F238E27FC236}">
                <a16:creationId xmlns:a16="http://schemas.microsoft.com/office/drawing/2014/main" id="{4A17C4D9-C0C0-2434-F743-77362683BA53}"/>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731AA92D-867E-7B97-A2E8-EE5AD487C681}"/>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913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0C5D-D581-377E-4972-6DF06F7D34B1}"/>
            </a:ext>
          </a:extLst>
        </p:cNvPr>
        <p:cNvGrpSpPr/>
        <p:nvPr/>
      </p:nvGrpSpPr>
      <p:grpSpPr>
        <a:xfrm>
          <a:off x="0" y="0"/>
          <a:ext cx="0" cy="0"/>
          <a:chOff x="0" y="0"/>
          <a:chExt cx="0" cy="0"/>
        </a:xfrm>
      </p:grpSpPr>
      <p:sp>
        <p:nvSpPr>
          <p:cNvPr id="25" name="PoljeZBesedilom 24">
            <a:extLst>
              <a:ext uri="{FF2B5EF4-FFF2-40B4-BE49-F238E27FC236}">
                <a16:creationId xmlns:a16="http://schemas.microsoft.com/office/drawing/2014/main" id="{889AF305-A072-6F0C-EB73-77E53F7B89D5}"/>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3" name="Tytuł 3">
            <a:extLst>
              <a:ext uri="{FF2B5EF4-FFF2-40B4-BE49-F238E27FC236}">
                <a16:creationId xmlns:a16="http://schemas.microsoft.com/office/drawing/2014/main" id="{20C49B17-31A9-CD74-9C03-5C1750B1DA0A}"/>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Gravitacijski </a:t>
            </a:r>
            <a:r>
              <a:rPr lang="pl-PL" kern="100" dirty="0">
                <a:cs typeface="Times New Roman" panose="02020603050405020304" pitchFamily="18" charset="0"/>
              </a:rPr>
              <a:t>model v </a:t>
            </a:r>
            <a:r>
              <a:rPr lang="pl-PL" kern="100" dirty="0" err="1">
                <a:cs typeface="Times New Roman" panose="02020603050405020304" pitchFamily="18" charset="0"/>
              </a:rPr>
              <a:t>logističnem </a:t>
            </a:r>
            <a:r>
              <a:rPr lang="pl-PL" kern="100" dirty="0">
                <a:cs typeface="Times New Roman" panose="02020603050405020304" pitchFamily="18" charset="0"/>
              </a:rPr>
              <a:t>omrežju</a:t>
            </a:r>
            <a:endParaRPr lang="pl-PL" dirty="0"/>
          </a:p>
        </p:txBody>
      </p:sp>
      <p:sp>
        <p:nvSpPr>
          <p:cNvPr id="6" name="Dowolny kształt: kształt 5">
            <a:extLst>
              <a:ext uri="{FF2B5EF4-FFF2-40B4-BE49-F238E27FC236}">
                <a16:creationId xmlns:a16="http://schemas.microsoft.com/office/drawing/2014/main" id="{9D625F63-5298-539C-CEFF-E1CDB8BDAB2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77EE7D1F-045F-2177-5026-19C7D686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432" y="3292394"/>
            <a:ext cx="914400" cy="914400"/>
          </a:xfrm>
          <a:prstGeom prst="rect">
            <a:avLst/>
          </a:prstGeom>
        </p:spPr>
      </p:pic>
      <p:pic>
        <p:nvPicPr>
          <p:cNvPr id="10" name="Grafika 9" descr="Fabryka z wypełnieniem pełnym">
            <a:extLst>
              <a:ext uri="{FF2B5EF4-FFF2-40B4-BE49-F238E27FC236}">
                <a16:creationId xmlns:a16="http://schemas.microsoft.com/office/drawing/2014/main" id="{5B045A37-0F28-F230-8ABD-0528EB533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98D602E-BB0A-B892-1D0C-F796FB2BB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9B75EE52-C4CB-46C7-9BB0-EA38A48D2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902" y="4690122"/>
            <a:ext cx="914400" cy="914400"/>
          </a:xfrm>
          <a:prstGeom prst="rect">
            <a:avLst/>
          </a:prstGeom>
        </p:spPr>
      </p:pic>
      <p:pic>
        <p:nvPicPr>
          <p:cNvPr id="14" name="Grafika 13" descr="Magazyn z wypełnieniem pełnym">
            <a:extLst>
              <a:ext uri="{FF2B5EF4-FFF2-40B4-BE49-F238E27FC236}">
                <a16:creationId xmlns:a16="http://schemas.microsoft.com/office/drawing/2014/main" id="{230714EE-A59A-4A5A-F387-D16CB0023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7E8ACA09-B55B-122C-3790-C7F6CD3E9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9A68F9E9-62A2-808F-4E6D-ABA58FB08DCC}"/>
              </a:ext>
            </a:extLst>
          </p:cNvPr>
          <p:cNvSpPr txBox="1"/>
          <p:nvPr/>
        </p:nvSpPr>
        <p:spPr>
          <a:xfrm>
            <a:off x="5910455" y="2954050"/>
            <a:ext cx="1541929" cy="276999"/>
          </a:xfrm>
          <a:prstGeom prst="rect">
            <a:avLst/>
          </a:prstGeom>
          <a:noFill/>
        </p:spPr>
        <p:txBody>
          <a:bodyPr wrap="square" rtlCol="0">
            <a:spAutoFit/>
          </a:bodyPr>
          <a:lstStyle/>
          <a:p>
            <a:pPr algn="ctr"/>
            <a:r>
              <a:rPr lang="pl-PL" sz="1200" b="1" dirty="0">
                <a:solidFill>
                  <a:schemeClr val="bg1"/>
                </a:solidFill>
              </a:rPr>
              <a:t>Dobavitelj 1</a:t>
            </a:r>
          </a:p>
        </p:txBody>
      </p:sp>
      <p:sp>
        <p:nvSpPr>
          <p:cNvPr id="17" name="pole tekstowe 16">
            <a:extLst>
              <a:ext uri="{FF2B5EF4-FFF2-40B4-BE49-F238E27FC236}">
                <a16:creationId xmlns:a16="http://schemas.microsoft.com/office/drawing/2014/main" id="{D92EE0E1-3A58-C9C5-9254-427A7610F059}"/>
              </a:ext>
            </a:extLst>
          </p:cNvPr>
          <p:cNvSpPr txBox="1"/>
          <p:nvPr/>
        </p:nvSpPr>
        <p:spPr>
          <a:xfrm>
            <a:off x="6421126" y="4692208"/>
            <a:ext cx="1541929" cy="276999"/>
          </a:xfrm>
          <a:prstGeom prst="rect">
            <a:avLst/>
          </a:prstGeom>
          <a:noFill/>
        </p:spPr>
        <p:txBody>
          <a:bodyPr wrap="square" rtlCol="0">
            <a:spAutoFit/>
          </a:bodyPr>
          <a:lstStyle/>
          <a:p>
            <a:pPr algn="ctr"/>
            <a:r>
              <a:rPr lang="pl-PL" sz="1200" b="1" dirty="0">
                <a:solidFill>
                  <a:schemeClr val="bg1"/>
                </a:solidFill>
              </a:rPr>
              <a:t>Dobavitelj 2</a:t>
            </a:r>
          </a:p>
        </p:txBody>
      </p:sp>
      <p:sp>
        <p:nvSpPr>
          <p:cNvPr id="18" name="pole tekstowe 17">
            <a:extLst>
              <a:ext uri="{FF2B5EF4-FFF2-40B4-BE49-F238E27FC236}">
                <a16:creationId xmlns:a16="http://schemas.microsoft.com/office/drawing/2014/main" id="{A4FCB976-1226-4FE5-9705-FE376B2EE381}"/>
              </a:ext>
            </a:extLst>
          </p:cNvPr>
          <p:cNvSpPr txBox="1"/>
          <p:nvPr/>
        </p:nvSpPr>
        <p:spPr>
          <a:xfrm>
            <a:off x="3942386" y="3969601"/>
            <a:ext cx="1541929" cy="461665"/>
          </a:xfrm>
          <a:prstGeom prst="rect">
            <a:avLst/>
          </a:prstGeom>
          <a:noFill/>
        </p:spPr>
        <p:txBody>
          <a:bodyPr wrap="square" rtlCol="0">
            <a:spAutoFit/>
          </a:bodyPr>
          <a:lstStyle/>
          <a:p>
            <a:pPr algn="ctr"/>
            <a:r>
              <a:rPr lang="pl-PL" sz="1200" b="1" dirty="0">
                <a:solidFill>
                  <a:schemeClr val="bg1"/>
                </a:solidFill>
              </a:rPr>
              <a:t>Distribucija </a:t>
            </a:r>
            <a:br>
              <a:rPr lang="pl-PL" sz="1200" b="1" dirty="0">
                <a:solidFill>
                  <a:schemeClr val="bg1"/>
                </a:solidFill>
              </a:rPr>
            </a:br>
            <a:r>
              <a:rPr lang="pl-PL" sz="1200" b="1" dirty="0" err="1">
                <a:solidFill>
                  <a:schemeClr val="bg1"/>
                </a:solidFill>
              </a:rPr>
              <a:t>center</a:t>
            </a:r>
            <a:endParaRPr lang="pl-PL" sz="1200" b="1" dirty="0">
              <a:solidFill>
                <a:schemeClr val="bg1"/>
              </a:solidFill>
            </a:endParaRPr>
          </a:p>
        </p:txBody>
      </p:sp>
      <p:sp>
        <p:nvSpPr>
          <p:cNvPr id="19" name="pole tekstowe 18">
            <a:extLst>
              <a:ext uri="{FF2B5EF4-FFF2-40B4-BE49-F238E27FC236}">
                <a16:creationId xmlns:a16="http://schemas.microsoft.com/office/drawing/2014/main" id="{5FBA57E2-592E-EEA9-E233-159BA0752719}"/>
              </a:ext>
            </a:extLst>
          </p:cNvPr>
          <p:cNvSpPr txBox="1"/>
          <p:nvPr/>
        </p:nvSpPr>
        <p:spPr>
          <a:xfrm>
            <a:off x="2496985" y="2815548"/>
            <a:ext cx="1541929" cy="276999"/>
          </a:xfrm>
          <a:prstGeom prst="rect">
            <a:avLst/>
          </a:prstGeom>
          <a:noFill/>
        </p:spPr>
        <p:txBody>
          <a:bodyPr wrap="square" rtlCol="0">
            <a:spAutoFit/>
          </a:bodyPr>
          <a:lstStyle/>
          <a:p>
            <a:pPr algn="ctr"/>
            <a:r>
              <a:rPr lang="pl-PL" sz="1200" b="1" dirty="0">
                <a:solidFill>
                  <a:schemeClr val="bg1"/>
                </a:solidFill>
              </a:rPr>
              <a:t>Trgovina na drobno 1</a:t>
            </a:r>
          </a:p>
        </p:txBody>
      </p:sp>
      <p:sp>
        <p:nvSpPr>
          <p:cNvPr id="20" name="pole tekstowe 19">
            <a:extLst>
              <a:ext uri="{FF2B5EF4-FFF2-40B4-BE49-F238E27FC236}">
                <a16:creationId xmlns:a16="http://schemas.microsoft.com/office/drawing/2014/main" id="{8B4F18F6-EBBF-A103-2C09-D0368B1D37D7}"/>
              </a:ext>
            </a:extLst>
          </p:cNvPr>
          <p:cNvSpPr txBox="1"/>
          <p:nvPr/>
        </p:nvSpPr>
        <p:spPr>
          <a:xfrm>
            <a:off x="2460963" y="5472902"/>
            <a:ext cx="1541929" cy="276999"/>
          </a:xfrm>
          <a:prstGeom prst="rect">
            <a:avLst/>
          </a:prstGeom>
          <a:noFill/>
        </p:spPr>
        <p:txBody>
          <a:bodyPr wrap="square" rtlCol="0">
            <a:spAutoFit/>
          </a:bodyPr>
          <a:lstStyle/>
          <a:p>
            <a:pPr algn="ctr"/>
            <a:r>
              <a:rPr lang="pl-PL" sz="1200" b="1" dirty="0">
                <a:solidFill>
                  <a:schemeClr val="bg1"/>
                </a:solidFill>
              </a:rPr>
              <a:t>Trgovina na drobno 3</a:t>
            </a:r>
          </a:p>
        </p:txBody>
      </p:sp>
      <p:sp>
        <p:nvSpPr>
          <p:cNvPr id="21" name="pole tekstowe 20">
            <a:extLst>
              <a:ext uri="{FF2B5EF4-FFF2-40B4-BE49-F238E27FC236}">
                <a16:creationId xmlns:a16="http://schemas.microsoft.com/office/drawing/2014/main" id="{3CCAB415-E2D1-ADFB-4342-94287F7BD2CD}"/>
              </a:ext>
            </a:extLst>
          </p:cNvPr>
          <p:cNvSpPr txBox="1"/>
          <p:nvPr/>
        </p:nvSpPr>
        <p:spPr>
          <a:xfrm>
            <a:off x="802730" y="4165248"/>
            <a:ext cx="1541929" cy="276999"/>
          </a:xfrm>
          <a:prstGeom prst="rect">
            <a:avLst/>
          </a:prstGeom>
          <a:noFill/>
        </p:spPr>
        <p:txBody>
          <a:bodyPr wrap="square" rtlCol="0">
            <a:spAutoFit/>
          </a:bodyPr>
          <a:lstStyle/>
          <a:p>
            <a:pPr algn="ctr"/>
            <a:r>
              <a:rPr lang="pl-PL" sz="1200" b="1" dirty="0">
                <a:solidFill>
                  <a:schemeClr val="bg1"/>
                </a:solidFill>
              </a:rPr>
              <a:t>Trgovina na drobno 2</a:t>
            </a:r>
          </a:p>
        </p:txBody>
      </p:sp>
      <p:cxnSp>
        <p:nvCxnSpPr>
          <p:cNvPr id="23" name="Łącznik prosty ze strzałką 22">
            <a:extLst>
              <a:ext uri="{FF2B5EF4-FFF2-40B4-BE49-F238E27FC236}">
                <a16:creationId xmlns:a16="http://schemas.microsoft.com/office/drawing/2014/main" id="{3E20A3EE-B872-56BC-1AF4-1572AC829F3D}"/>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C497B5E4-9737-8D4F-0826-F3F7E781A4A2}"/>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4EBDBEAF-3287-CD9C-CA89-8EF8831B98D6}"/>
                  </a:ext>
                </a:extLst>
              </p:cNvPr>
              <p:cNvSpPr txBox="1"/>
              <p:nvPr/>
            </p:nvSpPr>
            <p:spPr>
              <a:xfrm>
                <a:off x="8020285" y="2256231"/>
                <a:ext cx="3870670" cy="3211520"/>
              </a:xfrm>
              <a:prstGeom prst="rect">
                <a:avLst/>
              </a:prstGeom>
              <a:noFill/>
            </p:spPr>
            <p:txBody>
              <a:bodyPr wrap="square">
                <a:spAutoFit/>
              </a:bodyPr>
              <a:lstStyle/>
              <a:p>
                <a:pPr marL="449580" algn="just">
                  <a:lnSpc>
                    <a:spcPct val="150000"/>
                  </a:lnSpc>
                  <a:spcBef>
                    <a:spcPts val="600"/>
                  </a:spcBef>
                </a:pPr>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razdalja od točke 0 v mreži do lokacije vira surovin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razdalja od točke 0 v mreži do točke, kjer se nahaja vir prodajnega trga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količina mase surovin, kupljenih iz dobavnih virov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masa količina končnih izdelkov, prodanih na trgu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hitrost prevoza končnega izdelka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stopnja prevoza za surovino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xmlns:a16="http://schemas.microsoft.com/office/drawing/2014/main" xmlns:asvg="http://schemas.microsoft.com/office/drawing/2016/SVG/main" xmlns:p14="http://schemas.microsoft.com/office/powerpoint/2010/main">
          <p:sp>
            <p:nvSpPr>
              <p:cNvPr id="30" name="pole tekstowe 29">
                <a:extLst>
                  <a:ext uri="{FF2B5EF4-FFF2-40B4-BE49-F238E27FC236}">
                    <a16:creationId xmlns:a16="http://schemas.microsoft.com/office/drawing/2014/main" id="{4EBDBEAF-3287-CD9C-CA89-8EF8831B98D6}"/>
                  </a:ext>
                </a:extLst>
              </p:cNvPr>
              <p:cNvSpPr txBox="1">
                <a:spLocks noRot="1" noChangeAspect="1" noMove="1" noResize="1" noEditPoints="1" noAdjustHandles="1" noChangeArrowheads="1" noChangeShapeType="1" noTextEdit="1"/>
              </p:cNvSpPr>
              <p:nvPr/>
            </p:nvSpPr>
            <p:spPr>
              <a:xfrm>
                <a:off x="8020285" y="2256231"/>
                <a:ext cx="3870670" cy="3211520"/>
              </a:xfrm>
              <a:prstGeom prst="rect">
                <a:avLst/>
              </a:prstGeom>
              <a:blipFill>
                <a:blip r:embed="rId8"/>
                <a:stretch>
                  <a:fillRect b="-380"/>
                </a:stretch>
              </a:blipFill>
            </p:spPr>
            <p:txBody>
              <a:bodyPr/>
              <a:lstStyle/>
              <a:p>
                <a:r>
                  <a:rPr lang="en-GB">
                    <a:noFill/>
                  </a:rPr>
                  <a:t> </a:t>
                </a:r>
              </a:p>
            </p:txBody>
          </p:sp>
        </mc:Fallback>
      </mc:AlternateContent>
      <p:cxnSp>
        <p:nvCxnSpPr>
          <p:cNvPr id="31" name="Łącznik prosty ze strzałką 30">
            <a:extLst>
              <a:ext uri="{FF2B5EF4-FFF2-40B4-BE49-F238E27FC236}">
                <a16:creationId xmlns:a16="http://schemas.microsoft.com/office/drawing/2014/main" id="{653A993A-53E3-02F9-8C0F-4F5F92BC061F}"/>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D2FD9D8F-85EB-055A-B72D-FF7217350AC6}"/>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FDCA78E9-E09E-4DF1-804E-F8A54E8054E4}"/>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240E423F-BCAE-3A26-B491-3E1CCD86AB2F}"/>
              </a:ext>
            </a:extLst>
          </p:cNvPr>
          <p:cNvCxnSpPr>
            <a:cxnSpLocks/>
          </p:cNvCxnSpPr>
          <p:nvPr/>
        </p:nvCxnSpPr>
        <p:spPr>
          <a:xfrm flipH="1" flipV="1">
            <a:off x="1958335" y="4206546"/>
            <a:ext cx="2187940" cy="50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F3BAD6CF-1F1C-8399-02A8-BACF7FDE0D9C}"/>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5C88AEC-B1DA-8A8D-BDF4-F8054284B85E}"/>
              </a:ext>
            </a:extLst>
          </p:cNvPr>
          <p:cNvSpPr txBox="1"/>
          <p:nvPr/>
        </p:nvSpPr>
        <p:spPr>
          <a:xfrm>
            <a:off x="4899842" y="2693637"/>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1</a:t>
            </a:r>
          </a:p>
        </p:txBody>
      </p:sp>
      <p:sp>
        <p:nvSpPr>
          <p:cNvPr id="48" name="pole tekstowe 47">
            <a:extLst>
              <a:ext uri="{FF2B5EF4-FFF2-40B4-BE49-F238E27FC236}">
                <a16:creationId xmlns:a16="http://schemas.microsoft.com/office/drawing/2014/main" id="{D6A20DF8-25DE-89F7-3A3D-3CFDC7E2B0A7}"/>
              </a:ext>
            </a:extLst>
          </p:cNvPr>
          <p:cNvSpPr txBox="1"/>
          <p:nvPr/>
        </p:nvSpPr>
        <p:spPr>
          <a:xfrm>
            <a:off x="5282155" y="4239016"/>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2</a:t>
            </a:r>
          </a:p>
        </p:txBody>
      </p:sp>
      <p:sp>
        <p:nvSpPr>
          <p:cNvPr id="49" name="pole tekstowe 48">
            <a:extLst>
              <a:ext uri="{FF2B5EF4-FFF2-40B4-BE49-F238E27FC236}">
                <a16:creationId xmlns:a16="http://schemas.microsoft.com/office/drawing/2014/main" id="{CDFD843A-F1BA-60FA-FF17-0B1E168669EF}"/>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1</a:t>
            </a:r>
          </a:p>
        </p:txBody>
      </p:sp>
      <p:sp>
        <p:nvSpPr>
          <p:cNvPr id="50" name="pole tekstowe 49">
            <a:extLst>
              <a:ext uri="{FF2B5EF4-FFF2-40B4-BE49-F238E27FC236}">
                <a16:creationId xmlns:a16="http://schemas.microsoft.com/office/drawing/2014/main" id="{E1B67613-2CFA-D769-B08D-32CD126A5DB4}"/>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2</a:t>
            </a:r>
          </a:p>
        </p:txBody>
      </p:sp>
      <p:sp>
        <p:nvSpPr>
          <p:cNvPr id="51" name="pole tekstowe 50">
            <a:extLst>
              <a:ext uri="{FF2B5EF4-FFF2-40B4-BE49-F238E27FC236}">
                <a16:creationId xmlns:a16="http://schemas.microsoft.com/office/drawing/2014/main" id="{9E497415-B051-6707-3FDE-06A9420EE53F}"/>
              </a:ext>
            </a:extLst>
          </p:cNvPr>
          <p:cNvSpPr txBox="1"/>
          <p:nvPr/>
        </p:nvSpPr>
        <p:spPr>
          <a:xfrm>
            <a:off x="3231928" y="4673038"/>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3</a:t>
            </a:r>
          </a:p>
        </p:txBody>
      </p:sp>
      <p:sp>
        <p:nvSpPr>
          <p:cNvPr id="52" name="pole tekstowe 51">
            <a:extLst>
              <a:ext uri="{FF2B5EF4-FFF2-40B4-BE49-F238E27FC236}">
                <a16:creationId xmlns:a16="http://schemas.microsoft.com/office/drawing/2014/main" id="{0483664D-CF16-64D1-5B0F-1EBDE13A5037}"/>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3" name="pole tekstowe 52">
            <a:extLst>
              <a:ext uri="{FF2B5EF4-FFF2-40B4-BE49-F238E27FC236}">
                <a16:creationId xmlns:a16="http://schemas.microsoft.com/office/drawing/2014/main" id="{56C6990F-BCCD-DB3B-2E11-E871D9E96AA4}"/>
              </a:ext>
            </a:extLst>
          </p:cNvPr>
          <p:cNvSpPr txBox="1"/>
          <p:nvPr/>
        </p:nvSpPr>
        <p:spPr>
          <a:xfrm>
            <a:off x="5037120" y="30307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4" name="pole tekstowe 53">
            <a:extLst>
              <a:ext uri="{FF2B5EF4-FFF2-40B4-BE49-F238E27FC236}">
                <a16:creationId xmlns:a16="http://schemas.microsoft.com/office/drawing/2014/main" id="{90140383-D7A4-85C2-1A47-5FC85C28C9DC}"/>
              </a:ext>
            </a:extLst>
          </p:cNvPr>
          <p:cNvSpPr txBox="1"/>
          <p:nvPr/>
        </p:nvSpPr>
        <p:spPr>
          <a:xfrm>
            <a:off x="5262276" y="4607459"/>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5" name="pole tekstowe 54">
            <a:extLst>
              <a:ext uri="{FF2B5EF4-FFF2-40B4-BE49-F238E27FC236}">
                <a16:creationId xmlns:a16="http://schemas.microsoft.com/office/drawing/2014/main" id="{56F5F487-CE92-BE14-EB50-358CB0E642EC}"/>
              </a:ext>
            </a:extLst>
          </p:cNvPr>
          <p:cNvSpPr txBox="1"/>
          <p:nvPr/>
        </p:nvSpPr>
        <p:spPr>
          <a:xfrm>
            <a:off x="2384088" y="42622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6" name="pole tekstowe 55">
            <a:extLst>
              <a:ext uri="{FF2B5EF4-FFF2-40B4-BE49-F238E27FC236}">
                <a16:creationId xmlns:a16="http://schemas.microsoft.com/office/drawing/2014/main" id="{559694F7-C1A2-C1EE-C416-A9BC15EE0C51}"/>
              </a:ext>
            </a:extLst>
          </p:cNvPr>
          <p:cNvSpPr txBox="1"/>
          <p:nvPr/>
        </p:nvSpPr>
        <p:spPr>
          <a:xfrm>
            <a:off x="3558988" y="4983493"/>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3</a:t>
            </a:r>
          </a:p>
        </p:txBody>
      </p:sp>
      <p:sp>
        <p:nvSpPr>
          <p:cNvPr id="64" name="pole tekstowe 63">
            <a:extLst>
              <a:ext uri="{FF2B5EF4-FFF2-40B4-BE49-F238E27FC236}">
                <a16:creationId xmlns:a16="http://schemas.microsoft.com/office/drawing/2014/main" id="{67C9D018-49B0-FD21-596E-C977C5539A29}"/>
              </a:ext>
            </a:extLst>
          </p:cNvPr>
          <p:cNvSpPr txBox="1"/>
          <p:nvPr/>
        </p:nvSpPr>
        <p:spPr>
          <a:xfrm>
            <a:off x="-394130" y="6348774"/>
            <a:ext cx="1541929" cy="276999"/>
          </a:xfrm>
          <a:prstGeom prst="rect">
            <a:avLst/>
          </a:prstGeom>
          <a:noFill/>
        </p:spPr>
        <p:txBody>
          <a:bodyPr wrap="square" rtlCol="0">
            <a:spAutoFit/>
          </a:bodyPr>
          <a:lstStyle/>
          <a:p>
            <a:pPr algn="ctr"/>
            <a:r>
              <a:rPr lang="pl-PL" sz="1200" b="1" dirty="0">
                <a:solidFill>
                  <a:schemeClr val="bg1">
                    <a:lumMod val="50000"/>
                  </a:schemeClr>
                </a:solidFill>
              </a:rPr>
              <a:t>Točka 0</a:t>
            </a:r>
            <a:endParaRPr lang="pl-PL" sz="1200" b="1" baseline="-25000" dirty="0">
              <a:solidFill>
                <a:schemeClr val="bg1">
                  <a:lumMod val="50000"/>
                </a:schemeClr>
              </a:solidFill>
            </a:endParaRPr>
          </a:p>
        </p:txBody>
      </p:sp>
      <p:sp>
        <p:nvSpPr>
          <p:cNvPr id="2" name="pole tekstowe 1">
            <a:extLst>
              <a:ext uri="{FF2B5EF4-FFF2-40B4-BE49-F238E27FC236}">
                <a16:creationId xmlns:a16="http://schemas.microsoft.com/office/drawing/2014/main" id="{F24FDC09-942E-9D36-2AEA-DED1E37AF3B6}"/>
              </a:ext>
            </a:extLst>
          </p:cNvPr>
          <p:cNvSpPr txBox="1"/>
          <p:nvPr/>
        </p:nvSpPr>
        <p:spPr>
          <a:xfrm>
            <a:off x="5512147" y="3622103"/>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1</a:t>
            </a:r>
          </a:p>
        </p:txBody>
      </p:sp>
      <p:sp>
        <p:nvSpPr>
          <p:cNvPr id="4" name="pole tekstowe 3">
            <a:extLst>
              <a:ext uri="{FF2B5EF4-FFF2-40B4-BE49-F238E27FC236}">
                <a16:creationId xmlns:a16="http://schemas.microsoft.com/office/drawing/2014/main" id="{67AA5654-DF50-29E0-5422-D652E90288D7}"/>
              </a:ext>
            </a:extLst>
          </p:cNvPr>
          <p:cNvSpPr txBox="1"/>
          <p:nvPr/>
        </p:nvSpPr>
        <p:spPr>
          <a:xfrm>
            <a:off x="4776508" y="5472901"/>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2</a:t>
            </a:r>
          </a:p>
        </p:txBody>
      </p:sp>
      <p:sp>
        <p:nvSpPr>
          <p:cNvPr id="5" name="pole tekstowe 4">
            <a:extLst>
              <a:ext uri="{FF2B5EF4-FFF2-40B4-BE49-F238E27FC236}">
                <a16:creationId xmlns:a16="http://schemas.microsoft.com/office/drawing/2014/main" id="{8C7EF82C-E1A9-5662-55B4-EF706D3AFF92}"/>
              </a:ext>
            </a:extLst>
          </p:cNvPr>
          <p:cNvSpPr txBox="1"/>
          <p:nvPr/>
        </p:nvSpPr>
        <p:spPr>
          <a:xfrm>
            <a:off x="254209" y="4957107"/>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2</a:t>
            </a:r>
          </a:p>
        </p:txBody>
      </p:sp>
      <p:sp>
        <p:nvSpPr>
          <p:cNvPr id="7" name="pole tekstowe 6">
            <a:extLst>
              <a:ext uri="{FF2B5EF4-FFF2-40B4-BE49-F238E27FC236}">
                <a16:creationId xmlns:a16="http://schemas.microsoft.com/office/drawing/2014/main" id="{962ABCFE-667E-7D07-E41C-DDF5425F648F}"/>
              </a:ext>
            </a:extLst>
          </p:cNvPr>
          <p:cNvSpPr txBox="1"/>
          <p:nvPr/>
        </p:nvSpPr>
        <p:spPr>
          <a:xfrm>
            <a:off x="1700192" y="3265434"/>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1</a:t>
            </a:r>
          </a:p>
        </p:txBody>
      </p:sp>
      <p:sp>
        <p:nvSpPr>
          <p:cNvPr id="9" name="pole tekstowe 8">
            <a:extLst>
              <a:ext uri="{FF2B5EF4-FFF2-40B4-BE49-F238E27FC236}">
                <a16:creationId xmlns:a16="http://schemas.microsoft.com/office/drawing/2014/main" id="{962A0246-081B-116A-05B9-63325B3ED549}"/>
              </a:ext>
            </a:extLst>
          </p:cNvPr>
          <p:cNvSpPr txBox="1"/>
          <p:nvPr/>
        </p:nvSpPr>
        <p:spPr>
          <a:xfrm>
            <a:off x="1414755" y="5677173"/>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3</a:t>
            </a:r>
          </a:p>
        </p:txBody>
      </p:sp>
      <p:cxnSp>
        <p:nvCxnSpPr>
          <p:cNvPr id="11" name="Łącznik prosty ze strzałką 10">
            <a:extLst>
              <a:ext uri="{FF2B5EF4-FFF2-40B4-BE49-F238E27FC236}">
                <a16:creationId xmlns:a16="http://schemas.microsoft.com/office/drawing/2014/main" id="{EEB153BE-ED5B-19FC-6F7F-2F89ACEB8227}"/>
              </a:ext>
            </a:extLst>
          </p:cNvPr>
          <p:cNvCxnSpPr>
            <a:cxnSpLocks/>
            <a:endCxn id="21" idx="2"/>
          </p:cNvCxnSpPr>
          <p:nvPr/>
        </p:nvCxnSpPr>
        <p:spPr>
          <a:xfrm flipV="1">
            <a:off x="610487" y="4442247"/>
            <a:ext cx="963208" cy="180478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85976C84-8EE4-F0F9-4FA2-D81284326E05}"/>
              </a:ext>
            </a:extLst>
          </p:cNvPr>
          <p:cNvCxnSpPr>
            <a:cxnSpLocks/>
          </p:cNvCxnSpPr>
          <p:nvPr/>
        </p:nvCxnSpPr>
        <p:spPr>
          <a:xfrm flipV="1">
            <a:off x="610487" y="5604522"/>
            <a:ext cx="2291592" cy="62592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42457287-FEDE-8127-F77B-1D4713DD60A1}"/>
              </a:ext>
            </a:extLst>
          </p:cNvPr>
          <p:cNvCxnSpPr>
            <a:cxnSpLocks/>
          </p:cNvCxnSpPr>
          <p:nvPr/>
        </p:nvCxnSpPr>
        <p:spPr>
          <a:xfrm flipV="1">
            <a:off x="600875" y="3074649"/>
            <a:ext cx="2484254" cy="315579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a:extLst>
              <a:ext uri="{FF2B5EF4-FFF2-40B4-BE49-F238E27FC236}">
                <a16:creationId xmlns:a16="http://schemas.microsoft.com/office/drawing/2014/main" id="{44D4CF83-E52F-EEF0-8771-176B7B6FD1B0}"/>
              </a:ext>
            </a:extLst>
          </p:cNvPr>
          <p:cNvCxnSpPr>
            <a:cxnSpLocks/>
          </p:cNvCxnSpPr>
          <p:nvPr/>
        </p:nvCxnSpPr>
        <p:spPr>
          <a:xfrm flipV="1">
            <a:off x="658516" y="5191809"/>
            <a:ext cx="6165568" cy="103115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a:extLst>
              <a:ext uri="{FF2B5EF4-FFF2-40B4-BE49-F238E27FC236}">
                <a16:creationId xmlns:a16="http://schemas.microsoft.com/office/drawing/2014/main" id="{670F77E0-1B47-4710-882F-9D4E8F0346A2}"/>
              </a:ext>
            </a:extLst>
          </p:cNvPr>
          <p:cNvCxnSpPr>
            <a:cxnSpLocks/>
          </p:cNvCxnSpPr>
          <p:nvPr/>
        </p:nvCxnSpPr>
        <p:spPr>
          <a:xfrm flipV="1">
            <a:off x="594070" y="3271252"/>
            <a:ext cx="6039562" cy="295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Slika 21">
            <a:extLst>
              <a:ext uri="{FF2B5EF4-FFF2-40B4-BE49-F238E27FC236}">
                <a16:creationId xmlns:a16="http://schemas.microsoft.com/office/drawing/2014/main" id="{650EFE0C-8AD6-F00C-AA3C-E596880379F6}"/>
              </a:ext>
            </a:extLst>
          </p:cNvPr>
          <p:cNvPicPr>
            <a:picLocks noChangeAspect="1"/>
          </p:cNvPicPr>
          <p:nvPr/>
        </p:nvPicPr>
        <p:blipFill>
          <a:blip r:embed="rId9"/>
          <a:stretch>
            <a:fillRect/>
          </a:stretch>
        </p:blipFill>
        <p:spPr>
          <a:xfrm>
            <a:off x="11441347" y="6143117"/>
            <a:ext cx="635235" cy="644763"/>
          </a:xfrm>
          <a:prstGeom prst="rect">
            <a:avLst/>
          </a:prstGeom>
          <a:solidFill>
            <a:schemeClr val="bg1"/>
          </a:solidFill>
        </p:spPr>
      </p:pic>
    </p:spTree>
    <p:extLst>
      <p:ext uri="{BB962C8B-B14F-4D97-AF65-F5344CB8AC3E}">
        <p14:creationId xmlns:p14="http://schemas.microsoft.com/office/powerpoint/2010/main" val="236323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80BB-9694-F5A5-5F4F-F4FD5B64737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57E33B38-F8B9-5FC2-A596-F2EA0BF4D1D5}"/>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CD280B00-4F25-9EAE-1E97-5808ACAC1251}"/>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URAVNOTEŽEN</a:t>
            </a:r>
            <a:r>
              <a:rPr lang="sl-SI" sz="4000" kern="100" dirty="0">
                <a:solidFill>
                  <a:srgbClr val="002060"/>
                </a:solidFill>
                <a:cs typeface="Times New Roman" panose="02020603050405020304" pitchFamily="18" charset="0"/>
              </a:rPr>
              <a:t>I</a:t>
            </a:r>
            <a:r>
              <a:rPr lang="en-US" sz="4000" kern="100" dirty="0">
                <a:solidFill>
                  <a:srgbClr val="002060"/>
                </a:solidFill>
                <a:cs typeface="Times New Roman" panose="02020603050405020304" pitchFamily="18" charset="0"/>
              </a:rPr>
              <a:t>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MODEL GRAVITACIJE</a:t>
            </a:r>
          </a:p>
          <a:p>
            <a:pPr marL="0" indent="0">
              <a:buNone/>
            </a:pPr>
            <a:endParaRPr lang="pl-PL" dirty="0"/>
          </a:p>
        </p:txBody>
      </p:sp>
      <p:pic>
        <p:nvPicPr>
          <p:cNvPr id="2" name="Slika 1">
            <a:extLst>
              <a:ext uri="{FF2B5EF4-FFF2-40B4-BE49-F238E27FC236}">
                <a16:creationId xmlns:a16="http://schemas.microsoft.com/office/drawing/2014/main" id="{CE0DEDF1-8B66-9AA4-620C-B200A90339CA}"/>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175DF0FA-BC1B-13DB-60B1-9773ED1CD4F5}"/>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29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CE0-E254-BDE3-3C09-2FFA7AD3019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8A31326-90AE-DC27-9D01-C225C18CBCBC}"/>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381AB2CF-9B9D-9098-CC78-7983C03E0E9D}"/>
              </a:ext>
            </a:extLst>
          </p:cNvPr>
          <p:cNvSpPr>
            <a:spLocks noGrp="1"/>
          </p:cNvSpPr>
          <p:nvPr>
            <p:ph type="title"/>
          </p:nvPr>
        </p:nvSpPr>
        <p:spPr>
          <a:xfrm>
            <a:off x="1626845" y="359457"/>
            <a:ext cx="9745133" cy="1116542"/>
          </a:xfrm>
        </p:spPr>
        <p:txBody>
          <a:body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sp>
        <p:nvSpPr>
          <p:cNvPr id="3" name="Symbol zastępczy zawartości 2">
            <a:extLst>
              <a:ext uri="{FF2B5EF4-FFF2-40B4-BE49-F238E27FC236}">
                <a16:creationId xmlns:a16="http://schemas.microsoft.com/office/drawing/2014/main" id="{87F1815F-59FC-6219-4FED-F8ECE6BBCE15}"/>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en-US" sz="1400" dirty="0"/>
              <a:t>Metoda uravnoteženega težišča se uporablja za določitev lokacije posameznega gospodarskega objekta (npr. skladišča). Upošteva vire povpraševanja različnega pomena in lokacije. Lokacija se določi z uporabo koordinat (X, Y), ki označujejo položaj točke na zemljevidu. Pomembnost je povezana na primer z obsegom dostave, številom ljudi, ki živijo na določeni lokaciji, ali vrednostjo prodaje. Uporabite lahko tudi drug kazalnik, pomembno je, da je ustrezno prilagojen razmeram. Opisana metoda uporablja utežene koeficiente oskrbnih točk, s čimer se na zemljevidu ustvari točka, označena s koordinatami. </a:t>
            </a:r>
            <a:endParaRPr lang="pl-PL" sz="1400" dirty="0"/>
          </a:p>
          <a:p>
            <a:pPr algn="just">
              <a:spcAft>
                <a:spcPts val="600"/>
              </a:spcAft>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Metoda uravnoteženega težišča omogoča določitev lokacije enega gospodarskega objekta na izbranem geografskem območju. Metoda je preprosta za uporabo in je omejena na določitev dveh parametrov na geografski mreži.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pl-PL" sz="1400" dirty="0"/>
          </a:p>
        </p:txBody>
      </p:sp>
      <p:pic>
        <p:nvPicPr>
          <p:cNvPr id="3074" name="Picture 2" descr="Tunelu Czasoprzestrzennego, Przestrzeń">
            <a:extLst>
              <a:ext uri="{FF2B5EF4-FFF2-40B4-BE49-F238E27FC236}">
                <a16:creationId xmlns:a16="http://schemas.microsoft.com/office/drawing/2014/main" id="{6C9BF076-C554-8CDD-674D-489953FB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32" y="1852518"/>
            <a:ext cx="5710768" cy="4189693"/>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3DC8B7A9-17C7-10D0-5177-B376FCEA26A8}"/>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460E042C-8BA2-19B4-F124-840E11A6EEF8}"/>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764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3F7-6C07-CA6E-C084-FF53B2C8131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481E7C44-1618-8D65-DB86-E858E60DA70A}"/>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b="1" kern="100" dirty="0">
                    <a:solidFill>
                      <a:schemeClr val="accent1">
                        <a:lumMod val="50000"/>
                      </a:schemeClr>
                    </a:solidFill>
                    <a:ea typeface="Calibri" panose="020F0502020204030204" pitchFamily="34" charset="0"/>
                    <a:cs typeface="Times New Roman" panose="02020603050405020304" pitchFamily="18" charset="0"/>
                  </a:rPr>
                  <a:t>Za metodo obteženega centroidov uporabite model:</a:t>
                </a:r>
                <a:endParaRPr lang="pl-PL" sz="2500" b="1" kern="1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kjer:</a:t>
                </a:r>
                <a:endParaRPr lang="pl-PL"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2500" dirty="0">
                    <a:solidFill>
                      <a:schemeClr val="accent1">
                        <a:lumMod val="50000"/>
                      </a:schemeClr>
                    </a:solidFill>
                  </a:rPr>
                  <a:t> - koordinate </a:t>
                </a:r>
                <a:r>
                  <a:rPr lang="en-US" sz="2500" dirty="0" err="1">
                    <a:solidFill>
                      <a:schemeClr val="accent1">
                        <a:lumMod val="50000"/>
                      </a:schemeClr>
                    </a:solidFill>
                  </a:rPr>
                  <a:t>i-tega </a:t>
                </a:r>
                <a:r>
                  <a:rPr lang="en-US" sz="2500" dirty="0">
                    <a:solidFill>
                      <a:schemeClr val="accent1">
                        <a:lumMod val="50000"/>
                      </a:schemeClr>
                    </a:solidFill>
                  </a:rPr>
                  <a:t>vira povpraševanja</a:t>
                </a:r>
                <a:endParaRPr lang="pl-PL" sz="2500" dirty="0">
                  <a:solidFill>
                    <a:schemeClr val="accent1">
                      <a:lumMod val="50000"/>
                    </a:schemeClr>
                  </a:solidFill>
                </a:endParaRPr>
              </a:p>
              <a:p>
                <a:r>
                  <a:rPr lang="en-US" sz="2500" dirty="0">
                    <a:solidFill>
                      <a:schemeClr val="accent1">
                        <a:lumMod val="50000"/>
                      </a:schemeClr>
                    </a:solidFill>
                  </a:rPr>
                  <a:t> - utež </a:t>
                </a:r>
                <a:r>
                  <a:rPr lang="en-US" sz="2500" dirty="0" err="1">
                    <a:solidFill>
                      <a:schemeClr val="accent1">
                        <a:lumMod val="50000"/>
                      </a:schemeClr>
                    </a:solidFill>
                  </a:rPr>
                  <a:t>i-tega </a:t>
                </a:r>
                <a:r>
                  <a:rPr lang="en-US" sz="2500" dirty="0">
                    <a:solidFill>
                      <a:schemeClr val="accent1">
                        <a:lumMod val="50000"/>
                      </a:schemeClr>
                    </a:solidFill>
                  </a:rPr>
                  <a:t>vira povpraševanja</a:t>
                </a:r>
                <a:endParaRPr lang="pl-PL" sz="2500"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481E7C44-1618-8D65-DB86-E858E60DA70A}"/>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l="-131"/>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841660AB-130D-4FDE-5A9C-60399E6E1FDE}"/>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34C4D7E6-67AE-1986-E900-DFE8F4FAF773}"/>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pic>
        <p:nvPicPr>
          <p:cNvPr id="3" name="Slika 2">
            <a:extLst>
              <a:ext uri="{FF2B5EF4-FFF2-40B4-BE49-F238E27FC236}">
                <a16:creationId xmlns:a16="http://schemas.microsoft.com/office/drawing/2014/main" id="{D84FFFA7-A9EA-D847-9E3A-A04F974E0C11}"/>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87C74F4-3044-D190-20C2-F65E8F21AB0D}"/>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489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8E2-9F2F-5863-ABD8-32F6230AE91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B8084059-5C8E-BEB9-7234-7F8E9E5F1ACC}"/>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0980" indent="0" algn="just">
                  <a:lnSpc>
                    <a:spcPct val="150000"/>
                  </a:lnSpc>
                  <a:spcAft>
                    <a:spcPts val="600"/>
                  </a:spcAft>
                  <a:buNone/>
                </a:pPr>
                <a:r>
                  <a:rPr lang="en-US" sz="3500" b="1" kern="100" dirty="0">
                    <a:solidFill>
                      <a:schemeClr val="accent1">
                        <a:lumMod val="50000"/>
                      </a:schemeClr>
                    </a:solidFill>
                    <a:ea typeface="Calibri" panose="020F0502020204030204" pitchFamily="34" charset="0"/>
                    <a:cs typeface="Times New Roman" panose="02020603050405020304" pitchFamily="18" charset="0"/>
                  </a:rPr>
                  <a:t>Razširitev te metode je model:</a:t>
                </a:r>
                <a:endParaRPr lang="pl-PL" sz="3500" b="1"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3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𝑪𝒐𝒐𝒓𝒅𝒊𝒏𝒂𝒕𝒆𝒔</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num>
                        <m:den>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3500" kern="100" dirty="0">
                    <a:solidFill>
                      <a:schemeClr val="accent1">
                        <a:lumMod val="50000"/>
                      </a:schemeClr>
                    </a:solidFill>
                    <a:ea typeface="Calibri" panose="020F0502020204030204" pitchFamily="34" charset="0"/>
                    <a:cs typeface="Times New Roman" panose="02020603050405020304" pitchFamily="18" charset="0"/>
                  </a:rPr>
                  <a:t>kjer,</a:t>
                </a:r>
                <a:endParaRPr lang="pl-PL" sz="3500" kern="100" dirty="0">
                  <a:solidFill>
                    <a:schemeClr val="accent1">
                      <a:lumMod val="50000"/>
                    </a:schemeClr>
                  </a:solidFill>
                  <a:ea typeface="Calibri" panose="020F0502020204030204" pitchFamily="34" charset="0"/>
                  <a:cs typeface="Times New Roman" panose="02020603050405020304" pitchFamily="18" charset="0"/>
                </a:endParaRPr>
              </a:p>
              <a:p>
                <a:pPr>
                  <a:spcAft>
                    <a:spcPts val="600"/>
                  </a:spcAft>
                </a:pPr>
                <a:r>
                  <a:rPr lang="en-US" sz="2500" i="1" dirty="0">
                    <a:solidFill>
                      <a:schemeClr val="accent1">
                        <a:lumMod val="50000"/>
                      </a:schemeClr>
                    </a:solidFill>
                  </a:rPr>
                  <a:t> - težišče</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hitrost prevoza končnega izdelka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razdalja od točke 0 v mreži do lokacije vira surovin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količina mase surovin, kupljenih iz dobavnih virov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stopnja prevoza za surovino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razdalja od točke 0 v mreži do točke, kjer se nahaja vir prodajnega trga i</a:t>
                </a:r>
                <a:endParaRPr lang="pl-PL" sz="2500" i="1" dirty="0">
                  <a:solidFill>
                    <a:schemeClr val="accent1">
                      <a:lumMod val="50000"/>
                    </a:schemeClr>
                  </a:solidFill>
                </a:endParaRPr>
              </a:p>
              <a:p>
                <a:pPr>
                  <a:spcAft>
                    <a:spcPts val="600"/>
                  </a:spcAft>
                </a:pPr>
                <a:r>
                  <a:rPr lang="en-US" sz="2500" i="1" dirty="0">
                    <a:solidFill>
                      <a:schemeClr val="accent1">
                        <a:lumMod val="50000"/>
                      </a:schemeClr>
                    </a:solidFill>
                  </a:rPr>
                  <a:t> - masa količina končnih izdelkov, prodanih na trgu i</a:t>
                </a:r>
                <a:endParaRPr lang="pl-PL" sz="2500" i="1"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B8084059-5C8E-BEB9-7234-7F8E9E5F1ACC}"/>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7A20A974-3534-986E-1901-DE808DD1495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E8623BB3-22DF-9B9F-6C33-8A8C5F1074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pic>
        <p:nvPicPr>
          <p:cNvPr id="3" name="Slika 2">
            <a:extLst>
              <a:ext uri="{FF2B5EF4-FFF2-40B4-BE49-F238E27FC236}">
                <a16:creationId xmlns:a16="http://schemas.microsoft.com/office/drawing/2014/main" id="{163B5647-2835-AB35-6D63-DBB3AC756193}"/>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B1875923-D853-1EC8-9F97-1E1A11C950B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291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3">
            <a:extLst>
              <a:ext uri="{FF2B5EF4-FFF2-40B4-BE49-F238E27FC236}">
                <a16:creationId xmlns:a16="http://schemas.microsoft.com/office/drawing/2014/main" id="{9C976621-9D32-89B1-3264-31D5895591A8}"/>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pic>
        <p:nvPicPr>
          <p:cNvPr id="4" name="Slika 3">
            <a:extLst>
              <a:ext uri="{FF2B5EF4-FFF2-40B4-BE49-F238E27FC236}">
                <a16:creationId xmlns:a16="http://schemas.microsoft.com/office/drawing/2014/main" id="{3D563DB4-1EAE-70BC-3597-D443C9166353}"/>
              </a:ext>
            </a:extLst>
          </p:cNvPr>
          <p:cNvPicPr>
            <a:picLocks noChangeAspect="1"/>
          </p:cNvPicPr>
          <p:nvPr/>
        </p:nvPicPr>
        <p:blipFill>
          <a:blip r:embed="rId7"/>
          <a:stretch>
            <a:fillRect/>
          </a:stretch>
        </p:blipFill>
        <p:spPr>
          <a:xfrm>
            <a:off x="11441347" y="614311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3BF8F66-BF33-0EA8-D935-ABD5B7A9DEA6}"/>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69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AAE6-E5B9-B2E0-EBB9-228C2CA1FB6D}"/>
            </a:ext>
          </a:extLst>
        </p:cNvPr>
        <p:cNvGrpSpPr/>
        <p:nvPr/>
      </p:nvGrpSpPr>
      <p:grpSpPr>
        <a:xfrm>
          <a:off x="0" y="0"/>
          <a:ext cx="0" cy="0"/>
          <a:chOff x="0" y="0"/>
          <a:chExt cx="0" cy="0"/>
        </a:xfrm>
      </p:grpSpPr>
      <p:pic>
        <p:nvPicPr>
          <p:cNvPr id="5" name="Slika 4">
            <a:extLst>
              <a:ext uri="{FF2B5EF4-FFF2-40B4-BE49-F238E27FC236}">
                <a16:creationId xmlns:a16="http://schemas.microsoft.com/office/drawing/2014/main" id="{F2310149-A270-2B2B-D547-289AC60EA3FC}"/>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9B196EF-D3A7-03A2-4368-7149F6394E93}"/>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3" name="Tytuł 3">
            <a:extLst>
              <a:ext uri="{FF2B5EF4-FFF2-40B4-BE49-F238E27FC236}">
                <a16:creationId xmlns:a16="http://schemas.microsoft.com/office/drawing/2014/main" id="{15C83FCB-D8A7-489D-21F1-EB94F3C0E565}"/>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Uravnoteženi gravitacijski </a:t>
            </a:r>
            <a:r>
              <a:rPr lang="pl-PL" sz="3200" kern="100" dirty="0">
                <a:cs typeface="Times New Roman" panose="02020603050405020304" pitchFamily="18" charset="0"/>
              </a:rPr>
              <a:t>model</a:t>
            </a:r>
            <a:endParaRPr lang="pl-PL" dirty="0"/>
          </a:p>
        </p:txBody>
      </p:sp>
      <p:sp>
        <p:nvSpPr>
          <p:cNvPr id="6" name="Dowolny kształt: kształt 5">
            <a:extLst>
              <a:ext uri="{FF2B5EF4-FFF2-40B4-BE49-F238E27FC236}">
                <a16:creationId xmlns:a16="http://schemas.microsoft.com/office/drawing/2014/main" id="{BD4026AF-D887-915A-1004-6134E6A0198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477AC9C3-A51F-3F83-0B6A-E066097769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9150" y="3612143"/>
            <a:ext cx="914400" cy="914400"/>
          </a:xfrm>
          <a:prstGeom prst="rect">
            <a:avLst/>
          </a:prstGeom>
        </p:spPr>
      </p:pic>
      <p:pic>
        <p:nvPicPr>
          <p:cNvPr id="10" name="Grafika 9" descr="Fabryka z wypełnieniem pełnym">
            <a:extLst>
              <a:ext uri="{FF2B5EF4-FFF2-40B4-BE49-F238E27FC236}">
                <a16:creationId xmlns:a16="http://schemas.microsoft.com/office/drawing/2014/main" id="{8E81CB41-367E-61F0-4E8C-FD70320648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69A5CFD-8870-B174-8AC9-5F77BCD5DF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1481ACD5-174F-A570-C4F9-4B2C3E0AB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2420" y="4830708"/>
            <a:ext cx="914400" cy="914400"/>
          </a:xfrm>
          <a:prstGeom prst="rect">
            <a:avLst/>
          </a:prstGeom>
        </p:spPr>
      </p:pic>
      <p:pic>
        <p:nvPicPr>
          <p:cNvPr id="14" name="Grafika 13" descr="Magazyn z wypełnieniem pełnym">
            <a:extLst>
              <a:ext uri="{FF2B5EF4-FFF2-40B4-BE49-F238E27FC236}">
                <a16:creationId xmlns:a16="http://schemas.microsoft.com/office/drawing/2014/main" id="{25287B9E-087D-015F-23D9-5356905F4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2723DC35-DBAE-D75F-6910-FEB841F269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A50DEE3F-6220-5C2F-8B3B-5F5B9BE3544A}"/>
              </a:ext>
            </a:extLst>
          </p:cNvPr>
          <p:cNvSpPr txBox="1"/>
          <p:nvPr/>
        </p:nvSpPr>
        <p:spPr>
          <a:xfrm>
            <a:off x="5910455" y="2954050"/>
            <a:ext cx="1541929" cy="276999"/>
          </a:xfrm>
          <a:prstGeom prst="rect">
            <a:avLst/>
          </a:prstGeom>
          <a:noFill/>
        </p:spPr>
        <p:txBody>
          <a:bodyPr wrap="square" rtlCol="0">
            <a:spAutoFit/>
          </a:bodyPr>
          <a:lstStyle/>
          <a:p>
            <a:pPr algn="ctr"/>
            <a:r>
              <a:rPr lang="pl-PL" sz="1200" b="1" dirty="0">
                <a:solidFill>
                  <a:schemeClr val="bg1"/>
                </a:solidFill>
              </a:rPr>
              <a:t>Dobavitelj 1</a:t>
            </a:r>
          </a:p>
        </p:txBody>
      </p:sp>
      <p:sp>
        <p:nvSpPr>
          <p:cNvPr id="17" name="pole tekstowe 16">
            <a:extLst>
              <a:ext uri="{FF2B5EF4-FFF2-40B4-BE49-F238E27FC236}">
                <a16:creationId xmlns:a16="http://schemas.microsoft.com/office/drawing/2014/main" id="{0339E469-DD97-1C55-1A02-551549A9D749}"/>
              </a:ext>
            </a:extLst>
          </p:cNvPr>
          <p:cNvSpPr txBox="1"/>
          <p:nvPr/>
        </p:nvSpPr>
        <p:spPr>
          <a:xfrm>
            <a:off x="6421126" y="4692208"/>
            <a:ext cx="1541929" cy="276999"/>
          </a:xfrm>
          <a:prstGeom prst="rect">
            <a:avLst/>
          </a:prstGeom>
          <a:noFill/>
        </p:spPr>
        <p:txBody>
          <a:bodyPr wrap="square" rtlCol="0">
            <a:spAutoFit/>
          </a:bodyPr>
          <a:lstStyle/>
          <a:p>
            <a:pPr algn="ctr"/>
            <a:r>
              <a:rPr lang="pl-PL" sz="1200" b="1" dirty="0">
                <a:solidFill>
                  <a:schemeClr val="bg1"/>
                </a:solidFill>
              </a:rPr>
              <a:t>Dobavitelj 2</a:t>
            </a:r>
          </a:p>
        </p:txBody>
      </p:sp>
      <p:sp>
        <p:nvSpPr>
          <p:cNvPr id="18" name="pole tekstowe 17">
            <a:extLst>
              <a:ext uri="{FF2B5EF4-FFF2-40B4-BE49-F238E27FC236}">
                <a16:creationId xmlns:a16="http://schemas.microsoft.com/office/drawing/2014/main" id="{3D49ED13-20C3-3CE0-6C4E-A251741B5B51}"/>
              </a:ext>
            </a:extLst>
          </p:cNvPr>
          <p:cNvSpPr txBox="1"/>
          <p:nvPr/>
        </p:nvSpPr>
        <p:spPr>
          <a:xfrm>
            <a:off x="3942386" y="3969601"/>
            <a:ext cx="1541929" cy="461665"/>
          </a:xfrm>
          <a:prstGeom prst="rect">
            <a:avLst/>
          </a:prstGeom>
          <a:noFill/>
        </p:spPr>
        <p:txBody>
          <a:bodyPr wrap="square" rtlCol="0">
            <a:spAutoFit/>
          </a:bodyPr>
          <a:lstStyle/>
          <a:p>
            <a:pPr algn="ctr"/>
            <a:r>
              <a:rPr lang="pl-PL" sz="1200" b="1" dirty="0">
                <a:solidFill>
                  <a:schemeClr val="bg1"/>
                </a:solidFill>
              </a:rPr>
              <a:t>Distribucija </a:t>
            </a:r>
            <a:br>
              <a:rPr lang="pl-PL" sz="1200" b="1" dirty="0">
                <a:solidFill>
                  <a:schemeClr val="bg1"/>
                </a:solidFill>
              </a:rPr>
            </a:br>
            <a:r>
              <a:rPr lang="pl-PL" sz="1200" b="1" dirty="0" err="1">
                <a:solidFill>
                  <a:schemeClr val="bg1"/>
                </a:solidFill>
              </a:rPr>
              <a:t>center</a:t>
            </a:r>
            <a:endParaRPr lang="pl-PL" sz="1200" b="1" dirty="0">
              <a:solidFill>
                <a:schemeClr val="bg1"/>
              </a:solidFill>
            </a:endParaRPr>
          </a:p>
        </p:txBody>
      </p:sp>
      <p:sp>
        <p:nvSpPr>
          <p:cNvPr id="19" name="pole tekstowe 18">
            <a:extLst>
              <a:ext uri="{FF2B5EF4-FFF2-40B4-BE49-F238E27FC236}">
                <a16:creationId xmlns:a16="http://schemas.microsoft.com/office/drawing/2014/main" id="{57A5C823-E8FF-7F46-C2E2-FEC9E773FB9C}"/>
              </a:ext>
            </a:extLst>
          </p:cNvPr>
          <p:cNvSpPr txBox="1"/>
          <p:nvPr/>
        </p:nvSpPr>
        <p:spPr>
          <a:xfrm>
            <a:off x="2496985" y="2815548"/>
            <a:ext cx="1541929" cy="276999"/>
          </a:xfrm>
          <a:prstGeom prst="rect">
            <a:avLst/>
          </a:prstGeom>
          <a:noFill/>
        </p:spPr>
        <p:txBody>
          <a:bodyPr wrap="square" rtlCol="0">
            <a:spAutoFit/>
          </a:bodyPr>
          <a:lstStyle/>
          <a:p>
            <a:pPr algn="ctr"/>
            <a:r>
              <a:rPr lang="pl-PL" sz="1200" b="1" dirty="0">
                <a:solidFill>
                  <a:schemeClr val="bg1"/>
                </a:solidFill>
              </a:rPr>
              <a:t>Trgovina na drobno 1</a:t>
            </a:r>
          </a:p>
        </p:txBody>
      </p:sp>
      <p:sp>
        <p:nvSpPr>
          <p:cNvPr id="20" name="pole tekstowe 19">
            <a:extLst>
              <a:ext uri="{FF2B5EF4-FFF2-40B4-BE49-F238E27FC236}">
                <a16:creationId xmlns:a16="http://schemas.microsoft.com/office/drawing/2014/main" id="{F908E1C7-1D1E-D64F-A50C-AF3E2342BA80}"/>
              </a:ext>
            </a:extLst>
          </p:cNvPr>
          <p:cNvSpPr txBox="1"/>
          <p:nvPr/>
        </p:nvSpPr>
        <p:spPr>
          <a:xfrm>
            <a:off x="2873186" y="5660221"/>
            <a:ext cx="1541929" cy="276999"/>
          </a:xfrm>
          <a:prstGeom prst="rect">
            <a:avLst/>
          </a:prstGeom>
          <a:noFill/>
        </p:spPr>
        <p:txBody>
          <a:bodyPr wrap="square" rtlCol="0">
            <a:spAutoFit/>
          </a:bodyPr>
          <a:lstStyle/>
          <a:p>
            <a:pPr algn="ctr"/>
            <a:r>
              <a:rPr lang="pl-PL" sz="1200" b="1" dirty="0">
                <a:solidFill>
                  <a:schemeClr val="bg1"/>
                </a:solidFill>
              </a:rPr>
              <a:t>Trgovina na drobno 3</a:t>
            </a:r>
          </a:p>
        </p:txBody>
      </p:sp>
      <p:sp>
        <p:nvSpPr>
          <p:cNvPr id="21" name="pole tekstowe 20">
            <a:extLst>
              <a:ext uri="{FF2B5EF4-FFF2-40B4-BE49-F238E27FC236}">
                <a16:creationId xmlns:a16="http://schemas.microsoft.com/office/drawing/2014/main" id="{27022E3F-FC5C-A8B0-B524-6FFBAEB8B8C5}"/>
              </a:ext>
            </a:extLst>
          </p:cNvPr>
          <p:cNvSpPr txBox="1"/>
          <p:nvPr/>
        </p:nvSpPr>
        <p:spPr>
          <a:xfrm>
            <a:off x="1125385" y="4460880"/>
            <a:ext cx="1541929" cy="276999"/>
          </a:xfrm>
          <a:prstGeom prst="rect">
            <a:avLst/>
          </a:prstGeom>
          <a:noFill/>
        </p:spPr>
        <p:txBody>
          <a:bodyPr wrap="square" rtlCol="0">
            <a:spAutoFit/>
          </a:bodyPr>
          <a:lstStyle/>
          <a:p>
            <a:pPr algn="ctr"/>
            <a:r>
              <a:rPr lang="pl-PL" sz="1200" b="1" dirty="0">
                <a:solidFill>
                  <a:schemeClr val="bg1"/>
                </a:solidFill>
              </a:rPr>
              <a:t>Trgovina na drobno 2</a:t>
            </a:r>
          </a:p>
        </p:txBody>
      </p:sp>
      <p:cxnSp>
        <p:nvCxnSpPr>
          <p:cNvPr id="23" name="Łącznik prosty ze strzałką 22">
            <a:extLst>
              <a:ext uri="{FF2B5EF4-FFF2-40B4-BE49-F238E27FC236}">
                <a16:creationId xmlns:a16="http://schemas.microsoft.com/office/drawing/2014/main" id="{CB3F516D-41FE-9478-B378-44DDDBCBBE1B}"/>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8DAC6091-6091-388A-89DE-F65FD422EC29}"/>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7BA33AA-521A-69AC-C834-5040B7D6891D}"/>
              </a:ext>
            </a:extLst>
          </p:cNvPr>
          <p:cNvSpPr txBox="1"/>
          <p:nvPr/>
        </p:nvSpPr>
        <p:spPr>
          <a:xfrm>
            <a:off x="6633632" y="5919752"/>
            <a:ext cx="1541929" cy="276999"/>
          </a:xfrm>
          <a:prstGeom prst="rect">
            <a:avLst/>
          </a:prstGeom>
          <a:noFill/>
        </p:spPr>
        <p:txBody>
          <a:bodyPr wrap="square" rtlCol="0">
            <a:spAutoFit/>
          </a:bodyPr>
          <a:lstStyle/>
          <a:p>
            <a:pPr algn="ctr"/>
            <a:r>
              <a:rPr lang="pl-PL" sz="1200" b="1" dirty="0" err="1">
                <a:solidFill>
                  <a:schemeClr val="bg1">
                    <a:lumMod val="50000"/>
                  </a:schemeClr>
                </a:solidFill>
              </a:rPr>
              <a:t>Zemljepisna dolžina</a:t>
            </a:r>
            <a:endParaRPr lang="pl-PL" sz="1200" b="1" dirty="0">
              <a:solidFill>
                <a:schemeClr val="bg1">
                  <a:lumMod val="50000"/>
                </a:schemeClr>
              </a:solidFill>
            </a:endParaRPr>
          </a:p>
        </p:txBody>
      </p:sp>
      <p:sp>
        <p:nvSpPr>
          <p:cNvPr id="28" name="pole tekstowe 27">
            <a:extLst>
              <a:ext uri="{FF2B5EF4-FFF2-40B4-BE49-F238E27FC236}">
                <a16:creationId xmlns:a16="http://schemas.microsoft.com/office/drawing/2014/main" id="{0654A641-B47B-E6F0-EF89-48AC9BD5EDAE}"/>
              </a:ext>
            </a:extLst>
          </p:cNvPr>
          <p:cNvSpPr txBox="1"/>
          <p:nvPr/>
        </p:nvSpPr>
        <p:spPr>
          <a:xfrm rot="16200000">
            <a:off x="-402956" y="2067257"/>
            <a:ext cx="1541929" cy="276999"/>
          </a:xfrm>
          <a:prstGeom prst="rect">
            <a:avLst/>
          </a:prstGeom>
          <a:noFill/>
        </p:spPr>
        <p:txBody>
          <a:bodyPr wrap="square" rtlCol="0">
            <a:spAutoFit/>
          </a:bodyPr>
          <a:lstStyle/>
          <a:p>
            <a:pPr algn="ctr"/>
            <a:r>
              <a:rPr lang="pl-PL" sz="1200" b="1" dirty="0" err="1">
                <a:solidFill>
                  <a:schemeClr val="bg1">
                    <a:lumMod val="50000"/>
                  </a:schemeClr>
                </a:solidFill>
              </a:rPr>
              <a:t>Zemljepisna širina</a:t>
            </a:r>
            <a:endParaRPr lang="pl-PL" sz="120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30" name="pole tekstowe 29">
                <a:extLst>
                  <a:ext uri="{FF2B5EF4-FFF2-40B4-BE49-F238E27FC236}">
                    <a16:creationId xmlns:a16="http://schemas.microsoft.com/office/drawing/2014/main" id="{2A3A3F2F-A1F2-CB67-9C86-3B1C2D0EF7F2}"/>
                  </a:ext>
                </a:extLst>
              </p:cNvPr>
              <p:cNvSpPr txBox="1"/>
              <p:nvPr/>
            </p:nvSpPr>
            <p:spPr>
              <a:xfrm>
                <a:off x="8020285" y="2256231"/>
                <a:ext cx="3870670" cy="1949636"/>
              </a:xfrm>
              <a:prstGeom prst="rect">
                <a:avLst/>
              </a:prstGeom>
              <a:noFill/>
            </p:spPr>
            <p:txBody>
              <a:bodyPr wrap="square">
                <a:spAutoFit/>
              </a:bodyPr>
              <a:lstStyle/>
              <a:p>
                <a:pPr marL="449580" algn="just">
                  <a:lnSpc>
                    <a:spcPct val="150000"/>
                  </a:lnSpc>
                  <a:spcBef>
                    <a:spcPts val="600"/>
                  </a:spcBef>
                </a:pPr>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količina mase surovin, kupljenih iz dobavnih virov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masa količina končnih izdelkov, prodanih na trgu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hitrost prevoza končnega izdelka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stopnja prevoza za surovino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xmlns:a16="http://schemas.microsoft.com/office/drawing/2014/main" xmlns:asvg="http://schemas.microsoft.com/office/drawing/2016/SVG/main" xmlns:p14="http://schemas.microsoft.com/office/powerpoint/2010/main">
          <p:sp>
            <p:nvSpPr>
              <p:cNvPr id="30" name="pole tekstowe 29">
                <a:extLst>
                  <a:ext uri="{FF2B5EF4-FFF2-40B4-BE49-F238E27FC236}">
                    <a16:creationId xmlns:a16="http://schemas.microsoft.com/office/drawing/2014/main" id="{2A3A3F2F-A1F2-CB67-9C86-3B1C2D0EF7F2}"/>
                  </a:ext>
                </a:extLst>
              </p:cNvPr>
              <p:cNvSpPr txBox="1">
                <a:spLocks noRot="1" noChangeAspect="1" noMove="1" noResize="1" noEditPoints="1" noAdjustHandles="1" noChangeArrowheads="1" noChangeShapeType="1" noTextEdit="1"/>
              </p:cNvSpPr>
              <p:nvPr/>
            </p:nvSpPr>
            <p:spPr>
              <a:xfrm>
                <a:off x="8020285" y="2256231"/>
                <a:ext cx="3870670" cy="1949636"/>
              </a:xfrm>
              <a:prstGeom prst="rect">
                <a:avLst/>
              </a:prstGeom>
              <a:blipFill>
                <a:blip r:embed="rId9"/>
                <a:stretch>
                  <a:fillRect b="-1250"/>
                </a:stretch>
              </a:blipFill>
            </p:spPr>
            <p:txBody>
              <a:bodyPr/>
              <a:lstStyle/>
              <a:p>
                <a:r>
                  <a:rPr lang="en-GB">
                    <a:noFill/>
                  </a:rPr>
                  <a:t> </a:t>
                </a:r>
              </a:p>
            </p:txBody>
          </p:sp>
        </mc:Fallback>
      </mc:AlternateContent>
      <p:cxnSp>
        <p:nvCxnSpPr>
          <p:cNvPr id="31" name="Łącznik prosty ze strzałką 30">
            <a:extLst>
              <a:ext uri="{FF2B5EF4-FFF2-40B4-BE49-F238E27FC236}">
                <a16:creationId xmlns:a16="http://schemas.microsoft.com/office/drawing/2014/main" id="{5CB34DE8-5FE3-93C4-D77C-FFD6025E27CA}"/>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F4445ED1-ED12-5503-1622-90C2A52E5D92}"/>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53AB384-A164-A243-23AD-858616F36076}"/>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0A958A4A-AEB5-B3C4-0B72-D254EDDE7409}"/>
              </a:ext>
            </a:extLst>
          </p:cNvPr>
          <p:cNvCxnSpPr>
            <a:cxnSpLocks/>
          </p:cNvCxnSpPr>
          <p:nvPr/>
        </p:nvCxnSpPr>
        <p:spPr>
          <a:xfrm flipH="1">
            <a:off x="2462949" y="4211554"/>
            <a:ext cx="1683326" cy="17121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D4D7D503-07D8-A146-81E7-8477303FB2C2}"/>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613DBAA-8E67-B115-797F-EBF11CFC722D}"/>
              </a:ext>
            </a:extLst>
          </p:cNvPr>
          <p:cNvSpPr txBox="1"/>
          <p:nvPr/>
        </p:nvSpPr>
        <p:spPr>
          <a:xfrm>
            <a:off x="4899842" y="2693637"/>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1</a:t>
            </a:r>
          </a:p>
        </p:txBody>
      </p:sp>
      <p:sp>
        <p:nvSpPr>
          <p:cNvPr id="48" name="pole tekstowe 47">
            <a:extLst>
              <a:ext uri="{FF2B5EF4-FFF2-40B4-BE49-F238E27FC236}">
                <a16:creationId xmlns:a16="http://schemas.microsoft.com/office/drawing/2014/main" id="{EB17FE96-73D9-8AF7-D381-D4A382360A34}"/>
              </a:ext>
            </a:extLst>
          </p:cNvPr>
          <p:cNvSpPr txBox="1"/>
          <p:nvPr/>
        </p:nvSpPr>
        <p:spPr>
          <a:xfrm>
            <a:off x="5282155" y="4239016"/>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2</a:t>
            </a:r>
          </a:p>
        </p:txBody>
      </p:sp>
      <p:sp>
        <p:nvSpPr>
          <p:cNvPr id="49" name="pole tekstowe 48">
            <a:extLst>
              <a:ext uri="{FF2B5EF4-FFF2-40B4-BE49-F238E27FC236}">
                <a16:creationId xmlns:a16="http://schemas.microsoft.com/office/drawing/2014/main" id="{4B7ABD9B-7773-BA74-5C7F-1FC3CF70A521}"/>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1</a:t>
            </a:r>
          </a:p>
        </p:txBody>
      </p:sp>
      <p:sp>
        <p:nvSpPr>
          <p:cNvPr id="50" name="pole tekstowe 49">
            <a:extLst>
              <a:ext uri="{FF2B5EF4-FFF2-40B4-BE49-F238E27FC236}">
                <a16:creationId xmlns:a16="http://schemas.microsoft.com/office/drawing/2014/main" id="{70CD2207-B7CD-97B5-72A8-DF20E7654541}"/>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2</a:t>
            </a:r>
          </a:p>
        </p:txBody>
      </p:sp>
      <p:sp>
        <p:nvSpPr>
          <p:cNvPr id="51" name="pole tekstowe 50">
            <a:extLst>
              <a:ext uri="{FF2B5EF4-FFF2-40B4-BE49-F238E27FC236}">
                <a16:creationId xmlns:a16="http://schemas.microsoft.com/office/drawing/2014/main" id="{25DBACE3-1271-3F47-E6A8-7887F31ADCB8}"/>
              </a:ext>
            </a:extLst>
          </p:cNvPr>
          <p:cNvSpPr txBox="1"/>
          <p:nvPr/>
        </p:nvSpPr>
        <p:spPr>
          <a:xfrm>
            <a:off x="3402738" y="4727282"/>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3</a:t>
            </a:r>
          </a:p>
        </p:txBody>
      </p:sp>
      <p:sp>
        <p:nvSpPr>
          <p:cNvPr id="52" name="pole tekstowe 51">
            <a:extLst>
              <a:ext uri="{FF2B5EF4-FFF2-40B4-BE49-F238E27FC236}">
                <a16:creationId xmlns:a16="http://schemas.microsoft.com/office/drawing/2014/main" id="{756294EC-6C2C-01F4-1C44-75E434ADEB94}"/>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3" name="pole tekstowe 52">
            <a:extLst>
              <a:ext uri="{FF2B5EF4-FFF2-40B4-BE49-F238E27FC236}">
                <a16:creationId xmlns:a16="http://schemas.microsoft.com/office/drawing/2014/main" id="{E87630AF-2935-82FB-EE55-9050880EFA5A}"/>
              </a:ext>
            </a:extLst>
          </p:cNvPr>
          <p:cNvSpPr txBox="1"/>
          <p:nvPr/>
        </p:nvSpPr>
        <p:spPr>
          <a:xfrm>
            <a:off x="5037120" y="30307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4" name="pole tekstowe 53">
            <a:extLst>
              <a:ext uri="{FF2B5EF4-FFF2-40B4-BE49-F238E27FC236}">
                <a16:creationId xmlns:a16="http://schemas.microsoft.com/office/drawing/2014/main" id="{3C8197E4-21D4-26BD-A70B-D44E52A8E50B}"/>
              </a:ext>
            </a:extLst>
          </p:cNvPr>
          <p:cNvSpPr txBox="1"/>
          <p:nvPr/>
        </p:nvSpPr>
        <p:spPr>
          <a:xfrm>
            <a:off x="5262276" y="4607459"/>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5" name="pole tekstowe 54">
            <a:extLst>
              <a:ext uri="{FF2B5EF4-FFF2-40B4-BE49-F238E27FC236}">
                <a16:creationId xmlns:a16="http://schemas.microsoft.com/office/drawing/2014/main" id="{55227207-5417-1354-4C66-5A7DA2B9E444}"/>
              </a:ext>
            </a:extLst>
          </p:cNvPr>
          <p:cNvSpPr txBox="1"/>
          <p:nvPr/>
        </p:nvSpPr>
        <p:spPr>
          <a:xfrm>
            <a:off x="2489650" y="4377515"/>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6" name="pole tekstowe 55">
            <a:extLst>
              <a:ext uri="{FF2B5EF4-FFF2-40B4-BE49-F238E27FC236}">
                <a16:creationId xmlns:a16="http://schemas.microsoft.com/office/drawing/2014/main" id="{3C80A062-6C43-77FF-1833-E4ED6C9BC335}"/>
              </a:ext>
            </a:extLst>
          </p:cNvPr>
          <p:cNvSpPr txBox="1"/>
          <p:nvPr/>
        </p:nvSpPr>
        <p:spPr>
          <a:xfrm>
            <a:off x="3558988" y="4983493"/>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3</a:t>
            </a:r>
          </a:p>
        </p:txBody>
      </p:sp>
      <p:cxnSp>
        <p:nvCxnSpPr>
          <p:cNvPr id="57" name="Łącznik prosty ze strzałką 56">
            <a:extLst>
              <a:ext uri="{FF2B5EF4-FFF2-40B4-BE49-F238E27FC236}">
                <a16:creationId xmlns:a16="http://schemas.microsoft.com/office/drawing/2014/main" id="{51E82946-47EA-DFC5-FE32-7CD709089448}"/>
              </a:ext>
            </a:extLst>
          </p:cNvPr>
          <p:cNvCxnSpPr>
            <a:cxnSpLocks/>
          </p:cNvCxnSpPr>
          <p:nvPr/>
        </p:nvCxnSpPr>
        <p:spPr>
          <a:xfrm flipH="1">
            <a:off x="618565" y="3674047"/>
            <a:ext cx="3711388" cy="0"/>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93A766F2-1575-6C96-F313-2D8E5C1DF7B6}"/>
              </a:ext>
            </a:extLst>
          </p:cNvPr>
          <p:cNvCxnSpPr>
            <a:cxnSpLocks/>
          </p:cNvCxnSpPr>
          <p:nvPr/>
        </p:nvCxnSpPr>
        <p:spPr>
          <a:xfrm>
            <a:off x="4713350" y="4489749"/>
            <a:ext cx="0" cy="1751086"/>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1C104A19-F821-BBF6-218D-D1160D180C8D}"/>
              </a:ext>
            </a:extLst>
          </p:cNvPr>
          <p:cNvSpPr txBox="1"/>
          <p:nvPr/>
        </p:nvSpPr>
        <p:spPr>
          <a:xfrm>
            <a:off x="3926018" y="6313603"/>
            <a:ext cx="1541929" cy="276999"/>
          </a:xfrm>
          <a:prstGeom prst="rect">
            <a:avLst/>
          </a:prstGeom>
          <a:noFill/>
        </p:spPr>
        <p:txBody>
          <a:bodyPr wrap="square" rtlCol="0">
            <a:spAutoFit/>
          </a:bodyPr>
          <a:lstStyle/>
          <a:p>
            <a:pPr algn="ctr"/>
            <a:r>
              <a:rPr lang="pl-PL" sz="1200" b="1" dirty="0" err="1">
                <a:solidFill>
                  <a:schemeClr val="bg1">
                    <a:lumMod val="50000"/>
                  </a:schemeClr>
                </a:solidFill>
              </a:rPr>
              <a:t>C</a:t>
            </a:r>
            <a:r>
              <a:rPr lang="pl-PL" sz="1200" b="1" baseline="-25000" dirty="0" err="1">
                <a:solidFill>
                  <a:schemeClr val="bg1">
                    <a:lumMod val="50000"/>
                  </a:schemeClr>
                </a:solidFill>
              </a:rPr>
              <a:t>Long</a:t>
            </a:r>
            <a:endParaRPr lang="pl-PL" sz="1200" b="1" baseline="-25000" dirty="0">
              <a:solidFill>
                <a:schemeClr val="bg1">
                  <a:lumMod val="50000"/>
                </a:schemeClr>
              </a:solidFill>
            </a:endParaRPr>
          </a:p>
        </p:txBody>
      </p:sp>
      <p:sp>
        <p:nvSpPr>
          <p:cNvPr id="64" name="pole tekstowe 63">
            <a:extLst>
              <a:ext uri="{FF2B5EF4-FFF2-40B4-BE49-F238E27FC236}">
                <a16:creationId xmlns:a16="http://schemas.microsoft.com/office/drawing/2014/main" id="{2114FD0F-BA59-D7C6-AECB-E5B4005417D3}"/>
              </a:ext>
            </a:extLst>
          </p:cNvPr>
          <p:cNvSpPr txBox="1"/>
          <p:nvPr/>
        </p:nvSpPr>
        <p:spPr>
          <a:xfrm>
            <a:off x="-438956" y="3501625"/>
            <a:ext cx="1541929" cy="276999"/>
          </a:xfrm>
          <a:prstGeom prst="rect">
            <a:avLst/>
          </a:prstGeom>
          <a:noFill/>
        </p:spPr>
        <p:txBody>
          <a:bodyPr wrap="square" rtlCol="0">
            <a:spAutoFit/>
          </a:bodyPr>
          <a:lstStyle/>
          <a:p>
            <a:pPr algn="ctr"/>
            <a:r>
              <a:rPr lang="pl-PL" sz="1200" b="1" dirty="0" err="1">
                <a:solidFill>
                  <a:schemeClr val="bg1">
                    <a:lumMod val="50000"/>
                  </a:schemeClr>
                </a:solidFill>
              </a:rPr>
              <a:t>C</a:t>
            </a:r>
            <a:r>
              <a:rPr lang="pl-PL" sz="1200" b="1" baseline="-25000" dirty="0" err="1">
                <a:solidFill>
                  <a:schemeClr val="bg1">
                    <a:lumMod val="50000"/>
                  </a:schemeClr>
                </a:solidFill>
              </a:rPr>
              <a:t>Lati</a:t>
            </a:r>
            <a:endParaRPr lang="pl-PL" sz="1200" b="1" baseline="-25000" dirty="0">
              <a:solidFill>
                <a:schemeClr val="bg1">
                  <a:lumMod val="50000"/>
                </a:schemeClr>
              </a:solidFill>
            </a:endParaRPr>
          </a:p>
        </p:txBody>
      </p:sp>
    </p:spTree>
    <p:extLst>
      <p:ext uri="{BB962C8B-B14F-4D97-AF65-F5344CB8AC3E}">
        <p14:creationId xmlns:p14="http://schemas.microsoft.com/office/powerpoint/2010/main" val="33891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B8B9-44FE-F95C-F8EB-2A037AE439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E266B0-2323-414D-4F61-1DD7CFE03A9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B2D19F8B-1494-7706-F1B4-318C95A508F4}"/>
              </a:ext>
            </a:extLst>
          </p:cNvPr>
          <p:cNvSpPr>
            <a:spLocks noGrp="1"/>
          </p:cNvSpPr>
          <p:nvPr>
            <p:ph idx="1"/>
          </p:nvPr>
        </p:nvSpPr>
        <p:spPr>
          <a:xfrm>
            <a:off x="5708072" y="1646493"/>
            <a:ext cx="6035693"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MODEL GRAVITACIJE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V MEDNARODNI TRGOVINI</a:t>
            </a:r>
          </a:p>
          <a:p>
            <a:pPr marL="0" indent="0">
              <a:buNone/>
            </a:pPr>
            <a:endParaRPr lang="pl-PL" dirty="0"/>
          </a:p>
        </p:txBody>
      </p:sp>
      <p:pic>
        <p:nvPicPr>
          <p:cNvPr id="2" name="Slika 1">
            <a:extLst>
              <a:ext uri="{FF2B5EF4-FFF2-40B4-BE49-F238E27FC236}">
                <a16:creationId xmlns:a16="http://schemas.microsoft.com/office/drawing/2014/main" id="{F216C9B1-14FD-89D6-5644-9AE063F4C0DF}"/>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ADA4F7A6-6105-F16B-2B63-FDB1FC68731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122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15E8-09D4-8CC6-AADF-8C3B7231201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46506B0-1241-D30C-A1C9-936382191F36}"/>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5E9B994A-6592-065A-CA10-6B9149D7DAAF}"/>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Gravitacijski model v mednarodni trgovini</a:t>
            </a:r>
            <a:endParaRPr lang="pl-PL" dirty="0"/>
          </a:p>
        </p:txBody>
      </p:sp>
      <p:sp>
        <p:nvSpPr>
          <p:cNvPr id="3" name="Symbol zastępczy zawartości 2">
            <a:extLst>
              <a:ext uri="{FF2B5EF4-FFF2-40B4-BE49-F238E27FC236}">
                <a16:creationId xmlns:a16="http://schemas.microsoft.com/office/drawing/2014/main" id="{93FB17A2-A8E4-6091-6F18-D068767A46C1}"/>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en-US" sz="1400" dirty="0"/>
              <a:t>Tinbergen (1962) je prvi intuitivno razložil dvostranske trgovinske tokove v mednarodni trgovini. Njegova odkritja so postavila temelje sodobnemu gravitacijskemu modelu, ki predpostavlja, da je trgovina med državami neposredno sorazmerna z velikostjo njihovih gospodarstev in obratno sorazmerna s stroški trgovine. To je treba razumeti na naslednji način:</a:t>
            </a:r>
          </a:p>
          <a:p>
            <a:pPr lvl="1" algn="just">
              <a:spcAft>
                <a:spcPts val="600"/>
              </a:spcAft>
              <a:buFont typeface="Wingdings" panose="05000000000000000000" pitchFamily="2" charset="2"/>
              <a:buChar char="§"/>
            </a:pPr>
            <a:r>
              <a:rPr lang="en-US" sz="1000" dirty="0"/>
              <a:t>od večjih držav se pričakuje, da bodo več trgovale,</a:t>
            </a:r>
          </a:p>
          <a:p>
            <a:pPr lvl="1" algn="just">
              <a:spcAft>
                <a:spcPts val="600"/>
              </a:spcAft>
              <a:buFont typeface="Wingdings" panose="05000000000000000000" pitchFamily="2" charset="2"/>
              <a:buChar char="§"/>
            </a:pPr>
            <a:r>
              <a:rPr lang="en-US" sz="1000" dirty="0"/>
              <a:t>za države, ki so med seboj bolj oddaljene, se pričakuje, da bodo manj trgovale (morda zaradi višjih trgovinskih stroškov).</a:t>
            </a:r>
          </a:p>
          <a:p>
            <a:pPr algn="just">
              <a:spcAft>
                <a:spcPts val="600"/>
              </a:spcAft>
              <a:buFont typeface="Wingdings" panose="05000000000000000000" pitchFamily="2" charset="2"/>
              <a:buChar char="§"/>
            </a:pPr>
            <a:endParaRPr lang="pl-PL" sz="1400" dirty="0"/>
          </a:p>
        </p:txBody>
      </p:sp>
      <p:pic>
        <p:nvPicPr>
          <p:cNvPr id="8194" name="Picture 2" descr="Glob, Globus, Świat, Ziemia, Planeta">
            <a:extLst>
              <a:ext uri="{FF2B5EF4-FFF2-40B4-BE49-F238E27FC236}">
                <a16:creationId xmlns:a16="http://schemas.microsoft.com/office/drawing/2014/main" id="{176BE4FB-2779-9783-3831-4D61AEAAC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r="11173"/>
          <a:stretch/>
        </p:blipFill>
        <p:spPr bwMode="auto">
          <a:xfrm>
            <a:off x="7046258" y="1852519"/>
            <a:ext cx="5145742" cy="418598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2DEBB297-CF29-96D7-CA16-EF62B7235AF5}"/>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0643ACA-BFA2-EF77-FA2B-FFE9D149E88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Logistično omrežje </a:t>
            </a:r>
          </a:p>
          <a:p>
            <a:r>
              <a:rPr lang="en-US" sz="1800" kern="100" dirty="0" err="1">
                <a:cs typeface="Times New Roman" panose="02020603050405020304" pitchFamily="18" charset="0"/>
              </a:rPr>
              <a:t>Gravitacijski </a:t>
            </a:r>
            <a:r>
              <a:rPr lang="en-US" sz="1800" kern="100" dirty="0">
                <a:cs typeface="Times New Roman" panose="02020603050405020304" pitchFamily="18" charset="0"/>
              </a:rPr>
              <a:t>model v logističnem omrežju</a:t>
            </a:r>
            <a:endParaRPr lang="pl-PL" sz="1800" kern="100" dirty="0">
              <a:cs typeface="Times New Roman" panose="02020603050405020304" pitchFamily="18" charset="0"/>
            </a:endParaRPr>
          </a:p>
          <a:p>
            <a:r>
              <a:rPr lang="pl-PL" sz="1800" kern="100" dirty="0" err="1">
                <a:cs typeface="Times New Roman" panose="02020603050405020304" pitchFamily="18" charset="0"/>
              </a:rPr>
              <a:t>Uravnoteženi gravitacijski </a:t>
            </a:r>
            <a:r>
              <a:rPr lang="pl-PL" sz="1800" kern="100" dirty="0">
                <a:cs typeface="Times New Roman" panose="02020603050405020304" pitchFamily="18" charset="0"/>
              </a:rPr>
              <a:t>model</a:t>
            </a:r>
          </a:p>
          <a:p>
            <a:r>
              <a:rPr lang="en-US" sz="1800" kern="100" dirty="0">
                <a:cs typeface="Times New Roman" panose="02020603050405020304" pitchFamily="18" charset="0"/>
              </a:rPr>
              <a:t>Gravitacijski model v mednarodni trgovini</a:t>
            </a:r>
            <a:endParaRPr lang="pl-PL" sz="1800" kern="100" dirty="0">
              <a:cs typeface="Times New Roman" panose="02020603050405020304" pitchFamily="18" charset="0"/>
            </a:endParaRPr>
          </a:p>
          <a:p>
            <a:r>
              <a:rPr lang="pl-PL" sz="1800" kern="100" dirty="0" err="1">
                <a:cs typeface="Times New Roman" panose="02020603050405020304" pitchFamily="18" charset="0"/>
              </a:rPr>
              <a:t>Povzetek</a:t>
            </a:r>
            <a:endParaRPr lang="pl-PL" sz="1800" kern="100" dirty="0">
              <a:cs typeface="Times New Roman" panose="02020603050405020304" pitchFamily="18" charset="0"/>
            </a:endParaRPr>
          </a:p>
          <a:p>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95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18EF-09C6-67CF-E5F1-FE437E1B98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D2B6DC4E-6183-CCDA-A868-DE9FC8D1BC27}"/>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kern="100" dirty="0">
                    <a:solidFill>
                      <a:schemeClr val="accent1">
                        <a:lumMod val="50000"/>
                      </a:schemeClr>
                    </a:solidFill>
                    <a:ea typeface="Calibri" panose="020F0502020204030204" pitchFamily="34" charset="0"/>
                    <a:cs typeface="Times New Roman" panose="02020603050405020304" pitchFamily="18" charset="0"/>
                  </a:rPr>
                  <a:t>Zaradi učinkovitosti gravitacijskega modela v raziskavah trgovine se je uporaba gravitacijskega modela za oceno različnih vidikov mednarodne trgovine močno povečala (Azmi idr.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b="1" i="1" smtClean="0">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𝑿</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𝜶</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 </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𝟏</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𝒊</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𝟐</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𝑮𝑫𝑷</m:t>
                          </m:r>
                        </m:e>
                        <m:sub>
                          <m:r>
                            <a:rPr lang="pl-PL" b="1" i="1">
                              <a:solidFill>
                                <a:schemeClr val="accent1">
                                  <a:lumMod val="50000"/>
                                </a:schemeClr>
                              </a:solidFill>
                              <a:latin typeface="Cambria Math" panose="02040503050406030204" pitchFamily="18" charset="0"/>
                            </a:rPr>
                            <m:t>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𝜷</m:t>
                          </m:r>
                        </m:e>
                        <m:sub>
                          <m:r>
                            <a:rPr lang="pl-PL" b="1" i="1">
                              <a:solidFill>
                                <a:schemeClr val="accent1">
                                  <a:lumMod val="50000"/>
                                </a:schemeClr>
                              </a:solidFill>
                              <a:latin typeface="Cambria Math" panose="02040503050406030204" pitchFamily="18" charset="0"/>
                            </a:rPr>
                            <m:t>𝟑</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𝑻𝑪</m:t>
                          </m:r>
                        </m:e>
                        <m:sub>
                          <m:r>
                            <a:rPr lang="pl-PL" b="1" i="1">
                              <a:solidFill>
                                <a:schemeClr val="accent1">
                                  <a:lumMod val="50000"/>
                                </a:schemeClr>
                              </a:solidFill>
                              <a:latin typeface="Cambria Math" panose="02040503050406030204" pitchFamily="18" charset="0"/>
                            </a:rPr>
                            <m:t>𝒊𝒋</m:t>
                          </m:r>
                        </m:sub>
                      </m:sSub>
                      <m:r>
                        <a:rPr lang="pl-PL" b="1" i="1">
                          <a:solidFill>
                            <a:schemeClr val="accent1">
                              <a:lumMod val="50000"/>
                            </a:schemeClr>
                          </a:solidFill>
                          <a:latin typeface="Cambria Math" panose="02040503050406030204" pitchFamily="18" charset="0"/>
                        </a:rPr>
                        <m:t>+</m:t>
                      </m:r>
                      <m:sSub>
                        <m:sSubPr>
                          <m:ctrlPr>
                            <a:rPr lang="pl-PL" b="1" i="1">
                              <a:solidFill>
                                <a:schemeClr val="accent1">
                                  <a:lumMod val="50000"/>
                                </a:schemeClr>
                              </a:solidFill>
                              <a:latin typeface="Cambria Math" panose="02040503050406030204" pitchFamily="18" charset="0"/>
                            </a:rPr>
                          </m:ctrlPr>
                        </m:sSubPr>
                        <m:e>
                          <m:r>
                            <a:rPr lang="pl-PL" b="1" i="1">
                              <a:solidFill>
                                <a:schemeClr val="accent1">
                                  <a:lumMod val="50000"/>
                                </a:schemeClr>
                              </a:solidFill>
                              <a:latin typeface="Cambria Math" panose="02040503050406030204" pitchFamily="18" charset="0"/>
                            </a:rPr>
                            <m:t>𝝁</m:t>
                          </m:r>
                        </m:e>
                        <m:sub>
                          <m:r>
                            <a:rPr lang="pl-PL" b="1" i="1">
                              <a:solidFill>
                                <a:schemeClr val="accent1">
                                  <a:lumMod val="50000"/>
                                </a:schemeClr>
                              </a:solidFill>
                              <a:latin typeface="Cambria Math" panose="02040503050406030204" pitchFamily="18" charset="0"/>
                            </a:rPr>
                            <m:t>𝒊</m:t>
                          </m:r>
                        </m:sub>
                      </m:sSub>
                    </m:oMath>
                  </m:oMathPara>
                </a14:m>
                <a:endParaRPr lang="pl-PL" dirty="0">
                  <a:solidFill>
                    <a:schemeClr val="accent1">
                      <a:lumMod val="50000"/>
                    </a:schemeClr>
                  </a:solidFill>
                </a:endParaRPr>
              </a:p>
              <a:p>
                <a:pPr marL="0" indent="0">
                  <a:buNone/>
                </a:pPr>
                <a:endParaRPr lang="pl-PL" dirty="0">
                  <a:solidFill>
                    <a:schemeClr val="accent1">
                      <a:lumMod val="50000"/>
                    </a:schemeClr>
                  </a:solidFill>
                </a:endParaRPr>
              </a:p>
              <a:p>
                <a:pPr marL="0" indent="0">
                  <a:buNone/>
                </a:pPr>
                <a:r>
                  <a:rPr lang="en-US" dirty="0">
                    <a:solidFill>
                      <a:schemeClr val="accent1">
                        <a:lumMod val="50000"/>
                      </a:schemeClr>
                    </a:solidFill>
                  </a:rPr>
                  <a:t>kjer:</a:t>
                </a:r>
                <a:endParaRPr lang="pl-PL" dirty="0">
                  <a:solidFill>
                    <a:schemeClr val="accent1">
                      <a:lumMod val="50000"/>
                    </a:schemeClr>
                  </a:solidFill>
                </a:endParaRPr>
              </a:p>
              <a:p>
                <a:r>
                  <a:rPr lang="en-US" sz="2500" i="1" dirty="0">
                    <a:solidFill>
                      <a:schemeClr val="accent1">
                        <a:lumMod val="50000"/>
                      </a:schemeClr>
                    </a:solidFill>
                  </a:rPr>
                  <a:t>X</a:t>
                </a:r>
                <a:r>
                  <a:rPr lang="en-US" sz="2500" i="1" baseline="-25000" dirty="0">
                    <a:solidFill>
                      <a:schemeClr val="accent1">
                        <a:lumMod val="50000"/>
                      </a:schemeClr>
                    </a:solidFill>
                  </a:rPr>
                  <a:t>IJ</a:t>
                </a:r>
                <a:r>
                  <a:rPr lang="en-US" sz="2500" dirty="0">
                    <a:solidFill>
                      <a:schemeClr val="accent1">
                        <a:lumMod val="50000"/>
                      </a:schemeClr>
                    </a:solidFill>
                  </a:rPr>
                  <a:t> - tok mednarodne trgovine iz države </a:t>
                </a:r>
                <a:r>
                  <a:rPr lang="en-US" sz="2500" i="1" dirty="0">
                    <a:solidFill>
                      <a:schemeClr val="accent1">
                        <a:lumMod val="50000"/>
                      </a:schemeClr>
                    </a:solidFill>
                  </a:rPr>
                  <a:t>I </a:t>
                </a:r>
                <a:r>
                  <a:rPr lang="en-US" sz="2500" dirty="0">
                    <a:solidFill>
                      <a:schemeClr val="accent1">
                        <a:lumMod val="50000"/>
                      </a:schemeClr>
                    </a:solidFill>
                  </a:rPr>
                  <a:t>v državo </a:t>
                </a:r>
                <a:r>
                  <a:rPr lang="en-US" sz="2500" i="1" dirty="0">
                    <a:solidFill>
                      <a:schemeClr val="accent1">
                        <a:lumMod val="50000"/>
                      </a:schemeClr>
                    </a:solidFill>
                  </a:rPr>
                  <a:t>J</a:t>
                </a:r>
                <a:endParaRPr lang="pl-PL" sz="2500" dirty="0">
                  <a:solidFill>
                    <a:schemeClr val="accent1">
                      <a:lumMod val="50000"/>
                    </a:schemeClr>
                  </a:solidFill>
                </a:endParaRPr>
              </a:p>
              <a:p>
                <a:r>
                  <a:rPr lang="en-US" sz="2500" i="1" dirty="0" err="1">
                    <a:solidFill>
                      <a:schemeClr val="accent1">
                        <a:lumMod val="50000"/>
                      </a:schemeClr>
                    </a:solidFill>
                  </a:rPr>
                  <a:t>BDP</a:t>
                </a:r>
                <a:r>
                  <a:rPr lang="en-US" sz="2500" i="1" baseline="-25000" dirty="0" err="1">
                    <a:solidFill>
                      <a:schemeClr val="accent1">
                        <a:lumMod val="50000"/>
                      </a:schemeClr>
                    </a:solidFill>
                  </a:rPr>
                  <a:t>i</a:t>
                </a:r>
                <a:r>
                  <a:rPr lang="en-US" sz="2500" dirty="0">
                    <a:solidFill>
                      <a:schemeClr val="accent1">
                        <a:lumMod val="50000"/>
                      </a:schemeClr>
                    </a:solidFill>
                  </a:rPr>
                  <a:t> i </a:t>
                </a:r>
                <a:r>
                  <a:rPr lang="en-US" sz="2500" i="1" dirty="0" err="1">
                    <a:solidFill>
                      <a:schemeClr val="accent1">
                        <a:lumMod val="50000"/>
                      </a:schemeClr>
                    </a:solidFill>
                  </a:rPr>
                  <a:t>BDP</a:t>
                </a:r>
                <a:r>
                  <a:rPr lang="en-US" sz="2500" i="1" baseline="-25000" dirty="0" err="1">
                    <a:solidFill>
                      <a:schemeClr val="accent1">
                        <a:lumMod val="50000"/>
                      </a:schemeClr>
                    </a:solidFill>
                  </a:rPr>
                  <a:t>j</a:t>
                </a:r>
                <a:r>
                  <a:rPr lang="en-US" sz="2500" dirty="0">
                    <a:solidFill>
                      <a:schemeClr val="accent1">
                        <a:lumMod val="50000"/>
                      </a:schemeClr>
                    </a:solidFill>
                  </a:rPr>
                  <a:t> - bruto domači proizvod države izvora in namembne države</a:t>
                </a:r>
                <a:endParaRPr lang="pl-PL" sz="2500" dirty="0">
                  <a:solidFill>
                    <a:schemeClr val="accent1">
                      <a:lumMod val="50000"/>
                    </a:schemeClr>
                  </a:solidFill>
                </a:endParaRPr>
              </a:p>
              <a:p>
                <a:r>
                  <a:rPr lang="en-US" sz="2500" i="1" dirty="0">
                    <a:solidFill>
                      <a:schemeClr val="accent1">
                        <a:lumMod val="50000"/>
                      </a:schemeClr>
                    </a:solidFill>
                  </a:rPr>
                  <a:t>TC</a:t>
                </a:r>
                <a:r>
                  <a:rPr lang="en-US" sz="2500" i="1" baseline="-25000" dirty="0">
                    <a:solidFill>
                      <a:schemeClr val="accent1">
                        <a:lumMod val="50000"/>
                      </a:schemeClr>
                    </a:solidFill>
                  </a:rPr>
                  <a:t>IJ  </a:t>
                </a:r>
                <a:r>
                  <a:rPr lang="en-US" sz="2500" dirty="0">
                    <a:solidFill>
                      <a:schemeClr val="accent1">
                        <a:lumMod val="50000"/>
                      </a:schemeClr>
                    </a:solidFill>
                  </a:rPr>
                  <a:t> - stroški trgovine med dvema državama, ocenjeni na podlagi geografske razdalje med glavnimi mesti.</a:t>
                </a:r>
                <a:endParaRPr lang="pl-PL" sz="2500" dirty="0">
                  <a:solidFill>
                    <a:schemeClr val="accent1">
                      <a:lumMod val="50000"/>
                    </a:schemeClr>
                  </a:solidFill>
                </a:endParaRPr>
              </a:p>
              <a:p>
                <a:r>
                  <a:rPr lang="en-US" sz="2500" dirty="0">
                    <a:solidFill>
                      <a:schemeClr val="accent1">
                        <a:lumMod val="50000"/>
                      </a:schemeClr>
                    </a:solidFill>
                  </a:rPr>
                  <a:t> - naključna napaka</a:t>
                </a:r>
                <a:endParaRPr lang="pl-PL" sz="2500" dirty="0">
                  <a:solidFill>
                    <a:schemeClr val="accent1">
                      <a:lumMod val="50000"/>
                    </a:schemeClr>
                  </a:solidFill>
                </a:endParaRPr>
              </a:p>
              <a:p>
                <a:r>
                  <a:rPr lang="en-US" sz="2500" dirty="0">
                    <a:solidFill>
                      <a:schemeClr val="accent1">
                        <a:lumMod val="50000"/>
                      </a:schemeClr>
                    </a:solidFill>
                  </a:rPr>
                  <a:t> - točka presečišča modela</a:t>
                </a:r>
                <a:endParaRPr lang="pl-PL" sz="2500" dirty="0">
                  <a:solidFill>
                    <a:schemeClr val="accent1">
                      <a:lumMod val="50000"/>
                    </a:schemeClr>
                  </a:solidFill>
                </a:endParaRPr>
              </a:p>
              <a:p>
                <a:r>
                  <a:rPr lang="en-US" sz="2500" dirty="0">
                    <a:solidFill>
                      <a:schemeClr val="accent1">
                        <a:lumMod val="50000"/>
                      </a:schemeClr>
                    </a:solidFill>
                  </a:rPr>
                  <a:t>- koeficienti, ki merijo vpliv pojasnjevalnih spremenljivk.</a:t>
                </a:r>
                <a:endParaRPr lang="pl-PL" sz="2500" dirty="0">
                  <a:solidFill>
                    <a:schemeClr val="accent1">
                      <a:lumMod val="50000"/>
                    </a:schemeClr>
                  </a:solidFill>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D2B6DC4E-6183-CCDA-A868-DE9FC8D1BC27}"/>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l="-591" r="-722" b="-804"/>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5BDE060A-3DC7-E249-D4C1-34FF3E2B97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159127B9-E581-8BCF-E817-1653E5E6DA2E}"/>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Gravitacijski model v mednarodni trgovini</a:t>
            </a:r>
            <a:endParaRPr lang="pl-PL" dirty="0"/>
          </a:p>
        </p:txBody>
      </p:sp>
      <p:pic>
        <p:nvPicPr>
          <p:cNvPr id="4" name="Slika 3">
            <a:extLst>
              <a:ext uri="{FF2B5EF4-FFF2-40B4-BE49-F238E27FC236}">
                <a16:creationId xmlns:a16="http://schemas.microsoft.com/office/drawing/2014/main" id="{F79BA625-C5E0-6481-564D-A2C25D11ED78}"/>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2F1C158-F714-A3AF-B8D8-585DF7930CBF}"/>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338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29B-CF4D-A9FC-F551-4F0F72099C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7">
                <a:extLst>
                  <a:ext uri="{FF2B5EF4-FFF2-40B4-BE49-F238E27FC236}">
                    <a16:creationId xmlns:a16="http://schemas.microsoft.com/office/drawing/2014/main" id="{2D7FACEB-AF43-9547-1BA9-C85ADBB8029B}"/>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kern="100" dirty="0">
                    <a:solidFill>
                      <a:schemeClr val="accent1">
                        <a:lumMod val="50000"/>
                      </a:schemeClr>
                    </a:solidFill>
                    <a:ea typeface="Calibri" panose="020F0502020204030204" pitchFamily="34" charset="0"/>
                    <a:cs typeface="Times New Roman" panose="02020603050405020304" pitchFamily="18" charset="0"/>
                  </a:rPr>
                  <a:t>Zaradi učinkovitosti gravitacijskega modela v raziskavah trgovine se je uporaba gravitacijskega modela za oceno različnih vidikov mednarodne trgovine močno povečala (Azmi idr.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𝟒</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𝟓</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𝟔</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oMath>
                  </m:oMathPara>
                </a14:m>
                <a:endParaRPr lang="pl-PL" sz="1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a:p>
                <a:pPr marL="220980" indent="0" algn="just">
                  <a:lnSpc>
                    <a:spcPct val="150000"/>
                  </a:lnSpc>
                  <a:spcAft>
                    <a:spcPts val="600"/>
                  </a:spcAft>
                  <a:buNone/>
                </a:pPr>
                <a:r>
                  <a:rPr lang="en-US" dirty="0">
                    <a:solidFill>
                      <a:schemeClr val="accent1">
                        <a:lumMod val="50000"/>
                      </a:schemeClr>
                    </a:solidFill>
                  </a:rPr>
                  <a:t>Kje</a:t>
                </a:r>
                <a:r>
                  <a:rPr lang="pl-PL" dirty="0">
                    <a:solidFill>
                      <a:schemeClr val="accent1">
                        <a:lumMod val="50000"/>
                      </a:schemeClr>
                    </a:solidFill>
                  </a:rPr>
                  <a:t>:</a:t>
                </a:r>
              </a:p>
              <a:p>
                <a:pPr marL="449580" algn="just">
                  <a:lnSpc>
                    <a:spcPct val="120000"/>
                  </a:lnSpc>
                  <a:spcBef>
                    <a:spcPts val="0"/>
                  </a:spcBef>
                  <a:spcAft>
                    <a:spcPts val="600"/>
                  </a:spcAft>
                </a:pPr>
                <a:r>
                  <a:rPr lang="en-US" sz="1800" kern="100" dirty="0" err="1">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trgovinski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tok (izvoz ali uvoz iz države </a:t>
                </a:r>
                <a:r>
                  <a:rPr lang="en-US" sz="1800" i="1"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v državo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dohodek države izvoznice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dohodek države uvoznice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prebivalstvo države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razdalja med državami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r>
                  <a:rPr lang="en-US" sz="1800"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navidezna spremenljivka z vrednostjo 1, če sta državi i in j članici posebnih preferencialnih trgovinskih območij, in 0 v nasprotnem primeru.</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predstavlja presečišče</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koeficienti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naključna napaka.</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p:txBody>
          </p:sp>
        </mc:Choice>
        <mc:Fallback xmlns="" xmlns:a16="http://schemas.microsoft.com/office/drawing/2014/main" xmlns:p14="http://schemas.microsoft.com/office/powerpoint/2010/main">
          <p:sp>
            <p:nvSpPr>
              <p:cNvPr id="2" name="Symbol zastępczy zawartości 7">
                <a:extLst>
                  <a:ext uri="{FF2B5EF4-FFF2-40B4-BE49-F238E27FC236}">
                    <a16:creationId xmlns:a16="http://schemas.microsoft.com/office/drawing/2014/main" id="{2D7FACEB-AF43-9547-1BA9-C85ADBB8029B}"/>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r="-197"/>
                </a:stretch>
              </a:blipFill>
            </p:spPr>
            <p:txBody>
              <a:bodyPr/>
              <a:lstStyle/>
              <a:p>
                <a:r>
                  <a:rPr lang="en-GB">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87AE7DE-2A2D-5282-B7AA-3B86D97BE64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76D188F2-C971-9B7F-1F02-70AFEBADF650}"/>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Gravitacijski model v mednarodni trgovini</a:t>
            </a:r>
            <a:endParaRPr lang="pl-PL" dirty="0"/>
          </a:p>
        </p:txBody>
      </p:sp>
      <p:pic>
        <p:nvPicPr>
          <p:cNvPr id="4" name="Slika 3">
            <a:extLst>
              <a:ext uri="{FF2B5EF4-FFF2-40B4-BE49-F238E27FC236}">
                <a16:creationId xmlns:a16="http://schemas.microsoft.com/office/drawing/2014/main" id="{91D1C0A3-688A-ED29-9415-1293D06402B6}"/>
              </a:ext>
            </a:extLst>
          </p:cNvPr>
          <p:cNvPicPr>
            <a:picLocks noChangeAspect="1"/>
          </p:cNvPicPr>
          <p:nvPr/>
        </p:nvPicPr>
        <p:blipFill>
          <a:blip r:embed="rId4"/>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2D12C4E-E7C6-1CB4-50B4-0F457C385E61}"/>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4D7F-3105-4538-0FCF-03641B1BF8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9EBCFB-32D4-6084-B323-1309E47834E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08C8349B-0801-2ED0-9D0C-FA6BE0CA49AC}"/>
              </a:ext>
            </a:extLst>
          </p:cNvPr>
          <p:cNvSpPr>
            <a:spLocks noGrp="1"/>
          </p:cNvSpPr>
          <p:nvPr>
            <p:ph idx="1"/>
          </p:nvPr>
        </p:nvSpPr>
        <p:spPr>
          <a:xfrm>
            <a:off x="5708072" y="2215823"/>
            <a:ext cx="6035693" cy="3024119"/>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POVZETEK</a:t>
            </a:r>
            <a:endParaRPr lang="en-US" sz="4000" kern="100" dirty="0">
              <a:solidFill>
                <a:srgbClr val="002060"/>
              </a:solidFill>
              <a:cs typeface="Times New Roman" panose="02020603050405020304" pitchFamily="18" charset="0"/>
            </a:endParaRPr>
          </a:p>
        </p:txBody>
      </p:sp>
      <p:pic>
        <p:nvPicPr>
          <p:cNvPr id="2" name="Slika 1">
            <a:extLst>
              <a:ext uri="{FF2B5EF4-FFF2-40B4-BE49-F238E27FC236}">
                <a16:creationId xmlns:a16="http://schemas.microsoft.com/office/drawing/2014/main" id="{E79775D0-6EFD-E808-7151-3AF8DD5D5195}"/>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5062A8D7-F32D-8086-38BC-4DC872B2E17E}"/>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5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3A1-29E2-C2E2-BDD5-1B1027A1676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BBECDC-8CCE-902D-15CA-37988CA7DD97}"/>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E07F9D87-DC70-F9EE-CAD3-08F8263F9B4B}"/>
              </a:ext>
            </a:extLst>
          </p:cNvPr>
          <p:cNvSpPr>
            <a:spLocks noGrp="1"/>
          </p:cNvSpPr>
          <p:nvPr>
            <p:ph type="title"/>
          </p:nvPr>
        </p:nvSpPr>
        <p:spPr>
          <a:xfrm>
            <a:off x="1626845" y="359457"/>
            <a:ext cx="9745133" cy="1116542"/>
          </a:xfrm>
        </p:spPr>
        <p:txBody>
          <a:bodyPr>
            <a:normAutofit/>
          </a:bodyPr>
          <a:lstStyle/>
          <a:p>
            <a:r>
              <a:rPr lang="pl-PL" sz="3200" kern="100" dirty="0" err="1">
                <a:cs typeface="Times New Roman" panose="02020603050405020304" pitchFamily="18" charset="0"/>
              </a:rPr>
              <a:t>Povzetek</a:t>
            </a:r>
            <a:endParaRPr lang="pl-PL" dirty="0"/>
          </a:p>
        </p:txBody>
      </p:sp>
      <p:sp>
        <p:nvSpPr>
          <p:cNvPr id="3" name="Symbol zastępczy zawartości 2">
            <a:extLst>
              <a:ext uri="{FF2B5EF4-FFF2-40B4-BE49-F238E27FC236}">
                <a16:creationId xmlns:a16="http://schemas.microsoft.com/office/drawing/2014/main" id="{8467D3D0-95FC-F4F1-E136-788D0F46870C}"/>
              </a:ext>
            </a:extLst>
          </p:cNvPr>
          <p:cNvSpPr>
            <a:spLocks noGrp="1"/>
          </p:cNvSpPr>
          <p:nvPr>
            <p:ph idx="1"/>
          </p:nvPr>
        </p:nvSpPr>
        <p:spPr>
          <a:xfrm>
            <a:off x="918883" y="2300754"/>
            <a:ext cx="5490882" cy="3544233"/>
          </a:xfrm>
        </p:spPr>
        <p:txBody>
          <a:bodyPr>
            <a:normAutofit/>
          </a:bodyPr>
          <a:lstStyle/>
          <a:p>
            <a:pPr algn="just">
              <a:spcAft>
                <a:spcPts val="600"/>
              </a:spcAft>
              <a:buFont typeface="Wingdings" panose="05000000000000000000" pitchFamily="2" charset="2"/>
              <a:buChar char="§"/>
            </a:pPr>
            <a:r>
              <a:rPr lang="en-US" sz="1400" dirty="0"/>
              <a:t>Metoda težišča se v logistiki pogosto uporablja. </a:t>
            </a:r>
            <a:br>
              <a:rPr lang="pl-PL" sz="1400" dirty="0"/>
            </a:br>
            <a:r>
              <a:rPr lang="en-US" sz="1400" dirty="0"/>
              <a:t>in na različnih ravneh.</a:t>
            </a:r>
            <a:endParaRPr lang="pl-PL" sz="1400" dirty="0"/>
          </a:p>
          <a:p>
            <a:pPr algn="just">
              <a:spcAft>
                <a:spcPts val="600"/>
              </a:spcAft>
              <a:buFont typeface="Wingdings" panose="05000000000000000000" pitchFamily="2" charset="2"/>
              <a:buChar char="§"/>
            </a:pPr>
            <a:r>
              <a:rPr lang="en-US" sz="1400" dirty="0"/>
              <a:t>Omogoča določitev geografskega središča logističnega omrežja na podlagi podatkov o lokaciji točk ponudbe in povpraševanja ter parametrov prevoznih stroškov in velikosti materialnih tokov.</a:t>
            </a:r>
            <a:endParaRPr lang="pl-PL" sz="1400" dirty="0"/>
          </a:p>
          <a:p>
            <a:pPr algn="just">
              <a:spcAft>
                <a:spcPts val="600"/>
              </a:spcAft>
              <a:buFont typeface="Wingdings" panose="05000000000000000000" pitchFamily="2" charset="2"/>
              <a:buChar char="§"/>
            </a:pPr>
            <a:r>
              <a:rPr lang="en-US" sz="1400" dirty="0"/>
              <a:t>Najpogosteje uporabljena različica gravitacijske metode </a:t>
            </a:r>
            <a:br>
              <a:rPr lang="pl-PL" sz="1400" dirty="0"/>
            </a:br>
            <a:r>
              <a:rPr lang="en-US" sz="1400" dirty="0"/>
              <a:t>je uravnotežena gravitacijska metoda</a:t>
            </a:r>
            <a:endParaRPr lang="pl-PL" sz="1400" dirty="0"/>
          </a:p>
          <a:p>
            <a:pPr algn="just">
              <a:spcAft>
                <a:spcPts val="600"/>
              </a:spcAft>
              <a:buFont typeface="Wingdings" panose="05000000000000000000" pitchFamily="2" charset="2"/>
              <a:buChar char="§"/>
            </a:pPr>
            <a:r>
              <a:rPr lang="en-US" sz="1400" dirty="0"/>
              <a:t>Metoda uravnotežene gravitacije se lahko uporablja za določanje </a:t>
            </a:r>
            <a:br>
              <a:rPr lang="pl-PL" sz="1400" dirty="0"/>
            </a:br>
            <a:r>
              <a:rPr lang="en-US" sz="1400" dirty="0"/>
              <a:t>lokacije vozlišč logističnega omrežja, kot so distribucijska skladišča ali proizvodni obrati.</a:t>
            </a:r>
            <a:endParaRPr lang="pl-PL" sz="1400" dirty="0"/>
          </a:p>
          <a:p>
            <a:pPr algn="just">
              <a:spcAft>
                <a:spcPts val="600"/>
              </a:spcAft>
              <a:buFont typeface="Wingdings" panose="05000000000000000000" pitchFamily="2" charset="2"/>
              <a:buChar char="§"/>
            </a:pPr>
            <a:endParaRPr lang="pl-PL" sz="1400" dirty="0"/>
          </a:p>
        </p:txBody>
      </p:sp>
      <p:pic>
        <p:nvPicPr>
          <p:cNvPr id="11266" name="Picture 2" descr="Ręce, Drżenie Rąk, Witaj, Uchodźcy, Glob">
            <a:extLst>
              <a:ext uri="{FF2B5EF4-FFF2-40B4-BE49-F238E27FC236}">
                <a16:creationId xmlns:a16="http://schemas.microsoft.com/office/drawing/2014/main" id="{B32C197B-7FCD-F8BB-30F6-D7533262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8" y="2088495"/>
            <a:ext cx="5065059" cy="357719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AAD3BAD0-4B61-04FC-B95E-5A410C74E945}"/>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3D52540-AC22-6C47-2571-0E2B27677EE9}"/>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55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Azmi, S. N., Khan, K. H. in Koch, H. (2024). Assessing the effect of INSTC on India's trade with Eurasia: an application of gravity model (Ocena učinka INSTC na trgovino Indije z Evrazijo: uporaba gravitacijskega modela). Cogent Economics &amp; Finance, 12(1). https://doi.org/10.1080/23322039.2024.2313899</a:t>
            </a:r>
          </a:p>
          <a:p>
            <a:pPr lvl="1"/>
            <a:r>
              <a:rPr lang="en-US" sz="1800" kern="100" dirty="0" err="1">
                <a:cs typeface="Times New Roman" panose="02020603050405020304" pitchFamily="18" charset="0"/>
              </a:rPr>
              <a:t>Bergstrand </a:t>
            </a:r>
            <a:r>
              <a:rPr lang="en-US" sz="1800" kern="100" dirty="0">
                <a:cs typeface="Times New Roman" panose="02020603050405020304" pitchFamily="18" charset="0"/>
              </a:rPr>
              <a:t>J.H. (1989) The generalized gravity equation, monopolistic competition, and the factor-proportions theory in international trade, Review of Economics and Statistics, 71(1), 143-153.</a:t>
            </a:r>
          </a:p>
          <a:p>
            <a:pPr lvl="1"/>
            <a:r>
              <a:rPr lang="en-US" sz="1800" kern="100" dirty="0" err="1">
                <a:cs typeface="Times New Roman" panose="02020603050405020304" pitchFamily="18" charset="0"/>
              </a:rPr>
              <a:t>Bułkowska </a:t>
            </a:r>
            <a:r>
              <a:rPr lang="en-US" sz="1800" kern="100" dirty="0">
                <a:cs typeface="Times New Roman" panose="02020603050405020304" pitchFamily="18" charset="0"/>
              </a:rPr>
              <a:t>M. (2018) Model </a:t>
            </a:r>
            <a:r>
              <a:rPr lang="en-US" sz="1800" kern="100" dirty="0" err="1">
                <a:cs typeface="Times New Roman" panose="02020603050405020304" pitchFamily="18" charset="0"/>
              </a:rPr>
              <a:t>grawitacyjny </a:t>
            </a:r>
            <a:r>
              <a:rPr lang="en-US" sz="1800" kern="100" dirty="0">
                <a:cs typeface="Times New Roman" panose="02020603050405020304" pitchFamily="18" charset="0"/>
              </a:rPr>
              <a:t>w </a:t>
            </a:r>
            <a:r>
              <a:rPr lang="en-US" sz="1800" kern="100" dirty="0" err="1">
                <a:cs typeface="Times New Roman" panose="02020603050405020304" pitchFamily="18" charset="0"/>
              </a:rPr>
              <a:t>handlu zagranicznym</a:t>
            </a:r>
            <a:r>
              <a:rPr lang="en-US" sz="1800" kern="100" dirty="0">
                <a:cs typeface="Times New Roman" panose="02020603050405020304" pitchFamily="18" charset="0"/>
              </a:rPr>
              <a:t>: </a:t>
            </a:r>
            <a:r>
              <a:rPr lang="en-US" sz="1800" kern="100" dirty="0" err="1">
                <a:cs typeface="Times New Roman" panose="02020603050405020304" pitchFamily="18" charset="0"/>
              </a:rPr>
              <a:t>wybrane aspekty teoretyczne </a:t>
            </a:r>
            <a:r>
              <a:rPr lang="en-US" sz="1800" kern="100" dirty="0">
                <a:cs typeface="Times New Roman" panose="02020603050405020304" pitchFamily="18" charset="0"/>
              </a:rPr>
              <a:t>i </a:t>
            </a:r>
            <a:r>
              <a:rPr lang="en-US" sz="1800" kern="100" dirty="0" err="1">
                <a:cs typeface="Times New Roman" panose="02020603050405020304" pitchFamily="18" charset="0"/>
              </a:rPr>
              <a:t>metodyczne</a:t>
            </a:r>
            <a:r>
              <a:rPr lang="en-US" sz="1800" kern="100" dirty="0">
                <a:cs typeface="Times New Roman" panose="02020603050405020304" pitchFamily="18" charset="0"/>
              </a:rPr>
              <a:t>. </a:t>
            </a:r>
            <a:r>
              <a:rPr lang="en-US" sz="1800" kern="100" dirty="0" err="1">
                <a:cs typeface="Times New Roman" panose="02020603050405020304" pitchFamily="18" charset="0"/>
              </a:rPr>
              <a:t>Prace Naukowe Uniwersytetu Ekonomicznego </a:t>
            </a:r>
            <a:r>
              <a:rPr lang="en-US" sz="1800" kern="100" dirty="0">
                <a:cs typeface="Times New Roman" panose="02020603050405020304" pitchFamily="18" charset="0"/>
              </a:rPr>
              <a:t>we </a:t>
            </a:r>
            <a:r>
              <a:rPr lang="en-US" sz="1800" kern="100" dirty="0" err="1">
                <a:cs typeface="Times New Roman" panose="02020603050405020304" pitchFamily="18" charset="0"/>
              </a:rPr>
              <a:t>Wrocławiu, </a:t>
            </a:r>
            <a:r>
              <a:rPr lang="en-US" sz="1800" kern="100" dirty="0">
                <a:cs typeface="Times New Roman" panose="02020603050405020304" pitchFamily="18" charset="0"/>
              </a:rPr>
              <a:t>(529), 39-47.</a:t>
            </a:r>
          </a:p>
          <a:p>
            <a:pPr lvl="1"/>
            <a:r>
              <a:rPr lang="en-US" sz="1800" kern="100" dirty="0">
                <a:cs typeface="Times New Roman" panose="02020603050405020304" pitchFamily="18" charset="0"/>
              </a:rPr>
              <a:t>Drezner, T. in Drezner, Z. (2016). Zaporedna lokacija dveh objektov: Primerjava naključne lokacije z optimalno lokacijo prvega objekta. Annals of Operations Research, 246, 1-15.</a:t>
            </a:r>
          </a:p>
          <a:p>
            <a:pPr lvl="1"/>
            <a:r>
              <a:rPr lang="en-US" sz="1800" kern="100" dirty="0" err="1">
                <a:cs typeface="Times New Roman" panose="02020603050405020304" pitchFamily="18" charset="0"/>
              </a:rPr>
              <a:t>Duanmu </a:t>
            </a:r>
            <a:r>
              <a:rPr lang="en-US" sz="1800" kern="100" dirty="0">
                <a:cs typeface="Times New Roman" panose="02020603050405020304" pitchFamily="18" charset="0"/>
              </a:rPr>
              <a:t>J., </a:t>
            </a:r>
            <a:r>
              <a:rPr lang="en-US" sz="1800" kern="100" dirty="0" err="1">
                <a:cs typeface="Times New Roman" panose="02020603050405020304" pitchFamily="18" charset="0"/>
              </a:rPr>
              <a:t>Foytik </a:t>
            </a:r>
            <a:r>
              <a:rPr lang="en-US" sz="1800" kern="100" dirty="0">
                <a:cs typeface="Times New Roman" panose="02020603050405020304" pitchFamily="18" charset="0"/>
              </a:rPr>
              <a:t>P., Khattak A. &amp; Robinson R.M. (2012) Analiza distribucije tovornega prometa z gravitacijskim modelom in genetskim algoritmom. Transportation research record, 2269(1), 1-10.</a:t>
            </a:r>
          </a:p>
          <a:p>
            <a:pPr lvl="1"/>
            <a:r>
              <a:rPr lang="en-US" sz="1800" kern="100" dirty="0">
                <a:cs typeface="Times New Roman" panose="02020603050405020304" pitchFamily="18" charset="0"/>
              </a:rPr>
              <a:t>Govindan K., </a:t>
            </a:r>
            <a:r>
              <a:rPr lang="en-US" sz="1800" kern="100" dirty="0" err="1">
                <a:cs typeface="Times New Roman" panose="02020603050405020304" pitchFamily="18" charset="0"/>
              </a:rPr>
              <a:t>Fattahi </a:t>
            </a:r>
            <a:r>
              <a:rPr lang="en-US" sz="1800" kern="100" dirty="0">
                <a:cs typeface="Times New Roman" panose="02020603050405020304" pitchFamily="18" charset="0"/>
              </a:rPr>
              <a:t>M. &amp; </a:t>
            </a:r>
            <a:r>
              <a:rPr lang="en-US" sz="1800" kern="100" dirty="0" err="1">
                <a:cs typeface="Times New Roman" panose="02020603050405020304" pitchFamily="18" charset="0"/>
              </a:rPr>
              <a:t>Keyvanshokooh </a:t>
            </a:r>
            <a:r>
              <a:rPr lang="en-US" sz="1800" kern="100" dirty="0">
                <a:cs typeface="Times New Roman" panose="02020603050405020304" pitchFamily="18" charset="0"/>
              </a:rPr>
              <a:t>E. (2017) Supply chain network design under uncertainty: European Journal of Operational Research, 263(1), 108-141.</a:t>
            </a:r>
          </a:p>
          <a:p>
            <a:pPr lvl="1"/>
            <a:r>
              <a:rPr lang="en-US" sz="1800" kern="100" dirty="0">
                <a:cs typeface="Times New Roman" panose="02020603050405020304" pitchFamily="18" charset="0"/>
              </a:rPr>
              <a:t>Grzybowska K. &amp; Stachowiak A. (2022) Globalne spremembe in motnje v oskrbovalnih verigah - predhodna raziskava trajnostne odpornosti oskrbovalnih verig. Energies, 15 (art. 4579), 1-15.</a:t>
            </a:r>
          </a:p>
          <a:p>
            <a:pPr lvl="1"/>
            <a:r>
              <a:rPr lang="en-US" sz="1800" kern="100" dirty="0">
                <a:cs typeface="Times New Roman" panose="02020603050405020304" pitchFamily="18" charset="0"/>
              </a:rPr>
              <a:t>Huff, D. L. (1963). Verjetnostna analiza trgovskih območij nakupovalnih središč. Land economics, 39(1), 81-90.</a:t>
            </a:r>
          </a:p>
          <a:p>
            <a:pPr lvl="1"/>
            <a:r>
              <a:rPr lang="en-US" sz="1800" kern="100" dirty="0">
                <a:cs typeface="Times New Roman" panose="02020603050405020304" pitchFamily="18" charset="0"/>
              </a:rPr>
              <a:t>Kong F., Yin H., </a:t>
            </a:r>
            <a:r>
              <a:rPr lang="en-US" sz="1800" kern="100" dirty="0" err="1">
                <a:cs typeface="Times New Roman" panose="02020603050405020304" pitchFamily="18" charset="0"/>
              </a:rPr>
              <a:t>Nakagoshi </a:t>
            </a:r>
            <a:r>
              <a:rPr lang="en-US" sz="1800" kern="100" dirty="0">
                <a:cs typeface="Times New Roman" panose="02020603050405020304" pitchFamily="18" charset="0"/>
              </a:rPr>
              <a:t>N. in Zong Y. (2010) Razvoj omrežja mestnih zelenih površin za ohranjanje biotske raznovrstnosti: (2): identifikacija na podlagi teorije grafov in gravitacijskega modeliranja. Landscape and urban planning, 95(1-2), 16-27.</a:t>
            </a:r>
          </a:p>
          <a:p>
            <a:pPr lvl="1"/>
            <a:r>
              <a:rPr lang="en-US" sz="1800" kern="100" dirty="0">
                <a:cs typeface="Times New Roman" panose="02020603050405020304" pitchFamily="18" charset="0"/>
              </a:rPr>
              <a:t>Puertas R., Martí L. &amp; García L. (2014) Logistična uspešnost in izvozna konkurenčnost: (1): evropske izkušnje. </a:t>
            </a:r>
            <a:r>
              <a:rPr lang="en-US" sz="1800" kern="100" dirty="0" err="1">
                <a:cs typeface="Times New Roman" panose="02020603050405020304" pitchFamily="18" charset="0"/>
              </a:rPr>
              <a:t>Empirica</a:t>
            </a:r>
            <a:r>
              <a:rPr lang="en-US" sz="1800" kern="100" dirty="0">
                <a:cs typeface="Times New Roman" panose="02020603050405020304" pitchFamily="18" charset="0"/>
              </a:rPr>
              <a:t>, 41, 467-480. </a:t>
            </a:r>
          </a:p>
          <a:p>
            <a:pPr lvl="1"/>
            <a:r>
              <a:rPr lang="en-US" sz="1800" kern="100" dirty="0">
                <a:cs typeface="Times New Roman" panose="02020603050405020304" pitchFamily="18" charset="0"/>
              </a:rPr>
              <a:t>Reilly, W. J. (1929). Methods for the study of retail relationships (Vol. 44). Austin: Univerza v Teksasu, Urad za poslovne raziskave.</a:t>
            </a:r>
          </a:p>
          <a:p>
            <a:pPr lvl="1"/>
            <a:r>
              <a:rPr lang="en-US" sz="1800" kern="100" dirty="0">
                <a:cs typeface="Times New Roman" panose="02020603050405020304" pitchFamily="18" charset="0"/>
              </a:rPr>
              <a:t>Schlaich T., Horn A.L., Fuhrmann M. in Friedrich H.(2020) Model pretoka hrane na podlagi gravitacije za ugotavljanje vira izbruhov bolezni, ki se prenašajo s hrano. International Journal of Environmental Research and Public Health (Mednarodna revija za okoljske raziskave in javno zdravje). 17(2):444. https://doi.org/10.3390/ijerph17020444</a:t>
            </a:r>
          </a:p>
          <a:p>
            <a:pPr lvl="1"/>
            <a:r>
              <a:rPr lang="en-US" sz="1800" kern="100" dirty="0">
                <a:cs typeface="Times New Roman" panose="02020603050405020304" pitchFamily="18" charset="0"/>
              </a:rPr>
              <a:t>Stewart J.Q. (1948) Demografska gravitacija: dokazi in uporaba. Sociometrija 11(1/2), 31-58.</a:t>
            </a:r>
          </a:p>
          <a:p>
            <a:pPr lvl="1"/>
            <a:r>
              <a:rPr lang="en-US" sz="1800" kern="100" dirty="0">
                <a:cs typeface="Times New Roman" panose="02020603050405020304" pitchFamily="18" charset="0"/>
              </a:rPr>
              <a:t>Tinbergen J. (1962) Shaping The World Economy Suggestions for an International Economic Policy, The Twentieth Century Fund, New York.</a:t>
            </a:r>
          </a:p>
          <a:p>
            <a:pPr lvl="1"/>
            <a:r>
              <a:rPr lang="en-US" sz="1800" kern="100" dirty="0">
                <a:cs typeface="Times New Roman" panose="02020603050405020304" pitchFamily="18" charset="0"/>
              </a:rPr>
              <a:t>Wang H. in Li M. (2021) Izboljšan gravitacijski model pod nadzorom politike v regionalni logistiki. Measurement and Control, 54(5-6), 811-819. doi:10.1177/0020294020919849</a:t>
            </a:r>
          </a:p>
          <a:p>
            <a:pPr lvl="1"/>
            <a:r>
              <a:rPr lang="en-US" sz="1800" kern="100" dirty="0">
                <a:cs typeface="Times New Roman" panose="02020603050405020304" pitchFamily="18" charset="0"/>
              </a:rPr>
              <a:t>Zhu X. &amp; Fan Y. (2017) Raziskave o izgradnji regionalnega logističnega omrežja hub-and-spoke v Guangxi na podlagi gravitacijskega modela. Bus Econ Res, 9, 214-217.</a:t>
            </a:r>
          </a:p>
          <a:p>
            <a:pPr marL="457200" lvl="1" indent="0">
              <a:buNone/>
            </a:pPr>
            <a:endParaRPr lang="pl-PL" sz="1800" kern="100" dirty="0">
              <a:cs typeface="Times New Roman" panose="02020603050405020304" pitchFamily="18" charset="0"/>
            </a:endParaRPr>
          </a:p>
          <a:p>
            <a:pPr marL="0" indent="0">
              <a:buNone/>
            </a:pPr>
            <a:endParaRPr lang="pl-PL" sz="2000" dirty="0"/>
          </a:p>
        </p:txBody>
      </p:sp>
      <p:pic>
        <p:nvPicPr>
          <p:cNvPr id="2" name="Slika 1">
            <a:extLst>
              <a:ext uri="{FF2B5EF4-FFF2-40B4-BE49-F238E27FC236}">
                <a16:creationId xmlns:a16="http://schemas.microsoft.com/office/drawing/2014/main" id="{480A8698-DE1D-93F4-9856-24E5C447DFE0}"/>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FD7D1E8-C575-1EC9-F044-F9F80920E7CE}"/>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25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8567B752-50CB-D0AF-829C-8E002AE294C7}"/>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D52638B-5616-E36E-2A82-6F70DF6C3BE2}"/>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570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2420471"/>
            <a:ext cx="5645727" cy="3577360"/>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LOGISTIČNO OMREŽJE </a:t>
            </a:r>
          </a:p>
          <a:p>
            <a:pPr marL="0" indent="0" algn="ctr">
              <a:buNone/>
            </a:pPr>
            <a:r>
              <a:rPr lang="pl-PL" sz="4000" kern="100" dirty="0">
                <a:solidFill>
                  <a:srgbClr val="002060"/>
                </a:solidFill>
                <a:cs typeface="Times New Roman" panose="02020603050405020304" pitchFamily="18" charset="0"/>
              </a:rPr>
              <a:t> </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0B89E609-6A5A-F617-AC13-446C056DE6C0}"/>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9BFDBD5-B6AF-914A-610A-D44F9403CB8A}"/>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57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852519"/>
            <a:ext cx="12192000" cy="1912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3" y="2121461"/>
            <a:ext cx="10515600" cy="1545104"/>
          </a:xfrm>
        </p:spPr>
        <p:txBody>
          <a:bodyPr>
            <a:normAutofit fontScale="92500" lnSpcReduction="20000"/>
          </a:bodyPr>
          <a:lstStyle/>
          <a:p>
            <a:pPr marL="0" indent="0" algn="ctr">
              <a:buNone/>
            </a:pPr>
            <a:r>
              <a:rPr lang="en-US" sz="2000" b="1" dirty="0"/>
              <a:t>Omrežje oskrbovalne verige </a:t>
            </a:r>
            <a:r>
              <a:rPr lang="en-US" sz="2200" dirty="0"/>
              <a:t>pretvarja surovine v končne izdelke in jih seveda dostavlja končnim kupcem (potrošnikom). Vključuje različne vrste predmetov. Načrtovanje in oblikovanje omrežja oskrbovalne verige se zato osredotočata na določitev števila in vrst posameznih povezav ter usklajevanje dejavnosti med njimi. Tipične povezave v omrežju oskrbovalne verige sestavljajo dobavitelji in podizvajalci, proizvodni in montažni obrati, distribucijski centri, skladišča in kupci. </a:t>
            </a:r>
            <a:endParaRPr lang="pl-PL" sz="2200" dirty="0"/>
          </a:p>
        </p:txBody>
      </p:sp>
      <p:sp>
        <p:nvSpPr>
          <p:cNvPr id="8" name="pole tekstowe 7">
            <a:extLst>
              <a:ext uri="{FF2B5EF4-FFF2-40B4-BE49-F238E27FC236}">
                <a16:creationId xmlns:a16="http://schemas.microsoft.com/office/drawing/2014/main" id="{FF479A2B-BA4B-0338-28CB-B8D1267AC085}"/>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Vir: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et al., 2017. </a:t>
            </a:r>
          </a:p>
        </p:txBody>
      </p:sp>
      <p:pic>
        <p:nvPicPr>
          <p:cNvPr id="5" name="Slika 4">
            <a:extLst>
              <a:ext uri="{FF2B5EF4-FFF2-40B4-BE49-F238E27FC236}">
                <a16:creationId xmlns:a16="http://schemas.microsoft.com/office/drawing/2014/main" id="{658F3C19-77E4-CC0C-4AE5-B08223B98829}"/>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EF4CDF2D-0563-029E-AAED-A1F64B7AF38E}"/>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A448-9CEA-F14F-4944-23D3D53545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8F8C77-CFE7-9D18-3F7C-C2AE723EB62A}"/>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8" name="pole tekstowe 7">
            <a:extLst>
              <a:ext uri="{FF2B5EF4-FFF2-40B4-BE49-F238E27FC236}">
                <a16:creationId xmlns:a16="http://schemas.microsoft.com/office/drawing/2014/main" id="{F8B1EFC8-62F3-D94F-09F4-859EF28361C0}"/>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Vir: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 </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et al., 2017. </a:t>
            </a:r>
          </a:p>
        </p:txBody>
      </p:sp>
      <p:graphicFrame>
        <p:nvGraphicFramePr>
          <p:cNvPr id="7" name="Diagram 6">
            <a:extLst>
              <a:ext uri="{FF2B5EF4-FFF2-40B4-BE49-F238E27FC236}">
                <a16:creationId xmlns:a16="http://schemas.microsoft.com/office/drawing/2014/main" id="{3E942D4D-DE98-2FD2-0CFF-7439985726F9}"/>
              </a:ext>
            </a:extLst>
          </p:cNvPr>
          <p:cNvGraphicFramePr/>
          <p:nvPr/>
        </p:nvGraphicFramePr>
        <p:xfrm>
          <a:off x="1673412" y="1685365"/>
          <a:ext cx="7676776" cy="388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DEF256D6-07E0-BF29-C1BB-BF8FF1E0D39F}"/>
              </a:ext>
            </a:extLst>
          </p:cNvPr>
          <p:cNvPicPr>
            <a:picLocks noChangeAspect="1"/>
          </p:cNvPicPr>
          <p:nvPr/>
        </p:nvPicPr>
        <p:blipFill>
          <a:blip r:embed="rId7"/>
          <a:stretch>
            <a:fillRect/>
          </a:stretch>
        </p:blipFill>
        <p:spPr>
          <a:xfrm>
            <a:off x="11441347"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AB8A54F-EEF9-512F-6F33-3D741D706DF5}"/>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10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BDDF-1DF5-9043-A446-4917BD84004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08EC341-2D63-5539-E9A3-89489D20421E}"/>
              </a:ext>
            </a:extLst>
          </p:cNvPr>
          <p:cNvSpPr/>
          <p:nvPr/>
        </p:nvSpPr>
        <p:spPr>
          <a:xfrm>
            <a:off x="0" y="1852519"/>
            <a:ext cx="12192000" cy="42614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267A18-368B-CCCF-648D-857AA02186F7}"/>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3" name="Symbol zastępczy zawartości 2">
            <a:extLst>
              <a:ext uri="{FF2B5EF4-FFF2-40B4-BE49-F238E27FC236}">
                <a16:creationId xmlns:a16="http://schemas.microsoft.com/office/drawing/2014/main" id="{0A2EA766-B17A-86A1-0ADA-87CA0A7F924D}"/>
              </a:ext>
            </a:extLst>
          </p:cNvPr>
          <p:cNvSpPr>
            <a:spLocks noGrp="1"/>
          </p:cNvSpPr>
          <p:nvPr>
            <p:ph idx="1"/>
          </p:nvPr>
        </p:nvSpPr>
        <p:spPr>
          <a:xfrm>
            <a:off x="918883" y="2121460"/>
            <a:ext cx="10515600" cy="3992469"/>
          </a:xfrm>
        </p:spPr>
        <p:txBody>
          <a:bodyPr>
            <a:normAutofit lnSpcReduction="10000"/>
          </a:bodyPr>
          <a:lstStyle/>
          <a:p>
            <a:pPr marL="0" indent="0">
              <a:buNone/>
            </a:pPr>
            <a:r>
              <a:rPr lang="en-US" sz="1400" b="1" dirty="0"/>
              <a:t>Na lokacijo predmeta v </a:t>
            </a:r>
            <a:r>
              <a:rPr lang="en-US" sz="1400" b="1" dirty="0" err="1"/>
              <a:t>oskrbovalni</a:t>
            </a:r>
            <a:r>
              <a:rPr lang="en-US" sz="1400" b="1" dirty="0"/>
              <a:t> verigi vpliva veliko dejavnikov. </a:t>
            </a:r>
            <a:endParaRPr lang="pl-PL" sz="1400" b="1" dirty="0"/>
          </a:p>
          <a:p>
            <a:pPr marL="0" indent="0">
              <a:buNone/>
            </a:pPr>
            <a:br>
              <a:rPr lang="pl-PL" sz="1400" b="1" dirty="0"/>
            </a:br>
            <a:r>
              <a:rPr lang="en-US" sz="1400" b="1" dirty="0"/>
              <a:t>Med drugim so to:</a:t>
            </a:r>
            <a:endParaRPr lang="pl-PL" sz="1400" b="1" dirty="0"/>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viri surovin in lokacije trgov za proizvodne materiale (predvsem surovine, sestavni deli),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industrijske tradicije regije, vključno z dostopnostjo do dobaviteljev in kupcev (zlasti pomembno za dejavnost vmesnih povezav),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delovno silo (zaposlitvene možnosti, plačilo, razpoložljivost, raven kvalifikacij),</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možnosti zagotavljanja energetskih dejavnikov,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davčnih predpisov in upravnih omejitev,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podnebne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terenske razmere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razpoložljivost cest in prevoznih točk,</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značilnosti prebivalstva, družbenopolitični odnosi,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značilnosti infrastrukture (ceste, šole, komunikacije),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možnost razširitve objekta</a:t>
            </a:r>
            <a:r>
              <a:rPr lang="en-US" sz="1400" dirty="0"/>
              <a:t>. </a:t>
            </a:r>
            <a:endParaRPr lang="pl-PL" sz="1400" dirty="0"/>
          </a:p>
        </p:txBody>
      </p:sp>
      <p:pic>
        <p:nvPicPr>
          <p:cNvPr id="5" name="Slika 4">
            <a:extLst>
              <a:ext uri="{FF2B5EF4-FFF2-40B4-BE49-F238E27FC236}">
                <a16:creationId xmlns:a16="http://schemas.microsoft.com/office/drawing/2014/main" id="{89673A8E-3A31-0E4A-B099-64BB75C1896E}"/>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5F8F7C56-0F71-C2B5-D712-30C7EEC01102}"/>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868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E6F5-A325-C3B1-D378-E55A3797013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A36703-61B6-570A-446E-50AC4A955B05}"/>
              </a:ext>
            </a:extLst>
          </p:cNvPr>
          <p:cNvSpPr/>
          <p:nvPr/>
        </p:nvSpPr>
        <p:spPr>
          <a:xfrm>
            <a:off x="0" y="1852519"/>
            <a:ext cx="12192000"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4A04CDE-5854-E063-2822-58BCC7B2D4B5}"/>
              </a:ext>
            </a:extLst>
          </p:cNvPr>
          <p:cNvSpPr>
            <a:spLocks noGrp="1"/>
          </p:cNvSpPr>
          <p:nvPr>
            <p:ph type="title"/>
          </p:nvPr>
        </p:nvSpPr>
        <p:spPr/>
        <p:txBody>
          <a:bodyPr/>
          <a:lstStyle/>
          <a:p>
            <a:r>
              <a:rPr lang="pl-PL" sz="3200" kern="100" dirty="0">
                <a:cs typeface="Times New Roman" panose="02020603050405020304" pitchFamily="18" charset="0"/>
              </a:rPr>
              <a:t>Logistično omrežje</a:t>
            </a:r>
            <a:endParaRPr lang="pl-PL" dirty="0"/>
          </a:p>
        </p:txBody>
      </p:sp>
      <p:sp>
        <p:nvSpPr>
          <p:cNvPr id="3" name="Symbol zastępczy zawartości 2">
            <a:extLst>
              <a:ext uri="{FF2B5EF4-FFF2-40B4-BE49-F238E27FC236}">
                <a16:creationId xmlns:a16="http://schemas.microsoft.com/office/drawing/2014/main" id="{D2413B99-FA23-D65C-1D54-80FBBF94B623}"/>
              </a:ext>
            </a:extLst>
          </p:cNvPr>
          <p:cNvSpPr>
            <a:spLocks noGrp="1"/>
          </p:cNvSpPr>
          <p:nvPr>
            <p:ph idx="1"/>
          </p:nvPr>
        </p:nvSpPr>
        <p:spPr>
          <a:xfrm>
            <a:off x="918883" y="2121460"/>
            <a:ext cx="10515600" cy="3544233"/>
          </a:xfrm>
        </p:spPr>
        <p:txBody>
          <a:bodyPr>
            <a:normAutofit/>
          </a:bodyPr>
          <a:lstStyle/>
          <a:p>
            <a:pPr marL="0" indent="0">
              <a:spcAft>
                <a:spcPts val="600"/>
              </a:spcAft>
              <a:buNone/>
            </a:pPr>
            <a:r>
              <a:rPr lang="en-US" sz="1400" b="1" dirty="0"/>
              <a:t>Podrobneje morate upoštevati tudi:</a:t>
            </a:r>
            <a:endParaRPr lang="pl-PL" sz="1400" b="1" dirty="0"/>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plače v sosednjih obratih,</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možnosti komunikacije za posadko in potne stroške,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možnost nakupa želenega zemljišča v izbrani regiji,</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ceste, avtoceste in urejanje zemljišč z vodovodnim in plinskim omrežjem,</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varnostna območja za vonjave, hrup in onesnaženje,</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teren, ki omogoča gradnjo proizvodnih in pomožnih objektov, parkirišč </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možnost prihodnje širitve v skladu s potrebami proizvodnega procesa ter zahtevami arhitekturnih in gradbenih organov.</a:t>
            </a:r>
            <a:endParaRPr lang="pl-PL" sz="1400" kern="100" dirty="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473616F4-EC50-7171-21DB-506E83ACAD8C}"/>
              </a:ext>
            </a:extLst>
          </p:cNvPr>
          <p:cNvPicPr>
            <a:picLocks noChangeAspect="1"/>
          </p:cNvPicPr>
          <p:nvPr/>
        </p:nvPicPr>
        <p:blipFill>
          <a:blip r:embed="rId2"/>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8A1EBAF-45B1-4FE2-4159-7486A68E641B}"/>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13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MODEL GRAVITACIJE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V LOGISTIČNEM OMREŽJU</a:t>
            </a: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0F986187-F857-4FA8-DE1A-0F74E9100A60}"/>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6E945147-EEAB-BF62-3478-75A463F02E80}"/>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814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A59C-EF97-A960-5A86-840812EDEB2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57177BB-DFBD-FD93-F1B4-F589799B4B26}"/>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D5A0D9CE-52A1-72AA-6770-6A1D6436764F}"/>
              </a:ext>
            </a:extLst>
          </p:cNvPr>
          <p:cNvSpPr>
            <a:spLocks noGrp="1"/>
          </p:cNvSpPr>
          <p:nvPr>
            <p:ph type="title"/>
          </p:nvPr>
        </p:nvSpPr>
        <p:spPr/>
        <p:txBody>
          <a:bodyPr/>
          <a:lstStyle/>
          <a:p>
            <a:r>
              <a:rPr lang="pl-PL" sz="3200" kern="100" dirty="0" err="1">
                <a:cs typeface="Times New Roman" panose="02020603050405020304" pitchFamily="18" charset="0"/>
              </a:rPr>
              <a:t>Gravitacijski </a:t>
            </a:r>
            <a:r>
              <a:rPr lang="pl-PL" sz="3200" kern="100" dirty="0">
                <a:cs typeface="Times New Roman" panose="02020603050405020304" pitchFamily="18" charset="0"/>
              </a:rPr>
              <a:t>model v </a:t>
            </a:r>
            <a:r>
              <a:rPr lang="pl-PL" sz="3200" kern="100" dirty="0" err="1">
                <a:cs typeface="Times New Roman" panose="02020603050405020304" pitchFamily="18" charset="0"/>
              </a:rPr>
              <a:t>logističnem </a:t>
            </a:r>
            <a:r>
              <a:rPr lang="pl-PL" sz="3200" kern="100" dirty="0">
                <a:cs typeface="Times New Roman" panose="02020603050405020304" pitchFamily="18" charset="0"/>
              </a:rPr>
              <a:t>omrežju</a:t>
            </a:r>
            <a:endParaRPr lang="pl-PL" dirty="0"/>
          </a:p>
        </p:txBody>
      </p:sp>
      <p:sp>
        <p:nvSpPr>
          <p:cNvPr id="3" name="Symbol zastępczy zawartości 2">
            <a:extLst>
              <a:ext uri="{FF2B5EF4-FFF2-40B4-BE49-F238E27FC236}">
                <a16:creationId xmlns:a16="http://schemas.microsoft.com/office/drawing/2014/main" id="{7089B9E9-69A3-5254-D859-DF2F2364AB8C}"/>
              </a:ext>
            </a:extLst>
          </p:cNvPr>
          <p:cNvSpPr>
            <a:spLocks noGrp="1"/>
          </p:cNvSpPr>
          <p:nvPr>
            <p:ph idx="1"/>
          </p:nvPr>
        </p:nvSpPr>
        <p:spPr>
          <a:xfrm>
            <a:off x="918883" y="2121460"/>
            <a:ext cx="4952999" cy="3544233"/>
          </a:xfrm>
        </p:spPr>
        <p:txBody>
          <a:bodyPr>
            <a:normAutofit/>
          </a:bodyPr>
          <a:lstStyle/>
          <a:p>
            <a:pPr algn="just">
              <a:spcAft>
                <a:spcPts val="600"/>
              </a:spcAft>
              <a:buFont typeface="Wingdings" panose="05000000000000000000" pitchFamily="2" charset="2"/>
              <a:buChar char="§"/>
            </a:pPr>
            <a:r>
              <a:rPr lang="en-US" sz="1400" dirty="0"/>
              <a:t>Ključ do razvoja regionalne logistike je izgradnja razumnega logističnega omrežja. Gravitacijski model izhaja iz Newtonove gravitacije - spomnimo: gravitacijski zakon je zakon o univerzalni gravitaciji, katerega namen je opisati silo, s katero se telesa medsebojno privlačijo.</a:t>
            </a:r>
            <a:endParaRPr lang="pl-PL" sz="1400" dirty="0"/>
          </a:p>
          <a:p>
            <a:pPr algn="just">
              <a:spcAft>
                <a:spcPts val="600"/>
              </a:spcAft>
              <a:buFont typeface="Wingdings" panose="05000000000000000000" pitchFamily="2" charset="2"/>
              <a:buChar char="§"/>
            </a:pPr>
            <a:r>
              <a:rPr lang="en-US" sz="1400" dirty="0"/>
              <a:t>Geografska lokacija je bila vedno dejavnik, ki je določal poslovno dejavnost. Pomen </a:t>
            </a:r>
            <a:br>
              <a:rPr lang="pl-PL" sz="1400" dirty="0"/>
            </a:br>
            <a:r>
              <a:rPr lang="en-US" sz="1400" dirty="0"/>
              <a:t>in možnosti prevoza so se spremenili. Geografija je eden glavnih virov trgovinskih stroškov, to je prostorskih značilnosti držav, ki vplivajo na njihove domače in mednarodne prevozne stroške. Značilnosti, ki se upoštevajo, vključujejo geografsko razdaljo med objekti ali državami. </a:t>
            </a:r>
            <a:endParaRPr lang="pl-PL" sz="1400" dirty="0"/>
          </a:p>
        </p:txBody>
      </p:sp>
      <p:pic>
        <p:nvPicPr>
          <p:cNvPr id="1026" name="Picture 2" descr="Strzałki, Marketing, Strategia">
            <a:extLst>
              <a:ext uri="{FF2B5EF4-FFF2-40B4-BE49-F238E27FC236}">
                <a16:creationId xmlns:a16="http://schemas.microsoft.com/office/drawing/2014/main" id="{3FED8928-8333-15CE-D062-5C10AD12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7" y="1852519"/>
            <a:ext cx="580913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8B100BFB-E275-2A96-5C20-FA7772549517}"/>
              </a:ext>
            </a:extLst>
          </p:cNvPr>
          <p:cNvPicPr>
            <a:picLocks noChangeAspect="1"/>
          </p:cNvPicPr>
          <p:nvPr/>
        </p:nvPicPr>
        <p:blipFill>
          <a:blip r:embed="rId3"/>
          <a:stretch>
            <a:fillRect/>
          </a:stretch>
        </p:blipFill>
        <p:spPr>
          <a:xfrm>
            <a:off x="11441347"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541E193-4534-B9BE-BE38-950F39EF89A6}"/>
              </a:ext>
            </a:extLst>
          </p:cNvPr>
          <p:cNvSpPr txBox="1"/>
          <p:nvPr/>
        </p:nvSpPr>
        <p:spPr>
          <a:xfrm>
            <a:off x="6429955"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63436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B286887E-698A-4D45-9125-771E050E1EDC}">
  <ds:schemaRefs>
    <ds:schemaRef ds:uri="http://schemas.microsoft.com/sharepoint/v3/contenttype/forms"/>
  </ds:schemaRefs>
</ds:datastoreItem>
</file>

<file path=customXml/itemProps3.xml><?xml version="1.0" encoding="utf-8"?>
<ds:datastoreItem xmlns:ds="http://schemas.openxmlformats.org/officeDocument/2006/customXml" ds:itemID="{E7BAAA1E-4296-4ABC-8820-ACC742B9D226}"/>
</file>

<file path=docProps/app.xml><?xml version="1.0" encoding="utf-8"?>
<Properties xmlns="http://schemas.openxmlformats.org/officeDocument/2006/extended-properties" xmlns:vt="http://schemas.openxmlformats.org/officeDocument/2006/docPropsVTypes">
  <TotalTime>3660</TotalTime>
  <Words>3367</Words>
  <Application>Microsoft Office PowerPoint</Application>
  <PresentationFormat>Širokozaslonsko</PresentationFormat>
  <Paragraphs>236</Paragraphs>
  <Slides>25</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25</vt:i4>
      </vt:variant>
    </vt:vector>
  </HeadingPairs>
  <TitlesOfParts>
    <vt:vector size="32" baseType="lpstr">
      <vt:lpstr>Arial</vt:lpstr>
      <vt:lpstr>Calibri</vt:lpstr>
      <vt:lpstr>Cambria Math</vt:lpstr>
      <vt:lpstr>Tahoma</vt:lpstr>
      <vt:lpstr>Times New Roman</vt:lpstr>
      <vt:lpstr>Wingdings</vt:lpstr>
      <vt:lpstr>Motyw pakietu Office</vt:lpstr>
      <vt:lpstr>napredna uporaba preglednice za analizo logističnih podatkov</vt:lpstr>
      <vt:lpstr>Agenda</vt:lpstr>
      <vt:lpstr>PowerPointova predstavitev</vt:lpstr>
      <vt:lpstr>Logistično omrežje</vt:lpstr>
      <vt:lpstr>Logistično omrežje</vt:lpstr>
      <vt:lpstr>Logistično omrežje</vt:lpstr>
      <vt:lpstr>Logistično omrežje</vt:lpstr>
      <vt:lpstr>PowerPointova predstavitev</vt:lpstr>
      <vt:lpstr>Gravitacijski model v logističnem omrežju</vt:lpstr>
      <vt:lpstr>PowerPointova predstavitev</vt:lpstr>
      <vt:lpstr>PowerPointova predstavitev</vt:lpstr>
      <vt:lpstr>PowerPointova predstavitev</vt:lpstr>
      <vt:lpstr>Uravnoteženi gravitacijski model</vt:lpstr>
      <vt:lpstr>PowerPointova predstavitev</vt:lpstr>
      <vt:lpstr>PowerPointova predstavitev</vt:lpstr>
      <vt:lpstr>PowerPointova predstavitev</vt:lpstr>
      <vt:lpstr>PowerPointova predstavitev</vt:lpstr>
      <vt:lpstr>PowerPointova predstavitev</vt:lpstr>
      <vt:lpstr>Gravitacijski model v mednarodni trgovini</vt:lpstr>
      <vt:lpstr>Gravitacijski model v mednarodni trgovini</vt:lpstr>
      <vt:lpstr>Gravitacijski model v mednarodni trgovini</vt:lpstr>
      <vt:lpstr>PowerPointova predstavitev</vt:lpstr>
      <vt:lpstr>Povzetek</vt:lpstr>
      <vt:lpstr>Literatura</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docId:4DEDDB2A59A95B86F07B338F25273964</cp:keywords>
  <cp:lastModifiedBy>Kristijan Brglez</cp:lastModifiedBy>
  <cp:revision>82</cp:revision>
  <dcterms:created xsi:type="dcterms:W3CDTF">2023-07-06T12:09:08Z</dcterms:created>
  <dcterms:modified xsi:type="dcterms:W3CDTF">2025-05-04T13:52:32Z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