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310" r:id="rId9"/>
    <p:sldId id="311" r:id="rId10"/>
    <p:sldId id="312" r:id="rId11"/>
    <p:sldId id="271" r:id="rId12"/>
    <p:sldId id="313" r:id="rId13"/>
    <p:sldId id="262" r:id="rId14"/>
    <p:sldId id="318" r:id="rId15"/>
    <p:sldId id="315" r:id="rId16"/>
    <p:sldId id="317" r:id="rId17"/>
    <p:sldId id="319" r:id="rId18"/>
    <p:sldId id="320" r:id="rId19"/>
    <p:sldId id="289" r:id="rId20"/>
    <p:sldId id="314" r:id="rId21"/>
    <p:sldId id="316" r:id="rId22"/>
    <p:sldId id="321" r:id="rId23"/>
    <p:sldId id="322" r:id="rId24"/>
    <p:sldId id="323" r:id="rId25"/>
    <p:sldId id="324" r:id="rId26"/>
    <p:sldId id="325" r:id="rId27"/>
    <p:sldId id="309" r:id="rId28"/>
    <p:sldId id="26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467"/>
    <a:srgbClr val="0F65AB"/>
    <a:srgbClr val="292929"/>
    <a:srgbClr val="F46B34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B9AF3-0BCD-4A9B-BD9D-B8C2EA502E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721C8C-1B30-435F-A363-CF1E2590E172}">
      <dgm:prSet phldrT="[Tekst]"/>
      <dgm:spPr/>
      <dgm:t>
        <a:bodyPr/>
        <a:lstStyle/>
        <a:p>
          <a:r>
            <a:rPr lang="pl-PL" dirty="0"/>
            <a:t>Poziom strategiczny</a:t>
          </a:r>
        </a:p>
      </dgm:t>
    </dgm:pt>
    <dgm:pt modelId="{8EDEE0F6-75D3-404F-9649-5BC1C8FDE4E7}" type="parTrans" cxnId="{1334AE24-C2BC-407A-8319-0D56B58BD62A}">
      <dgm:prSet/>
      <dgm:spPr/>
      <dgm:t>
        <a:bodyPr/>
        <a:lstStyle/>
        <a:p>
          <a:endParaRPr lang="pl-PL"/>
        </a:p>
      </dgm:t>
    </dgm:pt>
    <dgm:pt modelId="{E1E64772-D6F7-428D-9BA9-98C44608B171}" type="sibTrans" cxnId="{1334AE24-C2BC-407A-8319-0D56B58BD62A}">
      <dgm:prSet/>
      <dgm:spPr/>
      <dgm:t>
        <a:bodyPr/>
        <a:lstStyle/>
        <a:p>
          <a:endParaRPr lang="pl-PL"/>
        </a:p>
      </dgm:t>
    </dgm:pt>
    <dgm:pt modelId="{2A8A6CBA-3A4C-4E7F-9703-F5699BC98EED}">
      <dgm:prSet phldrT="[Tekst]" custT="1"/>
      <dgm:spPr/>
      <dgm:t>
        <a:bodyPr/>
        <a:lstStyle/>
        <a:p>
          <a:r>
            <a:rPr lang="pl-PL" sz="1600" dirty="0"/>
            <a:t>liczba, lokalizacja i pojemność węzłów logistycznych (obiektów w nich zlokalizowanych)</a:t>
          </a:r>
        </a:p>
      </dgm:t>
    </dgm:pt>
    <dgm:pt modelId="{32FB40A4-D2A4-4C99-8822-9D2FA8051132}" type="parTrans" cxnId="{E41A806C-7522-4DDD-83C6-DBADCD84A98C}">
      <dgm:prSet/>
      <dgm:spPr/>
      <dgm:t>
        <a:bodyPr/>
        <a:lstStyle/>
        <a:p>
          <a:endParaRPr lang="pl-PL"/>
        </a:p>
      </dgm:t>
    </dgm:pt>
    <dgm:pt modelId="{AF2A9B17-00D6-4744-B63F-A93664358757}" type="sibTrans" cxnId="{E41A806C-7522-4DDD-83C6-DBADCD84A98C}">
      <dgm:prSet/>
      <dgm:spPr/>
      <dgm:t>
        <a:bodyPr/>
        <a:lstStyle/>
        <a:p>
          <a:endParaRPr lang="pl-PL"/>
        </a:p>
      </dgm:t>
    </dgm:pt>
    <dgm:pt modelId="{F1E863DB-D1D4-4F9C-A395-5EF90F8DE34F}">
      <dgm:prSet phldrT="[Tekst]"/>
      <dgm:spPr/>
      <dgm:t>
        <a:bodyPr/>
        <a:lstStyle/>
        <a:p>
          <a:r>
            <a:rPr lang="pl-PL" dirty="0"/>
            <a:t>Decyzje taktyczne</a:t>
          </a:r>
        </a:p>
      </dgm:t>
    </dgm:pt>
    <dgm:pt modelId="{5D606F16-6C47-4BED-8F37-7B9413D785BC}" type="parTrans" cxnId="{AE3E0D29-6ED0-4552-BBB1-706145E84356}">
      <dgm:prSet/>
      <dgm:spPr/>
      <dgm:t>
        <a:bodyPr/>
        <a:lstStyle/>
        <a:p>
          <a:endParaRPr lang="pl-PL"/>
        </a:p>
      </dgm:t>
    </dgm:pt>
    <dgm:pt modelId="{1C0948E9-027D-4A5F-A274-B94FC471103E}" type="sibTrans" cxnId="{AE3E0D29-6ED0-4552-BBB1-706145E84356}">
      <dgm:prSet/>
      <dgm:spPr/>
      <dgm:t>
        <a:bodyPr/>
        <a:lstStyle/>
        <a:p>
          <a:endParaRPr lang="pl-PL"/>
        </a:p>
      </dgm:t>
    </dgm:pt>
    <dgm:pt modelId="{B80B6B0A-7618-443E-8767-F3CD7836EF6D}">
      <dgm:prSet phldrT="[Tekst]" custT="1"/>
      <dgm:spPr/>
      <dgm:t>
        <a:bodyPr/>
        <a:lstStyle/>
        <a:p>
          <a:r>
            <a:rPr lang="pl-PL" sz="1600" dirty="0"/>
            <a:t>np. Decyzje cenowe</a:t>
          </a:r>
        </a:p>
      </dgm:t>
    </dgm:pt>
    <dgm:pt modelId="{94C3B21C-0563-425E-BAF5-7CA2DEBB89AF}" type="parTrans" cxnId="{C1DA69C1-62EE-4E86-B5B7-97C8FDE13933}">
      <dgm:prSet/>
      <dgm:spPr/>
      <dgm:t>
        <a:bodyPr/>
        <a:lstStyle/>
        <a:p>
          <a:endParaRPr lang="pl-PL"/>
        </a:p>
      </dgm:t>
    </dgm:pt>
    <dgm:pt modelId="{37779B64-65D0-4C1E-92AA-4AC9765759DC}" type="sibTrans" cxnId="{C1DA69C1-62EE-4E86-B5B7-97C8FDE13933}">
      <dgm:prSet/>
      <dgm:spPr/>
      <dgm:t>
        <a:bodyPr/>
        <a:lstStyle/>
        <a:p>
          <a:endParaRPr lang="pl-PL"/>
        </a:p>
      </dgm:t>
    </dgm:pt>
    <dgm:pt modelId="{ECD972D7-2394-4BE3-AC70-07B13AFE6234}">
      <dgm:prSet phldrT="[Tekst]" custT="1"/>
      <dgm:spPr/>
      <dgm:t>
        <a:bodyPr/>
        <a:lstStyle/>
        <a:p>
          <a:r>
            <a:rPr lang="pl-PL" sz="1600" dirty="0"/>
            <a:t>np. decyzje dotyczące tras pojazdów</a:t>
          </a:r>
        </a:p>
      </dgm:t>
    </dgm:pt>
    <dgm:pt modelId="{961B55B4-2BBD-491F-AA87-8CC5A5FDF32A}" type="parTrans" cxnId="{B3F8912F-B0D5-41A3-AA11-821310CCEB7B}">
      <dgm:prSet/>
      <dgm:spPr/>
      <dgm:t>
        <a:bodyPr/>
        <a:lstStyle/>
        <a:p>
          <a:endParaRPr lang="pl-PL"/>
        </a:p>
      </dgm:t>
    </dgm:pt>
    <dgm:pt modelId="{66E4DC9B-0CC5-42E8-8FA3-1AFB4D08CE33}" type="sibTrans" cxnId="{B3F8912F-B0D5-41A3-AA11-821310CCEB7B}">
      <dgm:prSet/>
      <dgm:spPr/>
      <dgm:t>
        <a:bodyPr/>
        <a:lstStyle/>
        <a:p>
          <a:endParaRPr lang="pl-PL"/>
        </a:p>
      </dgm:t>
    </dgm:pt>
    <dgm:pt modelId="{8871273D-F463-4CCE-BEAB-F2A2E753F7CD}">
      <dgm:prSet phldrT="[Tekst]" custT="1"/>
      <dgm:spPr/>
      <dgm:t>
        <a:bodyPr/>
        <a:lstStyle/>
        <a:p>
          <a:r>
            <a:rPr lang="pl-PL" sz="1600" dirty="0"/>
            <a:t>są często związane z zakresem od godziny do jednego trymestru </a:t>
          </a:r>
          <a:endParaRPr lang="pl-PL" sz="2200" dirty="0"/>
        </a:p>
      </dgm:t>
    </dgm:pt>
    <dgm:pt modelId="{4184FFCD-DDA9-4263-A552-4C10072B4751}" type="parTrans" cxnId="{17E7B327-0786-4186-B6EB-B15790D39E73}">
      <dgm:prSet/>
      <dgm:spPr/>
      <dgm:t>
        <a:bodyPr/>
        <a:lstStyle/>
        <a:p>
          <a:endParaRPr lang="pl-PL"/>
        </a:p>
      </dgm:t>
    </dgm:pt>
    <dgm:pt modelId="{ABB66EFA-F69E-42B2-8168-F0DE43C3D509}" type="sibTrans" cxnId="{17E7B327-0786-4186-B6EB-B15790D39E73}">
      <dgm:prSet/>
      <dgm:spPr/>
      <dgm:t>
        <a:bodyPr/>
        <a:lstStyle/>
        <a:p>
          <a:endParaRPr lang="pl-PL"/>
        </a:p>
      </dgm:t>
    </dgm:pt>
    <dgm:pt modelId="{CD1F48DD-5E51-479A-BA11-3F88C2AEBCE6}">
      <dgm:prSet phldrT="[Tekst]" custT="1"/>
      <dgm:spPr/>
      <dgm:t>
        <a:bodyPr/>
        <a:lstStyle/>
        <a:p>
          <a:r>
            <a:rPr lang="pl-PL" sz="1600" dirty="0"/>
            <a:t>typowy horyzont czasowy od 3 do 5 lat</a:t>
          </a:r>
        </a:p>
      </dgm:t>
    </dgm:pt>
    <dgm:pt modelId="{0649C393-8757-47A1-9EC0-9D3ECC1C4AB1}" type="parTrans" cxnId="{96BA4871-363D-4B18-8642-928F285516E5}">
      <dgm:prSet/>
      <dgm:spPr/>
      <dgm:t>
        <a:bodyPr/>
        <a:lstStyle/>
        <a:p>
          <a:endParaRPr lang="pl-PL"/>
        </a:p>
      </dgm:t>
    </dgm:pt>
    <dgm:pt modelId="{0645897F-A68E-4EC5-9159-14FCBD60337E}" type="sibTrans" cxnId="{96BA4871-363D-4B18-8642-928F285516E5}">
      <dgm:prSet/>
      <dgm:spPr/>
      <dgm:t>
        <a:bodyPr/>
        <a:lstStyle/>
        <a:p>
          <a:endParaRPr lang="pl-PL"/>
        </a:p>
      </dgm:t>
    </dgm:pt>
    <dgm:pt modelId="{C9E22E6C-621A-4126-B2BA-476024132848}">
      <dgm:prSet phldrT="[Tekst]" custT="1"/>
      <dgm:spPr/>
      <dgm:t>
        <a:bodyPr/>
        <a:lstStyle/>
        <a:p>
          <a:r>
            <a:rPr lang="pl-PL" sz="1600" dirty="0"/>
            <a:t>od trzech miesięcy do trzech lat</a:t>
          </a:r>
          <a:endParaRPr lang="pl-PL" sz="2000" dirty="0"/>
        </a:p>
      </dgm:t>
    </dgm:pt>
    <dgm:pt modelId="{231B2D88-79C4-433B-9C36-998161A7492B}" type="parTrans" cxnId="{69867638-7D11-469D-A2BA-07D78E15AD61}">
      <dgm:prSet/>
      <dgm:spPr/>
      <dgm:t>
        <a:bodyPr/>
        <a:lstStyle/>
        <a:p>
          <a:endParaRPr lang="pl-PL"/>
        </a:p>
      </dgm:t>
    </dgm:pt>
    <dgm:pt modelId="{CF3ADF14-7590-4ED5-9271-51A0CF2F7D4E}" type="sibTrans" cxnId="{69867638-7D11-469D-A2BA-07D78E15AD61}">
      <dgm:prSet/>
      <dgm:spPr/>
      <dgm:t>
        <a:bodyPr/>
        <a:lstStyle/>
        <a:p>
          <a:endParaRPr lang="pl-PL"/>
        </a:p>
      </dgm:t>
    </dgm:pt>
    <dgm:pt modelId="{49B5D6E6-7E78-499C-9D04-0E69A3D21950}">
      <dgm:prSet phldrT="[Tekst]"/>
      <dgm:spPr/>
      <dgm:t>
        <a:bodyPr/>
        <a:lstStyle/>
        <a:p>
          <a:r>
            <a:rPr lang="pl-PL" dirty="0"/>
            <a:t>Decyzje operacyjne</a:t>
          </a:r>
        </a:p>
      </dgm:t>
    </dgm:pt>
    <dgm:pt modelId="{6B8A40B2-E8EC-41EF-8142-F3C8CF4D497F}" type="parTrans" cxnId="{53FF6B10-04F9-4CC4-93CB-FB4E04A94AC3}">
      <dgm:prSet/>
      <dgm:spPr/>
      <dgm:t>
        <a:bodyPr/>
        <a:lstStyle/>
        <a:p>
          <a:endParaRPr lang="pl-PL"/>
        </a:p>
      </dgm:t>
    </dgm:pt>
    <dgm:pt modelId="{9B1511DE-3B7F-4440-BCAC-8A3CC83BAB2D}" type="sibTrans" cxnId="{53FF6B10-04F9-4CC4-93CB-FB4E04A94AC3}">
      <dgm:prSet/>
      <dgm:spPr/>
      <dgm:t>
        <a:bodyPr/>
        <a:lstStyle/>
        <a:p>
          <a:endParaRPr lang="pl-PL"/>
        </a:p>
      </dgm:t>
    </dgm:pt>
    <dgm:pt modelId="{F5FE36F8-40EE-4F19-8A59-76F17CCCED87}" type="pres">
      <dgm:prSet presAssocID="{C72B9AF3-0BCD-4A9B-BD9D-B8C2EA502E3A}" presName="linear" presStyleCnt="0">
        <dgm:presLayoutVars>
          <dgm:animLvl val="lvl"/>
          <dgm:resizeHandles val="exact"/>
        </dgm:presLayoutVars>
      </dgm:prSet>
      <dgm:spPr/>
    </dgm:pt>
    <dgm:pt modelId="{64579E29-B620-4DAF-855A-37E1E1D05E59}" type="pres">
      <dgm:prSet presAssocID="{BF721C8C-1B30-435F-A363-CF1E2590E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2456A4-AB11-47B8-9034-40BB259236C6}" type="pres">
      <dgm:prSet presAssocID="{BF721C8C-1B30-435F-A363-CF1E2590E172}" presName="childText" presStyleLbl="revTx" presStyleIdx="0" presStyleCnt="3">
        <dgm:presLayoutVars>
          <dgm:bulletEnabled val="1"/>
        </dgm:presLayoutVars>
      </dgm:prSet>
      <dgm:spPr/>
    </dgm:pt>
    <dgm:pt modelId="{6CF0482F-F3AA-4075-8BC0-C6B1BD2ED466}" type="pres">
      <dgm:prSet presAssocID="{F1E863DB-D1D4-4F9C-A395-5EF90F8DE34F}" presName="parentText" presStyleLbl="node1" presStyleIdx="1" presStyleCnt="3" custLinFactNeighborX="-843">
        <dgm:presLayoutVars>
          <dgm:chMax val="0"/>
          <dgm:bulletEnabled val="1"/>
        </dgm:presLayoutVars>
      </dgm:prSet>
      <dgm:spPr/>
    </dgm:pt>
    <dgm:pt modelId="{53F826A7-D762-425A-967B-8D0D6EB85C05}" type="pres">
      <dgm:prSet presAssocID="{F1E863DB-D1D4-4F9C-A395-5EF90F8DE34F}" presName="childText" presStyleLbl="revTx" presStyleIdx="1" presStyleCnt="3">
        <dgm:presLayoutVars>
          <dgm:bulletEnabled val="1"/>
        </dgm:presLayoutVars>
      </dgm:prSet>
      <dgm:spPr/>
    </dgm:pt>
    <dgm:pt modelId="{6709AFD0-57A0-4D50-BF12-307705E6EE55}" type="pres">
      <dgm:prSet presAssocID="{49B5D6E6-7E78-499C-9D04-0E69A3D219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3C90DC-AFDE-44E4-8223-43645BD86717}" type="pres">
      <dgm:prSet presAssocID="{49B5D6E6-7E78-499C-9D04-0E69A3D219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CC54E0C-E6A9-4A94-8312-EEB7FE0B8BEC}" type="presOf" srcId="{B80B6B0A-7618-443E-8767-F3CD7836EF6D}" destId="{53F826A7-D762-425A-967B-8D0D6EB85C05}" srcOrd="0" destOrd="0" presId="urn:microsoft.com/office/officeart/2005/8/layout/vList2"/>
    <dgm:cxn modelId="{53FF6B10-04F9-4CC4-93CB-FB4E04A94AC3}" srcId="{C72B9AF3-0BCD-4A9B-BD9D-B8C2EA502E3A}" destId="{49B5D6E6-7E78-499C-9D04-0E69A3D21950}" srcOrd="2" destOrd="0" parTransId="{6B8A40B2-E8EC-41EF-8142-F3C8CF4D497F}" sibTransId="{9B1511DE-3B7F-4440-BCAC-8A3CC83BAB2D}"/>
    <dgm:cxn modelId="{0F502820-35A8-4F6E-B274-83A6791C84A4}" type="presOf" srcId="{C72B9AF3-0BCD-4A9B-BD9D-B8C2EA502E3A}" destId="{F5FE36F8-40EE-4F19-8A59-76F17CCCED87}" srcOrd="0" destOrd="0" presId="urn:microsoft.com/office/officeart/2005/8/layout/vList2"/>
    <dgm:cxn modelId="{1334AE24-C2BC-407A-8319-0D56B58BD62A}" srcId="{C72B9AF3-0BCD-4A9B-BD9D-B8C2EA502E3A}" destId="{BF721C8C-1B30-435F-A363-CF1E2590E172}" srcOrd="0" destOrd="0" parTransId="{8EDEE0F6-75D3-404F-9649-5BC1C8FDE4E7}" sibTransId="{E1E64772-D6F7-428D-9BA9-98C44608B171}"/>
    <dgm:cxn modelId="{17E7B327-0786-4186-B6EB-B15790D39E73}" srcId="{49B5D6E6-7E78-499C-9D04-0E69A3D21950}" destId="{8871273D-F463-4CCE-BEAB-F2A2E753F7CD}" srcOrd="1" destOrd="0" parTransId="{4184FFCD-DDA9-4263-A552-4C10072B4751}" sibTransId="{ABB66EFA-F69E-42B2-8168-F0DE43C3D509}"/>
    <dgm:cxn modelId="{AE3E0D29-6ED0-4552-BBB1-706145E84356}" srcId="{C72B9AF3-0BCD-4A9B-BD9D-B8C2EA502E3A}" destId="{F1E863DB-D1D4-4F9C-A395-5EF90F8DE34F}" srcOrd="1" destOrd="0" parTransId="{5D606F16-6C47-4BED-8F37-7B9413D785BC}" sibTransId="{1C0948E9-027D-4A5F-A274-B94FC471103E}"/>
    <dgm:cxn modelId="{B3F8912F-B0D5-41A3-AA11-821310CCEB7B}" srcId="{49B5D6E6-7E78-499C-9D04-0E69A3D21950}" destId="{ECD972D7-2394-4BE3-AC70-07B13AFE6234}" srcOrd="0" destOrd="0" parTransId="{961B55B4-2BBD-491F-AA87-8CC5A5FDF32A}" sibTransId="{66E4DC9B-0CC5-42E8-8FA3-1AFB4D08CE33}"/>
    <dgm:cxn modelId="{69867638-7D11-469D-A2BA-07D78E15AD61}" srcId="{F1E863DB-D1D4-4F9C-A395-5EF90F8DE34F}" destId="{C9E22E6C-621A-4126-B2BA-476024132848}" srcOrd="1" destOrd="0" parTransId="{231B2D88-79C4-433B-9C36-998161A7492B}" sibTransId="{CF3ADF14-7590-4ED5-9271-51A0CF2F7D4E}"/>
    <dgm:cxn modelId="{8DB5D462-7E47-4D9E-B766-74DC21874C57}" type="presOf" srcId="{BF721C8C-1B30-435F-A363-CF1E2590E172}" destId="{64579E29-B620-4DAF-855A-37E1E1D05E59}" srcOrd="0" destOrd="0" presId="urn:microsoft.com/office/officeart/2005/8/layout/vList2"/>
    <dgm:cxn modelId="{0B214949-B9E3-4824-8FC8-EA4F70997A52}" type="presOf" srcId="{CD1F48DD-5E51-479A-BA11-3F88C2AEBCE6}" destId="{292456A4-AB11-47B8-9034-40BB259236C6}" srcOrd="0" destOrd="1" presId="urn:microsoft.com/office/officeart/2005/8/layout/vList2"/>
    <dgm:cxn modelId="{046D754C-7C9A-4B3E-BA94-763EA387DC25}" type="presOf" srcId="{C9E22E6C-621A-4126-B2BA-476024132848}" destId="{53F826A7-D762-425A-967B-8D0D6EB85C05}" srcOrd="0" destOrd="1" presId="urn:microsoft.com/office/officeart/2005/8/layout/vList2"/>
    <dgm:cxn modelId="{E41A806C-7522-4DDD-83C6-DBADCD84A98C}" srcId="{BF721C8C-1B30-435F-A363-CF1E2590E172}" destId="{2A8A6CBA-3A4C-4E7F-9703-F5699BC98EED}" srcOrd="0" destOrd="0" parTransId="{32FB40A4-D2A4-4C99-8822-9D2FA8051132}" sibTransId="{AF2A9B17-00D6-4744-B63F-A93664358757}"/>
    <dgm:cxn modelId="{96BA4871-363D-4B18-8642-928F285516E5}" srcId="{BF721C8C-1B30-435F-A363-CF1E2590E172}" destId="{CD1F48DD-5E51-479A-BA11-3F88C2AEBCE6}" srcOrd="1" destOrd="0" parTransId="{0649C393-8757-47A1-9EC0-9D3ECC1C4AB1}" sibTransId="{0645897F-A68E-4EC5-9159-14FCBD60337E}"/>
    <dgm:cxn modelId="{96881DAB-CC29-4427-8A21-9D4F69544297}" type="presOf" srcId="{2A8A6CBA-3A4C-4E7F-9703-F5699BC98EED}" destId="{292456A4-AB11-47B8-9034-40BB259236C6}" srcOrd="0" destOrd="0" presId="urn:microsoft.com/office/officeart/2005/8/layout/vList2"/>
    <dgm:cxn modelId="{C1DA69C1-62EE-4E86-B5B7-97C8FDE13933}" srcId="{F1E863DB-D1D4-4F9C-A395-5EF90F8DE34F}" destId="{B80B6B0A-7618-443E-8767-F3CD7836EF6D}" srcOrd="0" destOrd="0" parTransId="{94C3B21C-0563-425E-BAF5-7CA2DEBB89AF}" sibTransId="{37779B64-65D0-4C1E-92AA-4AC9765759DC}"/>
    <dgm:cxn modelId="{418D31E3-5433-40A4-84A1-F557794CA59F}" type="presOf" srcId="{8871273D-F463-4CCE-BEAB-F2A2E753F7CD}" destId="{3A3C90DC-AFDE-44E4-8223-43645BD86717}" srcOrd="0" destOrd="1" presId="urn:microsoft.com/office/officeart/2005/8/layout/vList2"/>
    <dgm:cxn modelId="{52EFF9E8-C43A-4F9D-AE74-47E04811E97C}" type="presOf" srcId="{F1E863DB-D1D4-4F9C-A395-5EF90F8DE34F}" destId="{6CF0482F-F3AA-4075-8BC0-C6B1BD2ED466}" srcOrd="0" destOrd="0" presId="urn:microsoft.com/office/officeart/2005/8/layout/vList2"/>
    <dgm:cxn modelId="{310972F3-6E97-4CBF-ADEC-E6EAF98C0EA0}" type="presOf" srcId="{ECD972D7-2394-4BE3-AC70-07B13AFE6234}" destId="{3A3C90DC-AFDE-44E4-8223-43645BD86717}" srcOrd="0" destOrd="0" presId="urn:microsoft.com/office/officeart/2005/8/layout/vList2"/>
    <dgm:cxn modelId="{AEE9DDF4-6B16-4730-9188-C72F146DCF30}" type="presOf" srcId="{49B5D6E6-7E78-499C-9D04-0E69A3D21950}" destId="{6709AFD0-57A0-4D50-BF12-307705E6EE55}" srcOrd="0" destOrd="0" presId="urn:microsoft.com/office/officeart/2005/8/layout/vList2"/>
    <dgm:cxn modelId="{9D7504CC-C0AD-4FD8-80C8-649D8EBF62EE}" type="presParOf" srcId="{F5FE36F8-40EE-4F19-8A59-76F17CCCED87}" destId="{64579E29-B620-4DAF-855A-37E1E1D05E59}" srcOrd="0" destOrd="0" presId="urn:microsoft.com/office/officeart/2005/8/layout/vList2"/>
    <dgm:cxn modelId="{B26042EA-DDB5-436E-A90D-EEB5728272CE}" type="presParOf" srcId="{F5FE36F8-40EE-4F19-8A59-76F17CCCED87}" destId="{292456A4-AB11-47B8-9034-40BB259236C6}" srcOrd="1" destOrd="0" presId="urn:microsoft.com/office/officeart/2005/8/layout/vList2"/>
    <dgm:cxn modelId="{C27510C8-D0EA-4135-A9CA-8D5E15BC2F48}" type="presParOf" srcId="{F5FE36F8-40EE-4F19-8A59-76F17CCCED87}" destId="{6CF0482F-F3AA-4075-8BC0-C6B1BD2ED466}" srcOrd="2" destOrd="0" presId="urn:microsoft.com/office/officeart/2005/8/layout/vList2"/>
    <dgm:cxn modelId="{BB51A454-B6E4-4043-9B4B-E0DB569DD22B}" type="presParOf" srcId="{F5FE36F8-40EE-4F19-8A59-76F17CCCED87}" destId="{53F826A7-D762-425A-967B-8D0D6EB85C05}" srcOrd="3" destOrd="0" presId="urn:microsoft.com/office/officeart/2005/8/layout/vList2"/>
    <dgm:cxn modelId="{08761F1D-4CA5-4222-81CA-7A414F0C16A4}" type="presParOf" srcId="{F5FE36F8-40EE-4F19-8A59-76F17CCCED87}" destId="{6709AFD0-57A0-4D50-BF12-307705E6EE55}" srcOrd="4" destOrd="0" presId="urn:microsoft.com/office/officeart/2005/8/layout/vList2"/>
    <dgm:cxn modelId="{A2FF5C30-4821-4B58-9D56-0A7BDA306BD2}" type="presParOf" srcId="{F5FE36F8-40EE-4F19-8A59-76F17CCCED87}" destId="{3A3C90DC-AFDE-44E4-8223-43645BD867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 dirty="0"/>
            <a:t>Zdefiniuj lokalizacje źródeł zaopatrzenia (współrzędne długości i szerokości geograficznej)</a:t>
          </a:r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0E973310-B0D4-4F8F-B9CB-4818CE99B89E}">
      <dgm:prSet/>
      <dgm:spPr/>
      <dgm:t>
        <a:bodyPr/>
        <a:lstStyle/>
        <a:p>
          <a:r>
            <a:rPr lang="pl-PL" dirty="0"/>
            <a:t>Zdefiniuj lokalizacji popytu (współrzędne długości i szerokości geograficznej)</a:t>
          </a:r>
        </a:p>
      </dgm:t>
    </dgm:pt>
    <dgm:pt modelId="{355C2078-AAC3-47FF-9341-93A473797E7C}" type="parTrans" cxnId="{E29BB89A-EC0B-4FB1-A062-20024625B687}">
      <dgm:prSet/>
      <dgm:spPr/>
      <dgm:t>
        <a:bodyPr/>
        <a:lstStyle/>
        <a:p>
          <a:endParaRPr lang="pl-PL"/>
        </a:p>
      </dgm:t>
    </dgm:pt>
    <dgm:pt modelId="{39C86BC2-5C33-4DDC-B367-E9C41B5C5E0D}" type="sibTrans" cxnId="{E29BB89A-EC0B-4FB1-A062-20024625B687}">
      <dgm:prSet/>
      <dgm:spPr/>
      <dgm:t>
        <a:bodyPr/>
        <a:lstStyle/>
        <a:p>
          <a:endParaRPr lang="pl-PL"/>
        </a:p>
      </dgm:t>
    </dgm:pt>
    <dgm:pt modelId="{F9B5F74C-D823-42BE-BEF6-2633BBB39E7A}">
      <dgm:prSet/>
      <dgm:spPr/>
      <dgm:t>
        <a:bodyPr/>
        <a:lstStyle/>
        <a:p>
          <a:r>
            <a:rPr lang="pl-PL" dirty="0" err="1"/>
            <a:t>Zdefiniuj stawki transportowe od zaopatrzenia (do punktu centralnego, np. </a:t>
          </a:r>
          <a:r>
            <a:rPr lang="pl-PL" dirty="0"/>
            <a:t>magazynu) i dystrybucji (od punktu centralnego do klientów)</a:t>
          </a:r>
        </a:p>
      </dgm:t>
    </dgm:pt>
    <dgm:pt modelId="{32F5E86B-5C7B-46D2-B252-D882A6854D36}" type="parTrans" cxnId="{F99F734E-4A34-4FFF-9A7F-3C15BFC83E0E}">
      <dgm:prSet/>
      <dgm:spPr/>
      <dgm:t>
        <a:bodyPr/>
        <a:lstStyle/>
        <a:p>
          <a:endParaRPr lang="pl-PL"/>
        </a:p>
      </dgm:t>
    </dgm:pt>
    <dgm:pt modelId="{7E633506-2D63-4D9E-9EAC-28A66611F43D}" type="sibTrans" cxnId="{F99F734E-4A34-4FFF-9A7F-3C15BFC83E0E}">
      <dgm:prSet/>
      <dgm:spPr/>
      <dgm:t>
        <a:bodyPr/>
        <a:lstStyle/>
        <a:p>
          <a:endParaRPr lang="pl-PL"/>
        </a:p>
      </dgm:t>
    </dgm:pt>
    <dgm:pt modelId="{71AAF868-8CEF-40B1-B04D-CC0878F9F669}">
      <dgm:prSet/>
      <dgm:spPr/>
      <dgm:t>
        <a:bodyPr/>
        <a:lstStyle/>
        <a:p>
          <a:r>
            <a:rPr lang="pl-PL" dirty="0"/>
            <a:t>Wybierz tylko te strumienie materiałów i towarów, za których transport płacisz</a:t>
          </a:r>
        </a:p>
      </dgm:t>
    </dgm:pt>
    <dgm:pt modelId="{727C8612-D215-4687-A7DC-90B48B6C31D1}" type="parTrans" cxnId="{32CD2CE7-F9F4-40A6-BB28-E434C2881D5D}">
      <dgm:prSet/>
      <dgm:spPr/>
      <dgm:t>
        <a:bodyPr/>
        <a:lstStyle/>
        <a:p>
          <a:endParaRPr lang="pl-PL"/>
        </a:p>
      </dgm:t>
    </dgm:pt>
    <dgm:pt modelId="{29A1BE0E-16CF-48F2-B9DB-95C33F3914BB}" type="sibTrans" cxnId="{32CD2CE7-F9F4-40A6-BB28-E434C2881D5D}">
      <dgm:prSet/>
      <dgm:spPr/>
      <dgm:t>
        <a:bodyPr/>
        <a:lstStyle/>
        <a:p>
          <a:endParaRPr lang="pl-PL"/>
        </a:p>
      </dgm:t>
    </dgm:pt>
    <dgm:pt modelId="{47ABB201-F8A1-4AD0-9A69-AD32CAC28344}">
      <dgm:prSet/>
      <dgm:spPr/>
      <dgm:t>
        <a:bodyPr/>
        <a:lstStyle/>
        <a:p>
          <a:r>
            <a:rPr lang="pl-PL" dirty="0" err="1"/>
            <a:t>Oblicz współrzędne długości i szerokości geograficznej punktu centralnego, korzystając z podanego wzoru</a:t>
          </a:r>
        </a:p>
      </dgm:t>
    </dgm:pt>
    <dgm:pt modelId="{3B4D044A-95D7-4B5E-8A7B-9AA85296B537}" type="parTrans" cxnId="{81CBF1AE-EA54-4D70-945D-CD35FCB6DFF7}">
      <dgm:prSet/>
      <dgm:spPr/>
      <dgm:t>
        <a:bodyPr/>
        <a:lstStyle/>
        <a:p>
          <a:endParaRPr lang="pl-PL"/>
        </a:p>
      </dgm:t>
    </dgm:pt>
    <dgm:pt modelId="{48CCDCD7-60FF-4912-BCD2-A9A5AE4D305F}" type="sibTrans" cxnId="{81CBF1AE-EA54-4D70-945D-CD35FCB6DFF7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5">
        <dgm:presLayoutVars>
          <dgm:bulletEnabled val="1"/>
        </dgm:presLayoutVars>
      </dgm:prSet>
      <dgm:spPr/>
    </dgm:pt>
    <dgm:pt modelId="{CE8CEB3B-A501-44E7-89E5-6C39C4A0BB74}" type="pres">
      <dgm:prSet presAssocID="{78759DBF-7635-4F40-BCD9-A5BC642756A4}" presName="sibTrans" presStyleCnt="0"/>
      <dgm:spPr/>
    </dgm:pt>
    <dgm:pt modelId="{FD37CF01-E0F0-4B57-BA76-11C196A0DFD4}" type="pres">
      <dgm:prSet presAssocID="{0E973310-B0D4-4F8F-B9CB-4818CE99B89E}" presName="textNode" presStyleLbl="node1" presStyleIdx="1" presStyleCnt="5">
        <dgm:presLayoutVars>
          <dgm:bulletEnabled val="1"/>
        </dgm:presLayoutVars>
      </dgm:prSet>
      <dgm:spPr/>
    </dgm:pt>
    <dgm:pt modelId="{2D6E0CD1-1DA2-4026-9FB0-65537EA3B33A}" type="pres">
      <dgm:prSet presAssocID="{39C86BC2-5C33-4DDC-B367-E9C41B5C5E0D}" presName="sibTrans" presStyleCnt="0"/>
      <dgm:spPr/>
    </dgm:pt>
    <dgm:pt modelId="{33D72104-F97F-475E-BC1D-8E54940F927A}" type="pres">
      <dgm:prSet presAssocID="{F9B5F74C-D823-42BE-BEF6-2633BBB39E7A}" presName="textNode" presStyleLbl="node1" presStyleIdx="2" presStyleCnt="5">
        <dgm:presLayoutVars>
          <dgm:bulletEnabled val="1"/>
        </dgm:presLayoutVars>
      </dgm:prSet>
      <dgm:spPr/>
    </dgm:pt>
    <dgm:pt modelId="{268A8440-40B6-4D82-B7C6-8E0841BBF297}" type="pres">
      <dgm:prSet presAssocID="{7E633506-2D63-4D9E-9EAC-28A66611F43D}" presName="sibTrans" presStyleCnt="0"/>
      <dgm:spPr/>
    </dgm:pt>
    <dgm:pt modelId="{EF7A58A6-DD2E-46CC-92E1-00B76B7ED944}" type="pres">
      <dgm:prSet presAssocID="{71AAF868-8CEF-40B1-B04D-CC0878F9F669}" presName="textNode" presStyleLbl="node1" presStyleIdx="3" presStyleCnt="5">
        <dgm:presLayoutVars>
          <dgm:bulletEnabled val="1"/>
        </dgm:presLayoutVars>
      </dgm:prSet>
      <dgm:spPr/>
    </dgm:pt>
    <dgm:pt modelId="{2D6861BA-0FA7-429F-AA7B-D5268B9EBFB0}" type="pres">
      <dgm:prSet presAssocID="{29A1BE0E-16CF-48F2-B9DB-95C33F3914BB}" presName="sibTrans" presStyleCnt="0"/>
      <dgm:spPr/>
    </dgm:pt>
    <dgm:pt modelId="{549B3E80-2A33-4FA5-BE6E-28942348A9EA}" type="pres">
      <dgm:prSet presAssocID="{47ABB201-F8A1-4AD0-9A69-AD32CAC2834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F99F734E-4A34-4FFF-9A7F-3C15BFC83E0E}" srcId="{30E260D0-98F3-4ED3-A8A0-E647521B8EC6}" destId="{F9B5F74C-D823-42BE-BEF6-2633BBB39E7A}" srcOrd="2" destOrd="0" parTransId="{32F5E86B-5C7B-46D2-B252-D882A6854D36}" sibTransId="{7E633506-2D63-4D9E-9EAC-28A66611F43D}"/>
    <dgm:cxn modelId="{269AAB56-E301-459C-A0B3-617420EF2201}" type="presOf" srcId="{0E973310-B0D4-4F8F-B9CB-4818CE99B89E}" destId="{FD37CF01-E0F0-4B57-BA76-11C196A0DFD4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E29BB89A-EC0B-4FB1-A062-20024625B687}" srcId="{30E260D0-98F3-4ED3-A8A0-E647521B8EC6}" destId="{0E973310-B0D4-4F8F-B9CB-4818CE99B89E}" srcOrd="1" destOrd="0" parTransId="{355C2078-AAC3-47FF-9341-93A473797E7C}" sibTransId="{39C86BC2-5C33-4DDC-B367-E9C41B5C5E0D}"/>
    <dgm:cxn modelId="{81CBF1AE-EA54-4D70-945D-CD35FCB6DFF7}" srcId="{30E260D0-98F3-4ED3-A8A0-E647521B8EC6}" destId="{47ABB201-F8A1-4AD0-9A69-AD32CAC28344}" srcOrd="4" destOrd="0" parTransId="{3B4D044A-95D7-4B5E-8A7B-9AA85296B537}" sibTransId="{48CCDCD7-60FF-4912-BCD2-A9A5AE4D305F}"/>
    <dgm:cxn modelId="{7BEB9FC9-86D4-47EE-AE30-E73746B41CAC}" type="presOf" srcId="{71AAF868-8CEF-40B1-B04D-CC0878F9F669}" destId="{EF7A58A6-DD2E-46CC-92E1-00B76B7ED944}" srcOrd="0" destOrd="0" presId="urn:microsoft.com/office/officeart/2005/8/layout/hProcess9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32CD2CE7-F9F4-40A6-BB28-E434C2881D5D}" srcId="{30E260D0-98F3-4ED3-A8A0-E647521B8EC6}" destId="{71AAF868-8CEF-40B1-B04D-CC0878F9F669}" srcOrd="3" destOrd="0" parTransId="{727C8612-D215-4687-A7DC-90B48B6C31D1}" sibTransId="{29A1BE0E-16CF-48F2-B9DB-95C33F3914BB}"/>
    <dgm:cxn modelId="{05F27CF4-9C4A-4460-9377-F4CD8755EF28}" type="presOf" srcId="{47ABB201-F8A1-4AD0-9A69-AD32CAC28344}" destId="{549B3E80-2A33-4FA5-BE6E-28942348A9EA}" srcOrd="0" destOrd="0" presId="urn:microsoft.com/office/officeart/2005/8/layout/hProcess9"/>
    <dgm:cxn modelId="{485987F6-5866-49D0-9D14-856112778B1F}" type="presOf" srcId="{F9B5F74C-D823-42BE-BEF6-2633BBB39E7A}" destId="{33D72104-F97F-475E-BC1D-8E54940F927A}" srcOrd="0" destOrd="0" presId="urn:microsoft.com/office/officeart/2005/8/layout/hProcess9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2DA5F4AD-AF24-4C4F-8476-1E1C2D1444F6}" type="presParOf" srcId="{7D3A3595-73D0-4C20-829C-B497BA53A10D}" destId="{CE8CEB3B-A501-44E7-89E5-6C39C4A0BB74}" srcOrd="1" destOrd="0" presId="urn:microsoft.com/office/officeart/2005/8/layout/hProcess9"/>
    <dgm:cxn modelId="{907BD8DB-77AF-4BA9-8DD7-CE9DDF41E354}" type="presParOf" srcId="{7D3A3595-73D0-4C20-829C-B497BA53A10D}" destId="{FD37CF01-E0F0-4B57-BA76-11C196A0DFD4}" srcOrd="2" destOrd="0" presId="urn:microsoft.com/office/officeart/2005/8/layout/hProcess9"/>
    <dgm:cxn modelId="{07576C57-FAA6-4B03-B994-3123F06B9239}" type="presParOf" srcId="{7D3A3595-73D0-4C20-829C-B497BA53A10D}" destId="{2D6E0CD1-1DA2-4026-9FB0-65537EA3B33A}" srcOrd="3" destOrd="0" presId="urn:microsoft.com/office/officeart/2005/8/layout/hProcess9"/>
    <dgm:cxn modelId="{0DAA2E4C-DE9E-4E49-B1E0-5BF60E4D98F0}" type="presParOf" srcId="{7D3A3595-73D0-4C20-829C-B497BA53A10D}" destId="{33D72104-F97F-475E-BC1D-8E54940F927A}" srcOrd="4" destOrd="0" presId="urn:microsoft.com/office/officeart/2005/8/layout/hProcess9"/>
    <dgm:cxn modelId="{4D34150B-FC6C-44A6-BFD8-59486D72879F}" type="presParOf" srcId="{7D3A3595-73D0-4C20-829C-B497BA53A10D}" destId="{268A8440-40B6-4D82-B7C6-8E0841BBF297}" srcOrd="5" destOrd="0" presId="urn:microsoft.com/office/officeart/2005/8/layout/hProcess9"/>
    <dgm:cxn modelId="{38096144-7058-4709-941A-F73DE0F1D2E5}" type="presParOf" srcId="{7D3A3595-73D0-4C20-829C-B497BA53A10D}" destId="{EF7A58A6-DD2E-46CC-92E1-00B76B7ED944}" srcOrd="6" destOrd="0" presId="urn:microsoft.com/office/officeart/2005/8/layout/hProcess9"/>
    <dgm:cxn modelId="{5D79E088-F81D-4D7D-A1C2-27EF2D2948ED}" type="presParOf" srcId="{7D3A3595-73D0-4C20-829C-B497BA53A10D}" destId="{2D6861BA-0FA7-429F-AA7B-D5268B9EBFB0}" srcOrd="7" destOrd="0" presId="urn:microsoft.com/office/officeart/2005/8/layout/hProcess9"/>
    <dgm:cxn modelId="{D238517E-23EE-4690-A445-52309CE7449A}" type="presParOf" srcId="{7D3A3595-73D0-4C20-829C-B497BA53A10D}" destId="{549B3E80-2A33-4FA5-BE6E-28942348A9E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79E29-B620-4DAF-855A-37E1E1D05E59}">
      <dsp:nvSpPr>
        <dsp:cNvPr id="0" name=""/>
        <dsp:cNvSpPr/>
      </dsp:nvSpPr>
      <dsp:spPr>
        <a:xfrm>
          <a:off x="0" y="7388"/>
          <a:ext cx="8462809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Poziom strategiczny</a:t>
          </a:r>
        </a:p>
      </dsp:txBody>
      <dsp:txXfrm>
        <a:off x="36296" y="43684"/>
        <a:ext cx="8390217" cy="670943"/>
      </dsp:txXfrm>
    </dsp:sp>
    <dsp:sp modelId="{292456A4-AB11-47B8-9034-40BB259236C6}">
      <dsp:nvSpPr>
        <dsp:cNvPr id="0" name=""/>
        <dsp:cNvSpPr/>
      </dsp:nvSpPr>
      <dsp:spPr>
        <a:xfrm>
          <a:off x="0" y="750923"/>
          <a:ext cx="8462809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liczba, lokalizacja i pojemność węzłów logistycznych (obiektów w nich zlokalizowanych)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typowy horyzont czasowy od 3 do 5 lat</a:t>
          </a:r>
        </a:p>
      </dsp:txBody>
      <dsp:txXfrm>
        <a:off x="0" y="750923"/>
        <a:ext cx="8462809" cy="545445"/>
      </dsp:txXfrm>
    </dsp:sp>
    <dsp:sp modelId="{6CF0482F-F3AA-4075-8BC0-C6B1BD2ED466}">
      <dsp:nvSpPr>
        <dsp:cNvPr id="0" name=""/>
        <dsp:cNvSpPr/>
      </dsp:nvSpPr>
      <dsp:spPr>
        <a:xfrm>
          <a:off x="0" y="1296369"/>
          <a:ext cx="8462809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Decyzje taktyczne</a:t>
          </a:r>
        </a:p>
      </dsp:txBody>
      <dsp:txXfrm>
        <a:off x="36296" y="1332665"/>
        <a:ext cx="8390217" cy="670943"/>
      </dsp:txXfrm>
    </dsp:sp>
    <dsp:sp modelId="{53F826A7-D762-425A-967B-8D0D6EB85C05}">
      <dsp:nvSpPr>
        <dsp:cNvPr id="0" name=""/>
        <dsp:cNvSpPr/>
      </dsp:nvSpPr>
      <dsp:spPr>
        <a:xfrm>
          <a:off x="0" y="2039903"/>
          <a:ext cx="8462809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np. Decyzje cenowe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od trzech miesięcy do trzech lat</a:t>
          </a:r>
          <a:endParaRPr lang="pl-PL" sz="2000" kern="1200" dirty="0"/>
        </a:p>
      </dsp:txBody>
      <dsp:txXfrm>
        <a:off x="0" y="2039903"/>
        <a:ext cx="8462809" cy="545445"/>
      </dsp:txXfrm>
    </dsp:sp>
    <dsp:sp modelId="{6709AFD0-57A0-4D50-BF12-307705E6EE55}">
      <dsp:nvSpPr>
        <dsp:cNvPr id="0" name=""/>
        <dsp:cNvSpPr/>
      </dsp:nvSpPr>
      <dsp:spPr>
        <a:xfrm>
          <a:off x="0" y="2585348"/>
          <a:ext cx="8462809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Decyzje operacyjne</a:t>
          </a:r>
        </a:p>
      </dsp:txBody>
      <dsp:txXfrm>
        <a:off x="36296" y="2621644"/>
        <a:ext cx="8390217" cy="670943"/>
      </dsp:txXfrm>
    </dsp:sp>
    <dsp:sp modelId="{3A3C90DC-AFDE-44E4-8223-43645BD86717}">
      <dsp:nvSpPr>
        <dsp:cNvPr id="0" name=""/>
        <dsp:cNvSpPr/>
      </dsp:nvSpPr>
      <dsp:spPr>
        <a:xfrm>
          <a:off x="0" y="3328883"/>
          <a:ext cx="8462809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np. decyzje dotyczące tras pojazdów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są często związane z zakresem od godziny do jednego trymestru </a:t>
          </a:r>
          <a:endParaRPr lang="pl-PL" sz="2200" kern="1200" dirty="0"/>
        </a:p>
      </dsp:txBody>
      <dsp:txXfrm>
        <a:off x="0" y="3328883"/>
        <a:ext cx="8462809" cy="545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52833" y="0"/>
          <a:ext cx="966545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4997" y="1305401"/>
          <a:ext cx="2184831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Zdefiniuj lokalizacje źródeł zaopatrzenia (współrzędne długości i szerokości geograficznej)</a:t>
          </a:r>
        </a:p>
      </dsp:txBody>
      <dsp:txXfrm>
        <a:off x="89963" y="1390367"/>
        <a:ext cx="2014899" cy="1570603"/>
      </dsp:txXfrm>
    </dsp:sp>
    <dsp:sp modelId="{FD37CF01-E0F0-4B57-BA76-11C196A0DFD4}">
      <dsp:nvSpPr>
        <dsp:cNvPr id="0" name=""/>
        <dsp:cNvSpPr/>
      </dsp:nvSpPr>
      <dsp:spPr>
        <a:xfrm>
          <a:off x="2299070" y="1305401"/>
          <a:ext cx="2184831" cy="1740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Zdefiniuj lokalizacji popytu (współrzędne długości i szerokości geograficznej)</a:t>
          </a:r>
        </a:p>
      </dsp:txBody>
      <dsp:txXfrm>
        <a:off x="2384036" y="1390367"/>
        <a:ext cx="2014899" cy="1570603"/>
      </dsp:txXfrm>
    </dsp:sp>
    <dsp:sp modelId="{33D72104-F97F-475E-BC1D-8E54940F927A}">
      <dsp:nvSpPr>
        <dsp:cNvPr id="0" name=""/>
        <dsp:cNvSpPr/>
      </dsp:nvSpPr>
      <dsp:spPr>
        <a:xfrm>
          <a:off x="4593143" y="1305401"/>
          <a:ext cx="2184831" cy="1740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Zdefiniuj stawki transportowe od zaopatrzenia (do punktu centralnego, np. </a:t>
          </a:r>
          <a:r>
            <a:rPr lang="pl-PL" sz="1400" kern="1200" dirty="0"/>
            <a:t>magazynu) i dystrybucji (od punktu centralnego do klientów)</a:t>
          </a:r>
        </a:p>
      </dsp:txBody>
      <dsp:txXfrm>
        <a:off x="4678109" y="1390367"/>
        <a:ext cx="2014899" cy="1570603"/>
      </dsp:txXfrm>
    </dsp:sp>
    <dsp:sp modelId="{EF7A58A6-DD2E-46CC-92E1-00B76B7ED944}">
      <dsp:nvSpPr>
        <dsp:cNvPr id="0" name=""/>
        <dsp:cNvSpPr/>
      </dsp:nvSpPr>
      <dsp:spPr>
        <a:xfrm>
          <a:off x="6887216" y="1305401"/>
          <a:ext cx="2184831" cy="1740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Wybierz tylko te strumienie materiałów i towarów, za których transport płacisz</a:t>
          </a:r>
        </a:p>
      </dsp:txBody>
      <dsp:txXfrm>
        <a:off x="6972182" y="1390367"/>
        <a:ext cx="2014899" cy="1570603"/>
      </dsp:txXfrm>
    </dsp:sp>
    <dsp:sp modelId="{549B3E80-2A33-4FA5-BE6E-28942348A9EA}">
      <dsp:nvSpPr>
        <dsp:cNvPr id="0" name=""/>
        <dsp:cNvSpPr/>
      </dsp:nvSpPr>
      <dsp:spPr>
        <a:xfrm>
          <a:off x="9181289" y="1305401"/>
          <a:ext cx="2184831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Oblicz współrzędne długości i szerokości geograficznej punktu centralnego, korzystając z podanego wzoru</a:t>
          </a:r>
        </a:p>
      </dsp:txBody>
      <dsp:txXfrm>
        <a:off x="9266255" y="1390367"/>
        <a:ext cx="201489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FA48543-6FFF-1662-D2FB-080C2BCCE627}"/>
              </a:ext>
            </a:extLst>
          </p:cNvPr>
          <p:cNvSpPr txBox="1"/>
          <p:nvPr userDrawn="1"/>
        </p:nvSpPr>
        <p:spPr>
          <a:xfrm>
            <a:off x="7122458" y="6219718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B303B1-2CDA-6CD6-FCD1-A6DE3217C6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19718"/>
            <a:ext cx="703925" cy="6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23237" y="325921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sieci dystrybucji przy wykorzystaniu metody środka ciężkości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5E749E99-1270-74D7-70C1-68F4D7CF7241}"/>
              </a:ext>
            </a:extLst>
          </p:cNvPr>
          <p:cNvSpPr txBox="1">
            <a:spLocks/>
          </p:cNvSpPr>
          <p:nvPr/>
        </p:nvSpPr>
        <p:spPr>
          <a:xfrm>
            <a:off x="5764755" y="475355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CEB414C2-A6FE-00D7-932F-B76D95A7F430}"/>
              </a:ext>
            </a:extLst>
          </p:cNvPr>
          <p:cNvSpPr txBox="1">
            <a:spLocks/>
          </p:cNvSpPr>
          <p:nvPr/>
        </p:nvSpPr>
        <p:spPr>
          <a:xfrm>
            <a:off x="5532288" y="1261884"/>
            <a:ext cx="5432301" cy="1752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600" dirty="0"/>
              <a:t>Zaawansowane zastosowanie arkusza kalkulacyjnego </a:t>
            </a:r>
            <a:br>
              <a:rPr lang="pl-PL" sz="3600" dirty="0"/>
            </a:br>
            <a:r>
              <a:rPr lang="pl-PL" sz="3600" dirty="0"/>
              <a:t>do analizy danych logistycznych  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pl-PL" sz="18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Wzór lokalizacji obiektu ma postać:</a:t>
                </a:r>
                <a:endParaRPr lang="en-US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pl-PL" sz="22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where: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c</a:t>
                </a:r>
                <a:r>
                  <a:rPr lang="pl-PL" sz="18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entrum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masy</a:t>
                </a: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odległość od punktu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 siatce do punktu lokalizacji źródła surowca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odległość od punktu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na siatce do punktu lokalizacji rynku zbytu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nabywanych w źródłach zaopatrzenia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wyrobó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 gotowych sprzedawanych na rynku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przewozowa dla wyrobu gotowego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przewozowa surowca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 t="-13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CD7D0B1-2AEC-BCC1-5E5F-C708B5E2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992491D3-6602-9067-868E-DB395F89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Środek ciężkości sieci łańcucha dostaw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0C5D-D581-377E-4972-6DF06F7D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625F63-5298-539C-CEFF-E1CDB8BDAB2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77EE7D1F-045F-2177-5026-19C7D686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32" y="3292394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5B045A37-0F28-F230-8ABD-0528EB533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98D602E-BB0A-B892-1D0C-F796FB2BB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9B75EE52-C4CB-46C7-9BB0-EA38A48D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3902" y="4690122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30714EE-A59A-4A5A-F387-D16CB002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7E8ACA09-B55B-122C-3790-C7F6CD3E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68F9E9-62A2-808F-4E6D-ABA58FB08DCC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Dostawca 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2EE0E1-3A58-C9C5-9254-427A7610F059}"/>
              </a:ext>
            </a:extLst>
          </p:cNvPr>
          <p:cNvSpPr txBox="1"/>
          <p:nvPr/>
        </p:nvSpPr>
        <p:spPr>
          <a:xfrm>
            <a:off x="6421126" y="469220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Dostawca 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4FCB976-1226-4FE5-9705-FE376B2EE381}"/>
              </a:ext>
            </a:extLst>
          </p:cNvPr>
          <p:cNvSpPr txBox="1"/>
          <p:nvPr/>
        </p:nvSpPr>
        <p:spPr>
          <a:xfrm>
            <a:off x="3942386" y="396960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Centrum dystrybucji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BA57E2-592E-EEA9-E233-159BA0752719}"/>
              </a:ext>
            </a:extLst>
          </p:cNvPr>
          <p:cNvSpPr txBox="1"/>
          <p:nvPr/>
        </p:nvSpPr>
        <p:spPr>
          <a:xfrm>
            <a:off x="2496985" y="28155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4F18F6-EBBF-A103-2C09-D0368B1D37D7}"/>
              </a:ext>
            </a:extLst>
          </p:cNvPr>
          <p:cNvSpPr txBox="1"/>
          <p:nvPr/>
        </p:nvSpPr>
        <p:spPr>
          <a:xfrm>
            <a:off x="2460963" y="547290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CCAB415-E2D1-ADFB-4342-94287F7BD2CD}"/>
              </a:ext>
            </a:extLst>
          </p:cNvPr>
          <p:cNvSpPr txBox="1"/>
          <p:nvPr/>
        </p:nvSpPr>
        <p:spPr>
          <a:xfrm>
            <a:off x="802730" y="41652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2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E20A3EE-B872-56BC-1AF4-1572AC829F3D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C497B5E4-9737-8D4F-0826-F3F7E781A4A2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/>
              <p:nvPr/>
            </p:nvSpPr>
            <p:spPr>
              <a:xfrm>
                <a:off x="8020285" y="2256231"/>
                <a:ext cx="3917506" cy="321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odległość od punktu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 siatce do punktu lokalizacji źródła surowca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odległość od punktu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na siatce do punktu lokalizacji rynku zbytu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nabywanych w źródłach zaopatrzenia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wyrobó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 gotowych sprzedawanych na rynku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b="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przewozowa dla wyrobu gotowego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b="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przewozowa surowca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85" y="2256231"/>
                <a:ext cx="3917506" cy="3211520"/>
              </a:xfrm>
              <a:prstGeom prst="rect">
                <a:avLst/>
              </a:prstGeom>
              <a:blipFill>
                <a:blip r:embed="rId8"/>
                <a:stretch>
                  <a:fillRect r="-156" b="-3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653A993A-53E3-02F9-8C0F-4F5F92BC061F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D2FD9D8F-85EB-055A-B72D-FF7217350AC6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FDCA78E9-E09E-4DF1-804E-F8A54E8054E4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240E423F-BCAE-3A26-B491-3E1CCD86AB2F}"/>
              </a:ext>
            </a:extLst>
          </p:cNvPr>
          <p:cNvCxnSpPr>
            <a:cxnSpLocks/>
          </p:cNvCxnSpPr>
          <p:nvPr/>
        </p:nvCxnSpPr>
        <p:spPr>
          <a:xfrm flipH="1" flipV="1">
            <a:off x="1958335" y="4206546"/>
            <a:ext cx="2187940" cy="5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F3BAD6CF-1F1C-8399-02A8-BACF7FDE0D9C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5C88AEC-B1DA-8A8D-BDF4-F8054284B85E}"/>
              </a:ext>
            </a:extLst>
          </p:cNvPr>
          <p:cNvSpPr txBox="1"/>
          <p:nvPr/>
        </p:nvSpPr>
        <p:spPr>
          <a:xfrm>
            <a:off x="4899842" y="269363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6A20DF8-25DE-89F7-3A3D-3CFDC7E2B0A7}"/>
              </a:ext>
            </a:extLst>
          </p:cNvPr>
          <p:cNvSpPr txBox="1"/>
          <p:nvPr/>
        </p:nvSpPr>
        <p:spPr>
          <a:xfrm>
            <a:off x="5282155" y="4239016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CDFD843A-F1BA-60FA-FF17-0B1E168669EF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1B67613-2CFA-D769-B08D-32CD126A5DB4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E497415-B051-6707-3FDE-06A9420EE53F}"/>
              </a:ext>
            </a:extLst>
          </p:cNvPr>
          <p:cNvSpPr txBox="1"/>
          <p:nvPr/>
        </p:nvSpPr>
        <p:spPr>
          <a:xfrm>
            <a:off x="3231928" y="467303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483664D-CF16-64D1-5B0F-1EBDE13A5037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6C6990F-BCCD-DB3B-2E11-E871D9E96AA4}"/>
              </a:ext>
            </a:extLst>
          </p:cNvPr>
          <p:cNvSpPr txBox="1"/>
          <p:nvPr/>
        </p:nvSpPr>
        <p:spPr>
          <a:xfrm>
            <a:off x="5037120" y="30307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90140383-D7A4-85C2-1A47-5FC85C28C9DC}"/>
              </a:ext>
            </a:extLst>
          </p:cNvPr>
          <p:cNvSpPr txBox="1"/>
          <p:nvPr/>
        </p:nvSpPr>
        <p:spPr>
          <a:xfrm>
            <a:off x="5262276" y="460745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6F5F487-CE92-BE14-EB50-358CB0E642EC}"/>
              </a:ext>
            </a:extLst>
          </p:cNvPr>
          <p:cNvSpPr txBox="1"/>
          <p:nvPr/>
        </p:nvSpPr>
        <p:spPr>
          <a:xfrm>
            <a:off x="2384088" y="42622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59694F7-C1A2-C1EE-C416-A9BC15EE0C51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67C9D018-49B0-FD21-596E-C977C5539A29}"/>
              </a:ext>
            </a:extLst>
          </p:cNvPr>
          <p:cNvSpPr txBox="1"/>
          <p:nvPr/>
        </p:nvSpPr>
        <p:spPr>
          <a:xfrm>
            <a:off x="-394130" y="634877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Poi 0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4FDC09-942E-9D36-2AEA-DED1E37AF3B6}"/>
              </a:ext>
            </a:extLst>
          </p:cNvPr>
          <p:cNvSpPr txBox="1"/>
          <p:nvPr/>
        </p:nvSpPr>
        <p:spPr>
          <a:xfrm>
            <a:off x="5512147" y="36221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AA5654-DF50-29E0-5422-D652E90288D7}"/>
              </a:ext>
            </a:extLst>
          </p:cNvPr>
          <p:cNvSpPr txBox="1"/>
          <p:nvPr/>
        </p:nvSpPr>
        <p:spPr>
          <a:xfrm>
            <a:off x="4776508" y="547290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7EF82C-E1A9-5662-55B4-EF706D3AFF92}"/>
              </a:ext>
            </a:extLst>
          </p:cNvPr>
          <p:cNvSpPr txBox="1"/>
          <p:nvPr/>
        </p:nvSpPr>
        <p:spPr>
          <a:xfrm>
            <a:off x="254209" y="495710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62ABCFE-667E-7D07-E41C-DDF5425F648F}"/>
              </a:ext>
            </a:extLst>
          </p:cNvPr>
          <p:cNvSpPr txBox="1"/>
          <p:nvPr/>
        </p:nvSpPr>
        <p:spPr>
          <a:xfrm>
            <a:off x="1700192" y="326543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2A0246-081B-116A-05B9-63325B3ED549}"/>
              </a:ext>
            </a:extLst>
          </p:cNvPr>
          <p:cNvSpPr txBox="1"/>
          <p:nvPr/>
        </p:nvSpPr>
        <p:spPr>
          <a:xfrm>
            <a:off x="1414755" y="567717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EB153BE-ED5B-19FC-6F7F-2F89ACEB822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10487" y="4442247"/>
            <a:ext cx="963208" cy="18047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85976C84-8EE4-F0F9-4FA2-D81284326E05}"/>
              </a:ext>
            </a:extLst>
          </p:cNvPr>
          <p:cNvCxnSpPr>
            <a:cxnSpLocks/>
          </p:cNvCxnSpPr>
          <p:nvPr/>
        </p:nvCxnSpPr>
        <p:spPr>
          <a:xfrm flipV="1">
            <a:off x="610487" y="5604522"/>
            <a:ext cx="2291592" cy="62592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42457287-FEDE-8127-F77B-1D4713DD60A1}"/>
              </a:ext>
            </a:extLst>
          </p:cNvPr>
          <p:cNvCxnSpPr>
            <a:cxnSpLocks/>
          </p:cNvCxnSpPr>
          <p:nvPr/>
        </p:nvCxnSpPr>
        <p:spPr>
          <a:xfrm flipV="1">
            <a:off x="600875" y="3074649"/>
            <a:ext cx="2484254" cy="315579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44D4CF83-E52F-EEF0-8771-176B7B6FD1B0}"/>
              </a:ext>
            </a:extLst>
          </p:cNvPr>
          <p:cNvCxnSpPr>
            <a:cxnSpLocks/>
          </p:cNvCxnSpPr>
          <p:nvPr/>
        </p:nvCxnSpPr>
        <p:spPr>
          <a:xfrm flipV="1">
            <a:off x="658516" y="5191809"/>
            <a:ext cx="6165568" cy="10311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670F77E0-1B47-4710-882F-9D4E8F0346A2}"/>
              </a:ext>
            </a:extLst>
          </p:cNvPr>
          <p:cNvCxnSpPr>
            <a:cxnSpLocks/>
          </p:cNvCxnSpPr>
          <p:nvPr/>
        </p:nvCxnSpPr>
        <p:spPr>
          <a:xfrm flipV="1">
            <a:off x="594070" y="3271252"/>
            <a:ext cx="6039562" cy="295171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3">
            <a:extLst>
              <a:ext uri="{FF2B5EF4-FFF2-40B4-BE49-F238E27FC236}">
                <a16:creationId xmlns:a16="http://schemas.microsoft.com/office/drawing/2014/main" id="{393EF8AB-4EDB-3FAD-DDDD-9EC5BE8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Środek ciężkości sieci łańcucha dostaw</a:t>
            </a:r>
          </a:p>
        </p:txBody>
      </p:sp>
    </p:spTree>
    <p:extLst>
      <p:ext uri="{BB962C8B-B14F-4D97-AF65-F5344CB8AC3E}">
        <p14:creationId xmlns:p14="http://schemas.microsoft.com/office/powerpoint/2010/main" val="236323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80BB-9694-F5A5-5F4F-F4FD5B64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E33B38-F8B9-5FC2-A596-F2EA0BF4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280B00-4F25-9EAE-1E97-5808ACAC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9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FCE0-E254-BDE3-3C09-2FFA7AD3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8A31326-90AE-DC27-9D01-C225C18CBCBC}"/>
              </a:ext>
            </a:extLst>
          </p:cNvPr>
          <p:cNvSpPr/>
          <p:nvPr/>
        </p:nvSpPr>
        <p:spPr>
          <a:xfrm>
            <a:off x="0" y="1852519"/>
            <a:ext cx="6499412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81AB2CF-9B9D-9098-CC78-7983C03E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815F-59FC-6219-4FED-F8ECE6BB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5490882" cy="354423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Metoda wyważonego środka ciężkości jest stosowana do określenia lokalizacji pojedynczego obiekty gospodarczego (np. magazynu). Uwzględnia źródła popytu o różnym znaczeniu i położeniu. Przy czym położenie jest określane przy pomocy współrzędnych (X, Y), które to współrzędne oznaczają pozycję punktu na mapie. Znaczenie zaś związane jest z np. wielkością dostaw, liczbą ludności zamieszkujących daną lokalizację lub wartości sprzedaży. Można również wykorzystać jeszcze inny wskaźnik, ważne by został dopasowany właściwie do sytuacji. Opisana metoda wykorzystuje ważone współczynniki punktu zaopatrzenia, a więc generuje na mapie punkt oznaczony współrzędnymi.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wyważonego środka ciężkości pozwala na wyznaczenie lokalizacji jednego obiektu gospodarczego na wybranym obszarze geograficznym. Metoda jest prosta w zastosowaniu i sprowadza się do wyznaczenia dwóch parametrów na siatce geograficznej.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3074" name="Picture 2" descr="Tunelu Czasoprzestrzennego, Przestrzeń">
            <a:extLst>
              <a:ext uri="{FF2B5EF4-FFF2-40B4-BE49-F238E27FC236}">
                <a16:creationId xmlns:a16="http://schemas.microsoft.com/office/drawing/2014/main" id="{6C9BF076-C554-8CDD-674D-489953FB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32" y="1852518"/>
            <a:ext cx="5710768" cy="4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4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43F7-6C07-CA6E-C084-FF53B2C81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 metodzie ważonego współczynnika środka ciężkości należy korzystać z modelu</a:t>
                </a:r>
                <a:r>
                  <a:rPr lang="en-US" sz="2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5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9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29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współrzędne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i-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tego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źródła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popytu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waga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i-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tego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źródła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popytu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 l="-1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841660AB-130D-4FDE-5A9C-60399E6E1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7" name="Tytuł 3">
            <a:extLst>
              <a:ext uri="{FF2B5EF4-FFF2-40B4-BE49-F238E27FC236}">
                <a16:creationId xmlns:a16="http://schemas.microsoft.com/office/drawing/2014/main" id="{FBDF2F2D-FE7A-543F-B49F-57975A81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8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68E2-9F2F-5863-ABD8-32F6230A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Rozwinięciem tej metody jest model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35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𝑾𝒔𝒑</m:t>
                          </m:r>
                          <m: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ół</m:t>
                          </m:r>
                          <m: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𝒓𝒛</m:t>
                          </m:r>
                          <m: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ę</m:t>
                          </m:r>
                          <m: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𝒅𝒏𝒆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sz="30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US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3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𝑊𝑠𝑝</m:t>
                        </m:r>
                        <m:r>
                          <a:rPr lang="pl-PL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  <m:r>
                          <a:rPr lang="pl-PL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ę</m:t>
                        </m:r>
                        <m:r>
                          <a:rPr lang="pl-PL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𝑑𝑛𝑒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środek ciężkości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stawka przewozowa dla wyrobu gotowego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odległość od punktu 0 na siatce do punktu lokalizacji źródła surowca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wolumen wagowy surowców nabywanych w źródłach zaopatrzenia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stawka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przewozowa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dla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surowca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odległość od punktu 0 na siatce do punktu lokalizacji źródła rynku zbytu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wolumen wagowy wyrobów gotowych sprzedawanych na rynku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7A20A974-3534-986E-1901-DE808DD14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4C09BC37-9514-4B9E-0443-1E5D8934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91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E1EC834-82BF-0606-C463-3F84A7023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56214"/>
              </p:ext>
            </p:extLst>
          </p:nvPr>
        </p:nvGraphicFramePr>
        <p:xfrm>
          <a:off x="571500" y="1700934"/>
          <a:ext cx="113711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18C2E95E-8E56-7ABF-0479-B731FF71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9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AAE6-E5B9-B2E0-EBB9-228C2CA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D4026AF-D887-915A-1004-6134E6A0198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477AC9C3-A51F-3F83-0B6A-E0660977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150" y="3612143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8E81CB41-367E-61F0-4E8C-FD7032064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69A5CFD-8870-B174-8AC9-5F77BCD5D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1481ACD5-174F-A570-C4F9-4B2C3E0A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2420" y="4830708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5287B9E-087D-015F-23D9-5356905F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2723DC35-DBAE-D75F-6910-FEB841F2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50DEE3F-6220-5C2F-8B3B-5F5B9BE3544A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Dostawca 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339E469-DD97-1C55-1A02-551549A9D749}"/>
              </a:ext>
            </a:extLst>
          </p:cNvPr>
          <p:cNvSpPr txBox="1"/>
          <p:nvPr/>
        </p:nvSpPr>
        <p:spPr>
          <a:xfrm>
            <a:off x="6421126" y="469220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Dostawca 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49ED13-20C3-3CE0-6C4E-A251741B5B51}"/>
              </a:ext>
            </a:extLst>
          </p:cNvPr>
          <p:cNvSpPr txBox="1"/>
          <p:nvPr/>
        </p:nvSpPr>
        <p:spPr>
          <a:xfrm>
            <a:off x="3942386" y="396960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Centrum dystrybucji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7A5C823-E8FF-7F46-C2E2-FEC9E773FB9C}"/>
              </a:ext>
            </a:extLst>
          </p:cNvPr>
          <p:cNvSpPr txBox="1"/>
          <p:nvPr/>
        </p:nvSpPr>
        <p:spPr>
          <a:xfrm>
            <a:off x="2496985" y="28155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908E1C7-1D1E-D64F-A50C-AF3E2342BA80}"/>
              </a:ext>
            </a:extLst>
          </p:cNvPr>
          <p:cNvSpPr txBox="1"/>
          <p:nvPr/>
        </p:nvSpPr>
        <p:spPr>
          <a:xfrm>
            <a:off x="2873186" y="566022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7022E3F-FC5C-A8B0-B524-6FFBAEB8B8C5}"/>
              </a:ext>
            </a:extLst>
          </p:cNvPr>
          <p:cNvSpPr txBox="1"/>
          <p:nvPr/>
        </p:nvSpPr>
        <p:spPr>
          <a:xfrm>
            <a:off x="1125385" y="446088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2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CB3F516D-41FE-9478-B378-44DDDBCBBE1B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8DAC6091-6091-388A-89DE-F65FD422EC29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7BA33AA-521A-69AC-C834-5040B7D6891D}"/>
              </a:ext>
            </a:extLst>
          </p:cNvPr>
          <p:cNvSpPr txBox="1"/>
          <p:nvPr/>
        </p:nvSpPr>
        <p:spPr>
          <a:xfrm>
            <a:off x="5910454" y="635641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Długość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654A641-B47B-E6F0-EF89-48AC9BD5EDAE}"/>
              </a:ext>
            </a:extLst>
          </p:cNvPr>
          <p:cNvSpPr txBox="1"/>
          <p:nvPr/>
        </p:nvSpPr>
        <p:spPr>
          <a:xfrm rot="16200000">
            <a:off x="-402956" y="206725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Szerokość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/>
              <p:nvPr/>
            </p:nvSpPr>
            <p:spPr>
              <a:xfrm>
                <a:off x="8020285" y="2256231"/>
                <a:ext cx="3870670" cy="1672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nabywanych w źródłach zaopatrzenia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waga lub objętość transportowa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transportowa wyrobów gotowych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transportowa surowców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85" y="2256231"/>
                <a:ext cx="3870670" cy="1672637"/>
              </a:xfrm>
              <a:prstGeom prst="rect">
                <a:avLst/>
              </a:prstGeom>
              <a:blipFill>
                <a:blip r:embed="rId8"/>
                <a:stretch>
                  <a:fillRect b="-182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5CB34DE8-5FE3-93C4-D77C-FFD6025E27CA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F4445ED1-ED12-5503-1622-90C2A52E5D92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153AB384-A164-A243-23AD-858616F36076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A958A4A-AEB5-B3C4-0B72-D254EDDE7409}"/>
              </a:ext>
            </a:extLst>
          </p:cNvPr>
          <p:cNvCxnSpPr>
            <a:cxnSpLocks/>
          </p:cNvCxnSpPr>
          <p:nvPr/>
        </p:nvCxnSpPr>
        <p:spPr>
          <a:xfrm flipH="1">
            <a:off x="2462949" y="4211554"/>
            <a:ext cx="1683326" cy="1712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D4D7D503-07D8-A146-81E7-8477303FB2C2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13DBAA-8E67-B115-797F-EBF11CFC722D}"/>
              </a:ext>
            </a:extLst>
          </p:cNvPr>
          <p:cNvSpPr txBox="1"/>
          <p:nvPr/>
        </p:nvSpPr>
        <p:spPr>
          <a:xfrm>
            <a:off x="4899842" y="269363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B17FE96-73D9-8AF7-D381-D4A382360A34}"/>
              </a:ext>
            </a:extLst>
          </p:cNvPr>
          <p:cNvSpPr txBox="1"/>
          <p:nvPr/>
        </p:nvSpPr>
        <p:spPr>
          <a:xfrm>
            <a:off x="5282155" y="4239016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B7ABD9B-7773-BA74-5C7F-1FC3CF70A521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0CD2207-B7CD-97B5-72A8-DF20E7654541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25DBACE3-1271-3F47-E6A8-7887F31ADCB8}"/>
              </a:ext>
            </a:extLst>
          </p:cNvPr>
          <p:cNvSpPr txBox="1"/>
          <p:nvPr/>
        </p:nvSpPr>
        <p:spPr>
          <a:xfrm>
            <a:off x="3402738" y="472728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56294EC-6C2C-01F4-1C44-75E434ADEB94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87630AF-2935-82FB-EE55-9050880EFA5A}"/>
              </a:ext>
            </a:extLst>
          </p:cNvPr>
          <p:cNvSpPr txBox="1"/>
          <p:nvPr/>
        </p:nvSpPr>
        <p:spPr>
          <a:xfrm>
            <a:off x="5037120" y="30307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3C8197E4-21D4-26BD-A70B-D44E52A8E50B}"/>
              </a:ext>
            </a:extLst>
          </p:cNvPr>
          <p:cNvSpPr txBox="1"/>
          <p:nvPr/>
        </p:nvSpPr>
        <p:spPr>
          <a:xfrm>
            <a:off x="5262276" y="460745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5227207-5417-1354-4C66-5A7DA2B9E444}"/>
              </a:ext>
            </a:extLst>
          </p:cNvPr>
          <p:cNvSpPr txBox="1"/>
          <p:nvPr/>
        </p:nvSpPr>
        <p:spPr>
          <a:xfrm>
            <a:off x="2489650" y="437751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3C80A062-6C43-77FF-1833-E4ED6C9BC335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51E82946-47EA-DFC5-FE32-7CD709089448}"/>
              </a:ext>
            </a:extLst>
          </p:cNvPr>
          <p:cNvCxnSpPr>
            <a:cxnSpLocks/>
          </p:cNvCxnSpPr>
          <p:nvPr/>
        </p:nvCxnSpPr>
        <p:spPr>
          <a:xfrm flipH="1">
            <a:off x="618565" y="3674047"/>
            <a:ext cx="3711388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93A766F2-1575-6C96-F313-2D8E5C1DF7B6}"/>
              </a:ext>
            </a:extLst>
          </p:cNvPr>
          <p:cNvCxnSpPr>
            <a:cxnSpLocks/>
          </p:cNvCxnSpPr>
          <p:nvPr/>
        </p:nvCxnSpPr>
        <p:spPr>
          <a:xfrm>
            <a:off x="4713350" y="4489749"/>
            <a:ext cx="0" cy="175108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1C104A19-F821-BBF6-218D-D1160D180C8D}"/>
              </a:ext>
            </a:extLst>
          </p:cNvPr>
          <p:cNvSpPr txBox="1"/>
          <p:nvPr/>
        </p:nvSpPr>
        <p:spPr>
          <a:xfrm>
            <a:off x="3926018" y="63136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Long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114FD0F-BA59-D7C6-AECB-E5B4005417D3}"/>
              </a:ext>
            </a:extLst>
          </p:cNvPr>
          <p:cNvSpPr txBox="1"/>
          <p:nvPr/>
        </p:nvSpPr>
        <p:spPr>
          <a:xfrm>
            <a:off x="-438956" y="350162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Lati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0481656C-819B-D56E-CFEE-E7D8C05C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18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B8B9-44FE-F95C-F8EB-2A037AE4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E266B0-2323-414D-4F61-1DD7CFE0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D19F8B-1494-7706-F1B4-318C95A5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35693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METODA ŚRODKA CIĘŻKOŚCI W HANDLU MIĘDZYNARODOWYM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22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15E8-09D4-8CC6-AADF-8C3B7231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46506B0-1241-D30C-A1C9-936382191F36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E9B994A-6592-065A-CA10-6B9149D7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Metoda środka ciężkości w handlu międzynarodowym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FB17A2-A8E4-6091-6F18-D068767A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 err="1"/>
              <a:t>Tinbergen</a:t>
            </a:r>
            <a:r>
              <a:rPr lang="pl-PL" sz="1400" dirty="0"/>
              <a:t> (1962) jako pierwszy przełożył intuicyjne wyjaśnienie dwustronnych przepływów handlowych w handlu międzynarodowym. Jego odkrycia położyły podwaliny pod współczesny model grawitacji, który zakłada, że handel między narodami jest wprost proporcjonalny do wielkości ich gospodarek i odwrotnie proporcjonalny do kosztów handlu. Należy to rozumieć następująco</a:t>
            </a:r>
            <a:r>
              <a:rPr lang="en-US" sz="1400" dirty="0"/>
              <a:t>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000" dirty="0"/>
              <a:t>od większych krajów oczekuje się większej wymiany handlowej,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000" dirty="0"/>
              <a:t>od krajów, które są bardziej oddalone od siebie, oczekuje się, że będą handlować mniej (prawdopodobnie z powodu wyższych kosztów handlu</a:t>
            </a:r>
            <a:r>
              <a:rPr lang="en-US" sz="1000" dirty="0"/>
              <a:t>).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8194" name="Picture 2" descr="Glob, Globus, Świat, Ziemia, Planeta">
            <a:extLst>
              <a:ext uri="{FF2B5EF4-FFF2-40B4-BE49-F238E27FC236}">
                <a16:creationId xmlns:a16="http://schemas.microsoft.com/office/drawing/2014/main" id="{176BE4FB-2779-9783-3831-4D61AEAAC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1173"/>
          <a:stretch/>
        </p:blipFill>
        <p:spPr bwMode="auto">
          <a:xfrm>
            <a:off x="7046258" y="1852519"/>
            <a:ext cx="5145742" cy="4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kern="100" dirty="0">
                <a:cs typeface="Times New Roman" panose="02020603050405020304" pitchFamily="18" charset="0"/>
              </a:rPr>
              <a:t>Sieć łańcucha dostaw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Środek ciężkości sieci logistycznej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Zbalansowany środek ciężkości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Metoda środka ciężkości w handlu międzynarodowym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Podsumowanie</a:t>
            </a:r>
          </a:p>
          <a:p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018EF-09C6-67CF-E5F1-FE437E1B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1389530"/>
                <a:ext cx="9284448" cy="46251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Ze względu na skuteczność modelu środka ciężkości w badaniach nad handlem, zaobserwować można znaczny wzrost wykorzystania modelu grawitacyjnego do oceny różnych aspektów handlu międzynarodowego (</a:t>
                </a:r>
                <a:r>
                  <a:rPr lang="pl-PL" sz="2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Azmi</a:t>
                </a:r>
                <a:r>
                  <a:rPr lang="pl-PL" sz="2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i in. 2024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𝑻𝑪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where:</a:t>
                </a: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sz="25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dirty="0">
                    <a:solidFill>
                      <a:schemeClr val="accent1">
                        <a:lumMod val="50000"/>
                      </a:schemeClr>
                    </a:solidFill>
                  </a:rPr>
                  <a:t>przepływ w handlu (eksport lub import z kraju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I </a:t>
                </a:r>
                <a:r>
                  <a:rPr lang="pl-PL" sz="2500" dirty="0">
                    <a:solidFill>
                      <a:schemeClr val="accent1">
                        <a:lumMod val="50000"/>
                      </a:schemeClr>
                    </a:solidFill>
                  </a:rPr>
                  <a:t>do kraju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25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25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dirty="0">
                    <a:solidFill>
                      <a:schemeClr val="accent1">
                        <a:lumMod val="50000"/>
                      </a:schemeClr>
                    </a:solidFill>
                  </a:rPr>
                  <a:t>produkt krajowy brutto kraju pochodzenia i kraju przeznaczenia</a:t>
                </a:r>
              </a:p>
              <a:p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TC</a:t>
                </a:r>
                <a:r>
                  <a:rPr lang="en-US" sz="25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  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dirty="0">
                    <a:solidFill>
                      <a:schemeClr val="accent1">
                        <a:lumMod val="50000"/>
                      </a:schemeClr>
                    </a:solidFill>
                  </a:rPr>
                  <a:t>koszt handlu między dwoma krajami, oszacowane przez odległość geograficzną między stolicami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dirty="0">
                    <a:solidFill>
                      <a:schemeClr val="accent1">
                        <a:lumMod val="50000"/>
                      </a:schemeClr>
                    </a:solidFill>
                  </a:rPr>
                  <a:t>błąd losowy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punkt przecięcia modelu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:r>
                  <a:rPr lang="pl-PL" sz="2500" dirty="0">
                    <a:solidFill>
                      <a:schemeClr val="accent1">
                        <a:lumMod val="50000"/>
                      </a:schemeClr>
                    </a:solidFill>
                  </a:rPr>
                  <a:t>współczynniki mierzące wpływ zmiennych objaśniających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1389530"/>
                <a:ext cx="9284448" cy="4625190"/>
              </a:xfrm>
              <a:prstGeom prst="rect">
                <a:avLst/>
              </a:prstGeom>
              <a:blipFill>
                <a:blip r:embed="rId2"/>
                <a:stretch>
                  <a:fillRect l="-591" r="-525" b="-1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5BDE060A-3DC7-E249-D4C1-34FF3E2B9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159127B9-E581-8BCF-E817-1653E5E6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Metoda środka ciężkości w handlu międzynarodowym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38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429B-CF4D-A9FC-F551-4F0F7209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Ze względu na skuteczność modelu środka ciężkości w badaniach nad handlem, zaobserwować można znaczny wzrost wykorzystania modelu grawitacyjnego do oceny różnych aspektów handlu międzynarodowego (</a:t>
                </a:r>
                <a:r>
                  <a:rPr lang="pl-PL" sz="29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Azmi</a:t>
                </a:r>
                <a:r>
                  <a:rPr lang="pl-PL" sz="2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i in. 2024)</a:t>
                </a:r>
                <a:r>
                  <a:rPr lang="en-US" sz="2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9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9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dirty="0">
                    <a:solidFill>
                      <a:schemeClr val="accent1">
                        <a:lumMod val="50000"/>
                      </a:schemeClr>
                    </a:solidFill>
                  </a:rPr>
                  <a:t>gdzie:</a:t>
                </a: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przepływ w handlu (eksport lub import z kraju </a:t>
                </a:r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do kraju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j)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dochód eksportującego kraju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dochód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portującego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kraju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populacja kraju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, j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odległość między krajami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zmienna zero-jedynkowa o wartości 1, jeśli kraje i </a:t>
                </a:r>
                <a:r>
                  <a:rPr lang="pl-PL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 są członkami określonych preferencyjnych obszarów handlowych, oraz 0 jeśli jest inaczej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reprezentuje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przecięcia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odpowiednio współczynniki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błąd losowy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blipFill>
                <a:blip r:embed="rId2"/>
                <a:stretch>
                  <a:fillRect r="-1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87AE7DE-2A2D-5282-B7AA-3B86D97BE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76D188F2-C971-9B7F-1F02-70AFEBAD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Metoda środka ciężkości w handlu międzynarodowym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73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14D7F-3105-4538-0FCF-03641B1B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9EBCFB-32D4-6084-B323-1309E478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8C8349B-0801-2ED0-9D0C-FA6BE0CA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215823"/>
            <a:ext cx="6035693" cy="3024119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PODSUMOWANIE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13A1-29E2-C2E2-BDD5-1B1027A1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BBECDC-8CCE-902D-15CA-37988CA7DD97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07F9D87-DC70-F9EE-CAD3-08F8263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Podsumowanie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67D3D0-95FC-F4F1-E136-788D0F46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300754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Metoda środka ciężkości jest wykorzystywana w logistyce bardzo często i na różnych poziomach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Pozwala ona na wskazanie geograficznego środka sieci logistycznej na podstawie danych o lokalizacji punktów podaży </a:t>
            </a:r>
            <a:br>
              <a:rPr lang="pl-PL" sz="1400" dirty="0"/>
            </a:br>
            <a:r>
              <a:rPr lang="pl-PL" sz="1400" dirty="0"/>
              <a:t>i popytu oraz parametrów kosztów transportu i wielkości przepływów materiałowych.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Najczęściej stosowaną odmianą metody środka ciężkości jest model wyważonego środka ciężkości.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Model wyważonego środka ciężkości może być wykorzystywany do określania lokalizacji węzłów sieci logistycznej, takich jak magazyny dystrybucyjne czy zakłady produkcyjne.</a:t>
            </a:r>
          </a:p>
        </p:txBody>
      </p:sp>
      <p:pic>
        <p:nvPicPr>
          <p:cNvPr id="11266" name="Picture 2" descr="Ręce, Drżenie Rąk, Witaj, Uchodźcy, Glob">
            <a:extLst>
              <a:ext uri="{FF2B5EF4-FFF2-40B4-BE49-F238E27FC236}">
                <a16:creationId xmlns:a16="http://schemas.microsoft.com/office/drawing/2014/main" id="{B32C197B-7FCD-F8BB-30F6-D7533262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8" y="2088495"/>
            <a:ext cx="5065059" cy="35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1"/>
            <a:ext cx="10515600" cy="453813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Azmi, S. N., Khan, K. H., &amp; Koch, H. (2024). Assessing the effect of INSTC on India’s trade with Eurasia: an application of gravity model. Cogent Economics &amp; Finance, 12(1). https://doi.org/10.1080/23322039.2024.2313899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Bergstrand</a:t>
            </a:r>
            <a:r>
              <a:rPr lang="en-US" sz="1800" kern="100" dirty="0">
                <a:cs typeface="Times New Roman" panose="02020603050405020304" pitchFamily="18" charset="0"/>
              </a:rPr>
              <a:t> J.H. (1989) The generalized gravity equation, monopolistic competition, and the factor-proportions theory in international trade, Review of Economics and Statistics, 71(1), 143-153.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Bułkowska</a:t>
            </a:r>
            <a:r>
              <a:rPr lang="en-US" sz="1800" kern="100" dirty="0">
                <a:cs typeface="Times New Roman" panose="02020603050405020304" pitchFamily="18" charset="0"/>
              </a:rPr>
              <a:t> M. (2018) Model </a:t>
            </a:r>
            <a:r>
              <a:rPr lang="en-US" sz="1800" kern="100" dirty="0" err="1">
                <a:cs typeface="Times New Roman" panose="02020603050405020304" pitchFamily="18" charset="0"/>
              </a:rPr>
              <a:t>grawitacyjny</a:t>
            </a:r>
            <a:r>
              <a:rPr lang="en-US" sz="1800" kern="100" dirty="0">
                <a:cs typeface="Times New Roman" panose="02020603050405020304" pitchFamily="18" charset="0"/>
              </a:rPr>
              <a:t> w </a:t>
            </a:r>
            <a:r>
              <a:rPr lang="en-US" sz="1800" kern="100" dirty="0" err="1">
                <a:cs typeface="Times New Roman" panose="02020603050405020304" pitchFamily="18" charset="0"/>
              </a:rPr>
              <a:t>handlu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zagranicznym</a:t>
            </a:r>
            <a:r>
              <a:rPr lang="en-US" sz="1800" kern="100" dirty="0"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cs typeface="Times New Roman" panose="02020603050405020304" pitchFamily="18" charset="0"/>
              </a:rPr>
              <a:t>wybrane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aspekty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teoretyczne</a:t>
            </a:r>
            <a:r>
              <a:rPr lang="en-US" sz="1800" kern="100" dirty="0"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cs typeface="Times New Roman" panose="02020603050405020304" pitchFamily="18" charset="0"/>
              </a:rPr>
              <a:t>metodyczne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Prace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Naukowe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Uniwersytetu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Ekonomicznego</a:t>
            </a:r>
            <a:r>
              <a:rPr lang="en-US" sz="1800" kern="100" dirty="0">
                <a:cs typeface="Times New Roman" panose="02020603050405020304" pitchFamily="18" charset="0"/>
              </a:rPr>
              <a:t> we </a:t>
            </a:r>
            <a:r>
              <a:rPr lang="en-US" sz="1800" kern="100" dirty="0" err="1">
                <a:cs typeface="Times New Roman" panose="02020603050405020304" pitchFamily="18" charset="0"/>
              </a:rPr>
              <a:t>Wrocławiu</a:t>
            </a:r>
            <a:r>
              <a:rPr lang="en-US" sz="1800" kern="100" dirty="0">
                <a:cs typeface="Times New Roman" panose="02020603050405020304" pitchFamily="18" charset="0"/>
              </a:rPr>
              <a:t>, (529), 39-47.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Drezner, T., &amp; Drezner, Z. (2016). Sequential location of two facilities: Comparing random to optimal location of the first facility. Annals of Operations Research, 246, 1-15.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Duanmu</a:t>
            </a:r>
            <a:r>
              <a:rPr lang="en-US" sz="1800" kern="100" dirty="0">
                <a:cs typeface="Times New Roman" panose="02020603050405020304" pitchFamily="18" charset="0"/>
              </a:rPr>
              <a:t> J., </a:t>
            </a:r>
            <a:r>
              <a:rPr lang="en-US" sz="1800" kern="100" dirty="0" err="1">
                <a:cs typeface="Times New Roman" panose="02020603050405020304" pitchFamily="18" charset="0"/>
              </a:rPr>
              <a:t>Foytik</a:t>
            </a:r>
            <a:r>
              <a:rPr lang="en-US" sz="1800" kern="100" dirty="0">
                <a:cs typeface="Times New Roman" panose="02020603050405020304" pitchFamily="18" charset="0"/>
              </a:rPr>
              <a:t> P., Khattak A. &amp; Robinson R.M. (2012) Distribution analysis of freight transportation with gravity model and genetic algorithm. Transportation research record, 2269(1), 1-10.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Govindan K., </a:t>
            </a:r>
            <a:r>
              <a:rPr lang="en-US" sz="1800" kern="100" dirty="0" err="1">
                <a:cs typeface="Times New Roman" panose="02020603050405020304" pitchFamily="18" charset="0"/>
              </a:rPr>
              <a:t>Fattahi</a:t>
            </a:r>
            <a:r>
              <a:rPr lang="en-US" sz="1800" kern="100" dirty="0">
                <a:cs typeface="Times New Roman" panose="02020603050405020304" pitchFamily="18" charset="0"/>
              </a:rPr>
              <a:t> M. &amp; </a:t>
            </a:r>
            <a:r>
              <a:rPr lang="en-US" sz="1800" kern="100" dirty="0" err="1">
                <a:cs typeface="Times New Roman" panose="02020603050405020304" pitchFamily="18" charset="0"/>
              </a:rPr>
              <a:t>Keyvanshokooh</a:t>
            </a:r>
            <a:r>
              <a:rPr lang="en-US" sz="1800" kern="100" dirty="0">
                <a:cs typeface="Times New Roman" panose="02020603050405020304" pitchFamily="18" charset="0"/>
              </a:rPr>
              <a:t> E. (2017) Supply chain network design under uncertainty: A comprehensive review and future research directions, European Journal of Operational Research, 263(1), 108-141.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Grzybowska K. &amp; Stachowiak A. (2022) Global changes and disruptions in supply chains – preliminary research to sustainable resilience of supply chains. Energies, 15 (art. 4579), 1-15.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Huff, D. L. (1963). A probabilistic analysis of shopping center trade areas. Land economics, 39(1), 81-90.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Kong F., Yin H., </a:t>
            </a:r>
            <a:r>
              <a:rPr lang="en-US" sz="1800" kern="100" dirty="0" err="1">
                <a:cs typeface="Times New Roman" panose="02020603050405020304" pitchFamily="18" charset="0"/>
              </a:rPr>
              <a:t>Nakagoshi</a:t>
            </a:r>
            <a:r>
              <a:rPr lang="en-US" sz="1800" kern="100" dirty="0">
                <a:cs typeface="Times New Roman" panose="02020603050405020304" pitchFamily="18" charset="0"/>
              </a:rPr>
              <a:t> N. &amp; Zong Y. (2010) Urban green space network development for biodiversity conservation: Identification based on graph theory and gravity modeling. Landscape and urban planning, 95(1-2), 16-27.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Puertas R., Martí L. &amp; García L. (2014) Logistics performance and export competitiveness: European experience. </a:t>
            </a:r>
            <a:r>
              <a:rPr lang="en-US" sz="1800" kern="100" dirty="0" err="1">
                <a:cs typeface="Times New Roman" panose="02020603050405020304" pitchFamily="18" charset="0"/>
              </a:rPr>
              <a:t>Empirica</a:t>
            </a:r>
            <a:r>
              <a:rPr lang="en-US" sz="1800" kern="100" dirty="0">
                <a:cs typeface="Times New Roman" panose="02020603050405020304" pitchFamily="18" charset="0"/>
              </a:rPr>
              <a:t>, 41, 467-480. 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Reilly, W. J. (1929). Methods for the study of retail relationships (Vol. 44). Austin: University of Texas, Bureau of Business Research.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Schlaich T., Horn A.L., Fuhrmann M. &amp; Friedrich H.(2020) A Gravity-Based Food Flow Model to Identify the Source of Foodborne Disease Outbreaks. International Journal of Environmental Research and Public Health. 17(2):444. https://doi.org/10.3390/ijerph17020444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Stewart J.Q. (1948) Demographic gravitation: evidence and applications. Sociometry 11(1/2),  31-58.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Tinbergen J. (1962) Shaping The World Economy Suggestions for an International Economic Policy, The Twentieth Century Fund, New York.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Wang H. &amp; Li M. (2021) Improved gravity model under policy control in regional logistics. Measurement and Control, 54(5-6), 811-819. doi:10.1177/0020294020919849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Zhu X. &amp; Fan Y. (2017) Research on the construction of regional hub-and-spoke logistics network in Guangxi under the gravity model. Bus Econ Res, 9, 214-217.</a:t>
            </a:r>
          </a:p>
          <a:p>
            <a:pPr marL="457200" lvl="1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0258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E8CC8D60-EB81-A1C2-7DDC-7089C68E5C66}"/>
              </a:ext>
            </a:extLst>
          </p:cNvPr>
          <p:cNvSpPr txBox="1">
            <a:spLocks/>
          </p:cNvSpPr>
          <p:nvPr/>
        </p:nvSpPr>
        <p:spPr>
          <a:xfrm>
            <a:off x="1524000" y="12655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420471"/>
            <a:ext cx="5645727" cy="3577360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SIEĆ ŁANCUCHA DOSTAW</a:t>
            </a: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852519"/>
            <a:ext cx="12192000" cy="191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1"/>
            <a:ext cx="10515600" cy="1545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000" b="1" dirty="0"/>
              <a:t>Sieć łańcucha dostaw </a:t>
            </a:r>
            <a:r>
              <a:rPr lang="pl-PL" sz="2000" dirty="0"/>
              <a:t>przetwarza surowce na produkty końcowe i oczywiście dostarcza je do klientów końcowych (konsumentów). Obejmuje różne rodzaje obiektów. Planowanie </a:t>
            </a:r>
            <a:br>
              <a:rPr lang="pl-PL" sz="2000" dirty="0"/>
            </a:br>
            <a:r>
              <a:rPr lang="pl-PL" sz="2000" dirty="0"/>
              <a:t>i projektowanie sieci łańcucha dostaw skupia się więc na identyfikacji liczby i rodzajów poszczególnych ogniw i koordynacji działań między nimi. Typowe ogniwa w sieci łańcucha dostaw składają się z dostawców i podwykonawców, zakładów produkcyjnych i montażowych, centrów dystrybucyjnych, magazynów i klientów</a:t>
            </a:r>
            <a:r>
              <a:rPr lang="en-US" sz="2200" dirty="0"/>
              <a:t>. 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F479A2B-BA4B-0338-28CB-B8D1267AC085}"/>
              </a:ext>
            </a:extLst>
          </p:cNvPr>
          <p:cNvSpPr txBox="1"/>
          <p:nvPr/>
        </p:nvSpPr>
        <p:spPr>
          <a:xfrm>
            <a:off x="636493" y="59606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Źródło: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A448-9CEA-F14F-4944-23D3D535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8B1EFC8-62F3-D94F-09F4-859EF28361C0}"/>
              </a:ext>
            </a:extLst>
          </p:cNvPr>
          <p:cNvSpPr txBox="1"/>
          <p:nvPr/>
        </p:nvSpPr>
        <p:spPr>
          <a:xfrm>
            <a:off x="636493" y="59606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Źródło: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942D4D-DE98-2FD2-0CFF-743998572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77146"/>
              </p:ext>
            </p:extLst>
          </p:nvPr>
        </p:nvGraphicFramePr>
        <p:xfrm>
          <a:off x="1673411" y="1685365"/>
          <a:ext cx="8462809" cy="388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3">
            <a:extLst>
              <a:ext uri="{FF2B5EF4-FFF2-40B4-BE49-F238E27FC236}">
                <a16:creationId xmlns:a16="http://schemas.microsoft.com/office/drawing/2014/main" id="{9A7952D6-F0DB-F657-A57A-CDF32D1E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0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BDDF-1DF5-9043-A446-4917BD840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08EC341-2D63-5539-E9A3-89489D20421E}"/>
              </a:ext>
            </a:extLst>
          </p:cNvPr>
          <p:cNvSpPr/>
          <p:nvPr/>
        </p:nvSpPr>
        <p:spPr>
          <a:xfrm>
            <a:off x="0" y="1852519"/>
            <a:ext cx="12192000" cy="426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EA766-B17A-86A1-0ADA-87CA0A7F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10515600" cy="3992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400" b="1" dirty="0"/>
              <a:t>Można wyróżnić wiele czynników, które mają wpływ na lokalizację obiektu w łańcuchu dostaw	</a:t>
            </a:r>
            <a:r>
              <a:rPr lang="en-US" sz="1400" b="1" dirty="0"/>
              <a:t>. </a:t>
            </a:r>
            <a:endParaRPr lang="pl-PL" sz="1400" b="1" dirty="0"/>
          </a:p>
          <a:p>
            <a:pPr marL="0" indent="0">
              <a:buNone/>
            </a:pPr>
            <a:br>
              <a:rPr lang="pl-PL" sz="1400" b="1" dirty="0"/>
            </a:br>
            <a:r>
              <a:rPr lang="en-US" sz="1400" b="1" dirty="0" err="1"/>
              <a:t>Są</a:t>
            </a:r>
            <a:r>
              <a:rPr lang="en-US" sz="1400" b="1" dirty="0"/>
              <a:t> to </a:t>
            </a:r>
            <a:r>
              <a:rPr lang="en-US" sz="1400" b="1" dirty="0" err="1"/>
              <a:t>między</a:t>
            </a:r>
            <a:r>
              <a:rPr lang="en-US" sz="1400" b="1" dirty="0"/>
              <a:t> </a:t>
            </a:r>
            <a:r>
              <a:rPr lang="en-US" sz="1400" b="1" dirty="0" err="1"/>
              <a:t>innymi</a:t>
            </a:r>
            <a:r>
              <a:rPr lang="en-US" sz="1400" b="1" dirty="0"/>
              <a:t>:</a:t>
            </a:r>
            <a:endParaRPr lang="pl-PL" sz="1400" b="1" dirty="0"/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pozyskania surowców i lokalizacja rynków materiałów do produkcji (głównie surowce, komponenty),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tradycje przemysłowe regionu, w tym dostępność do dostawców i odbiorców (szczególnie istotne dla aktywności ogniw pośrednich),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siła robocza (możliwości pozyskania zatrudnienia, wynagrodzenie, dostępność, poziom kwalifikacji),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możliwości dostawy czynników energetycznych,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przepisy podatkowe i ograniczenia administracyjne,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 i warunki terenowe,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dostępność dróg i punktów transportowych,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charakterystyka stosunków ludnościowych, społeczno-politycznych,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charakterystyka infrastruktury (drogi, szkoły, komunikacja),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możliwości rozbudowy obiektu.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747E11B8-DCC2-F6C3-CF5A-9BE8CBA4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6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4E6F5-A325-C3B1-D378-E55A3797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A36703-61B6-570A-446E-50AC4A955B05}"/>
              </a:ext>
            </a:extLst>
          </p:cNvPr>
          <p:cNvSpPr/>
          <p:nvPr/>
        </p:nvSpPr>
        <p:spPr>
          <a:xfrm>
            <a:off x="0" y="1901157"/>
            <a:ext cx="12192000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13B99-FA23-D65C-1D54-80FBBF94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10515600" cy="354423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W ujęciu bardziej szczegółowym brać należy również pod uwagę</a:t>
            </a:r>
            <a:r>
              <a:rPr lang="en-US" sz="1400" b="1" dirty="0"/>
              <a:t>:</a:t>
            </a:r>
            <a:endParaRPr lang="pl-PL" sz="1400" b="1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stawki wynagrodzeń w zakładach sąsiednich,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możliwości komunikacyjne dla załogi i opłaty za przejazdy,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możliwości zakupu pożądanej działki w wybranym regionie,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drogi, autostrady i uzbrojenie terenu w sieci wodne, gazowe,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strefy bezpieczeństwa dla zapachów, hałasu i zanieczyszczeń,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ukształtowanie terenu pozwalające na budowę obiektów produkcyjnych i pomocniczych, parkingów oraz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możliwość przyszłej rozbudowy zgodnie, z potrzebami procesu produkcyjnego i wymaganiami władz architektoniczno-budowlanych.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537E1B09-4C56-B734-083F-CE4F47FF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13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ŚRODEK CIĘŻKOŚCI SIECI ŁAŃCUCHA DOSTAW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A59C-EF97-A960-5A86-840812ED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57177BB-DFBD-FD93-F1B4-F589799B4B26}"/>
              </a:ext>
            </a:extLst>
          </p:cNvPr>
          <p:cNvSpPr/>
          <p:nvPr/>
        </p:nvSpPr>
        <p:spPr>
          <a:xfrm>
            <a:off x="0" y="1852519"/>
            <a:ext cx="6499412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5A0D9CE-52A1-72AA-6770-6A1D6436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Środek ciężkości sieci łańcucha dostaw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89B9E9-69A3-5254-D859-DF2F2364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4952999" cy="354423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Budowa rozsądnej sieci logistycznej jest kluczem do rozwoju logistyki regionalnej. Model grawitacji wywodzi się z grawitacji Newtona – przypomnijmy: prawo grawitacji to prawo powszechnego ciążenia, którego zadaniem jest opisanie, z jaką siłą ciała wzajemnie się przyciągają.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/>
              <a:t>Położenie geograficzne jest od zawsze czynnikiem warunkującym działalność gospodarczą. Uległo zmianie znaczenie i możliwości transportu. Geografia jest jednym z głównych źródeł kosztów handlu, czyli cech przestrzennych krajów wpływających na ich krajowe i międzynarodowe koszty transportu. Cechy, które brane są pod uwagę obejmują odległość geograficzną między obiektami lub krajami. W przypadku analizy krajów analiza obejmuje odpowiedzi na pytania: czy kraje mają wspólną granicę?, czy są państwami śródlądowymi?, czy są państwami wyspiarskimi?. </a:t>
            </a:r>
          </a:p>
        </p:txBody>
      </p:sp>
      <p:pic>
        <p:nvPicPr>
          <p:cNvPr id="1026" name="Picture 2" descr="Strzałki, Marketing, Strategia">
            <a:extLst>
              <a:ext uri="{FF2B5EF4-FFF2-40B4-BE49-F238E27FC236}">
                <a16:creationId xmlns:a16="http://schemas.microsoft.com/office/drawing/2014/main" id="{3FED8928-8333-15CE-D062-5C10AD12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7" y="1852519"/>
            <a:ext cx="580913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43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53E7B-B8D5-4946-8680-BDB44E563226}"/>
</file>

<file path=docProps/app.xml><?xml version="1.0" encoding="utf-8"?>
<Properties xmlns="http://schemas.openxmlformats.org/officeDocument/2006/extended-properties" xmlns:vt="http://schemas.openxmlformats.org/officeDocument/2006/docPropsVTypes">
  <TotalTime>11051</TotalTime>
  <Words>2125</Words>
  <Application>Microsoft Office PowerPoint</Application>
  <PresentationFormat>Panoramiczny</PresentationFormat>
  <Paragraphs>209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Prezentacja programu PowerPoint</vt:lpstr>
      <vt:lpstr>Agenda</vt:lpstr>
      <vt:lpstr>Prezentacja programu PowerPoint</vt:lpstr>
      <vt:lpstr>Sieć łańcucha dostaw</vt:lpstr>
      <vt:lpstr>Sieć łańcucha dostaw</vt:lpstr>
      <vt:lpstr>Sieć łańcucha dostaw</vt:lpstr>
      <vt:lpstr>Sieć łańcucha dostaw</vt:lpstr>
      <vt:lpstr>Prezentacja programu PowerPoint</vt:lpstr>
      <vt:lpstr>Środek ciężkości sieci łańcucha dostaw</vt:lpstr>
      <vt:lpstr>Środek ciężkości sieci łańcucha dostaw</vt:lpstr>
      <vt:lpstr>Środek ciężkości sieci łańcucha dostaw</vt:lpstr>
      <vt:lpstr>Prezentacja programu PowerPoint</vt:lpstr>
      <vt:lpstr>Model wyważonego środka ciężkości</vt:lpstr>
      <vt:lpstr>Model wyważonego środka ciężkości</vt:lpstr>
      <vt:lpstr>Model wyważonego środka ciężkości</vt:lpstr>
      <vt:lpstr>Model wyważonego środka ciężkości</vt:lpstr>
      <vt:lpstr>Model wyważonego środka ciężkości</vt:lpstr>
      <vt:lpstr>Prezentacja programu PowerPoint</vt:lpstr>
      <vt:lpstr>Metoda środka ciężkości w handlu międzynarodowym</vt:lpstr>
      <vt:lpstr>Metoda środka ciężkości w handlu międzynarodowym</vt:lpstr>
      <vt:lpstr>Metoda środka ciężkości w handlu międzynarodowym</vt:lpstr>
      <vt:lpstr>Prezentacja programu PowerPoint</vt:lpstr>
      <vt:lpstr>Podsumowanie</vt:lpstr>
      <vt:lpstr>Literatura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84</cp:revision>
  <dcterms:created xsi:type="dcterms:W3CDTF">2023-07-06T12:09:08Z</dcterms:created>
  <dcterms:modified xsi:type="dcterms:W3CDTF">2025-06-02T16:07:47Z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