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292" r:id="rId21"/>
    <p:sldId id="307" r:id="rId22"/>
    <p:sldId id="308" r:id="rId23"/>
    <p:sldId id="309" r:id="rId24"/>
    <p:sldId id="310" r:id="rId25"/>
    <p:sldId id="312" r:id="rId26"/>
    <p:sldId id="313" r:id="rId27"/>
    <p:sldId id="314" r:id="rId28"/>
    <p:sldId id="315" r:id="rId29"/>
    <p:sldId id="316" r:id="rId30"/>
    <p:sldId id="317" r:id="rId31"/>
    <p:sldId id="266" r:id="rId32"/>
    <p:sldId id="263" r:id="rId3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FFCEFB"/>
    <a:srgbClr val="FFDDFF"/>
    <a:srgbClr val="FFC000"/>
    <a:srgbClr val="FFFF00"/>
    <a:srgbClr val="FFCD99"/>
    <a:srgbClr val="CCFFCC"/>
    <a:srgbClr val="FFCCFF"/>
    <a:srgbClr val="B7DEE8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EA5503-C921-4653-827A-141311A7399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66BCB58C-0D47-4199-8FE1-63BDED146729}">
      <dgm:prSet phldrT="[Tekst]"/>
      <dgm:spPr/>
      <dgm:t>
        <a:bodyPr/>
        <a:lstStyle/>
        <a:p>
          <a:r>
            <a:rPr lang="pl-PL" dirty="0"/>
            <a:t>Logistyka transportu</a:t>
          </a:r>
        </a:p>
      </dgm:t>
    </dgm:pt>
    <dgm:pt modelId="{BC705B10-9DAA-479E-A499-A241B6058CF2}" type="parTrans" cxnId="{2C8CC3B4-7CA9-47A0-870F-3464E1B69D0A}">
      <dgm:prSet/>
      <dgm:spPr/>
      <dgm:t>
        <a:bodyPr/>
        <a:lstStyle/>
        <a:p>
          <a:endParaRPr lang="pl-PL"/>
        </a:p>
      </dgm:t>
    </dgm:pt>
    <dgm:pt modelId="{1EA28DF4-8F1A-4766-A3D7-A8CD9ABEEC74}" type="sibTrans" cxnId="{2C8CC3B4-7CA9-47A0-870F-3464E1B69D0A}">
      <dgm:prSet/>
      <dgm:spPr/>
      <dgm:t>
        <a:bodyPr/>
        <a:lstStyle/>
        <a:p>
          <a:endParaRPr lang="pl-PL"/>
        </a:p>
      </dgm:t>
    </dgm:pt>
    <dgm:pt modelId="{23998B95-C877-4C89-BEDB-6DC240FF918F}">
      <dgm:prSet/>
      <dgm:spPr/>
      <dgm:t>
        <a:bodyPr/>
        <a:lstStyle/>
        <a:p>
          <a:r>
            <a:rPr lang="pl-PL" dirty="0"/>
            <a:t>ładunki</a:t>
          </a:r>
        </a:p>
      </dgm:t>
    </dgm:pt>
    <dgm:pt modelId="{C8CFA633-296F-425A-AD3F-0543000D7E31}" type="parTrans" cxnId="{171A429C-52DD-455B-9D93-90A7A24A4FA6}">
      <dgm:prSet/>
      <dgm:spPr/>
      <dgm:t>
        <a:bodyPr/>
        <a:lstStyle/>
        <a:p>
          <a:endParaRPr lang="pl-PL"/>
        </a:p>
      </dgm:t>
    </dgm:pt>
    <dgm:pt modelId="{7CC2F671-4A5B-4262-A8AF-F3236DB30FAB}" type="sibTrans" cxnId="{171A429C-52DD-455B-9D93-90A7A24A4FA6}">
      <dgm:prSet/>
      <dgm:spPr/>
      <dgm:t>
        <a:bodyPr/>
        <a:lstStyle/>
        <a:p>
          <a:endParaRPr lang="pl-PL"/>
        </a:p>
      </dgm:t>
    </dgm:pt>
    <dgm:pt modelId="{B2905D8C-5BB4-4987-A5CF-F9698573E173}">
      <dgm:prSet/>
      <dgm:spPr/>
      <dgm:t>
        <a:bodyPr/>
        <a:lstStyle/>
        <a:p>
          <a:r>
            <a:rPr lang="pl-PL" dirty="0"/>
            <a:t>stacje konsolidacji </a:t>
          </a:r>
        </a:p>
      </dgm:t>
    </dgm:pt>
    <dgm:pt modelId="{9B4D2DC1-FBAF-4D6A-9452-DB4879EE1068}" type="parTrans" cxnId="{E8BE2451-0F15-4024-8682-F8BA4A2AC638}">
      <dgm:prSet/>
      <dgm:spPr/>
      <dgm:t>
        <a:bodyPr/>
        <a:lstStyle/>
        <a:p>
          <a:endParaRPr lang="pl-PL"/>
        </a:p>
      </dgm:t>
    </dgm:pt>
    <dgm:pt modelId="{20ED1207-B125-4570-8802-CFE319248A8A}" type="sibTrans" cxnId="{E8BE2451-0F15-4024-8682-F8BA4A2AC638}">
      <dgm:prSet/>
      <dgm:spPr/>
      <dgm:t>
        <a:bodyPr/>
        <a:lstStyle/>
        <a:p>
          <a:endParaRPr lang="pl-PL"/>
        </a:p>
      </dgm:t>
    </dgm:pt>
    <dgm:pt modelId="{07D5A41B-766D-4F6D-9064-7020E12FF460}">
      <dgm:prSet/>
      <dgm:spPr/>
      <dgm:t>
        <a:bodyPr/>
        <a:lstStyle/>
        <a:p>
          <a:r>
            <a:rPr lang="pl-PL" dirty="0"/>
            <a:t>węzły transportowe</a:t>
          </a:r>
        </a:p>
      </dgm:t>
    </dgm:pt>
    <dgm:pt modelId="{73B08E3A-DB1B-44B2-87D9-D67CAB66EBEE}" type="parTrans" cxnId="{DD53B832-D34C-4153-9017-C79858B56541}">
      <dgm:prSet/>
      <dgm:spPr/>
      <dgm:t>
        <a:bodyPr/>
        <a:lstStyle/>
        <a:p>
          <a:endParaRPr lang="pl-PL"/>
        </a:p>
      </dgm:t>
    </dgm:pt>
    <dgm:pt modelId="{CB8DF3C3-F52F-4019-8564-3DFE0A1868F6}" type="sibTrans" cxnId="{DD53B832-D34C-4153-9017-C79858B56541}">
      <dgm:prSet/>
      <dgm:spPr/>
      <dgm:t>
        <a:bodyPr/>
        <a:lstStyle/>
        <a:p>
          <a:endParaRPr lang="pl-PL"/>
        </a:p>
      </dgm:t>
    </dgm:pt>
    <dgm:pt modelId="{F810F172-64CF-43BF-A8DF-C1273ACA0726}">
      <dgm:prSet/>
      <dgm:spPr/>
      <dgm:t>
        <a:bodyPr/>
        <a:lstStyle/>
        <a:p>
          <a:r>
            <a:rPr lang="pl-PL" dirty="0"/>
            <a:t>sieć transportowa</a:t>
          </a:r>
        </a:p>
      </dgm:t>
    </dgm:pt>
    <dgm:pt modelId="{B7B6DFFB-1701-4536-88FE-217CC6D89DD5}" type="parTrans" cxnId="{A13BFA43-E529-42CE-B1B8-4C3E274CA42F}">
      <dgm:prSet/>
      <dgm:spPr/>
      <dgm:t>
        <a:bodyPr/>
        <a:lstStyle/>
        <a:p>
          <a:endParaRPr lang="pl-PL"/>
        </a:p>
      </dgm:t>
    </dgm:pt>
    <dgm:pt modelId="{7E72751D-BA7F-47D6-84E5-28C94E71DC20}" type="sibTrans" cxnId="{A13BFA43-E529-42CE-B1B8-4C3E274CA42F}">
      <dgm:prSet/>
      <dgm:spPr/>
      <dgm:t>
        <a:bodyPr/>
        <a:lstStyle/>
        <a:p>
          <a:endParaRPr lang="pl-PL"/>
        </a:p>
      </dgm:t>
    </dgm:pt>
    <dgm:pt modelId="{2035916E-9CF7-40EA-B2AE-6238E466E77C}">
      <dgm:prSet/>
      <dgm:spPr/>
      <dgm:t>
        <a:bodyPr/>
        <a:lstStyle/>
        <a:p>
          <a:r>
            <a:rPr lang="pl-PL" dirty="0"/>
            <a:t>tabor</a:t>
          </a:r>
        </a:p>
      </dgm:t>
    </dgm:pt>
    <dgm:pt modelId="{045E4046-BA37-4F96-A5B9-453872C6E999}" type="parTrans" cxnId="{A0FED2C2-93F6-4211-B3F8-7E40288C95FA}">
      <dgm:prSet/>
      <dgm:spPr/>
      <dgm:t>
        <a:bodyPr/>
        <a:lstStyle/>
        <a:p>
          <a:endParaRPr lang="pl-PL"/>
        </a:p>
      </dgm:t>
    </dgm:pt>
    <dgm:pt modelId="{6B06E923-43DC-4FFD-8D4C-307E23753C15}" type="sibTrans" cxnId="{A0FED2C2-93F6-4211-B3F8-7E40288C95FA}">
      <dgm:prSet/>
      <dgm:spPr/>
      <dgm:t>
        <a:bodyPr/>
        <a:lstStyle/>
        <a:p>
          <a:endParaRPr lang="pl-PL"/>
        </a:p>
      </dgm:t>
    </dgm:pt>
    <dgm:pt modelId="{73DA85EE-4A15-46F2-815E-DB1C1EC604A6}">
      <dgm:prSet/>
      <dgm:spPr/>
      <dgm:t>
        <a:bodyPr/>
        <a:lstStyle/>
        <a:p>
          <a:r>
            <a:rPr lang="pl-PL" dirty="0"/>
            <a:t>sprzęt przeładunkowy</a:t>
          </a:r>
        </a:p>
      </dgm:t>
    </dgm:pt>
    <dgm:pt modelId="{E514E038-63AF-4022-8859-CC57E0DFF547}" type="parTrans" cxnId="{C962613F-FA68-4512-86D2-3CFA89C02A8D}">
      <dgm:prSet/>
      <dgm:spPr/>
      <dgm:t>
        <a:bodyPr/>
        <a:lstStyle/>
        <a:p>
          <a:endParaRPr lang="pl-PL"/>
        </a:p>
      </dgm:t>
    </dgm:pt>
    <dgm:pt modelId="{CD91BF09-2B4D-4097-877F-524EB99FBED6}" type="sibTrans" cxnId="{C962613F-FA68-4512-86D2-3CFA89C02A8D}">
      <dgm:prSet/>
      <dgm:spPr/>
      <dgm:t>
        <a:bodyPr/>
        <a:lstStyle/>
        <a:p>
          <a:endParaRPr lang="pl-PL"/>
        </a:p>
      </dgm:t>
    </dgm:pt>
    <dgm:pt modelId="{C73E583B-8EA1-4501-9187-B389CCF5B9A8}">
      <dgm:prSet/>
      <dgm:spPr/>
      <dgm:t>
        <a:bodyPr/>
        <a:lstStyle/>
        <a:p>
          <a:r>
            <a:rPr lang="pl-PL" dirty="0"/>
            <a:t>uczestnicy procesu logistycznego</a:t>
          </a:r>
        </a:p>
      </dgm:t>
    </dgm:pt>
    <dgm:pt modelId="{53178A74-CDDB-473C-9CC2-01E361BCAAB3}" type="parTrans" cxnId="{A60876D5-42F3-4299-8768-069AAE3E1B7D}">
      <dgm:prSet/>
      <dgm:spPr/>
      <dgm:t>
        <a:bodyPr/>
        <a:lstStyle/>
        <a:p>
          <a:endParaRPr lang="pl-PL"/>
        </a:p>
      </dgm:t>
    </dgm:pt>
    <dgm:pt modelId="{2168EA02-5175-4151-AA82-E005B842CEE4}" type="sibTrans" cxnId="{A60876D5-42F3-4299-8768-069AAE3E1B7D}">
      <dgm:prSet/>
      <dgm:spPr/>
      <dgm:t>
        <a:bodyPr/>
        <a:lstStyle/>
        <a:p>
          <a:endParaRPr lang="pl-PL"/>
        </a:p>
      </dgm:t>
    </dgm:pt>
    <dgm:pt modelId="{37582B7E-F9BC-4846-9C12-C08962AD9DAE}">
      <dgm:prSet/>
      <dgm:spPr/>
      <dgm:t>
        <a:bodyPr/>
        <a:lstStyle/>
        <a:p>
          <a:r>
            <a:rPr lang="pl-PL" dirty="0"/>
            <a:t>kontenery transportowe</a:t>
          </a:r>
        </a:p>
      </dgm:t>
    </dgm:pt>
    <dgm:pt modelId="{9A32090D-4492-43BB-BA0B-426ECC6855A4}" type="parTrans" cxnId="{402168EA-7583-4813-82BE-61644923CB21}">
      <dgm:prSet/>
      <dgm:spPr/>
      <dgm:t>
        <a:bodyPr/>
        <a:lstStyle/>
        <a:p>
          <a:endParaRPr lang="pl-PL"/>
        </a:p>
      </dgm:t>
    </dgm:pt>
    <dgm:pt modelId="{2398A056-07A0-489E-81B4-23BB75B1420B}" type="sibTrans" cxnId="{402168EA-7583-4813-82BE-61644923CB21}">
      <dgm:prSet/>
      <dgm:spPr/>
      <dgm:t>
        <a:bodyPr/>
        <a:lstStyle/>
        <a:p>
          <a:endParaRPr lang="pl-PL"/>
        </a:p>
      </dgm:t>
    </dgm:pt>
    <dgm:pt modelId="{1D173EE2-5482-4050-9E9A-888308C6C63F}">
      <dgm:prSet/>
      <dgm:spPr/>
      <dgm:t>
        <a:bodyPr/>
        <a:lstStyle/>
        <a:p>
          <a:r>
            <a:rPr lang="pl-PL"/>
            <a:t>opakowanie</a:t>
          </a:r>
          <a:endParaRPr lang="pl-PL" dirty="0"/>
        </a:p>
      </dgm:t>
    </dgm:pt>
    <dgm:pt modelId="{B2C5DC48-A65B-4628-9CEB-E70B1AFE03DE}" type="parTrans" cxnId="{2E7B80E8-BD16-4F84-BF06-40474642A290}">
      <dgm:prSet/>
      <dgm:spPr/>
      <dgm:t>
        <a:bodyPr/>
        <a:lstStyle/>
        <a:p>
          <a:endParaRPr lang="pl-PL"/>
        </a:p>
      </dgm:t>
    </dgm:pt>
    <dgm:pt modelId="{A4C8F7BE-497B-4D39-BC62-84F1817F8FBA}" type="sibTrans" cxnId="{2E7B80E8-BD16-4F84-BF06-40474642A290}">
      <dgm:prSet/>
      <dgm:spPr/>
      <dgm:t>
        <a:bodyPr/>
        <a:lstStyle/>
        <a:p>
          <a:endParaRPr lang="pl-PL"/>
        </a:p>
      </dgm:t>
    </dgm:pt>
    <dgm:pt modelId="{3EF32609-909C-45B3-A223-8CF903F3EAB5}" type="pres">
      <dgm:prSet presAssocID="{0AEA5503-C921-4653-827A-141311A7399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A4FC443-FC75-4673-97D4-D9A6A2954B6B}" type="pres">
      <dgm:prSet presAssocID="{66BCB58C-0D47-4199-8FE1-63BDED146729}" presName="root1" presStyleCnt="0"/>
      <dgm:spPr/>
    </dgm:pt>
    <dgm:pt modelId="{32C36331-EF12-40C6-A935-DABA16899143}" type="pres">
      <dgm:prSet presAssocID="{66BCB58C-0D47-4199-8FE1-63BDED146729}" presName="LevelOneTextNode" presStyleLbl="node0" presStyleIdx="0" presStyleCnt="1">
        <dgm:presLayoutVars>
          <dgm:chPref val="3"/>
        </dgm:presLayoutVars>
      </dgm:prSet>
      <dgm:spPr/>
    </dgm:pt>
    <dgm:pt modelId="{C0748ADE-EC87-4831-B0B8-C9CC2D70A114}" type="pres">
      <dgm:prSet presAssocID="{66BCB58C-0D47-4199-8FE1-63BDED146729}" presName="level2hierChild" presStyleCnt="0"/>
      <dgm:spPr/>
    </dgm:pt>
    <dgm:pt modelId="{BDC2AE23-D23F-4F25-9C7B-DD6882014081}" type="pres">
      <dgm:prSet presAssocID="{C8CFA633-296F-425A-AD3F-0543000D7E31}" presName="conn2-1" presStyleLbl="parChTrans1D2" presStyleIdx="0" presStyleCnt="9"/>
      <dgm:spPr/>
    </dgm:pt>
    <dgm:pt modelId="{8DC2CA0B-D74E-4408-BBD7-4566E948442A}" type="pres">
      <dgm:prSet presAssocID="{C8CFA633-296F-425A-AD3F-0543000D7E31}" presName="connTx" presStyleLbl="parChTrans1D2" presStyleIdx="0" presStyleCnt="9"/>
      <dgm:spPr/>
    </dgm:pt>
    <dgm:pt modelId="{E1FA3EFB-A357-49B3-A2C3-A8336A4597D5}" type="pres">
      <dgm:prSet presAssocID="{23998B95-C877-4C89-BEDB-6DC240FF918F}" presName="root2" presStyleCnt="0"/>
      <dgm:spPr/>
    </dgm:pt>
    <dgm:pt modelId="{F39E1A80-4E31-4176-9D04-3BBC5F396E93}" type="pres">
      <dgm:prSet presAssocID="{23998B95-C877-4C89-BEDB-6DC240FF918F}" presName="LevelTwoTextNode" presStyleLbl="node2" presStyleIdx="0" presStyleCnt="9">
        <dgm:presLayoutVars>
          <dgm:chPref val="3"/>
        </dgm:presLayoutVars>
      </dgm:prSet>
      <dgm:spPr/>
    </dgm:pt>
    <dgm:pt modelId="{579B3239-9467-45CF-BCA7-2256F2F8E97B}" type="pres">
      <dgm:prSet presAssocID="{23998B95-C877-4C89-BEDB-6DC240FF918F}" presName="level3hierChild" presStyleCnt="0"/>
      <dgm:spPr/>
    </dgm:pt>
    <dgm:pt modelId="{AC3A4EEB-1178-4F03-9BA8-05CA794A7602}" type="pres">
      <dgm:prSet presAssocID="{9B4D2DC1-FBAF-4D6A-9452-DB4879EE1068}" presName="conn2-1" presStyleLbl="parChTrans1D2" presStyleIdx="1" presStyleCnt="9"/>
      <dgm:spPr/>
    </dgm:pt>
    <dgm:pt modelId="{30AA453C-3A6C-4AB5-A5BD-DFDF6AC5337A}" type="pres">
      <dgm:prSet presAssocID="{9B4D2DC1-FBAF-4D6A-9452-DB4879EE1068}" presName="connTx" presStyleLbl="parChTrans1D2" presStyleIdx="1" presStyleCnt="9"/>
      <dgm:spPr/>
    </dgm:pt>
    <dgm:pt modelId="{9FB29C5F-37D7-4561-83A5-F6F6940B472B}" type="pres">
      <dgm:prSet presAssocID="{B2905D8C-5BB4-4987-A5CF-F9698573E173}" presName="root2" presStyleCnt="0"/>
      <dgm:spPr/>
    </dgm:pt>
    <dgm:pt modelId="{0DF2655C-F5D3-409B-94C5-05AFAF55F7C7}" type="pres">
      <dgm:prSet presAssocID="{B2905D8C-5BB4-4987-A5CF-F9698573E173}" presName="LevelTwoTextNode" presStyleLbl="node2" presStyleIdx="1" presStyleCnt="9">
        <dgm:presLayoutVars>
          <dgm:chPref val="3"/>
        </dgm:presLayoutVars>
      </dgm:prSet>
      <dgm:spPr/>
    </dgm:pt>
    <dgm:pt modelId="{8B8320C1-E3BD-4120-AA46-6A5972177A5B}" type="pres">
      <dgm:prSet presAssocID="{B2905D8C-5BB4-4987-A5CF-F9698573E173}" presName="level3hierChild" presStyleCnt="0"/>
      <dgm:spPr/>
    </dgm:pt>
    <dgm:pt modelId="{13CC0E3C-90DE-4985-AF64-C2C6EBC1017E}" type="pres">
      <dgm:prSet presAssocID="{73B08E3A-DB1B-44B2-87D9-D67CAB66EBEE}" presName="conn2-1" presStyleLbl="parChTrans1D2" presStyleIdx="2" presStyleCnt="9"/>
      <dgm:spPr/>
    </dgm:pt>
    <dgm:pt modelId="{93A734DF-E872-4A7C-A9E5-761E0405ADC6}" type="pres">
      <dgm:prSet presAssocID="{73B08E3A-DB1B-44B2-87D9-D67CAB66EBEE}" presName="connTx" presStyleLbl="parChTrans1D2" presStyleIdx="2" presStyleCnt="9"/>
      <dgm:spPr/>
    </dgm:pt>
    <dgm:pt modelId="{4D482B75-274F-4B74-A7C4-C5FD0AC4769C}" type="pres">
      <dgm:prSet presAssocID="{07D5A41B-766D-4F6D-9064-7020E12FF460}" presName="root2" presStyleCnt="0"/>
      <dgm:spPr/>
    </dgm:pt>
    <dgm:pt modelId="{7BC30A84-4C46-4666-AF51-468C9BB3D5BF}" type="pres">
      <dgm:prSet presAssocID="{07D5A41B-766D-4F6D-9064-7020E12FF460}" presName="LevelTwoTextNode" presStyleLbl="node2" presStyleIdx="2" presStyleCnt="9">
        <dgm:presLayoutVars>
          <dgm:chPref val="3"/>
        </dgm:presLayoutVars>
      </dgm:prSet>
      <dgm:spPr/>
    </dgm:pt>
    <dgm:pt modelId="{BE5EA1F4-1D94-4EA4-A547-AFCE2B0ACAB8}" type="pres">
      <dgm:prSet presAssocID="{07D5A41B-766D-4F6D-9064-7020E12FF460}" presName="level3hierChild" presStyleCnt="0"/>
      <dgm:spPr/>
    </dgm:pt>
    <dgm:pt modelId="{E4F98990-4EB7-4428-8F24-0FAF88BB4F7E}" type="pres">
      <dgm:prSet presAssocID="{B7B6DFFB-1701-4536-88FE-217CC6D89DD5}" presName="conn2-1" presStyleLbl="parChTrans1D2" presStyleIdx="3" presStyleCnt="9"/>
      <dgm:spPr/>
    </dgm:pt>
    <dgm:pt modelId="{B08E8585-C083-41E2-8BD9-F602830AF175}" type="pres">
      <dgm:prSet presAssocID="{B7B6DFFB-1701-4536-88FE-217CC6D89DD5}" presName="connTx" presStyleLbl="parChTrans1D2" presStyleIdx="3" presStyleCnt="9"/>
      <dgm:spPr/>
    </dgm:pt>
    <dgm:pt modelId="{998CD055-F6BE-41C9-8410-FACDEB147E72}" type="pres">
      <dgm:prSet presAssocID="{F810F172-64CF-43BF-A8DF-C1273ACA0726}" presName="root2" presStyleCnt="0"/>
      <dgm:spPr/>
    </dgm:pt>
    <dgm:pt modelId="{D042DF39-27BC-4DA6-97D3-DCDB93448D6B}" type="pres">
      <dgm:prSet presAssocID="{F810F172-64CF-43BF-A8DF-C1273ACA0726}" presName="LevelTwoTextNode" presStyleLbl="node2" presStyleIdx="3" presStyleCnt="9">
        <dgm:presLayoutVars>
          <dgm:chPref val="3"/>
        </dgm:presLayoutVars>
      </dgm:prSet>
      <dgm:spPr/>
    </dgm:pt>
    <dgm:pt modelId="{16F50B5B-87D7-4AC7-ABF4-13B9BAA4DE29}" type="pres">
      <dgm:prSet presAssocID="{F810F172-64CF-43BF-A8DF-C1273ACA0726}" presName="level3hierChild" presStyleCnt="0"/>
      <dgm:spPr/>
    </dgm:pt>
    <dgm:pt modelId="{993EFFFD-4949-4EF0-B0EE-C3592EF7C30B}" type="pres">
      <dgm:prSet presAssocID="{045E4046-BA37-4F96-A5B9-453872C6E999}" presName="conn2-1" presStyleLbl="parChTrans1D2" presStyleIdx="4" presStyleCnt="9"/>
      <dgm:spPr/>
    </dgm:pt>
    <dgm:pt modelId="{4E385B76-B84A-4E7F-BE9D-ED3AD366DF38}" type="pres">
      <dgm:prSet presAssocID="{045E4046-BA37-4F96-A5B9-453872C6E999}" presName="connTx" presStyleLbl="parChTrans1D2" presStyleIdx="4" presStyleCnt="9"/>
      <dgm:spPr/>
    </dgm:pt>
    <dgm:pt modelId="{9A214385-10A8-46A8-BD46-2D1BCE8A3698}" type="pres">
      <dgm:prSet presAssocID="{2035916E-9CF7-40EA-B2AE-6238E466E77C}" presName="root2" presStyleCnt="0"/>
      <dgm:spPr/>
    </dgm:pt>
    <dgm:pt modelId="{6B0B4A03-A786-411C-8362-9A131916C76A}" type="pres">
      <dgm:prSet presAssocID="{2035916E-9CF7-40EA-B2AE-6238E466E77C}" presName="LevelTwoTextNode" presStyleLbl="node2" presStyleIdx="4" presStyleCnt="9">
        <dgm:presLayoutVars>
          <dgm:chPref val="3"/>
        </dgm:presLayoutVars>
      </dgm:prSet>
      <dgm:spPr/>
    </dgm:pt>
    <dgm:pt modelId="{975EC4BE-EAB4-4C61-9932-00F643DF0909}" type="pres">
      <dgm:prSet presAssocID="{2035916E-9CF7-40EA-B2AE-6238E466E77C}" presName="level3hierChild" presStyleCnt="0"/>
      <dgm:spPr/>
    </dgm:pt>
    <dgm:pt modelId="{88CDC6A8-9339-46A6-B9EC-4C4FDE273185}" type="pres">
      <dgm:prSet presAssocID="{E514E038-63AF-4022-8859-CC57E0DFF547}" presName="conn2-1" presStyleLbl="parChTrans1D2" presStyleIdx="5" presStyleCnt="9"/>
      <dgm:spPr/>
    </dgm:pt>
    <dgm:pt modelId="{9D913AC5-42B3-4645-B56F-C8A8073373D5}" type="pres">
      <dgm:prSet presAssocID="{E514E038-63AF-4022-8859-CC57E0DFF547}" presName="connTx" presStyleLbl="parChTrans1D2" presStyleIdx="5" presStyleCnt="9"/>
      <dgm:spPr/>
    </dgm:pt>
    <dgm:pt modelId="{9544AE08-66EB-4FDA-A998-13217213304C}" type="pres">
      <dgm:prSet presAssocID="{73DA85EE-4A15-46F2-815E-DB1C1EC604A6}" presName="root2" presStyleCnt="0"/>
      <dgm:spPr/>
    </dgm:pt>
    <dgm:pt modelId="{C7D4F191-BF2E-4D96-9810-81C0A659D960}" type="pres">
      <dgm:prSet presAssocID="{73DA85EE-4A15-46F2-815E-DB1C1EC604A6}" presName="LevelTwoTextNode" presStyleLbl="node2" presStyleIdx="5" presStyleCnt="9">
        <dgm:presLayoutVars>
          <dgm:chPref val="3"/>
        </dgm:presLayoutVars>
      </dgm:prSet>
      <dgm:spPr/>
    </dgm:pt>
    <dgm:pt modelId="{D6644ED2-3A6E-42DF-B050-1C16762067BF}" type="pres">
      <dgm:prSet presAssocID="{73DA85EE-4A15-46F2-815E-DB1C1EC604A6}" presName="level3hierChild" presStyleCnt="0"/>
      <dgm:spPr/>
    </dgm:pt>
    <dgm:pt modelId="{517D1650-114B-499F-B2CB-5A0FB110CFB9}" type="pres">
      <dgm:prSet presAssocID="{53178A74-CDDB-473C-9CC2-01E361BCAAB3}" presName="conn2-1" presStyleLbl="parChTrans1D2" presStyleIdx="6" presStyleCnt="9"/>
      <dgm:spPr/>
    </dgm:pt>
    <dgm:pt modelId="{C3E06702-3E79-434A-876B-1089FB59B5D8}" type="pres">
      <dgm:prSet presAssocID="{53178A74-CDDB-473C-9CC2-01E361BCAAB3}" presName="connTx" presStyleLbl="parChTrans1D2" presStyleIdx="6" presStyleCnt="9"/>
      <dgm:spPr/>
    </dgm:pt>
    <dgm:pt modelId="{A09F51B7-0EA8-40C6-BDEE-1779DE71C096}" type="pres">
      <dgm:prSet presAssocID="{C73E583B-8EA1-4501-9187-B389CCF5B9A8}" presName="root2" presStyleCnt="0"/>
      <dgm:spPr/>
    </dgm:pt>
    <dgm:pt modelId="{854A787C-6FD7-4187-91B5-350E4048296E}" type="pres">
      <dgm:prSet presAssocID="{C73E583B-8EA1-4501-9187-B389CCF5B9A8}" presName="LevelTwoTextNode" presStyleLbl="node2" presStyleIdx="6" presStyleCnt="9">
        <dgm:presLayoutVars>
          <dgm:chPref val="3"/>
        </dgm:presLayoutVars>
      </dgm:prSet>
      <dgm:spPr/>
    </dgm:pt>
    <dgm:pt modelId="{435A1A33-E4E4-497D-9EB6-552261B4BC0A}" type="pres">
      <dgm:prSet presAssocID="{C73E583B-8EA1-4501-9187-B389CCF5B9A8}" presName="level3hierChild" presStyleCnt="0"/>
      <dgm:spPr/>
    </dgm:pt>
    <dgm:pt modelId="{233D5FCA-335C-4BEE-95B3-47A18788A3A8}" type="pres">
      <dgm:prSet presAssocID="{9A32090D-4492-43BB-BA0B-426ECC6855A4}" presName="conn2-1" presStyleLbl="parChTrans1D2" presStyleIdx="7" presStyleCnt="9"/>
      <dgm:spPr/>
    </dgm:pt>
    <dgm:pt modelId="{6AC6FCD5-7204-4E7C-989B-CBD8362E99AD}" type="pres">
      <dgm:prSet presAssocID="{9A32090D-4492-43BB-BA0B-426ECC6855A4}" presName="connTx" presStyleLbl="parChTrans1D2" presStyleIdx="7" presStyleCnt="9"/>
      <dgm:spPr/>
    </dgm:pt>
    <dgm:pt modelId="{C158AE5C-D51A-42FB-A144-5F4D41154446}" type="pres">
      <dgm:prSet presAssocID="{37582B7E-F9BC-4846-9C12-C08962AD9DAE}" presName="root2" presStyleCnt="0"/>
      <dgm:spPr/>
    </dgm:pt>
    <dgm:pt modelId="{4720310E-B255-4BFE-8EF8-D8168426352B}" type="pres">
      <dgm:prSet presAssocID="{37582B7E-F9BC-4846-9C12-C08962AD9DAE}" presName="LevelTwoTextNode" presStyleLbl="node2" presStyleIdx="7" presStyleCnt="9">
        <dgm:presLayoutVars>
          <dgm:chPref val="3"/>
        </dgm:presLayoutVars>
      </dgm:prSet>
      <dgm:spPr/>
    </dgm:pt>
    <dgm:pt modelId="{3B38E931-EBC4-4EE3-9200-1D941944BE03}" type="pres">
      <dgm:prSet presAssocID="{37582B7E-F9BC-4846-9C12-C08962AD9DAE}" presName="level3hierChild" presStyleCnt="0"/>
      <dgm:spPr/>
    </dgm:pt>
    <dgm:pt modelId="{31143F83-4872-4989-BB72-98DEE6A8324F}" type="pres">
      <dgm:prSet presAssocID="{B2C5DC48-A65B-4628-9CEB-E70B1AFE03DE}" presName="conn2-1" presStyleLbl="parChTrans1D2" presStyleIdx="8" presStyleCnt="9"/>
      <dgm:spPr/>
    </dgm:pt>
    <dgm:pt modelId="{6EAE1165-DA98-444B-81BF-16666F6C2EE9}" type="pres">
      <dgm:prSet presAssocID="{B2C5DC48-A65B-4628-9CEB-E70B1AFE03DE}" presName="connTx" presStyleLbl="parChTrans1D2" presStyleIdx="8" presStyleCnt="9"/>
      <dgm:spPr/>
    </dgm:pt>
    <dgm:pt modelId="{873F9E9B-99D8-487F-B1FB-B87EFA6EF37E}" type="pres">
      <dgm:prSet presAssocID="{1D173EE2-5482-4050-9E9A-888308C6C63F}" presName="root2" presStyleCnt="0"/>
      <dgm:spPr/>
    </dgm:pt>
    <dgm:pt modelId="{BAE5714F-7606-4CAC-A454-44593668E724}" type="pres">
      <dgm:prSet presAssocID="{1D173EE2-5482-4050-9E9A-888308C6C63F}" presName="LevelTwoTextNode" presStyleLbl="node2" presStyleIdx="8" presStyleCnt="9">
        <dgm:presLayoutVars>
          <dgm:chPref val="3"/>
        </dgm:presLayoutVars>
      </dgm:prSet>
      <dgm:spPr/>
    </dgm:pt>
    <dgm:pt modelId="{0A5ED488-6645-4E83-9D39-7890D9ED68C3}" type="pres">
      <dgm:prSet presAssocID="{1D173EE2-5482-4050-9E9A-888308C6C63F}" presName="level3hierChild" presStyleCnt="0"/>
      <dgm:spPr/>
    </dgm:pt>
  </dgm:ptLst>
  <dgm:cxnLst>
    <dgm:cxn modelId="{4E8D060E-06D8-43BB-AF3C-4CBDF78F40C3}" type="presOf" srcId="{C73E583B-8EA1-4501-9187-B389CCF5B9A8}" destId="{854A787C-6FD7-4187-91B5-350E4048296E}" srcOrd="0" destOrd="0" presId="urn:microsoft.com/office/officeart/2008/layout/HorizontalMultiLevelHierarchy"/>
    <dgm:cxn modelId="{42573415-632D-45FF-B65F-E2C3BBD59BAA}" type="presOf" srcId="{E514E038-63AF-4022-8859-CC57E0DFF547}" destId="{9D913AC5-42B3-4645-B56F-C8A8073373D5}" srcOrd="1" destOrd="0" presId="urn:microsoft.com/office/officeart/2008/layout/HorizontalMultiLevelHierarchy"/>
    <dgm:cxn modelId="{D4B23F17-6BA9-4CFA-90B3-C6EC4D026269}" type="presOf" srcId="{9B4D2DC1-FBAF-4D6A-9452-DB4879EE1068}" destId="{AC3A4EEB-1178-4F03-9BA8-05CA794A7602}" srcOrd="0" destOrd="0" presId="urn:microsoft.com/office/officeart/2008/layout/HorizontalMultiLevelHierarchy"/>
    <dgm:cxn modelId="{A09D681C-A618-40A1-82C2-3D59E9763A25}" type="presOf" srcId="{9A32090D-4492-43BB-BA0B-426ECC6855A4}" destId="{233D5FCA-335C-4BEE-95B3-47A18788A3A8}" srcOrd="0" destOrd="0" presId="urn:microsoft.com/office/officeart/2008/layout/HorizontalMultiLevelHierarchy"/>
    <dgm:cxn modelId="{0936441D-BEF8-4454-AD07-929A0E4BE116}" type="presOf" srcId="{23998B95-C877-4C89-BEDB-6DC240FF918F}" destId="{F39E1A80-4E31-4176-9D04-3BBC5F396E93}" srcOrd="0" destOrd="0" presId="urn:microsoft.com/office/officeart/2008/layout/HorizontalMultiLevelHierarchy"/>
    <dgm:cxn modelId="{6EB23821-57DA-46FC-8E0A-D38B510FE44F}" type="presOf" srcId="{07D5A41B-766D-4F6D-9064-7020E12FF460}" destId="{7BC30A84-4C46-4666-AF51-468C9BB3D5BF}" srcOrd="0" destOrd="0" presId="urn:microsoft.com/office/officeart/2008/layout/HorizontalMultiLevelHierarchy"/>
    <dgm:cxn modelId="{7DE5352E-E04B-4172-89AC-DEBD331BC6DE}" type="presOf" srcId="{1D173EE2-5482-4050-9E9A-888308C6C63F}" destId="{BAE5714F-7606-4CAC-A454-44593668E724}" srcOrd="0" destOrd="0" presId="urn:microsoft.com/office/officeart/2008/layout/HorizontalMultiLevelHierarchy"/>
    <dgm:cxn modelId="{DD53B832-D34C-4153-9017-C79858B56541}" srcId="{66BCB58C-0D47-4199-8FE1-63BDED146729}" destId="{07D5A41B-766D-4F6D-9064-7020E12FF460}" srcOrd="2" destOrd="0" parTransId="{73B08E3A-DB1B-44B2-87D9-D67CAB66EBEE}" sibTransId="{CB8DF3C3-F52F-4019-8564-3DFE0A1868F6}"/>
    <dgm:cxn modelId="{A9B2123B-6468-477F-AC56-5EDA7A248484}" type="presOf" srcId="{F810F172-64CF-43BF-A8DF-C1273ACA0726}" destId="{D042DF39-27BC-4DA6-97D3-DCDB93448D6B}" srcOrd="0" destOrd="0" presId="urn:microsoft.com/office/officeart/2008/layout/HorizontalMultiLevelHierarchy"/>
    <dgm:cxn modelId="{C962613F-FA68-4512-86D2-3CFA89C02A8D}" srcId="{66BCB58C-0D47-4199-8FE1-63BDED146729}" destId="{73DA85EE-4A15-46F2-815E-DB1C1EC604A6}" srcOrd="5" destOrd="0" parTransId="{E514E038-63AF-4022-8859-CC57E0DFF547}" sibTransId="{CD91BF09-2B4D-4097-877F-524EB99FBED6}"/>
    <dgm:cxn modelId="{F317CC5C-0E0E-4CED-BB4C-09974E2A1583}" type="presOf" srcId="{B2C5DC48-A65B-4628-9CEB-E70B1AFE03DE}" destId="{6EAE1165-DA98-444B-81BF-16666F6C2EE9}" srcOrd="1" destOrd="0" presId="urn:microsoft.com/office/officeart/2008/layout/HorizontalMultiLevelHierarchy"/>
    <dgm:cxn modelId="{8A7D5341-AE24-4FDA-9214-C285F40F440F}" type="presOf" srcId="{045E4046-BA37-4F96-A5B9-453872C6E999}" destId="{993EFFFD-4949-4EF0-B0EE-C3592EF7C30B}" srcOrd="0" destOrd="0" presId="urn:microsoft.com/office/officeart/2008/layout/HorizontalMultiLevelHierarchy"/>
    <dgm:cxn modelId="{A13BFA43-E529-42CE-B1B8-4C3E274CA42F}" srcId="{66BCB58C-0D47-4199-8FE1-63BDED146729}" destId="{F810F172-64CF-43BF-A8DF-C1273ACA0726}" srcOrd="3" destOrd="0" parTransId="{B7B6DFFB-1701-4536-88FE-217CC6D89DD5}" sibTransId="{7E72751D-BA7F-47D6-84E5-28C94E71DC20}"/>
    <dgm:cxn modelId="{1D58A16B-6B23-4402-AC92-0D7B4C26BDF1}" type="presOf" srcId="{9A32090D-4492-43BB-BA0B-426ECC6855A4}" destId="{6AC6FCD5-7204-4E7C-989B-CBD8362E99AD}" srcOrd="1" destOrd="0" presId="urn:microsoft.com/office/officeart/2008/layout/HorizontalMultiLevelHierarchy"/>
    <dgm:cxn modelId="{9F7C7C6E-621F-455E-92CD-C22F67D4D9C1}" type="presOf" srcId="{2035916E-9CF7-40EA-B2AE-6238E466E77C}" destId="{6B0B4A03-A786-411C-8362-9A131916C76A}" srcOrd="0" destOrd="0" presId="urn:microsoft.com/office/officeart/2008/layout/HorizontalMultiLevelHierarchy"/>
    <dgm:cxn modelId="{E8BE2451-0F15-4024-8682-F8BA4A2AC638}" srcId="{66BCB58C-0D47-4199-8FE1-63BDED146729}" destId="{B2905D8C-5BB4-4987-A5CF-F9698573E173}" srcOrd="1" destOrd="0" parTransId="{9B4D2DC1-FBAF-4D6A-9452-DB4879EE1068}" sibTransId="{20ED1207-B125-4570-8802-CFE319248A8A}"/>
    <dgm:cxn modelId="{F16E8153-A497-4938-90CD-A5B8E61F3AF6}" type="presOf" srcId="{E514E038-63AF-4022-8859-CC57E0DFF547}" destId="{88CDC6A8-9339-46A6-B9EC-4C4FDE273185}" srcOrd="0" destOrd="0" presId="urn:microsoft.com/office/officeart/2008/layout/HorizontalMultiLevelHierarchy"/>
    <dgm:cxn modelId="{0DDD6086-AC94-467B-AF12-43EDF7A0FC41}" type="presOf" srcId="{B2C5DC48-A65B-4628-9CEB-E70B1AFE03DE}" destId="{31143F83-4872-4989-BB72-98DEE6A8324F}" srcOrd="0" destOrd="0" presId="urn:microsoft.com/office/officeart/2008/layout/HorizontalMultiLevelHierarchy"/>
    <dgm:cxn modelId="{7C593388-952C-4EDA-BF0A-9202CCBE6CD2}" type="presOf" srcId="{73B08E3A-DB1B-44B2-87D9-D67CAB66EBEE}" destId="{93A734DF-E872-4A7C-A9E5-761E0405ADC6}" srcOrd="1" destOrd="0" presId="urn:microsoft.com/office/officeart/2008/layout/HorizontalMultiLevelHierarchy"/>
    <dgm:cxn modelId="{DB6CCE8B-353E-473F-8D1E-3B1674ADB873}" type="presOf" srcId="{53178A74-CDDB-473C-9CC2-01E361BCAAB3}" destId="{517D1650-114B-499F-B2CB-5A0FB110CFB9}" srcOrd="0" destOrd="0" presId="urn:microsoft.com/office/officeart/2008/layout/HorizontalMultiLevelHierarchy"/>
    <dgm:cxn modelId="{0E21A08F-BA4C-499F-AAC1-E9E4847558F8}" type="presOf" srcId="{37582B7E-F9BC-4846-9C12-C08962AD9DAE}" destId="{4720310E-B255-4BFE-8EF8-D8168426352B}" srcOrd="0" destOrd="0" presId="urn:microsoft.com/office/officeart/2008/layout/HorizontalMultiLevelHierarchy"/>
    <dgm:cxn modelId="{171A429C-52DD-455B-9D93-90A7A24A4FA6}" srcId="{66BCB58C-0D47-4199-8FE1-63BDED146729}" destId="{23998B95-C877-4C89-BEDB-6DC240FF918F}" srcOrd="0" destOrd="0" parTransId="{C8CFA633-296F-425A-AD3F-0543000D7E31}" sibTransId="{7CC2F671-4A5B-4262-A8AF-F3236DB30FAB}"/>
    <dgm:cxn modelId="{D9739F9F-E7A9-4976-A09E-233CE50FD6CF}" type="presOf" srcId="{B7B6DFFB-1701-4536-88FE-217CC6D89DD5}" destId="{B08E8585-C083-41E2-8BD9-F602830AF175}" srcOrd="1" destOrd="0" presId="urn:microsoft.com/office/officeart/2008/layout/HorizontalMultiLevelHierarchy"/>
    <dgm:cxn modelId="{65400AAB-FAE3-40C5-A482-2F1CED4A7BC2}" type="presOf" srcId="{C8CFA633-296F-425A-AD3F-0543000D7E31}" destId="{BDC2AE23-D23F-4F25-9C7B-DD6882014081}" srcOrd="0" destOrd="0" presId="urn:microsoft.com/office/officeart/2008/layout/HorizontalMultiLevelHierarchy"/>
    <dgm:cxn modelId="{015FB2AC-B526-410F-897D-335FF843A711}" type="presOf" srcId="{B2905D8C-5BB4-4987-A5CF-F9698573E173}" destId="{0DF2655C-F5D3-409B-94C5-05AFAF55F7C7}" srcOrd="0" destOrd="0" presId="urn:microsoft.com/office/officeart/2008/layout/HorizontalMultiLevelHierarchy"/>
    <dgm:cxn modelId="{2C8CC3B4-7CA9-47A0-870F-3464E1B69D0A}" srcId="{0AEA5503-C921-4653-827A-141311A7399D}" destId="{66BCB58C-0D47-4199-8FE1-63BDED146729}" srcOrd="0" destOrd="0" parTransId="{BC705B10-9DAA-479E-A499-A241B6058CF2}" sibTransId="{1EA28DF4-8F1A-4766-A3D7-A8CD9ABEEC74}"/>
    <dgm:cxn modelId="{66CCBDBA-0518-4DDA-B10E-E23DEDB35226}" type="presOf" srcId="{53178A74-CDDB-473C-9CC2-01E361BCAAB3}" destId="{C3E06702-3E79-434A-876B-1089FB59B5D8}" srcOrd="1" destOrd="0" presId="urn:microsoft.com/office/officeart/2008/layout/HorizontalMultiLevelHierarchy"/>
    <dgm:cxn modelId="{9EC203BC-E631-442A-B3FB-3F22F9DC2FDE}" type="presOf" srcId="{9B4D2DC1-FBAF-4D6A-9452-DB4879EE1068}" destId="{30AA453C-3A6C-4AB5-A5BD-DFDF6AC5337A}" srcOrd="1" destOrd="0" presId="urn:microsoft.com/office/officeart/2008/layout/HorizontalMultiLevelHierarchy"/>
    <dgm:cxn modelId="{0A4947BF-9134-4E05-810C-DF00DDCA1586}" type="presOf" srcId="{73DA85EE-4A15-46F2-815E-DB1C1EC604A6}" destId="{C7D4F191-BF2E-4D96-9810-81C0A659D960}" srcOrd="0" destOrd="0" presId="urn:microsoft.com/office/officeart/2008/layout/HorizontalMultiLevelHierarchy"/>
    <dgm:cxn modelId="{A0FED2C2-93F6-4211-B3F8-7E40288C95FA}" srcId="{66BCB58C-0D47-4199-8FE1-63BDED146729}" destId="{2035916E-9CF7-40EA-B2AE-6238E466E77C}" srcOrd="4" destOrd="0" parTransId="{045E4046-BA37-4F96-A5B9-453872C6E999}" sibTransId="{6B06E923-43DC-4FFD-8D4C-307E23753C15}"/>
    <dgm:cxn modelId="{39C375CA-7810-45FB-BB04-4D3AB649F24D}" type="presOf" srcId="{C8CFA633-296F-425A-AD3F-0543000D7E31}" destId="{8DC2CA0B-D74E-4408-BBD7-4566E948442A}" srcOrd="1" destOrd="0" presId="urn:microsoft.com/office/officeart/2008/layout/HorizontalMultiLevelHierarchy"/>
    <dgm:cxn modelId="{B78E57CB-9308-4FB8-B01B-0C4EB4A9923C}" type="presOf" srcId="{73B08E3A-DB1B-44B2-87D9-D67CAB66EBEE}" destId="{13CC0E3C-90DE-4985-AF64-C2C6EBC1017E}" srcOrd="0" destOrd="0" presId="urn:microsoft.com/office/officeart/2008/layout/HorizontalMultiLevelHierarchy"/>
    <dgm:cxn modelId="{A60876D5-42F3-4299-8768-069AAE3E1B7D}" srcId="{66BCB58C-0D47-4199-8FE1-63BDED146729}" destId="{C73E583B-8EA1-4501-9187-B389CCF5B9A8}" srcOrd="6" destOrd="0" parTransId="{53178A74-CDDB-473C-9CC2-01E361BCAAB3}" sibTransId="{2168EA02-5175-4151-AA82-E005B842CEE4}"/>
    <dgm:cxn modelId="{DC48DAD5-FDAA-4BCD-AD3E-668EC0751869}" type="presOf" srcId="{66BCB58C-0D47-4199-8FE1-63BDED146729}" destId="{32C36331-EF12-40C6-A935-DABA16899143}" srcOrd="0" destOrd="0" presId="urn:microsoft.com/office/officeart/2008/layout/HorizontalMultiLevelHierarchy"/>
    <dgm:cxn modelId="{2E7B80E8-BD16-4F84-BF06-40474642A290}" srcId="{66BCB58C-0D47-4199-8FE1-63BDED146729}" destId="{1D173EE2-5482-4050-9E9A-888308C6C63F}" srcOrd="8" destOrd="0" parTransId="{B2C5DC48-A65B-4628-9CEB-E70B1AFE03DE}" sibTransId="{A4C8F7BE-497B-4D39-BC62-84F1817F8FBA}"/>
    <dgm:cxn modelId="{402168EA-7583-4813-82BE-61644923CB21}" srcId="{66BCB58C-0D47-4199-8FE1-63BDED146729}" destId="{37582B7E-F9BC-4846-9C12-C08962AD9DAE}" srcOrd="7" destOrd="0" parTransId="{9A32090D-4492-43BB-BA0B-426ECC6855A4}" sibTransId="{2398A056-07A0-489E-81B4-23BB75B1420B}"/>
    <dgm:cxn modelId="{06AC80F3-91FE-4106-A0F9-4CA37C19ECC3}" type="presOf" srcId="{B7B6DFFB-1701-4536-88FE-217CC6D89DD5}" destId="{E4F98990-4EB7-4428-8F24-0FAF88BB4F7E}" srcOrd="0" destOrd="0" presId="urn:microsoft.com/office/officeart/2008/layout/HorizontalMultiLevelHierarchy"/>
    <dgm:cxn modelId="{03A2E1F8-1E78-4A58-AE9F-7F623191B6A7}" type="presOf" srcId="{045E4046-BA37-4F96-A5B9-453872C6E999}" destId="{4E385B76-B84A-4E7F-BE9D-ED3AD366DF38}" srcOrd="1" destOrd="0" presId="urn:microsoft.com/office/officeart/2008/layout/HorizontalMultiLevelHierarchy"/>
    <dgm:cxn modelId="{609E73FF-953C-459A-9F0E-B7806A9FDB12}" type="presOf" srcId="{0AEA5503-C921-4653-827A-141311A7399D}" destId="{3EF32609-909C-45B3-A223-8CF903F3EAB5}" srcOrd="0" destOrd="0" presId="urn:microsoft.com/office/officeart/2008/layout/HorizontalMultiLevelHierarchy"/>
    <dgm:cxn modelId="{A92128E2-B089-4E10-AA04-E6D570151ACD}" type="presParOf" srcId="{3EF32609-909C-45B3-A223-8CF903F3EAB5}" destId="{FA4FC443-FC75-4673-97D4-D9A6A2954B6B}" srcOrd="0" destOrd="0" presId="urn:microsoft.com/office/officeart/2008/layout/HorizontalMultiLevelHierarchy"/>
    <dgm:cxn modelId="{31C60318-552F-4AB2-ABCA-809EEF2FFFBE}" type="presParOf" srcId="{FA4FC443-FC75-4673-97D4-D9A6A2954B6B}" destId="{32C36331-EF12-40C6-A935-DABA16899143}" srcOrd="0" destOrd="0" presId="urn:microsoft.com/office/officeart/2008/layout/HorizontalMultiLevelHierarchy"/>
    <dgm:cxn modelId="{43EDB3AE-B038-4DB4-84D9-7A3BB707718E}" type="presParOf" srcId="{FA4FC443-FC75-4673-97D4-D9A6A2954B6B}" destId="{C0748ADE-EC87-4831-B0B8-C9CC2D70A114}" srcOrd="1" destOrd="0" presId="urn:microsoft.com/office/officeart/2008/layout/HorizontalMultiLevelHierarchy"/>
    <dgm:cxn modelId="{6402CA86-DDBA-4E02-9654-8CDF1DF9EE78}" type="presParOf" srcId="{C0748ADE-EC87-4831-B0B8-C9CC2D70A114}" destId="{BDC2AE23-D23F-4F25-9C7B-DD6882014081}" srcOrd="0" destOrd="0" presId="urn:microsoft.com/office/officeart/2008/layout/HorizontalMultiLevelHierarchy"/>
    <dgm:cxn modelId="{89D42322-3B77-41C4-90E6-6294A488B29E}" type="presParOf" srcId="{BDC2AE23-D23F-4F25-9C7B-DD6882014081}" destId="{8DC2CA0B-D74E-4408-BBD7-4566E948442A}" srcOrd="0" destOrd="0" presId="urn:microsoft.com/office/officeart/2008/layout/HorizontalMultiLevelHierarchy"/>
    <dgm:cxn modelId="{F86B2090-F631-4D90-A2BA-171AE64BA70B}" type="presParOf" srcId="{C0748ADE-EC87-4831-B0B8-C9CC2D70A114}" destId="{E1FA3EFB-A357-49B3-A2C3-A8336A4597D5}" srcOrd="1" destOrd="0" presId="urn:microsoft.com/office/officeart/2008/layout/HorizontalMultiLevelHierarchy"/>
    <dgm:cxn modelId="{D92A9F56-503F-498C-A7D7-6BFC437A2F09}" type="presParOf" srcId="{E1FA3EFB-A357-49B3-A2C3-A8336A4597D5}" destId="{F39E1A80-4E31-4176-9D04-3BBC5F396E93}" srcOrd="0" destOrd="0" presId="urn:microsoft.com/office/officeart/2008/layout/HorizontalMultiLevelHierarchy"/>
    <dgm:cxn modelId="{8AA61BA5-C37E-40C6-9C2C-A03834A88889}" type="presParOf" srcId="{E1FA3EFB-A357-49B3-A2C3-A8336A4597D5}" destId="{579B3239-9467-45CF-BCA7-2256F2F8E97B}" srcOrd="1" destOrd="0" presId="urn:microsoft.com/office/officeart/2008/layout/HorizontalMultiLevelHierarchy"/>
    <dgm:cxn modelId="{1E27C73C-08F5-4CB3-9ADC-35D097E537BE}" type="presParOf" srcId="{C0748ADE-EC87-4831-B0B8-C9CC2D70A114}" destId="{AC3A4EEB-1178-4F03-9BA8-05CA794A7602}" srcOrd="2" destOrd="0" presId="urn:microsoft.com/office/officeart/2008/layout/HorizontalMultiLevelHierarchy"/>
    <dgm:cxn modelId="{AB658BDA-DA43-41B4-9FBD-83781B929B3F}" type="presParOf" srcId="{AC3A4EEB-1178-4F03-9BA8-05CA794A7602}" destId="{30AA453C-3A6C-4AB5-A5BD-DFDF6AC5337A}" srcOrd="0" destOrd="0" presId="urn:microsoft.com/office/officeart/2008/layout/HorizontalMultiLevelHierarchy"/>
    <dgm:cxn modelId="{A24C97F2-FEBB-48A5-9250-C6FD8797D66D}" type="presParOf" srcId="{C0748ADE-EC87-4831-B0B8-C9CC2D70A114}" destId="{9FB29C5F-37D7-4561-83A5-F6F6940B472B}" srcOrd="3" destOrd="0" presId="urn:microsoft.com/office/officeart/2008/layout/HorizontalMultiLevelHierarchy"/>
    <dgm:cxn modelId="{FD38F96B-456D-4919-932F-AF0B2B64FCC1}" type="presParOf" srcId="{9FB29C5F-37D7-4561-83A5-F6F6940B472B}" destId="{0DF2655C-F5D3-409B-94C5-05AFAF55F7C7}" srcOrd="0" destOrd="0" presId="urn:microsoft.com/office/officeart/2008/layout/HorizontalMultiLevelHierarchy"/>
    <dgm:cxn modelId="{8FD5ED33-8639-4CE9-86D2-EBD5A327B91C}" type="presParOf" srcId="{9FB29C5F-37D7-4561-83A5-F6F6940B472B}" destId="{8B8320C1-E3BD-4120-AA46-6A5972177A5B}" srcOrd="1" destOrd="0" presId="urn:microsoft.com/office/officeart/2008/layout/HorizontalMultiLevelHierarchy"/>
    <dgm:cxn modelId="{AC0A3B10-F4F5-4E36-8421-BD6224A9FD34}" type="presParOf" srcId="{C0748ADE-EC87-4831-B0B8-C9CC2D70A114}" destId="{13CC0E3C-90DE-4985-AF64-C2C6EBC1017E}" srcOrd="4" destOrd="0" presId="urn:microsoft.com/office/officeart/2008/layout/HorizontalMultiLevelHierarchy"/>
    <dgm:cxn modelId="{85380AAD-8D27-4C52-8CD3-F6015A29ECFE}" type="presParOf" srcId="{13CC0E3C-90DE-4985-AF64-C2C6EBC1017E}" destId="{93A734DF-E872-4A7C-A9E5-761E0405ADC6}" srcOrd="0" destOrd="0" presId="urn:microsoft.com/office/officeart/2008/layout/HorizontalMultiLevelHierarchy"/>
    <dgm:cxn modelId="{79566D33-4AFE-4328-95E0-A5BEE90A45C6}" type="presParOf" srcId="{C0748ADE-EC87-4831-B0B8-C9CC2D70A114}" destId="{4D482B75-274F-4B74-A7C4-C5FD0AC4769C}" srcOrd="5" destOrd="0" presId="urn:microsoft.com/office/officeart/2008/layout/HorizontalMultiLevelHierarchy"/>
    <dgm:cxn modelId="{4D7A9112-D544-487F-9789-9C0715315404}" type="presParOf" srcId="{4D482B75-274F-4B74-A7C4-C5FD0AC4769C}" destId="{7BC30A84-4C46-4666-AF51-468C9BB3D5BF}" srcOrd="0" destOrd="0" presId="urn:microsoft.com/office/officeart/2008/layout/HorizontalMultiLevelHierarchy"/>
    <dgm:cxn modelId="{544EB4AC-5F2E-4926-A647-DDC7B867C837}" type="presParOf" srcId="{4D482B75-274F-4B74-A7C4-C5FD0AC4769C}" destId="{BE5EA1F4-1D94-4EA4-A547-AFCE2B0ACAB8}" srcOrd="1" destOrd="0" presId="urn:microsoft.com/office/officeart/2008/layout/HorizontalMultiLevelHierarchy"/>
    <dgm:cxn modelId="{EA4A8501-11BD-4E1C-9950-ADDB9244E744}" type="presParOf" srcId="{C0748ADE-EC87-4831-B0B8-C9CC2D70A114}" destId="{E4F98990-4EB7-4428-8F24-0FAF88BB4F7E}" srcOrd="6" destOrd="0" presId="urn:microsoft.com/office/officeart/2008/layout/HorizontalMultiLevelHierarchy"/>
    <dgm:cxn modelId="{907AEB2A-FB15-4AAD-831E-A1AF96056B8D}" type="presParOf" srcId="{E4F98990-4EB7-4428-8F24-0FAF88BB4F7E}" destId="{B08E8585-C083-41E2-8BD9-F602830AF175}" srcOrd="0" destOrd="0" presId="urn:microsoft.com/office/officeart/2008/layout/HorizontalMultiLevelHierarchy"/>
    <dgm:cxn modelId="{AA69035C-5ECD-44C0-B760-1398C5F64595}" type="presParOf" srcId="{C0748ADE-EC87-4831-B0B8-C9CC2D70A114}" destId="{998CD055-F6BE-41C9-8410-FACDEB147E72}" srcOrd="7" destOrd="0" presId="urn:microsoft.com/office/officeart/2008/layout/HorizontalMultiLevelHierarchy"/>
    <dgm:cxn modelId="{6CE9DF46-3C7B-46D8-B12B-28FB5AA9C78F}" type="presParOf" srcId="{998CD055-F6BE-41C9-8410-FACDEB147E72}" destId="{D042DF39-27BC-4DA6-97D3-DCDB93448D6B}" srcOrd="0" destOrd="0" presId="urn:microsoft.com/office/officeart/2008/layout/HorizontalMultiLevelHierarchy"/>
    <dgm:cxn modelId="{AA5AA670-1BA2-42F4-ABB7-33FBF8036052}" type="presParOf" srcId="{998CD055-F6BE-41C9-8410-FACDEB147E72}" destId="{16F50B5B-87D7-4AC7-ABF4-13B9BAA4DE29}" srcOrd="1" destOrd="0" presId="urn:microsoft.com/office/officeart/2008/layout/HorizontalMultiLevelHierarchy"/>
    <dgm:cxn modelId="{0630B0AE-9CD0-446B-820A-C9CD8F4D2CE4}" type="presParOf" srcId="{C0748ADE-EC87-4831-B0B8-C9CC2D70A114}" destId="{993EFFFD-4949-4EF0-B0EE-C3592EF7C30B}" srcOrd="8" destOrd="0" presId="urn:microsoft.com/office/officeart/2008/layout/HorizontalMultiLevelHierarchy"/>
    <dgm:cxn modelId="{567DDFA4-2544-45EA-BA0B-66D48604EA8D}" type="presParOf" srcId="{993EFFFD-4949-4EF0-B0EE-C3592EF7C30B}" destId="{4E385B76-B84A-4E7F-BE9D-ED3AD366DF38}" srcOrd="0" destOrd="0" presId="urn:microsoft.com/office/officeart/2008/layout/HorizontalMultiLevelHierarchy"/>
    <dgm:cxn modelId="{4F3FDB90-0BA3-47A9-AAA5-7F54362FCA4C}" type="presParOf" srcId="{C0748ADE-EC87-4831-B0B8-C9CC2D70A114}" destId="{9A214385-10A8-46A8-BD46-2D1BCE8A3698}" srcOrd="9" destOrd="0" presId="urn:microsoft.com/office/officeart/2008/layout/HorizontalMultiLevelHierarchy"/>
    <dgm:cxn modelId="{7E163D99-3A6D-413D-91F4-D991CB19BA2C}" type="presParOf" srcId="{9A214385-10A8-46A8-BD46-2D1BCE8A3698}" destId="{6B0B4A03-A786-411C-8362-9A131916C76A}" srcOrd="0" destOrd="0" presId="urn:microsoft.com/office/officeart/2008/layout/HorizontalMultiLevelHierarchy"/>
    <dgm:cxn modelId="{1A8A9F76-5CC4-425A-8A23-2B0B2B01412B}" type="presParOf" srcId="{9A214385-10A8-46A8-BD46-2D1BCE8A3698}" destId="{975EC4BE-EAB4-4C61-9932-00F643DF0909}" srcOrd="1" destOrd="0" presId="urn:microsoft.com/office/officeart/2008/layout/HorizontalMultiLevelHierarchy"/>
    <dgm:cxn modelId="{128F7E02-0FDD-404C-8F7A-3F1E811F3952}" type="presParOf" srcId="{C0748ADE-EC87-4831-B0B8-C9CC2D70A114}" destId="{88CDC6A8-9339-46A6-B9EC-4C4FDE273185}" srcOrd="10" destOrd="0" presId="urn:microsoft.com/office/officeart/2008/layout/HorizontalMultiLevelHierarchy"/>
    <dgm:cxn modelId="{460DA280-786A-464D-8E31-E6564453F5CD}" type="presParOf" srcId="{88CDC6A8-9339-46A6-B9EC-4C4FDE273185}" destId="{9D913AC5-42B3-4645-B56F-C8A8073373D5}" srcOrd="0" destOrd="0" presId="urn:microsoft.com/office/officeart/2008/layout/HorizontalMultiLevelHierarchy"/>
    <dgm:cxn modelId="{82F2B68C-07FB-47B6-BF43-997B72D7A4BB}" type="presParOf" srcId="{C0748ADE-EC87-4831-B0B8-C9CC2D70A114}" destId="{9544AE08-66EB-4FDA-A998-13217213304C}" srcOrd="11" destOrd="0" presId="urn:microsoft.com/office/officeart/2008/layout/HorizontalMultiLevelHierarchy"/>
    <dgm:cxn modelId="{C40DF67C-4CD3-460D-9923-EDA8017F62DC}" type="presParOf" srcId="{9544AE08-66EB-4FDA-A998-13217213304C}" destId="{C7D4F191-BF2E-4D96-9810-81C0A659D960}" srcOrd="0" destOrd="0" presId="urn:microsoft.com/office/officeart/2008/layout/HorizontalMultiLevelHierarchy"/>
    <dgm:cxn modelId="{D0F3D01A-474E-40E1-B05C-F234276E8F6A}" type="presParOf" srcId="{9544AE08-66EB-4FDA-A998-13217213304C}" destId="{D6644ED2-3A6E-42DF-B050-1C16762067BF}" srcOrd="1" destOrd="0" presId="urn:microsoft.com/office/officeart/2008/layout/HorizontalMultiLevelHierarchy"/>
    <dgm:cxn modelId="{0DE5EC78-EF62-49B9-9588-D7E9D8F85242}" type="presParOf" srcId="{C0748ADE-EC87-4831-B0B8-C9CC2D70A114}" destId="{517D1650-114B-499F-B2CB-5A0FB110CFB9}" srcOrd="12" destOrd="0" presId="urn:microsoft.com/office/officeart/2008/layout/HorizontalMultiLevelHierarchy"/>
    <dgm:cxn modelId="{58C6517A-1649-4B46-9281-EC8F60C98357}" type="presParOf" srcId="{517D1650-114B-499F-B2CB-5A0FB110CFB9}" destId="{C3E06702-3E79-434A-876B-1089FB59B5D8}" srcOrd="0" destOrd="0" presId="urn:microsoft.com/office/officeart/2008/layout/HorizontalMultiLevelHierarchy"/>
    <dgm:cxn modelId="{40320426-7199-4A71-9A38-E488E815641F}" type="presParOf" srcId="{C0748ADE-EC87-4831-B0B8-C9CC2D70A114}" destId="{A09F51B7-0EA8-40C6-BDEE-1779DE71C096}" srcOrd="13" destOrd="0" presId="urn:microsoft.com/office/officeart/2008/layout/HorizontalMultiLevelHierarchy"/>
    <dgm:cxn modelId="{0042F487-888D-4199-A791-C8F38E064896}" type="presParOf" srcId="{A09F51B7-0EA8-40C6-BDEE-1779DE71C096}" destId="{854A787C-6FD7-4187-91B5-350E4048296E}" srcOrd="0" destOrd="0" presId="urn:microsoft.com/office/officeart/2008/layout/HorizontalMultiLevelHierarchy"/>
    <dgm:cxn modelId="{C3734217-018A-4CDB-BAC2-AD1B95ADB72F}" type="presParOf" srcId="{A09F51B7-0EA8-40C6-BDEE-1779DE71C096}" destId="{435A1A33-E4E4-497D-9EB6-552261B4BC0A}" srcOrd="1" destOrd="0" presId="urn:microsoft.com/office/officeart/2008/layout/HorizontalMultiLevelHierarchy"/>
    <dgm:cxn modelId="{06A92193-64B6-43F2-ABF0-C6AEF4DBE686}" type="presParOf" srcId="{C0748ADE-EC87-4831-B0B8-C9CC2D70A114}" destId="{233D5FCA-335C-4BEE-95B3-47A18788A3A8}" srcOrd="14" destOrd="0" presId="urn:microsoft.com/office/officeart/2008/layout/HorizontalMultiLevelHierarchy"/>
    <dgm:cxn modelId="{AF7DC320-6AB6-44A8-BBAA-E72A76C9548D}" type="presParOf" srcId="{233D5FCA-335C-4BEE-95B3-47A18788A3A8}" destId="{6AC6FCD5-7204-4E7C-989B-CBD8362E99AD}" srcOrd="0" destOrd="0" presId="urn:microsoft.com/office/officeart/2008/layout/HorizontalMultiLevelHierarchy"/>
    <dgm:cxn modelId="{EE32319B-7891-4C9A-9196-B9EDD2F8F1C0}" type="presParOf" srcId="{C0748ADE-EC87-4831-B0B8-C9CC2D70A114}" destId="{C158AE5C-D51A-42FB-A144-5F4D41154446}" srcOrd="15" destOrd="0" presId="urn:microsoft.com/office/officeart/2008/layout/HorizontalMultiLevelHierarchy"/>
    <dgm:cxn modelId="{470F8CD8-9ADE-4C06-B5C0-C20434CBD9F6}" type="presParOf" srcId="{C158AE5C-D51A-42FB-A144-5F4D41154446}" destId="{4720310E-B255-4BFE-8EF8-D8168426352B}" srcOrd="0" destOrd="0" presId="urn:microsoft.com/office/officeart/2008/layout/HorizontalMultiLevelHierarchy"/>
    <dgm:cxn modelId="{33316E31-E87F-4AEA-BFD4-8620DB611187}" type="presParOf" srcId="{C158AE5C-D51A-42FB-A144-5F4D41154446}" destId="{3B38E931-EBC4-4EE3-9200-1D941944BE03}" srcOrd="1" destOrd="0" presId="urn:microsoft.com/office/officeart/2008/layout/HorizontalMultiLevelHierarchy"/>
    <dgm:cxn modelId="{352B3152-FDFE-4C66-A687-729BCB1EA871}" type="presParOf" srcId="{C0748ADE-EC87-4831-B0B8-C9CC2D70A114}" destId="{31143F83-4872-4989-BB72-98DEE6A8324F}" srcOrd="16" destOrd="0" presId="urn:microsoft.com/office/officeart/2008/layout/HorizontalMultiLevelHierarchy"/>
    <dgm:cxn modelId="{8725DE11-E221-45BF-8502-D58D146941BC}" type="presParOf" srcId="{31143F83-4872-4989-BB72-98DEE6A8324F}" destId="{6EAE1165-DA98-444B-81BF-16666F6C2EE9}" srcOrd="0" destOrd="0" presId="urn:microsoft.com/office/officeart/2008/layout/HorizontalMultiLevelHierarchy"/>
    <dgm:cxn modelId="{84A7B3D6-6661-4CA3-9AC2-39774C03C0AB}" type="presParOf" srcId="{C0748ADE-EC87-4831-B0B8-C9CC2D70A114}" destId="{873F9E9B-99D8-487F-B1FB-B87EFA6EF37E}" srcOrd="17" destOrd="0" presId="urn:microsoft.com/office/officeart/2008/layout/HorizontalMultiLevelHierarchy"/>
    <dgm:cxn modelId="{62F69D8F-B9B0-497F-961E-B7E2C63F531D}" type="presParOf" srcId="{873F9E9B-99D8-487F-B1FB-B87EFA6EF37E}" destId="{BAE5714F-7606-4CAC-A454-44593668E724}" srcOrd="0" destOrd="0" presId="urn:microsoft.com/office/officeart/2008/layout/HorizontalMultiLevelHierarchy"/>
    <dgm:cxn modelId="{5AA3F5B6-0E6D-40D1-B067-98625A85B1E0}" type="presParOf" srcId="{873F9E9B-99D8-487F-B1FB-B87EFA6EF37E}" destId="{0A5ED488-6645-4E83-9D39-7890D9ED68C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B672A4-BCB3-42E9-8F8D-385F5687BBD1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03F9C02F-B970-4600-B6E3-9196D050529D}">
      <dgm:prSet phldrT="[Tekst]"/>
      <dgm:spPr/>
      <dgm:t>
        <a:bodyPr/>
        <a:lstStyle/>
        <a:p>
          <a:r>
            <a:rPr lang="pl-PL" dirty="0"/>
            <a:t>Rozwiązania TSP</a:t>
          </a:r>
        </a:p>
      </dgm:t>
    </dgm:pt>
    <dgm:pt modelId="{A81259DF-E6A7-47E4-BB3E-209F4174F16F}" type="parTrans" cxnId="{A97A7286-39F8-4B47-A324-35903DC77833}">
      <dgm:prSet/>
      <dgm:spPr/>
      <dgm:t>
        <a:bodyPr/>
        <a:lstStyle/>
        <a:p>
          <a:endParaRPr lang="pl-PL"/>
        </a:p>
      </dgm:t>
    </dgm:pt>
    <dgm:pt modelId="{5BDBE9E7-D603-48C7-8AA1-FFE206789A11}" type="sibTrans" cxnId="{A97A7286-39F8-4B47-A324-35903DC77833}">
      <dgm:prSet/>
      <dgm:spPr/>
      <dgm:t>
        <a:bodyPr/>
        <a:lstStyle/>
        <a:p>
          <a:endParaRPr lang="pl-PL"/>
        </a:p>
      </dgm:t>
    </dgm:pt>
    <dgm:pt modelId="{2E0DC507-1636-4EFA-86D0-25953FA45E61}">
      <dgm:prSet phldrT="[Tekst]"/>
      <dgm:spPr/>
      <dgm:t>
        <a:bodyPr/>
        <a:lstStyle/>
        <a:p>
          <a:r>
            <a:rPr lang="pl-PL"/>
            <a:t>poziom zapasów produktu w każdym punkcie nadania</a:t>
          </a:r>
          <a:endParaRPr lang="pl-PL" dirty="0"/>
        </a:p>
      </dgm:t>
    </dgm:pt>
    <dgm:pt modelId="{7279FBC3-1B27-495F-B124-9DA5102ED409}" type="parTrans" cxnId="{A3713D70-502E-430D-958D-8567FC27B247}">
      <dgm:prSet/>
      <dgm:spPr/>
      <dgm:t>
        <a:bodyPr/>
        <a:lstStyle/>
        <a:p>
          <a:endParaRPr lang="pl-PL"/>
        </a:p>
      </dgm:t>
    </dgm:pt>
    <dgm:pt modelId="{C2968E09-95F8-4BE1-AD18-C1B70C8BC5D6}" type="sibTrans" cxnId="{A3713D70-502E-430D-958D-8567FC27B247}">
      <dgm:prSet/>
      <dgm:spPr/>
      <dgm:t>
        <a:bodyPr/>
        <a:lstStyle/>
        <a:p>
          <a:endParaRPr lang="pl-PL"/>
        </a:p>
      </dgm:t>
    </dgm:pt>
    <dgm:pt modelId="{EAAB4FB3-D537-459A-989A-2044BFCC8153}">
      <dgm:prSet/>
      <dgm:spPr/>
      <dgm:t>
        <a:bodyPr/>
        <a:lstStyle/>
        <a:p>
          <a:r>
            <a:rPr lang="pl-PL" dirty="0"/>
            <a:t>wielkość popytu </a:t>
          </a:r>
          <a:br>
            <a:rPr lang="pl-PL" dirty="0"/>
          </a:br>
          <a:r>
            <a:rPr lang="pl-PL" dirty="0"/>
            <a:t>w każdym punkcie odbioru</a:t>
          </a:r>
        </a:p>
      </dgm:t>
    </dgm:pt>
    <dgm:pt modelId="{148D237E-7A86-4A81-B059-95D7F08DA169}" type="parTrans" cxnId="{F07495C3-D0B5-482A-9E5A-47ECAA83DB3A}">
      <dgm:prSet/>
      <dgm:spPr/>
      <dgm:t>
        <a:bodyPr/>
        <a:lstStyle/>
        <a:p>
          <a:endParaRPr lang="pl-PL"/>
        </a:p>
      </dgm:t>
    </dgm:pt>
    <dgm:pt modelId="{F173DBFB-0B6F-437B-8995-7EFECDCC2FA9}" type="sibTrans" cxnId="{F07495C3-D0B5-482A-9E5A-47ECAA83DB3A}">
      <dgm:prSet/>
      <dgm:spPr/>
      <dgm:t>
        <a:bodyPr/>
        <a:lstStyle/>
        <a:p>
          <a:endParaRPr lang="pl-PL"/>
        </a:p>
      </dgm:t>
    </dgm:pt>
    <dgm:pt modelId="{9C5986CA-C294-420A-9E91-C2B2066EF42C}">
      <dgm:prSet/>
      <dgm:spPr/>
      <dgm:t>
        <a:bodyPr/>
        <a:lstStyle/>
        <a:p>
          <a:r>
            <a:rPr lang="pl-PL" dirty="0"/>
            <a:t>koszty transportu </a:t>
          </a:r>
          <a:br>
            <a:rPr lang="pl-PL" dirty="0"/>
          </a:br>
          <a:r>
            <a:rPr lang="pl-PL" dirty="0"/>
            <a:t>z każdego punktu nadania do każdego punktu odbioru</a:t>
          </a:r>
        </a:p>
      </dgm:t>
    </dgm:pt>
    <dgm:pt modelId="{66978AB7-4881-466B-87EB-4E30C7251E3F}" type="parTrans" cxnId="{CF1C02DE-C54B-4621-847F-0F2825220B68}">
      <dgm:prSet/>
      <dgm:spPr/>
      <dgm:t>
        <a:bodyPr/>
        <a:lstStyle/>
        <a:p>
          <a:endParaRPr lang="pl-PL"/>
        </a:p>
      </dgm:t>
    </dgm:pt>
    <dgm:pt modelId="{0DA6D496-6E8E-4555-A83D-EA540DBA0060}" type="sibTrans" cxnId="{CF1C02DE-C54B-4621-847F-0F2825220B68}">
      <dgm:prSet/>
      <dgm:spPr/>
      <dgm:t>
        <a:bodyPr/>
        <a:lstStyle/>
        <a:p>
          <a:endParaRPr lang="pl-PL"/>
        </a:p>
      </dgm:t>
    </dgm:pt>
    <dgm:pt modelId="{D17BB1F0-1301-43FB-A399-E4E357DD90C6}" type="pres">
      <dgm:prSet presAssocID="{49B672A4-BCB3-42E9-8F8D-385F5687BBD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DA2B594-144D-4CA8-91BA-7C8F612D1413}" type="pres">
      <dgm:prSet presAssocID="{03F9C02F-B970-4600-B6E3-9196D050529D}" presName="hierRoot1" presStyleCnt="0">
        <dgm:presLayoutVars>
          <dgm:hierBranch val="init"/>
        </dgm:presLayoutVars>
      </dgm:prSet>
      <dgm:spPr/>
    </dgm:pt>
    <dgm:pt modelId="{635B805C-AC30-4A7A-AD99-39314009D32A}" type="pres">
      <dgm:prSet presAssocID="{03F9C02F-B970-4600-B6E3-9196D050529D}" presName="rootComposite1" presStyleCnt="0"/>
      <dgm:spPr/>
    </dgm:pt>
    <dgm:pt modelId="{9D90B3B8-4833-46B4-89CD-254CC30A8249}" type="pres">
      <dgm:prSet presAssocID="{03F9C02F-B970-4600-B6E3-9196D050529D}" presName="rootText1" presStyleLbl="node0" presStyleIdx="0" presStyleCnt="1">
        <dgm:presLayoutVars>
          <dgm:chPref val="3"/>
        </dgm:presLayoutVars>
      </dgm:prSet>
      <dgm:spPr/>
    </dgm:pt>
    <dgm:pt modelId="{DD262EF1-782E-4CDE-97E9-8214DA6594F8}" type="pres">
      <dgm:prSet presAssocID="{03F9C02F-B970-4600-B6E3-9196D050529D}" presName="rootConnector1" presStyleLbl="node1" presStyleIdx="0" presStyleCnt="0"/>
      <dgm:spPr/>
    </dgm:pt>
    <dgm:pt modelId="{A06CAD11-D89B-4B19-B971-1B41968999BC}" type="pres">
      <dgm:prSet presAssocID="{03F9C02F-B970-4600-B6E3-9196D050529D}" presName="hierChild2" presStyleCnt="0"/>
      <dgm:spPr/>
    </dgm:pt>
    <dgm:pt modelId="{1A374847-6168-44B0-B455-F1D6C305D180}" type="pres">
      <dgm:prSet presAssocID="{7279FBC3-1B27-495F-B124-9DA5102ED409}" presName="Name37" presStyleLbl="parChTrans1D2" presStyleIdx="0" presStyleCnt="3"/>
      <dgm:spPr/>
    </dgm:pt>
    <dgm:pt modelId="{99BCE9A2-B743-4D92-B71F-066E39367303}" type="pres">
      <dgm:prSet presAssocID="{2E0DC507-1636-4EFA-86D0-25953FA45E61}" presName="hierRoot2" presStyleCnt="0">
        <dgm:presLayoutVars>
          <dgm:hierBranch val="init"/>
        </dgm:presLayoutVars>
      </dgm:prSet>
      <dgm:spPr/>
    </dgm:pt>
    <dgm:pt modelId="{27477E95-689A-40E6-AC77-F901C99FD7E4}" type="pres">
      <dgm:prSet presAssocID="{2E0DC507-1636-4EFA-86D0-25953FA45E61}" presName="rootComposite" presStyleCnt="0"/>
      <dgm:spPr/>
    </dgm:pt>
    <dgm:pt modelId="{7681CC6F-9C7E-4507-81DC-326FCF61BB3F}" type="pres">
      <dgm:prSet presAssocID="{2E0DC507-1636-4EFA-86D0-25953FA45E61}" presName="rootText" presStyleLbl="node2" presStyleIdx="0" presStyleCnt="3">
        <dgm:presLayoutVars>
          <dgm:chPref val="3"/>
        </dgm:presLayoutVars>
      </dgm:prSet>
      <dgm:spPr/>
    </dgm:pt>
    <dgm:pt modelId="{4FFBF594-51EE-41F4-9E67-ACD242AE2A22}" type="pres">
      <dgm:prSet presAssocID="{2E0DC507-1636-4EFA-86D0-25953FA45E61}" presName="rootConnector" presStyleLbl="node2" presStyleIdx="0" presStyleCnt="3"/>
      <dgm:spPr/>
    </dgm:pt>
    <dgm:pt modelId="{A0ACC7CD-7E86-4859-8297-8142965FDDD7}" type="pres">
      <dgm:prSet presAssocID="{2E0DC507-1636-4EFA-86D0-25953FA45E61}" presName="hierChild4" presStyleCnt="0"/>
      <dgm:spPr/>
    </dgm:pt>
    <dgm:pt modelId="{A01F0371-A34A-4B52-A0AD-7F075804ADB2}" type="pres">
      <dgm:prSet presAssocID="{2E0DC507-1636-4EFA-86D0-25953FA45E61}" presName="hierChild5" presStyleCnt="0"/>
      <dgm:spPr/>
    </dgm:pt>
    <dgm:pt modelId="{0E71B135-AF2B-4C46-9BAC-F19570195D09}" type="pres">
      <dgm:prSet presAssocID="{148D237E-7A86-4A81-B059-95D7F08DA169}" presName="Name37" presStyleLbl="parChTrans1D2" presStyleIdx="1" presStyleCnt="3"/>
      <dgm:spPr/>
    </dgm:pt>
    <dgm:pt modelId="{B89557A3-39F5-4BDF-8A40-F6863042F8AE}" type="pres">
      <dgm:prSet presAssocID="{EAAB4FB3-D537-459A-989A-2044BFCC8153}" presName="hierRoot2" presStyleCnt="0">
        <dgm:presLayoutVars>
          <dgm:hierBranch val="init"/>
        </dgm:presLayoutVars>
      </dgm:prSet>
      <dgm:spPr/>
    </dgm:pt>
    <dgm:pt modelId="{18F70F80-A3E4-4A1B-9525-1E18792408D6}" type="pres">
      <dgm:prSet presAssocID="{EAAB4FB3-D537-459A-989A-2044BFCC8153}" presName="rootComposite" presStyleCnt="0"/>
      <dgm:spPr/>
    </dgm:pt>
    <dgm:pt modelId="{7FB7534C-4579-4EC2-A31A-1CB580CB4EE3}" type="pres">
      <dgm:prSet presAssocID="{EAAB4FB3-D537-459A-989A-2044BFCC8153}" presName="rootText" presStyleLbl="node2" presStyleIdx="1" presStyleCnt="3">
        <dgm:presLayoutVars>
          <dgm:chPref val="3"/>
        </dgm:presLayoutVars>
      </dgm:prSet>
      <dgm:spPr/>
    </dgm:pt>
    <dgm:pt modelId="{4A74AFB3-55A5-4FED-A883-B6C000530084}" type="pres">
      <dgm:prSet presAssocID="{EAAB4FB3-D537-459A-989A-2044BFCC8153}" presName="rootConnector" presStyleLbl="node2" presStyleIdx="1" presStyleCnt="3"/>
      <dgm:spPr/>
    </dgm:pt>
    <dgm:pt modelId="{4A2E8AF7-D987-4ABA-A9DA-B249E1926AEB}" type="pres">
      <dgm:prSet presAssocID="{EAAB4FB3-D537-459A-989A-2044BFCC8153}" presName="hierChild4" presStyleCnt="0"/>
      <dgm:spPr/>
    </dgm:pt>
    <dgm:pt modelId="{47BB5860-62B1-4F17-8E7B-C96CA8C6DF34}" type="pres">
      <dgm:prSet presAssocID="{EAAB4FB3-D537-459A-989A-2044BFCC8153}" presName="hierChild5" presStyleCnt="0"/>
      <dgm:spPr/>
    </dgm:pt>
    <dgm:pt modelId="{2CAAB43D-35F6-4C53-8DB2-1F862E1979F8}" type="pres">
      <dgm:prSet presAssocID="{66978AB7-4881-466B-87EB-4E30C7251E3F}" presName="Name37" presStyleLbl="parChTrans1D2" presStyleIdx="2" presStyleCnt="3"/>
      <dgm:spPr/>
    </dgm:pt>
    <dgm:pt modelId="{5207E6BE-09A0-4641-A283-0F6055EA2DDD}" type="pres">
      <dgm:prSet presAssocID="{9C5986CA-C294-420A-9E91-C2B2066EF42C}" presName="hierRoot2" presStyleCnt="0">
        <dgm:presLayoutVars>
          <dgm:hierBranch val="init"/>
        </dgm:presLayoutVars>
      </dgm:prSet>
      <dgm:spPr/>
    </dgm:pt>
    <dgm:pt modelId="{A6D954B8-4EB3-4715-97E5-FED87195EEC9}" type="pres">
      <dgm:prSet presAssocID="{9C5986CA-C294-420A-9E91-C2B2066EF42C}" presName="rootComposite" presStyleCnt="0"/>
      <dgm:spPr/>
    </dgm:pt>
    <dgm:pt modelId="{36246240-889C-4EAC-991C-04E812CDACCD}" type="pres">
      <dgm:prSet presAssocID="{9C5986CA-C294-420A-9E91-C2B2066EF42C}" presName="rootText" presStyleLbl="node2" presStyleIdx="2" presStyleCnt="3">
        <dgm:presLayoutVars>
          <dgm:chPref val="3"/>
        </dgm:presLayoutVars>
      </dgm:prSet>
      <dgm:spPr/>
    </dgm:pt>
    <dgm:pt modelId="{9B19396A-5C92-4BCD-9EB2-CBC287048194}" type="pres">
      <dgm:prSet presAssocID="{9C5986CA-C294-420A-9E91-C2B2066EF42C}" presName="rootConnector" presStyleLbl="node2" presStyleIdx="2" presStyleCnt="3"/>
      <dgm:spPr/>
    </dgm:pt>
    <dgm:pt modelId="{442518EF-35E3-4CD4-990F-5974356F51F4}" type="pres">
      <dgm:prSet presAssocID="{9C5986CA-C294-420A-9E91-C2B2066EF42C}" presName="hierChild4" presStyleCnt="0"/>
      <dgm:spPr/>
    </dgm:pt>
    <dgm:pt modelId="{328CC611-DAB2-4F9F-9BD1-2E65869A0ACE}" type="pres">
      <dgm:prSet presAssocID="{9C5986CA-C294-420A-9E91-C2B2066EF42C}" presName="hierChild5" presStyleCnt="0"/>
      <dgm:spPr/>
    </dgm:pt>
    <dgm:pt modelId="{0878DEE5-0C52-44A6-AAFF-A254E278BB76}" type="pres">
      <dgm:prSet presAssocID="{03F9C02F-B970-4600-B6E3-9196D050529D}" presName="hierChild3" presStyleCnt="0"/>
      <dgm:spPr/>
    </dgm:pt>
  </dgm:ptLst>
  <dgm:cxnLst>
    <dgm:cxn modelId="{38CF9715-A9A7-4E7C-A97A-013F51B74A66}" type="presOf" srcId="{03F9C02F-B970-4600-B6E3-9196D050529D}" destId="{9D90B3B8-4833-46B4-89CD-254CC30A8249}" srcOrd="0" destOrd="0" presId="urn:microsoft.com/office/officeart/2005/8/layout/orgChart1"/>
    <dgm:cxn modelId="{1BD85A36-3E42-42A1-9CB0-BDC963227295}" type="presOf" srcId="{148D237E-7A86-4A81-B059-95D7F08DA169}" destId="{0E71B135-AF2B-4C46-9BAC-F19570195D09}" srcOrd="0" destOrd="0" presId="urn:microsoft.com/office/officeart/2005/8/layout/orgChart1"/>
    <dgm:cxn modelId="{A3713D70-502E-430D-958D-8567FC27B247}" srcId="{03F9C02F-B970-4600-B6E3-9196D050529D}" destId="{2E0DC507-1636-4EFA-86D0-25953FA45E61}" srcOrd="0" destOrd="0" parTransId="{7279FBC3-1B27-495F-B124-9DA5102ED409}" sibTransId="{C2968E09-95F8-4BE1-AD18-C1B70C8BC5D6}"/>
    <dgm:cxn modelId="{E760677A-1669-4219-8667-85A956B98505}" type="presOf" srcId="{9C5986CA-C294-420A-9E91-C2B2066EF42C}" destId="{36246240-889C-4EAC-991C-04E812CDACCD}" srcOrd="0" destOrd="0" presId="urn:microsoft.com/office/officeart/2005/8/layout/orgChart1"/>
    <dgm:cxn modelId="{17DC157C-344C-4937-B1CE-785AAA00E331}" type="presOf" srcId="{03F9C02F-B970-4600-B6E3-9196D050529D}" destId="{DD262EF1-782E-4CDE-97E9-8214DA6594F8}" srcOrd="1" destOrd="0" presId="urn:microsoft.com/office/officeart/2005/8/layout/orgChart1"/>
    <dgm:cxn modelId="{A97A7286-39F8-4B47-A324-35903DC77833}" srcId="{49B672A4-BCB3-42E9-8F8D-385F5687BBD1}" destId="{03F9C02F-B970-4600-B6E3-9196D050529D}" srcOrd="0" destOrd="0" parTransId="{A81259DF-E6A7-47E4-BB3E-209F4174F16F}" sibTransId="{5BDBE9E7-D603-48C7-8AA1-FFE206789A11}"/>
    <dgm:cxn modelId="{FD809789-D49C-47F6-B0E2-9DD4799BF90E}" type="presOf" srcId="{2E0DC507-1636-4EFA-86D0-25953FA45E61}" destId="{4FFBF594-51EE-41F4-9E67-ACD242AE2A22}" srcOrd="1" destOrd="0" presId="urn:microsoft.com/office/officeart/2005/8/layout/orgChart1"/>
    <dgm:cxn modelId="{4E6A12A4-DCB1-44AC-A3FF-B6D8C20D37D3}" type="presOf" srcId="{49B672A4-BCB3-42E9-8F8D-385F5687BBD1}" destId="{D17BB1F0-1301-43FB-A399-E4E357DD90C6}" srcOrd="0" destOrd="0" presId="urn:microsoft.com/office/officeart/2005/8/layout/orgChart1"/>
    <dgm:cxn modelId="{8D8469B5-29AD-4587-9682-86A291E4AFDC}" type="presOf" srcId="{2E0DC507-1636-4EFA-86D0-25953FA45E61}" destId="{7681CC6F-9C7E-4507-81DC-326FCF61BB3F}" srcOrd="0" destOrd="0" presId="urn:microsoft.com/office/officeart/2005/8/layout/orgChart1"/>
    <dgm:cxn modelId="{F07495C3-D0B5-482A-9E5A-47ECAA83DB3A}" srcId="{03F9C02F-B970-4600-B6E3-9196D050529D}" destId="{EAAB4FB3-D537-459A-989A-2044BFCC8153}" srcOrd="1" destOrd="0" parTransId="{148D237E-7A86-4A81-B059-95D7F08DA169}" sibTransId="{F173DBFB-0B6F-437B-8995-7EFECDCC2FA9}"/>
    <dgm:cxn modelId="{CF9FFDC7-CFA7-48BF-BAE0-F63B493AD6F8}" type="presOf" srcId="{66978AB7-4881-466B-87EB-4E30C7251E3F}" destId="{2CAAB43D-35F6-4C53-8DB2-1F862E1979F8}" srcOrd="0" destOrd="0" presId="urn:microsoft.com/office/officeart/2005/8/layout/orgChart1"/>
    <dgm:cxn modelId="{CF1C02DE-C54B-4621-847F-0F2825220B68}" srcId="{03F9C02F-B970-4600-B6E3-9196D050529D}" destId="{9C5986CA-C294-420A-9E91-C2B2066EF42C}" srcOrd="2" destOrd="0" parTransId="{66978AB7-4881-466B-87EB-4E30C7251E3F}" sibTransId="{0DA6D496-6E8E-4555-A83D-EA540DBA0060}"/>
    <dgm:cxn modelId="{1EB2B5E5-CA44-48CE-AE1A-8A913F5B1592}" type="presOf" srcId="{EAAB4FB3-D537-459A-989A-2044BFCC8153}" destId="{4A74AFB3-55A5-4FED-A883-B6C000530084}" srcOrd="1" destOrd="0" presId="urn:microsoft.com/office/officeart/2005/8/layout/orgChart1"/>
    <dgm:cxn modelId="{82556EE6-BCD3-439F-9679-6D0CF034E167}" type="presOf" srcId="{EAAB4FB3-D537-459A-989A-2044BFCC8153}" destId="{7FB7534C-4579-4EC2-A31A-1CB580CB4EE3}" srcOrd="0" destOrd="0" presId="urn:microsoft.com/office/officeart/2005/8/layout/orgChart1"/>
    <dgm:cxn modelId="{DCD697F3-46C4-4D4F-AB6C-17DA099BDBBA}" type="presOf" srcId="{9C5986CA-C294-420A-9E91-C2B2066EF42C}" destId="{9B19396A-5C92-4BCD-9EB2-CBC287048194}" srcOrd="1" destOrd="0" presId="urn:microsoft.com/office/officeart/2005/8/layout/orgChart1"/>
    <dgm:cxn modelId="{721649FF-1C85-4B3E-9D95-25E2C2ED41C7}" type="presOf" srcId="{7279FBC3-1B27-495F-B124-9DA5102ED409}" destId="{1A374847-6168-44B0-B455-F1D6C305D180}" srcOrd="0" destOrd="0" presId="urn:microsoft.com/office/officeart/2005/8/layout/orgChart1"/>
    <dgm:cxn modelId="{504E8A2D-FC8B-4230-BAB2-1D8D3AD6A454}" type="presParOf" srcId="{D17BB1F0-1301-43FB-A399-E4E357DD90C6}" destId="{EDA2B594-144D-4CA8-91BA-7C8F612D1413}" srcOrd="0" destOrd="0" presId="urn:microsoft.com/office/officeart/2005/8/layout/orgChart1"/>
    <dgm:cxn modelId="{5D73716B-8B82-4F7F-93D7-87A6CD09D693}" type="presParOf" srcId="{EDA2B594-144D-4CA8-91BA-7C8F612D1413}" destId="{635B805C-AC30-4A7A-AD99-39314009D32A}" srcOrd="0" destOrd="0" presId="urn:microsoft.com/office/officeart/2005/8/layout/orgChart1"/>
    <dgm:cxn modelId="{378FB7A0-0870-49FC-9E0C-C12673D1506C}" type="presParOf" srcId="{635B805C-AC30-4A7A-AD99-39314009D32A}" destId="{9D90B3B8-4833-46B4-89CD-254CC30A8249}" srcOrd="0" destOrd="0" presId="urn:microsoft.com/office/officeart/2005/8/layout/orgChart1"/>
    <dgm:cxn modelId="{35BBB3E5-662D-445F-A8B6-B7C25D763C80}" type="presParOf" srcId="{635B805C-AC30-4A7A-AD99-39314009D32A}" destId="{DD262EF1-782E-4CDE-97E9-8214DA6594F8}" srcOrd="1" destOrd="0" presId="urn:microsoft.com/office/officeart/2005/8/layout/orgChart1"/>
    <dgm:cxn modelId="{69166B1F-5FB9-437D-BAB5-28DD8839E373}" type="presParOf" srcId="{EDA2B594-144D-4CA8-91BA-7C8F612D1413}" destId="{A06CAD11-D89B-4B19-B971-1B41968999BC}" srcOrd="1" destOrd="0" presId="urn:microsoft.com/office/officeart/2005/8/layout/orgChart1"/>
    <dgm:cxn modelId="{4C5C9699-F777-453D-929A-522E81E8107F}" type="presParOf" srcId="{A06CAD11-D89B-4B19-B971-1B41968999BC}" destId="{1A374847-6168-44B0-B455-F1D6C305D180}" srcOrd="0" destOrd="0" presId="urn:microsoft.com/office/officeart/2005/8/layout/orgChart1"/>
    <dgm:cxn modelId="{279DAB19-DF2D-400A-94EA-4F13D87214E7}" type="presParOf" srcId="{A06CAD11-D89B-4B19-B971-1B41968999BC}" destId="{99BCE9A2-B743-4D92-B71F-066E39367303}" srcOrd="1" destOrd="0" presId="urn:microsoft.com/office/officeart/2005/8/layout/orgChart1"/>
    <dgm:cxn modelId="{991309A8-7168-46A7-AAB2-A69E798C3888}" type="presParOf" srcId="{99BCE9A2-B743-4D92-B71F-066E39367303}" destId="{27477E95-689A-40E6-AC77-F901C99FD7E4}" srcOrd="0" destOrd="0" presId="urn:microsoft.com/office/officeart/2005/8/layout/orgChart1"/>
    <dgm:cxn modelId="{E1A16628-7C93-499F-8583-A45B24710981}" type="presParOf" srcId="{27477E95-689A-40E6-AC77-F901C99FD7E4}" destId="{7681CC6F-9C7E-4507-81DC-326FCF61BB3F}" srcOrd="0" destOrd="0" presId="urn:microsoft.com/office/officeart/2005/8/layout/orgChart1"/>
    <dgm:cxn modelId="{4A95F9F6-FED8-4B2E-8873-78E0813320C9}" type="presParOf" srcId="{27477E95-689A-40E6-AC77-F901C99FD7E4}" destId="{4FFBF594-51EE-41F4-9E67-ACD242AE2A22}" srcOrd="1" destOrd="0" presId="urn:microsoft.com/office/officeart/2005/8/layout/orgChart1"/>
    <dgm:cxn modelId="{772F37FB-2B0B-46E9-940D-380187B15041}" type="presParOf" srcId="{99BCE9A2-B743-4D92-B71F-066E39367303}" destId="{A0ACC7CD-7E86-4859-8297-8142965FDDD7}" srcOrd="1" destOrd="0" presId="urn:microsoft.com/office/officeart/2005/8/layout/orgChart1"/>
    <dgm:cxn modelId="{0829FB2B-E8BE-4940-8A34-98334A4B3C03}" type="presParOf" srcId="{99BCE9A2-B743-4D92-B71F-066E39367303}" destId="{A01F0371-A34A-4B52-A0AD-7F075804ADB2}" srcOrd="2" destOrd="0" presId="urn:microsoft.com/office/officeart/2005/8/layout/orgChart1"/>
    <dgm:cxn modelId="{42706A59-CDCC-4DA7-B7A7-449124F7FBA2}" type="presParOf" srcId="{A06CAD11-D89B-4B19-B971-1B41968999BC}" destId="{0E71B135-AF2B-4C46-9BAC-F19570195D09}" srcOrd="2" destOrd="0" presId="urn:microsoft.com/office/officeart/2005/8/layout/orgChart1"/>
    <dgm:cxn modelId="{DF03E61D-298A-4DDB-B1A6-29BB3CA5B742}" type="presParOf" srcId="{A06CAD11-D89B-4B19-B971-1B41968999BC}" destId="{B89557A3-39F5-4BDF-8A40-F6863042F8AE}" srcOrd="3" destOrd="0" presId="urn:microsoft.com/office/officeart/2005/8/layout/orgChart1"/>
    <dgm:cxn modelId="{86C1A1D7-CFEC-4C20-AFAA-1F3D6B532489}" type="presParOf" srcId="{B89557A3-39F5-4BDF-8A40-F6863042F8AE}" destId="{18F70F80-A3E4-4A1B-9525-1E18792408D6}" srcOrd="0" destOrd="0" presId="urn:microsoft.com/office/officeart/2005/8/layout/orgChart1"/>
    <dgm:cxn modelId="{842AF529-664B-4252-9A56-358A2BDF24E9}" type="presParOf" srcId="{18F70F80-A3E4-4A1B-9525-1E18792408D6}" destId="{7FB7534C-4579-4EC2-A31A-1CB580CB4EE3}" srcOrd="0" destOrd="0" presId="urn:microsoft.com/office/officeart/2005/8/layout/orgChart1"/>
    <dgm:cxn modelId="{B577B090-A5A1-43F6-95BD-0DEB8EBAC03A}" type="presParOf" srcId="{18F70F80-A3E4-4A1B-9525-1E18792408D6}" destId="{4A74AFB3-55A5-4FED-A883-B6C000530084}" srcOrd="1" destOrd="0" presId="urn:microsoft.com/office/officeart/2005/8/layout/orgChart1"/>
    <dgm:cxn modelId="{A9D659AC-771A-4502-8F59-39104F1C6B86}" type="presParOf" srcId="{B89557A3-39F5-4BDF-8A40-F6863042F8AE}" destId="{4A2E8AF7-D987-4ABA-A9DA-B249E1926AEB}" srcOrd="1" destOrd="0" presId="urn:microsoft.com/office/officeart/2005/8/layout/orgChart1"/>
    <dgm:cxn modelId="{1E968907-A2A5-4636-842A-96D982867D55}" type="presParOf" srcId="{B89557A3-39F5-4BDF-8A40-F6863042F8AE}" destId="{47BB5860-62B1-4F17-8E7B-C96CA8C6DF34}" srcOrd="2" destOrd="0" presId="urn:microsoft.com/office/officeart/2005/8/layout/orgChart1"/>
    <dgm:cxn modelId="{EE0572F9-7C14-43EE-9901-5DD31D2506D8}" type="presParOf" srcId="{A06CAD11-D89B-4B19-B971-1B41968999BC}" destId="{2CAAB43D-35F6-4C53-8DB2-1F862E1979F8}" srcOrd="4" destOrd="0" presId="urn:microsoft.com/office/officeart/2005/8/layout/orgChart1"/>
    <dgm:cxn modelId="{1A2C6814-D6CC-4483-AF5A-FFC0A501C314}" type="presParOf" srcId="{A06CAD11-D89B-4B19-B971-1B41968999BC}" destId="{5207E6BE-09A0-4641-A283-0F6055EA2DDD}" srcOrd="5" destOrd="0" presId="urn:microsoft.com/office/officeart/2005/8/layout/orgChart1"/>
    <dgm:cxn modelId="{9793E90B-BB21-4884-A034-E41D395D8A3B}" type="presParOf" srcId="{5207E6BE-09A0-4641-A283-0F6055EA2DDD}" destId="{A6D954B8-4EB3-4715-97E5-FED87195EEC9}" srcOrd="0" destOrd="0" presId="urn:microsoft.com/office/officeart/2005/8/layout/orgChart1"/>
    <dgm:cxn modelId="{05FE8023-29DB-4B2D-A4D6-E08B423A196B}" type="presParOf" srcId="{A6D954B8-4EB3-4715-97E5-FED87195EEC9}" destId="{36246240-889C-4EAC-991C-04E812CDACCD}" srcOrd="0" destOrd="0" presId="urn:microsoft.com/office/officeart/2005/8/layout/orgChart1"/>
    <dgm:cxn modelId="{E12D0139-0732-4192-8FA8-E206CFB18EE1}" type="presParOf" srcId="{A6D954B8-4EB3-4715-97E5-FED87195EEC9}" destId="{9B19396A-5C92-4BCD-9EB2-CBC287048194}" srcOrd="1" destOrd="0" presId="urn:microsoft.com/office/officeart/2005/8/layout/orgChart1"/>
    <dgm:cxn modelId="{F5DA7FF1-0FDA-4FD0-908A-B202740E1CBD}" type="presParOf" srcId="{5207E6BE-09A0-4641-A283-0F6055EA2DDD}" destId="{442518EF-35E3-4CD4-990F-5974356F51F4}" srcOrd="1" destOrd="0" presId="urn:microsoft.com/office/officeart/2005/8/layout/orgChart1"/>
    <dgm:cxn modelId="{423E74DB-45CC-4722-9463-586768E97CBF}" type="presParOf" srcId="{5207E6BE-09A0-4641-A283-0F6055EA2DDD}" destId="{328CC611-DAB2-4F9F-9BD1-2E65869A0ACE}" srcOrd="2" destOrd="0" presId="urn:microsoft.com/office/officeart/2005/8/layout/orgChart1"/>
    <dgm:cxn modelId="{AA57DC63-81BC-425B-979C-D91EE88A107B}" type="presParOf" srcId="{EDA2B594-144D-4CA8-91BA-7C8F612D1413}" destId="{0878DEE5-0C52-44A6-AAFF-A254E278BB7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43F83-4872-4989-BB72-98DEE6A8324F}">
      <dsp:nvSpPr>
        <dsp:cNvPr id="0" name=""/>
        <dsp:cNvSpPr/>
      </dsp:nvSpPr>
      <dsp:spPr>
        <a:xfrm>
          <a:off x="3027586" y="2362584"/>
          <a:ext cx="281531" cy="2145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765" y="0"/>
              </a:lnTo>
              <a:lnTo>
                <a:pt x="140765" y="2145821"/>
              </a:lnTo>
              <a:lnTo>
                <a:pt x="281531" y="21458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700" kern="1200"/>
        </a:p>
      </dsp:txBody>
      <dsp:txXfrm>
        <a:off x="3114247" y="3381390"/>
        <a:ext cx="108210" cy="108210"/>
      </dsp:txXfrm>
    </dsp:sp>
    <dsp:sp modelId="{233D5FCA-335C-4BEE-95B3-47A18788A3A8}">
      <dsp:nvSpPr>
        <dsp:cNvPr id="0" name=""/>
        <dsp:cNvSpPr/>
      </dsp:nvSpPr>
      <dsp:spPr>
        <a:xfrm>
          <a:off x="3027586" y="2362584"/>
          <a:ext cx="281531" cy="1609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765" y="0"/>
              </a:lnTo>
              <a:lnTo>
                <a:pt x="140765" y="1609366"/>
              </a:lnTo>
              <a:lnTo>
                <a:pt x="281531" y="160936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127507" y="3126422"/>
        <a:ext cx="81690" cy="81690"/>
      </dsp:txXfrm>
    </dsp:sp>
    <dsp:sp modelId="{517D1650-114B-499F-B2CB-5A0FB110CFB9}">
      <dsp:nvSpPr>
        <dsp:cNvPr id="0" name=""/>
        <dsp:cNvSpPr/>
      </dsp:nvSpPr>
      <dsp:spPr>
        <a:xfrm>
          <a:off x="3027586" y="2362584"/>
          <a:ext cx="281531" cy="1072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765" y="0"/>
              </a:lnTo>
              <a:lnTo>
                <a:pt x="140765" y="1072910"/>
              </a:lnTo>
              <a:lnTo>
                <a:pt x="281531" y="107291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140621" y="2871309"/>
        <a:ext cx="55461" cy="55461"/>
      </dsp:txXfrm>
    </dsp:sp>
    <dsp:sp modelId="{88CDC6A8-9339-46A6-B9EC-4C4FDE273185}">
      <dsp:nvSpPr>
        <dsp:cNvPr id="0" name=""/>
        <dsp:cNvSpPr/>
      </dsp:nvSpPr>
      <dsp:spPr>
        <a:xfrm>
          <a:off x="3027586" y="2362584"/>
          <a:ext cx="281531" cy="5364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765" y="0"/>
              </a:lnTo>
              <a:lnTo>
                <a:pt x="140765" y="536455"/>
              </a:lnTo>
              <a:lnTo>
                <a:pt x="281531" y="53645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153206" y="2615666"/>
        <a:ext cx="30292" cy="30292"/>
      </dsp:txXfrm>
    </dsp:sp>
    <dsp:sp modelId="{993EFFFD-4949-4EF0-B0EE-C3592EF7C30B}">
      <dsp:nvSpPr>
        <dsp:cNvPr id="0" name=""/>
        <dsp:cNvSpPr/>
      </dsp:nvSpPr>
      <dsp:spPr>
        <a:xfrm>
          <a:off x="3027586" y="2316864"/>
          <a:ext cx="2815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1531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161314" y="2355546"/>
        <a:ext cx="14076" cy="14076"/>
      </dsp:txXfrm>
    </dsp:sp>
    <dsp:sp modelId="{E4F98990-4EB7-4428-8F24-0FAF88BB4F7E}">
      <dsp:nvSpPr>
        <dsp:cNvPr id="0" name=""/>
        <dsp:cNvSpPr/>
      </dsp:nvSpPr>
      <dsp:spPr>
        <a:xfrm>
          <a:off x="3027586" y="1826129"/>
          <a:ext cx="281531" cy="536455"/>
        </a:xfrm>
        <a:custGeom>
          <a:avLst/>
          <a:gdLst/>
          <a:ahLst/>
          <a:cxnLst/>
          <a:rect l="0" t="0" r="0" b="0"/>
          <a:pathLst>
            <a:path>
              <a:moveTo>
                <a:pt x="0" y="536455"/>
              </a:moveTo>
              <a:lnTo>
                <a:pt x="140765" y="536455"/>
              </a:lnTo>
              <a:lnTo>
                <a:pt x="140765" y="0"/>
              </a:lnTo>
              <a:lnTo>
                <a:pt x="28153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153206" y="2079210"/>
        <a:ext cx="30292" cy="30292"/>
      </dsp:txXfrm>
    </dsp:sp>
    <dsp:sp modelId="{13CC0E3C-90DE-4985-AF64-C2C6EBC1017E}">
      <dsp:nvSpPr>
        <dsp:cNvPr id="0" name=""/>
        <dsp:cNvSpPr/>
      </dsp:nvSpPr>
      <dsp:spPr>
        <a:xfrm>
          <a:off x="3027586" y="1289673"/>
          <a:ext cx="281531" cy="1072910"/>
        </a:xfrm>
        <a:custGeom>
          <a:avLst/>
          <a:gdLst/>
          <a:ahLst/>
          <a:cxnLst/>
          <a:rect l="0" t="0" r="0" b="0"/>
          <a:pathLst>
            <a:path>
              <a:moveTo>
                <a:pt x="0" y="1072910"/>
              </a:moveTo>
              <a:lnTo>
                <a:pt x="140765" y="1072910"/>
              </a:lnTo>
              <a:lnTo>
                <a:pt x="140765" y="0"/>
              </a:lnTo>
              <a:lnTo>
                <a:pt x="28153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140621" y="1798398"/>
        <a:ext cx="55461" cy="55461"/>
      </dsp:txXfrm>
    </dsp:sp>
    <dsp:sp modelId="{AC3A4EEB-1178-4F03-9BA8-05CA794A7602}">
      <dsp:nvSpPr>
        <dsp:cNvPr id="0" name=""/>
        <dsp:cNvSpPr/>
      </dsp:nvSpPr>
      <dsp:spPr>
        <a:xfrm>
          <a:off x="3027586" y="753218"/>
          <a:ext cx="281531" cy="1609366"/>
        </a:xfrm>
        <a:custGeom>
          <a:avLst/>
          <a:gdLst/>
          <a:ahLst/>
          <a:cxnLst/>
          <a:rect l="0" t="0" r="0" b="0"/>
          <a:pathLst>
            <a:path>
              <a:moveTo>
                <a:pt x="0" y="1609366"/>
              </a:moveTo>
              <a:lnTo>
                <a:pt x="140765" y="1609366"/>
              </a:lnTo>
              <a:lnTo>
                <a:pt x="140765" y="0"/>
              </a:lnTo>
              <a:lnTo>
                <a:pt x="28153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127507" y="1517056"/>
        <a:ext cx="81690" cy="81690"/>
      </dsp:txXfrm>
    </dsp:sp>
    <dsp:sp modelId="{BDC2AE23-D23F-4F25-9C7B-DD6882014081}">
      <dsp:nvSpPr>
        <dsp:cNvPr id="0" name=""/>
        <dsp:cNvSpPr/>
      </dsp:nvSpPr>
      <dsp:spPr>
        <a:xfrm>
          <a:off x="3027586" y="216762"/>
          <a:ext cx="281531" cy="2145821"/>
        </a:xfrm>
        <a:custGeom>
          <a:avLst/>
          <a:gdLst/>
          <a:ahLst/>
          <a:cxnLst/>
          <a:rect l="0" t="0" r="0" b="0"/>
          <a:pathLst>
            <a:path>
              <a:moveTo>
                <a:pt x="0" y="2145821"/>
              </a:moveTo>
              <a:lnTo>
                <a:pt x="140765" y="2145821"/>
              </a:lnTo>
              <a:lnTo>
                <a:pt x="140765" y="0"/>
              </a:lnTo>
              <a:lnTo>
                <a:pt x="28153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700" kern="1200"/>
        </a:p>
      </dsp:txBody>
      <dsp:txXfrm>
        <a:off x="3114247" y="1235568"/>
        <a:ext cx="108210" cy="108210"/>
      </dsp:txXfrm>
    </dsp:sp>
    <dsp:sp modelId="{32C36331-EF12-40C6-A935-DABA16899143}">
      <dsp:nvSpPr>
        <dsp:cNvPr id="0" name=""/>
        <dsp:cNvSpPr/>
      </dsp:nvSpPr>
      <dsp:spPr>
        <a:xfrm rot="16200000">
          <a:off x="1683624" y="2148002"/>
          <a:ext cx="2258759" cy="4291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Logistyka transportu</a:t>
          </a:r>
        </a:p>
      </dsp:txBody>
      <dsp:txXfrm>
        <a:off x="1683624" y="2148002"/>
        <a:ext cx="2258759" cy="429164"/>
      </dsp:txXfrm>
    </dsp:sp>
    <dsp:sp modelId="{F39E1A80-4E31-4176-9D04-3BBC5F396E93}">
      <dsp:nvSpPr>
        <dsp:cNvPr id="0" name=""/>
        <dsp:cNvSpPr/>
      </dsp:nvSpPr>
      <dsp:spPr>
        <a:xfrm>
          <a:off x="3309118" y="2180"/>
          <a:ext cx="1407659" cy="429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ładunki</a:t>
          </a:r>
        </a:p>
      </dsp:txBody>
      <dsp:txXfrm>
        <a:off x="3309118" y="2180"/>
        <a:ext cx="1407659" cy="429164"/>
      </dsp:txXfrm>
    </dsp:sp>
    <dsp:sp modelId="{0DF2655C-F5D3-409B-94C5-05AFAF55F7C7}">
      <dsp:nvSpPr>
        <dsp:cNvPr id="0" name=""/>
        <dsp:cNvSpPr/>
      </dsp:nvSpPr>
      <dsp:spPr>
        <a:xfrm>
          <a:off x="3309118" y="538635"/>
          <a:ext cx="1407659" cy="429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stacje konsolidacji </a:t>
          </a:r>
        </a:p>
      </dsp:txBody>
      <dsp:txXfrm>
        <a:off x="3309118" y="538635"/>
        <a:ext cx="1407659" cy="429164"/>
      </dsp:txXfrm>
    </dsp:sp>
    <dsp:sp modelId="{7BC30A84-4C46-4666-AF51-468C9BB3D5BF}">
      <dsp:nvSpPr>
        <dsp:cNvPr id="0" name=""/>
        <dsp:cNvSpPr/>
      </dsp:nvSpPr>
      <dsp:spPr>
        <a:xfrm>
          <a:off x="3309118" y="1075091"/>
          <a:ext cx="1407659" cy="429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węzły transportowe</a:t>
          </a:r>
        </a:p>
      </dsp:txBody>
      <dsp:txXfrm>
        <a:off x="3309118" y="1075091"/>
        <a:ext cx="1407659" cy="429164"/>
      </dsp:txXfrm>
    </dsp:sp>
    <dsp:sp modelId="{D042DF39-27BC-4DA6-97D3-DCDB93448D6B}">
      <dsp:nvSpPr>
        <dsp:cNvPr id="0" name=""/>
        <dsp:cNvSpPr/>
      </dsp:nvSpPr>
      <dsp:spPr>
        <a:xfrm>
          <a:off x="3309118" y="1611546"/>
          <a:ext cx="1407659" cy="429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sieć transportowa</a:t>
          </a:r>
        </a:p>
      </dsp:txBody>
      <dsp:txXfrm>
        <a:off x="3309118" y="1611546"/>
        <a:ext cx="1407659" cy="429164"/>
      </dsp:txXfrm>
    </dsp:sp>
    <dsp:sp modelId="{6B0B4A03-A786-411C-8362-9A131916C76A}">
      <dsp:nvSpPr>
        <dsp:cNvPr id="0" name=""/>
        <dsp:cNvSpPr/>
      </dsp:nvSpPr>
      <dsp:spPr>
        <a:xfrm>
          <a:off x="3309118" y="2148002"/>
          <a:ext cx="1407659" cy="429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tabor</a:t>
          </a:r>
        </a:p>
      </dsp:txBody>
      <dsp:txXfrm>
        <a:off x="3309118" y="2148002"/>
        <a:ext cx="1407659" cy="429164"/>
      </dsp:txXfrm>
    </dsp:sp>
    <dsp:sp modelId="{C7D4F191-BF2E-4D96-9810-81C0A659D960}">
      <dsp:nvSpPr>
        <dsp:cNvPr id="0" name=""/>
        <dsp:cNvSpPr/>
      </dsp:nvSpPr>
      <dsp:spPr>
        <a:xfrm>
          <a:off x="3309118" y="2684457"/>
          <a:ext cx="1407659" cy="429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sprzęt przeładunkowy</a:t>
          </a:r>
        </a:p>
      </dsp:txBody>
      <dsp:txXfrm>
        <a:off x="3309118" y="2684457"/>
        <a:ext cx="1407659" cy="429164"/>
      </dsp:txXfrm>
    </dsp:sp>
    <dsp:sp modelId="{854A787C-6FD7-4187-91B5-350E4048296E}">
      <dsp:nvSpPr>
        <dsp:cNvPr id="0" name=""/>
        <dsp:cNvSpPr/>
      </dsp:nvSpPr>
      <dsp:spPr>
        <a:xfrm>
          <a:off x="3309118" y="3220913"/>
          <a:ext cx="1407659" cy="429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uczestnicy procesu logistycznego</a:t>
          </a:r>
        </a:p>
      </dsp:txBody>
      <dsp:txXfrm>
        <a:off x="3309118" y="3220913"/>
        <a:ext cx="1407659" cy="429164"/>
      </dsp:txXfrm>
    </dsp:sp>
    <dsp:sp modelId="{4720310E-B255-4BFE-8EF8-D8168426352B}">
      <dsp:nvSpPr>
        <dsp:cNvPr id="0" name=""/>
        <dsp:cNvSpPr/>
      </dsp:nvSpPr>
      <dsp:spPr>
        <a:xfrm>
          <a:off x="3309118" y="3757368"/>
          <a:ext cx="1407659" cy="429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kontenery transportowe</a:t>
          </a:r>
        </a:p>
      </dsp:txBody>
      <dsp:txXfrm>
        <a:off x="3309118" y="3757368"/>
        <a:ext cx="1407659" cy="429164"/>
      </dsp:txXfrm>
    </dsp:sp>
    <dsp:sp modelId="{BAE5714F-7606-4CAC-A454-44593668E724}">
      <dsp:nvSpPr>
        <dsp:cNvPr id="0" name=""/>
        <dsp:cNvSpPr/>
      </dsp:nvSpPr>
      <dsp:spPr>
        <a:xfrm>
          <a:off x="3309118" y="4293824"/>
          <a:ext cx="1407659" cy="429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opakowanie</a:t>
          </a:r>
          <a:endParaRPr lang="pl-PL" sz="1400" kern="1200" dirty="0"/>
        </a:p>
      </dsp:txBody>
      <dsp:txXfrm>
        <a:off x="3309118" y="4293824"/>
        <a:ext cx="1407659" cy="4291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AB43D-35F6-4C53-8DB2-1F862E1979F8}">
      <dsp:nvSpPr>
        <dsp:cNvPr id="0" name=""/>
        <dsp:cNvSpPr/>
      </dsp:nvSpPr>
      <dsp:spPr>
        <a:xfrm>
          <a:off x="5257800" y="185286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804"/>
              </a:lnTo>
              <a:lnTo>
                <a:pt x="3719932" y="322804"/>
              </a:lnTo>
              <a:lnTo>
                <a:pt x="3719932" y="64560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71B135-AF2B-4C46-9BAC-F19570195D09}">
      <dsp:nvSpPr>
        <dsp:cNvPr id="0" name=""/>
        <dsp:cNvSpPr/>
      </dsp:nvSpPr>
      <dsp:spPr>
        <a:xfrm>
          <a:off x="5212080" y="1852864"/>
          <a:ext cx="91440" cy="6456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560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374847-6168-44B0-B455-F1D6C305D180}">
      <dsp:nvSpPr>
        <dsp:cNvPr id="0" name=""/>
        <dsp:cNvSpPr/>
      </dsp:nvSpPr>
      <dsp:spPr>
        <a:xfrm>
          <a:off x="1537867" y="185286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3719932" y="0"/>
              </a:moveTo>
              <a:lnTo>
                <a:pt x="3719932" y="322804"/>
              </a:lnTo>
              <a:lnTo>
                <a:pt x="0" y="322804"/>
              </a:lnTo>
              <a:lnTo>
                <a:pt x="0" y="64560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90B3B8-4833-46B4-89CD-254CC30A8249}">
      <dsp:nvSpPr>
        <dsp:cNvPr id="0" name=""/>
        <dsp:cNvSpPr/>
      </dsp:nvSpPr>
      <dsp:spPr>
        <a:xfrm>
          <a:off x="3720638" y="315702"/>
          <a:ext cx="3074323" cy="1537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Rozwiązania TSP</a:t>
          </a:r>
        </a:p>
      </dsp:txBody>
      <dsp:txXfrm>
        <a:off x="3720638" y="315702"/>
        <a:ext cx="3074323" cy="1537161"/>
      </dsp:txXfrm>
    </dsp:sp>
    <dsp:sp modelId="{7681CC6F-9C7E-4507-81DC-326FCF61BB3F}">
      <dsp:nvSpPr>
        <dsp:cNvPr id="0" name=""/>
        <dsp:cNvSpPr/>
      </dsp:nvSpPr>
      <dsp:spPr>
        <a:xfrm>
          <a:off x="706" y="2498473"/>
          <a:ext cx="3074323" cy="15371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/>
            <a:t>poziom zapasów produktu w każdym punkcie nadania</a:t>
          </a:r>
          <a:endParaRPr lang="pl-PL" sz="2600" kern="1200" dirty="0"/>
        </a:p>
      </dsp:txBody>
      <dsp:txXfrm>
        <a:off x="706" y="2498473"/>
        <a:ext cx="3074323" cy="1537161"/>
      </dsp:txXfrm>
    </dsp:sp>
    <dsp:sp modelId="{7FB7534C-4579-4EC2-A31A-1CB580CB4EE3}">
      <dsp:nvSpPr>
        <dsp:cNvPr id="0" name=""/>
        <dsp:cNvSpPr/>
      </dsp:nvSpPr>
      <dsp:spPr>
        <a:xfrm>
          <a:off x="3720638" y="2498473"/>
          <a:ext cx="3074323" cy="15371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wielkość popytu </a:t>
          </a:r>
          <a:br>
            <a:rPr lang="pl-PL" sz="2600" kern="1200" dirty="0"/>
          </a:br>
          <a:r>
            <a:rPr lang="pl-PL" sz="2600" kern="1200" dirty="0"/>
            <a:t>w każdym punkcie odbioru</a:t>
          </a:r>
        </a:p>
      </dsp:txBody>
      <dsp:txXfrm>
        <a:off x="3720638" y="2498473"/>
        <a:ext cx="3074323" cy="1537161"/>
      </dsp:txXfrm>
    </dsp:sp>
    <dsp:sp modelId="{36246240-889C-4EAC-991C-04E812CDACCD}">
      <dsp:nvSpPr>
        <dsp:cNvPr id="0" name=""/>
        <dsp:cNvSpPr/>
      </dsp:nvSpPr>
      <dsp:spPr>
        <a:xfrm>
          <a:off x="7440570" y="2498473"/>
          <a:ext cx="3074323" cy="15371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koszty transportu </a:t>
          </a:r>
          <a:br>
            <a:rPr lang="pl-PL" sz="2600" kern="1200" dirty="0"/>
          </a:br>
          <a:r>
            <a:rPr lang="pl-PL" sz="2600" kern="1200" dirty="0"/>
            <a:t>z każdego punktu nadania do każdego punktu odbioru</a:t>
          </a:r>
        </a:p>
      </dsp:txBody>
      <dsp:txXfrm>
        <a:off x="7440570" y="2498473"/>
        <a:ext cx="3074323" cy="1537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2E26AB4-A36D-A80F-ACAF-3490FDF88429}"/>
              </a:ext>
            </a:extLst>
          </p:cNvPr>
          <p:cNvSpPr txBox="1"/>
          <p:nvPr userDrawn="1"/>
        </p:nvSpPr>
        <p:spPr>
          <a:xfrm>
            <a:off x="7061303" y="6012389"/>
            <a:ext cx="4231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Sfinansowane ze środków UE. Wyrażone poglądy i opinie są jedynie opiniami autora lub autorów i niekoniecznie odzwierciedlają poglądy i opinie Unii Europejskiej lub Europejskiej Agencji Wykonawczej ds. Edukacji i Kultury (EACEA). Unia Europejska ani EACEA nie ponoszą za nie odpowiedzialności.</a:t>
            </a:r>
            <a:endParaRPr lang="pl-PL" sz="9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47B0E47-B398-5C48-C35A-311822D7C3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601" y="6012389"/>
            <a:ext cx="896234" cy="7669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FAEF4EF-62C3-0341-4F50-19065B18F832}"/>
              </a:ext>
            </a:extLst>
          </p:cNvPr>
          <p:cNvSpPr txBox="1"/>
          <p:nvPr userDrawn="1"/>
        </p:nvSpPr>
        <p:spPr>
          <a:xfrm>
            <a:off x="6997433" y="6147464"/>
            <a:ext cx="4231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Sfinansowane ze środków UE. Wyrażone poglądy i opinie są jedynie opiniami autora lub autorów i niekoniecznie odzwierciedlają poglądy i opinie Unii Europejskiej lub Europejskiej Agencji Wykonawczej ds. Edukacji i Kultury (EACEA). Unia Europejska ani EACEA nie ponoszą za nie odpowiedzialności.</a:t>
            </a:r>
            <a:endParaRPr lang="pl-PL" sz="9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917F333-1867-D811-B21C-AC0564D1C9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799" y="6203430"/>
            <a:ext cx="710953" cy="6084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727851D-AEBC-8CFA-3AAE-AAFA6CC0F1A8}"/>
              </a:ext>
            </a:extLst>
          </p:cNvPr>
          <p:cNvSpPr txBox="1"/>
          <p:nvPr userDrawn="1"/>
        </p:nvSpPr>
        <p:spPr>
          <a:xfrm>
            <a:off x="6997433" y="6147464"/>
            <a:ext cx="4231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Sfinansowane ze środków UE. Wyrażone poglądy i opinie są jedynie opiniami autora lub autorów i niekoniecznie odzwierciedlają poglądy i opinie Unii Europejskiej lub Europejskiej Agencji Wykonawczej ds. Edukacji i Kultury (EACEA). Unia Europejska ani EACEA nie ponoszą za nie odpowiedzialności.</a:t>
            </a:r>
            <a:endParaRPr lang="pl-PL" sz="9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278B78B-102D-487C-ABA9-347C886302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799" y="6203430"/>
            <a:ext cx="710953" cy="6084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399E670-A943-46DF-48F5-C1C8675D46A0}"/>
              </a:ext>
            </a:extLst>
          </p:cNvPr>
          <p:cNvSpPr txBox="1"/>
          <p:nvPr userDrawn="1"/>
        </p:nvSpPr>
        <p:spPr>
          <a:xfrm>
            <a:off x="6997433" y="6147464"/>
            <a:ext cx="4231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Sfinansowane ze środków UE. Wyrażone poglądy i opinie są jedynie opiniami autora lub autorów i niekoniecznie odzwierciedlają poglądy i opinie Unii Europejskiej lub Europejskiej Agencji Wykonawczej ds. Edukacji i Kultury (EACEA). Unia Europejska ani EACEA nie ponoszą za nie odpowiedzialności.</a:t>
            </a:r>
            <a:endParaRPr lang="pl-PL" sz="9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DCBABE8-AEF0-EAA7-D67A-5B3B3E8E5D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799" y="6203430"/>
            <a:ext cx="710953" cy="6084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8A8DFEE-1B18-6809-9AE5-99FB0F765CFF}"/>
              </a:ext>
            </a:extLst>
          </p:cNvPr>
          <p:cNvSpPr txBox="1"/>
          <p:nvPr userDrawn="1"/>
        </p:nvSpPr>
        <p:spPr>
          <a:xfrm>
            <a:off x="6765483" y="6033184"/>
            <a:ext cx="4231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Sfinansowane ze środków UE. Wyrażone poglądy i opinie są jedynie opiniami autora lub autorów i niekoniecznie odzwierciedlają poglądy i opinie Unii Europejskiej lub Europejskiej Agencji Wykonawczej ds. Edukacji i Kultury (EACEA). Unia Europejska ani EACEA nie ponoszą za nie odpowiedzialności.</a:t>
            </a:r>
            <a:endParaRPr lang="pl-PL" sz="9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8584DE9-2FC0-B160-D365-1EC9B2ED6A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622" y="6033184"/>
            <a:ext cx="896234" cy="7669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10" Type="http://schemas.openxmlformats.org/officeDocument/2006/relationships/image" Target="../media/image25.png"/><Relationship Id="rId9" Type="http://schemas.openxmlformats.org/officeDocument/2006/relationships/hyperlink" Target="https://publicdomainpictures.net/view-image.php?image=16268&amp;jazyk=s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ublicdomainpictures.net/view-image.php?image=16268&amp;jazyk=s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https://publicdomainpictures.net/view-image.php?image=16268&amp;jazyk=se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2288" y="1261884"/>
            <a:ext cx="5432301" cy="1752566"/>
          </a:xfrm>
        </p:spPr>
        <p:txBody>
          <a:bodyPr>
            <a:noAutofit/>
          </a:bodyPr>
          <a:lstStyle/>
          <a:p>
            <a:r>
              <a:rPr lang="pl-PL" sz="3600" dirty="0"/>
              <a:t>Zaawansowane zastosowanie arkusza kalkulacyjnego </a:t>
            </a:r>
            <a:br>
              <a:rPr lang="pl-PL" sz="3600" dirty="0"/>
            </a:br>
            <a:r>
              <a:rPr lang="pl-PL" sz="3600" dirty="0"/>
              <a:t>do analizy danych logistycznych 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Numer projektu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696342" y="3259214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Optymalizacja transportu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FC11DDFE-3429-7828-BCBB-926F9727D5AF}"/>
              </a:ext>
            </a:extLst>
          </p:cNvPr>
          <p:cNvSpPr txBox="1">
            <a:spLocks/>
          </p:cNvSpPr>
          <p:nvPr/>
        </p:nvSpPr>
        <p:spPr>
          <a:xfrm>
            <a:off x="5700634" y="4804155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Wykład</a:t>
            </a:r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46C400C5-4202-91B3-EE96-A2B058217BB4}"/>
              </a:ext>
            </a:extLst>
          </p:cNvPr>
          <p:cNvSpPr/>
          <p:nvPr/>
        </p:nvSpPr>
        <p:spPr>
          <a:xfrm>
            <a:off x="0" y="3917577"/>
            <a:ext cx="12192000" cy="16302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AB2D950-DA61-FE83-ECFE-F89B872FD9F4}"/>
              </a:ext>
            </a:extLst>
          </p:cNvPr>
          <p:cNvSpPr/>
          <p:nvPr/>
        </p:nvSpPr>
        <p:spPr>
          <a:xfrm>
            <a:off x="0" y="1798731"/>
            <a:ext cx="12192000" cy="16302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Definicja optymalizacji trasy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26216F-E0FA-0557-0C8A-E004A6A27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882" y="2085602"/>
            <a:ext cx="10515600" cy="1545104"/>
          </a:xfrm>
        </p:spPr>
        <p:txBody>
          <a:bodyPr/>
          <a:lstStyle/>
          <a:p>
            <a:pPr marL="0" indent="0" algn="ctr">
              <a:buNone/>
            </a:pPr>
            <a:r>
              <a:rPr lang="pl-PL" sz="2000" dirty="0"/>
              <a:t>Jednym z podstawowych elementów optymalizacji transportu jest </a:t>
            </a:r>
            <a:r>
              <a:rPr lang="pl-PL" sz="2000" b="1" dirty="0"/>
              <a:t>optymalizacja tras</a:t>
            </a:r>
            <a:r>
              <a:rPr lang="pl-PL" sz="2000" dirty="0"/>
              <a:t>. Polega ona na projektowaniu tras dla pojazdów wykorzystywanych do transportu towarów w celu optymalizacji zysków i obsługi klienta.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78598545-82DA-665C-6B9E-0784B7D11267}"/>
              </a:ext>
            </a:extLst>
          </p:cNvPr>
          <p:cNvSpPr txBox="1">
            <a:spLocks/>
          </p:cNvSpPr>
          <p:nvPr/>
        </p:nvSpPr>
        <p:spPr>
          <a:xfrm>
            <a:off x="847164" y="4002742"/>
            <a:ext cx="10896600" cy="1545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000" dirty="0"/>
              <a:t>Optymalizacja tras jest jednym z podstawowych elementów </a:t>
            </a:r>
            <a:r>
              <a:rPr lang="pl-PL" sz="2000" b="1" dirty="0"/>
              <a:t>optymalizacji transportu</a:t>
            </a:r>
            <a:r>
              <a:rPr lang="pl-PL" sz="2000" dirty="0"/>
              <a:t>. Obejmuje ona projektowanie tras dla pojazdów wykorzystywanych do transportu towarów </a:t>
            </a:r>
            <a:br>
              <a:rPr lang="pl-PL" sz="2000" dirty="0"/>
            </a:br>
            <a:r>
              <a:rPr lang="pl-PL" sz="2000" dirty="0"/>
              <a:t>w celu optymalizacji zysków i obsługi klienta.</a:t>
            </a:r>
          </a:p>
        </p:txBody>
      </p:sp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88E68BD1-7B0E-B3E5-5A40-A38B1130D71A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511617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Gaspars</a:t>
            </a:r>
            <a:r>
              <a:rPr lang="pl-PL" sz="1200" dirty="0">
                <a:solidFill>
                  <a:srgbClr val="7F7F7F"/>
                </a:solidFill>
              </a:rPr>
              <a:t>-Wieloch, H. in: Szymczak, M. (ed.), 2011</a:t>
            </a:r>
          </a:p>
        </p:txBody>
      </p:sp>
    </p:spTree>
    <p:extLst>
      <p:ext uri="{BB962C8B-B14F-4D97-AF65-F5344CB8AC3E}">
        <p14:creationId xmlns:p14="http://schemas.microsoft.com/office/powerpoint/2010/main" val="1007528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27" y="1864828"/>
            <a:ext cx="11376616" cy="377397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l-PL" dirty="0" err="1">
                <a:solidFill>
                  <a:srgbClr val="1065AB"/>
                </a:solidFill>
              </a:rPr>
              <a:t>Traveling</a:t>
            </a:r>
            <a:r>
              <a:rPr lang="pl-PL" dirty="0">
                <a:solidFill>
                  <a:srgbClr val="1065AB"/>
                </a:solidFill>
              </a:rPr>
              <a:t> </a:t>
            </a:r>
            <a:r>
              <a:rPr lang="pl-PL" dirty="0" err="1">
                <a:solidFill>
                  <a:srgbClr val="1065AB"/>
                </a:solidFill>
              </a:rPr>
              <a:t>Salesman</a:t>
            </a:r>
            <a:r>
              <a:rPr lang="pl-PL" dirty="0">
                <a:solidFill>
                  <a:srgbClr val="1065AB"/>
                </a:solidFill>
              </a:rPr>
              <a:t> Problem (TSP – zagadnienie komiwojażera) </a:t>
            </a:r>
            <a:r>
              <a:rPr lang="pl-PL" dirty="0"/>
              <a:t>należy do klasycznych problemów optymalizacji kombinatorycznej i wiąże się </a:t>
            </a:r>
            <a:br>
              <a:rPr lang="pl-PL" dirty="0"/>
            </a:br>
            <a:r>
              <a:rPr lang="pl-PL" dirty="0"/>
              <a:t>z zaplanowaniem najkrótszej trasy, a zarazem najtańszego transportu, przebiegającej przez </a:t>
            </a:r>
            <a:r>
              <a:rPr lang="pl-PL" i="1" dirty="0"/>
              <a:t>n</a:t>
            </a:r>
            <a:r>
              <a:rPr lang="pl-PL" dirty="0"/>
              <a:t> określonych punktów nadania oraz odbioru, przy danych kosztach przejazdu między każdą parą punktów.</a:t>
            </a:r>
          </a:p>
          <a:p>
            <a:pPr algn="just"/>
            <a:endParaRPr lang="pl-PL" dirty="0"/>
          </a:p>
          <a:p>
            <a:pPr algn="just"/>
            <a:r>
              <a:rPr lang="pl-PL" dirty="0" err="1">
                <a:solidFill>
                  <a:srgbClr val="1065AB"/>
                </a:solidFill>
              </a:rPr>
              <a:t>Vehicle</a:t>
            </a:r>
            <a:r>
              <a:rPr lang="pl-PL" dirty="0">
                <a:solidFill>
                  <a:srgbClr val="1065AB"/>
                </a:solidFill>
              </a:rPr>
              <a:t> Routing Problem (VRP – problem marszrutyzacji) </a:t>
            </a:r>
            <a:r>
              <a:rPr lang="pl-PL" dirty="0"/>
              <a:t>uogólnieniem zagadnienia TSP. Jest w nim możliwe występowanie wielu komiwojażerów (wielu pojazdów), mających możliwość wielokrotnego powrotu do bazy przed dotarciem do wszystkich </a:t>
            </a:r>
            <a:r>
              <a:rPr lang="pl-PL" i="1" dirty="0"/>
              <a:t>n</a:t>
            </a:r>
            <a:r>
              <a:rPr lang="pl-PL" dirty="0"/>
              <a:t> lokalizacji.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Optifacility</a:t>
            </a:r>
            <a:r>
              <a:rPr lang="pl-PL" sz="1200" dirty="0">
                <a:solidFill>
                  <a:srgbClr val="7F7F7F"/>
                </a:solidFill>
              </a:rPr>
              <a:t>, dostęp 30.05.2024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pl-PL" dirty="0"/>
              <a:t>Zagadnienie komiwojażera i problemy </a:t>
            </a:r>
            <a:br>
              <a:rPr lang="pl-PL" dirty="0"/>
            </a:br>
            <a:r>
              <a:rPr lang="pl-PL" dirty="0"/>
              <a:t>marszrutyzacji</a:t>
            </a:r>
          </a:p>
        </p:txBody>
      </p:sp>
    </p:spTree>
    <p:extLst>
      <p:ext uri="{BB962C8B-B14F-4D97-AF65-F5344CB8AC3E}">
        <p14:creationId xmlns:p14="http://schemas.microsoft.com/office/powerpoint/2010/main" val="1182546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Vinichenko</a:t>
            </a:r>
            <a:r>
              <a:rPr lang="pl-PL" sz="1200" dirty="0">
                <a:solidFill>
                  <a:srgbClr val="7F7F7F"/>
                </a:solidFill>
              </a:rPr>
              <a:t>, 2009, s. 133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pl-PL" dirty="0"/>
              <a:t>Zagadnienie komiwojażera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FEBFFB30-91B2-6309-C5D8-A9927B0385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5369818"/>
              </p:ext>
            </p:extLst>
          </p:nvPr>
        </p:nvGraphicFramePr>
        <p:xfrm>
          <a:off x="838200" y="125333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9196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27" y="1644073"/>
            <a:ext cx="11376616" cy="461014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l-PL" dirty="0"/>
              <a:t>Jeśli koszt podróży jest wprost proporcjonalny do przewożonej ilości, mamy do czynienia z </a:t>
            </a:r>
            <a:r>
              <a:rPr lang="pl-PL" dirty="0">
                <a:solidFill>
                  <a:srgbClr val="1065AB"/>
                </a:solidFill>
              </a:rPr>
              <a:t>liniowym</a:t>
            </a:r>
            <a:r>
              <a:rPr lang="pl-PL" dirty="0"/>
              <a:t> zadaniem transportowym. W przeciwnym razie, jeśli warunek ten nie jest spełniony, zadanie transportowe staje się zadaniem </a:t>
            </a:r>
            <a:r>
              <a:rPr lang="pl-PL" dirty="0">
                <a:solidFill>
                  <a:srgbClr val="1065AB"/>
                </a:solidFill>
              </a:rPr>
              <a:t>nieliniowym</a:t>
            </a:r>
            <a:r>
              <a:rPr lang="pl-PL" dirty="0"/>
              <a:t>;</a:t>
            </a:r>
          </a:p>
          <a:p>
            <a:pPr algn="just"/>
            <a:r>
              <a:rPr lang="pl-PL" dirty="0"/>
              <a:t>Jedną z najpopularniejszych metod optymalizacji jest </a:t>
            </a:r>
            <a:r>
              <a:rPr lang="pl-PL" dirty="0">
                <a:solidFill>
                  <a:srgbClr val="1065AB"/>
                </a:solidFill>
              </a:rPr>
              <a:t>programowanie liniowe</a:t>
            </a:r>
            <a:r>
              <a:rPr lang="pl-PL" dirty="0"/>
              <a:t>;</a:t>
            </a:r>
          </a:p>
          <a:p>
            <a:pPr algn="just"/>
            <a:r>
              <a:rPr lang="pl-PL" dirty="0"/>
              <a:t>Chociaż metoda programowania liniowego jest dość praktyczna, istnieją pewne </a:t>
            </a:r>
            <a:r>
              <a:rPr lang="pl-PL" dirty="0">
                <a:solidFill>
                  <a:srgbClr val="1065AB"/>
                </a:solidFill>
              </a:rPr>
              <a:t>ograniczenia</a:t>
            </a:r>
            <a:r>
              <a:rPr lang="pl-PL" dirty="0"/>
              <a:t> w jej stosowaniu:</a:t>
            </a:r>
          </a:p>
          <a:p>
            <a:pPr lvl="1" algn="just"/>
            <a:r>
              <a:rPr lang="pl-PL" dirty="0"/>
              <a:t>problem, który ma być rozwiązany za jego pomocą, musi być sformułowany deterministycznie;</a:t>
            </a:r>
          </a:p>
          <a:p>
            <a:pPr lvl="1" algn="just"/>
            <a:r>
              <a:rPr lang="pl-PL" dirty="0"/>
              <a:t>problem powinien być poddany aproksymacji liniowej;</a:t>
            </a:r>
          </a:p>
          <a:p>
            <a:pPr lvl="1" algn="just"/>
            <a:r>
              <a:rPr lang="pl-PL" dirty="0"/>
              <a:t>stałe i zmienne koszty operacyjne obiektów logistycznych nie mogą być brane pod uwagę w programowaniu liniowym.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80961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Silaen</a:t>
            </a:r>
            <a:r>
              <a:rPr lang="pl-PL" sz="1200" dirty="0">
                <a:solidFill>
                  <a:srgbClr val="7F7F7F"/>
                </a:solidFill>
              </a:rPr>
              <a:t>, </a:t>
            </a:r>
            <a:r>
              <a:rPr lang="pl-PL" sz="1200" dirty="0" err="1">
                <a:solidFill>
                  <a:srgbClr val="7F7F7F"/>
                </a:solidFill>
              </a:rPr>
              <a:t>Savaluddin</a:t>
            </a:r>
            <a:r>
              <a:rPr lang="pl-PL" sz="1200" dirty="0">
                <a:solidFill>
                  <a:srgbClr val="7F7F7F"/>
                </a:solidFill>
              </a:rPr>
              <a:t>, </a:t>
            </a:r>
            <a:r>
              <a:rPr lang="pl-PL" sz="1200" dirty="0" err="1">
                <a:solidFill>
                  <a:srgbClr val="7F7F7F"/>
                </a:solidFill>
              </a:rPr>
              <a:t>Tulus</a:t>
            </a:r>
            <a:r>
              <a:rPr lang="pl-PL" sz="1200" dirty="0">
                <a:solidFill>
                  <a:srgbClr val="7F7F7F"/>
                </a:solidFill>
              </a:rPr>
              <a:t>, 2019; Gass, 2013; </a:t>
            </a:r>
            <a:r>
              <a:rPr lang="pl-PL" sz="1200" dirty="0" err="1">
                <a:solidFill>
                  <a:srgbClr val="7F7F7F"/>
                </a:solidFill>
              </a:rPr>
              <a:t>Sierksma</a:t>
            </a:r>
            <a:r>
              <a:rPr lang="pl-PL" sz="1200" dirty="0">
                <a:solidFill>
                  <a:srgbClr val="7F7F7F"/>
                </a:solidFill>
              </a:rPr>
              <a:t>, 2002;Biethahn &amp; Nissen,1995; </a:t>
            </a:r>
            <a:r>
              <a:rPr lang="pl-PL" sz="1200" dirty="0" err="1">
                <a:solidFill>
                  <a:srgbClr val="7F7F7F"/>
                </a:solidFill>
              </a:rPr>
              <a:t>Coyle</a:t>
            </a:r>
            <a:r>
              <a:rPr lang="pl-PL" sz="1200" dirty="0">
                <a:solidFill>
                  <a:srgbClr val="7F7F7F"/>
                </a:solidFill>
              </a:rPr>
              <a:t>, </a:t>
            </a:r>
            <a:r>
              <a:rPr lang="pl-PL" sz="1200" dirty="0" err="1">
                <a:solidFill>
                  <a:srgbClr val="7F7F7F"/>
                </a:solidFill>
              </a:rPr>
              <a:t>Bardi</a:t>
            </a:r>
            <a:r>
              <a:rPr lang="pl-PL" sz="1200" dirty="0">
                <a:solidFill>
                  <a:srgbClr val="7F7F7F"/>
                </a:solidFill>
              </a:rPr>
              <a:t>, </a:t>
            </a:r>
            <a:r>
              <a:rPr lang="pl-PL" sz="1200" dirty="0" err="1">
                <a:solidFill>
                  <a:srgbClr val="7F7F7F"/>
                </a:solidFill>
              </a:rPr>
              <a:t>Langley</a:t>
            </a:r>
            <a:r>
              <a:rPr lang="pl-PL" sz="1200" dirty="0">
                <a:solidFill>
                  <a:srgbClr val="7F7F7F"/>
                </a:solidFill>
              </a:rPr>
              <a:t>, 2002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pl-PL" dirty="0"/>
              <a:t>Zagadnienie komiwojażera</a:t>
            </a:r>
          </a:p>
        </p:txBody>
      </p:sp>
    </p:spTree>
    <p:extLst>
      <p:ext uri="{BB962C8B-B14F-4D97-AF65-F5344CB8AC3E}">
        <p14:creationId xmlns:p14="http://schemas.microsoft.com/office/powerpoint/2010/main" val="3252728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1727" y="1687286"/>
                <a:ext cx="5422130" cy="4452256"/>
              </a:xfrm>
            </p:spPr>
            <p:txBody>
              <a:bodyPr>
                <a:normAutofit fontScale="70000" lnSpcReduction="20000"/>
              </a:bodyPr>
              <a:lstStyle/>
              <a:p>
                <a:pPr algn="just"/>
                <a:r>
                  <a:rPr lang="pl-PL" dirty="0"/>
                  <a:t>Ogólną postać modelu opisującego zamknięte zagadnienie transportowe z kryterium czasu można przedstawić następująco:</a:t>
                </a:r>
              </a:p>
              <a:p>
                <a:pPr algn="just"/>
                <a:endParaRPr lang="pl-PL" dirty="0"/>
              </a:p>
              <a:p>
                <a:pPr marL="0" indent="0" algn="ctr">
                  <a:lnSpc>
                    <a:spcPct val="12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l-PL" sz="1800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l-PL" sz="1800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pl-PL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l-PL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&gt;0</m:t>
                              </m:r>
                            </m:lim>
                          </m:limLow>
                        </m:fName>
                        <m:e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}</m:t>
                          </m:r>
                          <m:box>
                            <m:boxPr>
                              <m:ctrlP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boxPr>
                            <m:e>
                              <m:r>
                                <a:rPr lang="pl-PL" sz="1800" i="1" kern="10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</m:e>
                          </m:box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𝑚𝑖𝑛</m:t>
                          </m:r>
                        </m:e>
                      </m:func>
                    </m:oMath>
                  </m:oMathPara>
                </a14:m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pl-PL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l-PL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</m:t>
                      </m:r>
                      <m:d>
                        <m:dPr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−1,…,</m:t>
                          </m:r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pl-PL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b>
                      </m:sSub>
                      <m:r>
                        <a:rPr lang="pl-PL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</m:t>
                      </m:r>
                      <m:d>
                        <m:dPr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=1,…,</m:t>
                          </m:r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pl-PL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pl-PL" sz="1800" i="1" kern="1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pl-PL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pl-PL" sz="1800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endParaRPr lang="pl-PL" dirty="0"/>
              </a:p>
            </p:txBody>
          </p:sp>
        </mc:Choice>
        <mc:Fallback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1727" y="1687286"/>
                <a:ext cx="5422130" cy="4452256"/>
              </a:xfrm>
              <a:blipFill>
                <a:blip r:embed="rId2"/>
                <a:stretch>
                  <a:fillRect l="-1012" t="-2877" r="-112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13618" y="6492874"/>
            <a:ext cx="5306182" cy="268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Gaspars</a:t>
            </a:r>
            <a:r>
              <a:rPr lang="pl-PL" sz="1200" dirty="0">
                <a:solidFill>
                  <a:srgbClr val="7F7F7F"/>
                </a:solidFill>
              </a:rPr>
              <a:t>-Wieloch, H. in: Szymczak, M. (ed.), 2011, s. 14-15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en-US" dirty="0"/>
              <a:t>Model </a:t>
            </a:r>
            <a:r>
              <a:rPr lang="en-US" dirty="0" err="1"/>
              <a:t>matematyczny</a:t>
            </a:r>
            <a:r>
              <a:rPr lang="en-US" dirty="0"/>
              <a:t> </a:t>
            </a:r>
            <a:r>
              <a:rPr lang="en-US" dirty="0" err="1"/>
              <a:t>zadania</a:t>
            </a:r>
            <a:r>
              <a:rPr lang="en-US" dirty="0"/>
              <a:t> </a:t>
            </a:r>
            <a:r>
              <a:rPr lang="en-US" dirty="0" err="1"/>
              <a:t>transportowego</a:t>
            </a:r>
            <a:endParaRPr lang="pl-P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9FE83F2C-639E-A3AC-A1FF-D4C0B6788176}"/>
                  </a:ext>
                </a:extLst>
              </p:cNvPr>
              <p:cNvSpPr txBox="1"/>
              <p:nvPr/>
            </p:nvSpPr>
            <p:spPr>
              <a:xfrm>
                <a:off x="6280727" y="1687286"/>
                <a:ext cx="5410200" cy="43565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pl-PL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gdzie: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0215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pl-PL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wielkość towaru przewożona na trasie od </a:t>
                </a:r>
                <a:r>
                  <a:rPr lang="pl-PL" sz="1800" i="1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pl-PL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-tego dostawcy do </a:t>
                </a:r>
                <a:r>
                  <a:rPr lang="pl-PL" sz="1800" i="1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pl-PL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-tego odbiorcy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0215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pl-PL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czas transportu towaru na trasie od </a:t>
                </a:r>
                <a:r>
                  <a:rPr lang="pl-PL" sz="1800" i="1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pl-PL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-tego dostawcy do </a:t>
                </a:r>
                <a:r>
                  <a:rPr lang="pl-PL" sz="1800" i="1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pl-PL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-tego odbiorcy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0215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pl-PL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pl-PL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liczba odbiorców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0215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pl-PL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pl-PL" sz="1800" i="1" kern="1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l-PL" sz="1800" kern="1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pl-PL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liczba dostawców</a:t>
                </a:r>
                <a:endParaRPr lang="pl-PL" kern="100" dirty="0">
                  <a:latin typeface="Tahom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0215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l-PL" sz="1800" kern="1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pl-PL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ahoma" panose="020B0604030504040204" pitchFamily="34" charset="0"/>
                  </a:rPr>
                  <a:t>podaż</a:t>
                </a:r>
                <a:r>
                  <a:rPr lang="pl-PL" sz="1800" kern="1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sz="1800" i="1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pl-PL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-tego dostawcy</a:t>
                </a:r>
                <a:endParaRPr lang="pl-PL" kern="100" dirty="0">
                  <a:latin typeface="Tahoma" panose="020B060403050404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0215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pl-PL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pl-PL" sz="18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pl-PL" sz="18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popyt</a:t>
                </a:r>
                <a:r>
                  <a:rPr lang="pl-PL" sz="18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l-PL" sz="1800" i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pl-PL" sz="18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-tego odbiorcy</a:t>
                </a:r>
                <a:r>
                  <a:rPr lang="en-US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9FE83F2C-639E-A3AC-A1FF-D4C0B6788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727" y="1687286"/>
                <a:ext cx="5410200" cy="4356514"/>
              </a:xfrm>
              <a:prstGeom prst="rect">
                <a:avLst/>
              </a:prstGeom>
              <a:blipFill>
                <a:blip r:embed="rId3"/>
                <a:stretch>
                  <a:fillRect r="-901" b="-70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0067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1727" y="1687285"/>
                <a:ext cx="5476560" cy="5074069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 algn="just">
                  <a:buNone/>
                </a:pPr>
                <a:r>
                  <a:rPr lang="pl-PL" dirty="0"/>
                  <a:t>Algorytm rozwiązujący opisany problem transportowy:</a:t>
                </a:r>
              </a:p>
              <a:p>
                <a:pPr marL="514350" indent="-514350" algn="just">
                  <a:buFont typeface="+mj-lt"/>
                  <a:buAutoNum type="arabicPeriod"/>
                </a:pPr>
                <a:r>
                  <a:rPr lang="pl-PL" dirty="0"/>
                  <a:t>1.	Pierwszym krokiem jest wyznaczenie dopuszczalnego równania bazowego za pomocą metody minimalnego elementu macierzy, zwaną metodą MEM w oparciu </a:t>
                </a:r>
                <a:br>
                  <a:rPr lang="pl-PL" dirty="0"/>
                </a:br>
                <a:r>
                  <a:rPr lang="pl-PL" dirty="0"/>
                  <a:t>o tablicę z czasami.</a:t>
                </a:r>
              </a:p>
              <a:p>
                <a:pPr marL="514350" indent="-514350" algn="just">
                  <a:buFont typeface="+mj-lt"/>
                  <a:buAutoNum type="arabicPeriod"/>
                </a:pPr>
                <a:r>
                  <a:rPr lang="pl-PL" dirty="0"/>
                  <a:t>2.	W drugim etapie ważne jest ustalenie dla określonego rozwiązania maksymalnego czasu na realizację dostawy (</a:t>
                </a:r>
                <a:r>
                  <a:rPr lang="pl-PL" dirty="0" err="1"/>
                  <a:t>T</a:t>
                </a:r>
                <a:r>
                  <a:rPr lang="pl-PL" baseline="30000" dirty="0" err="1"/>
                  <a:t>k</a:t>
                </a:r>
                <a:r>
                  <a:rPr lang="pl-PL" dirty="0"/>
                  <a:t>) na podstawie wzoru: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l-PL" sz="46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pl-PL" sz="29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pl-PL" sz="29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p>
                      <m:r>
                        <a:rPr lang="pl-PL" sz="29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pl-PL" sz="4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l-PL" sz="4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l-PL" sz="29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pl-PL" sz="4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l-PL" sz="2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pl-PL" sz="29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&gt;0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pl-PL" sz="4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l-PL" sz="4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pl-PL" sz="2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  <m:r>
                            <a:rPr lang="pl-PL" sz="29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</m:e>
                      </m:func>
                    </m:oMath>
                  </m:oMathPara>
                </a14:m>
                <a:endParaRPr lang="pl-PL" sz="4600" dirty="0"/>
              </a:p>
              <a:p>
                <a:pPr marL="0"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pl-PL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gdzie</a:t>
                </a:r>
                <a:r>
                  <a:rPr lang="en-US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pl-PL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l-PL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l-PL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p>
                        <m:r>
                          <a:rPr lang="pl-PL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pl-PL" kern="1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maksymalny czas realizacji dostawy w k-tej iteracji</a:t>
                </a:r>
                <a:r>
                  <a:rPr lang="en-US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pl-PL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514350" indent="-514350" algn="just">
                  <a:buFont typeface="+mj-lt"/>
                  <a:buAutoNum type="arabicPeriod"/>
                </a:pPr>
                <a:endParaRPr lang="pl-PL" dirty="0"/>
              </a:p>
            </p:txBody>
          </p:sp>
        </mc:Choice>
        <mc:Fallback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1727" y="1687285"/>
                <a:ext cx="5476560" cy="5074069"/>
              </a:xfrm>
              <a:blipFill>
                <a:blip r:embed="rId2"/>
                <a:stretch>
                  <a:fillRect l="-1225" t="-2524" r="-111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13618" y="6492874"/>
            <a:ext cx="5306182" cy="268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Gaspars</a:t>
            </a:r>
            <a:r>
              <a:rPr lang="pl-PL" sz="1200" dirty="0">
                <a:solidFill>
                  <a:srgbClr val="7F7F7F"/>
                </a:solidFill>
              </a:rPr>
              <a:t>-Wieloch, H. in: Szymczak, M. (ed.), 2011, s. 14-15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en-US" dirty="0"/>
              <a:t>Model </a:t>
            </a:r>
            <a:r>
              <a:rPr lang="en-US" dirty="0" err="1"/>
              <a:t>matematyczny</a:t>
            </a:r>
            <a:r>
              <a:rPr lang="en-US" dirty="0"/>
              <a:t> </a:t>
            </a:r>
            <a:r>
              <a:rPr lang="en-US" dirty="0" err="1"/>
              <a:t>zadania</a:t>
            </a:r>
            <a:r>
              <a:rPr lang="en-US" dirty="0"/>
              <a:t> </a:t>
            </a:r>
            <a:r>
              <a:rPr lang="en-US" dirty="0" err="1"/>
              <a:t>transportowego</a:t>
            </a:r>
            <a:endParaRPr lang="pl-P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Symbol zastępczy zawartości 4">
                <a:extLst>
                  <a:ext uri="{FF2B5EF4-FFF2-40B4-BE49-F238E27FC236}">
                    <a16:creationId xmlns:a16="http://schemas.microsoft.com/office/drawing/2014/main" id="{2958B278-BB41-D736-9CDD-DC184B550B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09660" y="1687286"/>
                <a:ext cx="5476560" cy="4805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 algn="just">
                  <a:buFont typeface="+mj-lt"/>
                  <a:buAutoNum type="arabicPeriod" startAt="3"/>
                </a:pPr>
                <a:r>
                  <a:rPr lang="pl-PL" sz="2400" dirty="0"/>
                  <a:t>Kolejno musi być przedstawiona tablica kosztów (</a:t>
                </a:r>
                <a:r>
                  <a:rPr lang="pl-PL" sz="2400" dirty="0" err="1"/>
                  <a:t>cij</a:t>
                </a:r>
                <a:r>
                  <a:rPr lang="pl-PL" sz="2400" dirty="0"/>
                  <a:t>) dla k-tego rozwiązania według wzoru:</a:t>
                </a:r>
              </a:p>
              <a:p>
                <a:pPr marL="0" indent="0" algn="ctr">
                  <a:lnSpc>
                    <a:spcPct val="15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l-PL" sz="1800" i="1" kern="10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pl-PL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eqArr>
                                <m:eqArrPr>
                                  <m:ctrlPr>
                                    <a:rPr lang="pl-PL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pl-PL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 0                          </m:t>
                                  </m:r>
                                  <m:sSub>
                                    <m:sSubPr>
                                      <m:ctrlP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pl-PL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&lt;</m:t>
                                  </m:r>
                                  <m:sSup>
                                    <m:sSupPr>
                                      <m:ctrlP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</m:e>
                                <m:e/>
                                <m:e>
                                  <m:r>
                                    <a:rPr lang="pl-PL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1  </m:t>
                                  </m:r>
                                  <m:sSub>
                                    <m:sSubPr>
                                      <m:ctrlP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                       </m:t>
                                      </m:r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pl-PL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=</m:t>
                                  </m:r>
                                  <m:sSup>
                                    <m:sSupPr>
                                      <m:ctrlP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pl-PL" sz="1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𝑖𝑓</m:t>
                                  </m:r>
                                </m:e>
                                <m:e>
                                  <m:r>
                                    <a:rPr lang="pl-PL" sz="18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10                   </m:t>
                                  </m:r>
                                  <m:sSub>
                                    <m:sSubPr>
                                      <m:ctrlP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      </m:t>
                                      </m:r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pl-PL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&gt;</m:t>
                                  </m:r>
                                  <m:sSup>
                                    <m:sSupPr>
                                      <m:ctrlP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</m:e>
                              </m:eqArr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       </m:t>
                              </m:r>
                            </m:e>
                            <m:e/>
                            <m:e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 marL="514350" indent="-514350" algn="just">
                  <a:buFont typeface="+mj-lt"/>
                  <a:buAutoNum type="arabicPeriod"/>
                </a:pPr>
                <a:endParaRPr lang="pl-PL" dirty="0"/>
              </a:p>
            </p:txBody>
          </p:sp>
        </mc:Choice>
        <mc:Fallback>
          <p:sp>
            <p:nvSpPr>
              <p:cNvPr id="2" name="Symbol zastępczy zawartości 4">
                <a:extLst>
                  <a:ext uri="{FF2B5EF4-FFF2-40B4-BE49-F238E27FC236}">
                    <a16:creationId xmlns:a16="http://schemas.microsoft.com/office/drawing/2014/main" id="{2958B278-BB41-D736-9CDD-DC184B550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9660" y="1687286"/>
                <a:ext cx="5476560" cy="4805588"/>
              </a:xfrm>
              <a:prstGeom prst="rect">
                <a:avLst/>
              </a:prstGeom>
              <a:blipFill>
                <a:blip r:embed="rId3"/>
                <a:stretch>
                  <a:fillRect l="-1782" t="-1777" r="-167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7353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1726" y="1687285"/>
                <a:ext cx="6107934" cy="5074069"/>
              </a:xfrm>
            </p:spPr>
            <p:txBody>
              <a:bodyPr>
                <a:normAutofit fontScale="92500" lnSpcReduction="10000"/>
              </a:bodyPr>
              <a:lstStyle/>
              <a:p>
                <a:pPr marL="514350" indent="-514350" algn="just">
                  <a:buFont typeface="+mj-lt"/>
                  <a:buAutoNum type="arabicPeriod" startAt="4"/>
                </a:pPr>
                <a:r>
                  <a:rPr lang="pl-PL" sz="2400" dirty="0"/>
                  <a:t>Następny krok polega na sprawdzeniu optymalności rozwiązania w oparciu o tablicę kosztów. W przypadku nieujemności kryteriów optymalności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6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pl-PL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pl-PL" sz="2400" dirty="0"/>
                  <a:t>) dla wszystkich tras bazowych, procedura kończy się na tym etapie. Jeśli kryteria optymalne będą ujemne, należy wykonać czynności podane w punkcie piątym.</a:t>
                </a:r>
              </a:p>
              <a:p>
                <a:pPr marL="0" indent="0" algn="just">
                  <a:buNone/>
                </a:pPr>
                <a:endParaRPr lang="pl-PL" sz="16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l-PL" sz="20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pl-PL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l-PL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pl-PL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pl-PL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pl-PL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pl-PL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lang="pl-PL" sz="2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pl-PL" sz="24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gdzie:</a:t>
                </a:r>
                <a:endParaRPr lang="pl-PL" sz="24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  <m:r>
                      <a:rPr lang="en-US" sz="2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Sup>
                      <m:sSubSupPr>
                        <m:ctrlP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  <m:sup>
                        <m: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4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pl-PL" sz="2400" kern="100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mienne</a:t>
                </a:r>
                <a:r>
                  <a:rPr lang="pl-PL" sz="2400" kern="1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dualne, czyli potencjały w k-tej iteracji</a:t>
                </a:r>
                <a:r>
                  <a:rPr lang="en-US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pl-PL" sz="2400" dirty="0"/>
              </a:p>
            </p:txBody>
          </p:sp>
        </mc:Choice>
        <mc:Fallback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1726" y="1687285"/>
                <a:ext cx="6107934" cy="5074069"/>
              </a:xfrm>
              <a:blipFill>
                <a:blip r:embed="rId2"/>
                <a:stretch>
                  <a:fillRect l="-1397" t="-2163" r="-129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13618" y="6492874"/>
            <a:ext cx="5306182" cy="268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Gaspars</a:t>
            </a:r>
            <a:r>
              <a:rPr lang="pl-PL" sz="1200" dirty="0">
                <a:solidFill>
                  <a:srgbClr val="7F7F7F"/>
                </a:solidFill>
              </a:rPr>
              <a:t>-Wieloch, H. in: Szymczak, M. (ed.), 2011, s. 14-15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en-US" dirty="0"/>
              <a:t>Model </a:t>
            </a:r>
            <a:r>
              <a:rPr lang="en-US" dirty="0" err="1"/>
              <a:t>matematyczny</a:t>
            </a:r>
            <a:r>
              <a:rPr lang="en-US" dirty="0"/>
              <a:t> </a:t>
            </a:r>
            <a:r>
              <a:rPr lang="en-US" dirty="0" err="1"/>
              <a:t>zadania</a:t>
            </a:r>
            <a:r>
              <a:rPr lang="en-US" dirty="0"/>
              <a:t> </a:t>
            </a:r>
            <a:r>
              <a:rPr lang="en-US" dirty="0" err="1"/>
              <a:t>transportowego</a:t>
            </a:r>
            <a:endParaRPr lang="pl-PL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2958B278-BB41-D736-9CDD-DC184B550BD1}"/>
              </a:ext>
            </a:extLst>
          </p:cNvPr>
          <p:cNvSpPr txBox="1">
            <a:spLocks/>
          </p:cNvSpPr>
          <p:nvPr/>
        </p:nvSpPr>
        <p:spPr>
          <a:xfrm>
            <a:off x="6509660" y="1687286"/>
            <a:ext cx="5476560" cy="4805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+mj-lt"/>
              <a:buAutoNum type="arabicPeriod" startAt="5"/>
            </a:pPr>
            <a:r>
              <a:rPr lang="pl-PL" sz="2400" dirty="0"/>
              <a:t>Należy ponownie wyznaczyć dopuszczalne rozwiązanie bazowe, przy czym należy wziąć pod uwagę najbardziej ujemne kryterium optymalności, a następnie powrócić do kroku drugiego.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74193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E77643A-CFB1-E7E6-9523-A11096801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87" y="1621959"/>
            <a:ext cx="4518672" cy="4211849"/>
          </a:xfrm>
          <a:prstGeom prst="rect">
            <a:avLst/>
          </a:prstGeom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27DD13E-FDE1-A500-9753-72C307327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820" y="1646493"/>
            <a:ext cx="6391564" cy="4351338"/>
          </a:xfrm>
        </p:spPr>
        <p:txBody>
          <a:bodyPr/>
          <a:lstStyle/>
          <a:p>
            <a:pPr marL="0" indent="0" algn="ctr">
              <a:buNone/>
            </a:pPr>
            <a:r>
              <a:rPr lang="pl-PL" sz="40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Zadanie transportowe przy użyciu MS Excel i </a:t>
            </a:r>
            <a:r>
              <a:rPr lang="pl-PL" sz="4000" kern="1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Solver</a:t>
            </a:r>
            <a:endParaRPr lang="pl-PL" sz="40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Obraz 1" descr="Obraz zawierający tekst, zrzut ekranu, projekt graficzny, Grafika&#10;&#10;Opis wygenerowany automatycznie">
            <a:extLst>
              <a:ext uri="{FF2B5EF4-FFF2-40B4-BE49-F238E27FC236}">
                <a16:creationId xmlns:a16="http://schemas.microsoft.com/office/drawing/2014/main" id="{70F7CEC2-CA03-A841-4D0E-694A5240F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453" y="2797645"/>
            <a:ext cx="2784730" cy="303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42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1726" y="1687285"/>
                <a:ext cx="11267760" cy="5074069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pl-PL" sz="2400" kern="100" dirty="0">
                    <a:effectLst/>
                  </a:rPr>
                  <a:t>Przykład dotyczy sieci supermarketów składającej się z trzech hurtowni, P (na południu kraju), Z (na zachodzie kraju) i PW (na północnym wschodzie kraju), oraz 50 sklepów, podzielonych na 8 zróżnicowanych sektorów, oznaczonych literami (A, B, C, D, E, F, G i H). Na podstawie przewożonych produktów każda hurtownia może przygotować 18 zestawów. Zapotrzebowanie na zestawy w poszczególnych sektorach przedstawia się następująco</a:t>
                </a:r>
                <a:r>
                  <a:rPr lang="en-US" sz="2400" kern="100" dirty="0">
                    <a:effectLst/>
                  </a:rPr>
                  <a:t>:</a:t>
                </a:r>
                <a:endParaRPr lang="pl-PL" sz="2400" kern="100" dirty="0">
                  <a:effectLst/>
                </a:endParaRP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400" kern="100" dirty="0">
                    <a:effectLst/>
                  </a:rPr>
                  <a:t>Z</a:t>
                </a:r>
                <a:r>
                  <a:rPr lang="en-US" sz="2400" kern="100" baseline="-25000" dirty="0">
                    <a:effectLst/>
                  </a:rPr>
                  <a:t>A</a:t>
                </a:r>
                <a:r>
                  <a:rPr lang="en-US" sz="2400" kern="100" dirty="0">
                    <a:effectLst/>
                  </a:rPr>
                  <a:t> = 6; Z</a:t>
                </a:r>
                <a:r>
                  <a:rPr lang="en-US" sz="2400" kern="100" baseline="-25000" dirty="0">
                    <a:effectLst/>
                  </a:rPr>
                  <a:t>B</a:t>
                </a:r>
                <a:r>
                  <a:rPr lang="en-US" sz="2400" kern="100" dirty="0">
                    <a:effectLst/>
                  </a:rPr>
                  <a:t> =7; Z</a:t>
                </a:r>
                <a:r>
                  <a:rPr lang="en-US" sz="2400" kern="100" baseline="-25000" dirty="0">
                    <a:effectLst/>
                  </a:rPr>
                  <a:t>C</a:t>
                </a:r>
                <a:r>
                  <a:rPr lang="en-US" sz="2400" kern="100" dirty="0">
                    <a:effectLst/>
                  </a:rPr>
                  <a:t> =9; Z</a:t>
                </a:r>
                <a:r>
                  <a:rPr lang="en-US" sz="2400" kern="100" baseline="-25000" dirty="0">
                    <a:effectLst/>
                  </a:rPr>
                  <a:t>D</a:t>
                </a:r>
                <a:r>
                  <a:rPr lang="en-US" sz="2400" kern="100" dirty="0">
                    <a:effectLst/>
                  </a:rPr>
                  <a:t> =6; Z</a:t>
                </a:r>
                <a:r>
                  <a:rPr lang="en-US" sz="2400" kern="100" baseline="-25000" dirty="0">
                    <a:effectLst/>
                  </a:rPr>
                  <a:t>E</a:t>
                </a:r>
                <a:r>
                  <a:rPr lang="en-US" sz="2400" kern="100" dirty="0">
                    <a:effectLst/>
                  </a:rPr>
                  <a:t> =8; Z</a:t>
                </a:r>
                <a:r>
                  <a:rPr lang="en-US" sz="2400" kern="100" baseline="-25000" dirty="0">
                    <a:effectLst/>
                  </a:rPr>
                  <a:t>F</a:t>
                </a:r>
                <a:r>
                  <a:rPr lang="en-US" sz="2400" kern="100" dirty="0">
                    <a:effectLst/>
                  </a:rPr>
                  <a:t> =5; Z</a:t>
                </a:r>
                <a:r>
                  <a:rPr lang="en-US" sz="2400" kern="100" baseline="-25000" dirty="0">
                    <a:effectLst/>
                  </a:rPr>
                  <a:t>G</a:t>
                </a:r>
                <a:r>
                  <a:rPr lang="en-US" sz="2400" kern="100" dirty="0">
                    <a:effectLst/>
                  </a:rPr>
                  <a:t> =4; Z</a:t>
                </a:r>
                <a:r>
                  <a:rPr lang="en-US" sz="2400" kern="100" baseline="-25000" dirty="0">
                    <a:effectLst/>
                  </a:rPr>
                  <a:t>H</a:t>
                </a:r>
                <a:r>
                  <a:rPr lang="en-US" sz="2400" kern="100" dirty="0">
                    <a:effectLst/>
                  </a:rPr>
                  <a:t> =5, </a:t>
                </a:r>
                <a:r>
                  <a:rPr lang="en-US" sz="2400" kern="100" dirty="0"/>
                  <a:t>whereby</a:t>
                </a:r>
                <a:r>
                  <a:rPr lang="en-US" sz="2400" kern="100" dirty="0">
                    <a:effectLst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  <m:e>
                        <m:r>
                          <a:rPr lang="en-US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50</m:t>
                        </m:r>
                      </m:e>
                    </m:nary>
                  </m:oMath>
                </a14:m>
                <a:r>
                  <a:rPr lang="en-US" sz="2400" kern="100" dirty="0">
                    <a:effectLst/>
                  </a:rPr>
                  <a:t>.</a:t>
                </a:r>
                <a:endParaRPr lang="pl-PL" sz="2400" kern="100" dirty="0">
                  <a:effectLst/>
                </a:endParaRPr>
              </a:p>
            </p:txBody>
          </p:sp>
        </mc:Choice>
        <mc:Fallback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1726" y="1687285"/>
                <a:ext cx="11267760" cy="5074069"/>
              </a:xfrm>
              <a:blipFill>
                <a:blip r:embed="rId2"/>
                <a:stretch>
                  <a:fillRect l="-758" r="-81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13618" y="6492874"/>
            <a:ext cx="5306182" cy="268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Gaspars</a:t>
            </a:r>
            <a:r>
              <a:rPr lang="pl-PL" sz="1200" dirty="0">
                <a:solidFill>
                  <a:srgbClr val="7F7F7F"/>
                </a:solidFill>
              </a:rPr>
              <a:t>-Wieloch, H. in: Szymczak, M. (ed.), 2011, s. 14-15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pl-PL" dirty="0"/>
              <a:t>Zadanie transportowe przy użyciu MS Excel </a:t>
            </a:r>
            <a:br>
              <a:rPr lang="pl-PL" dirty="0"/>
            </a:br>
            <a:r>
              <a:rPr lang="pl-PL" dirty="0"/>
              <a:t>i </a:t>
            </a:r>
            <a:r>
              <a:rPr lang="pl-PL" dirty="0" err="1"/>
              <a:t>Solvera</a:t>
            </a:r>
            <a:r>
              <a:rPr lang="pl-PL" dirty="0"/>
              <a:t> - przykład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690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920" y="1553044"/>
            <a:ext cx="11267760" cy="158864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l-PL" sz="1600" kern="100" dirty="0"/>
              <a:t>Czas transportu w sektorze, który w praktyce jest określany przez odległość między sklepami w sektorze, jest uwzględniany w czasach rozładunku asortymentu w każdym sklepie</a:t>
            </a:r>
            <a:endParaRPr lang="pl-PL" sz="1600" kern="100" dirty="0">
              <a:effectLst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l-PL" sz="1600" kern="100" dirty="0">
                <a:solidFill>
                  <a:srgbClr val="1065AB"/>
                </a:solidFill>
              </a:rPr>
              <a:t>Celem jest zminimalizowanie </a:t>
            </a:r>
            <a:r>
              <a:rPr lang="pl-PL" sz="1600" kern="100" dirty="0">
                <a:effectLst/>
              </a:rPr>
              <a:t>czasu dostawy, który jest najdłuższy.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13618" y="6492874"/>
            <a:ext cx="5306182" cy="268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Gaspars</a:t>
            </a:r>
            <a:r>
              <a:rPr lang="pl-PL" sz="1200" dirty="0">
                <a:solidFill>
                  <a:srgbClr val="7F7F7F"/>
                </a:solidFill>
              </a:rPr>
              <a:t>-Wieloch, H. in: Szymczak, M. (ed.), 2011, s. 17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pl-PL" dirty="0"/>
              <a:t>Zadanie transportowe przy użyciu MS Excel </a:t>
            </a:r>
            <a:br>
              <a:rPr lang="pl-PL" dirty="0"/>
            </a:br>
            <a:r>
              <a:rPr lang="pl-PL" dirty="0"/>
              <a:t>i </a:t>
            </a:r>
            <a:r>
              <a:rPr lang="pl-PL" dirty="0" err="1"/>
              <a:t>Solvera</a:t>
            </a:r>
            <a:r>
              <a:rPr lang="pl-PL" dirty="0"/>
              <a:t> - przykład</a:t>
            </a:r>
            <a:endParaRPr lang="en-US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9B85DEB-0767-63FF-D3E5-BB126B836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920" y="3049618"/>
            <a:ext cx="6972823" cy="130740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51CD8E56-6166-397B-E309-3EE339436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184" y="5021004"/>
            <a:ext cx="8987816" cy="111654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pole tekstowe 12">
                <a:extLst>
                  <a:ext uri="{FF2B5EF4-FFF2-40B4-BE49-F238E27FC236}">
                    <a16:creationId xmlns:a16="http://schemas.microsoft.com/office/drawing/2014/main" id="{2F16C86F-8FD7-27FF-463A-4680529831E6}"/>
                  </a:ext>
                </a:extLst>
              </p:cNvPr>
              <p:cNvSpPr txBox="1"/>
              <p:nvPr/>
            </p:nvSpPr>
            <p:spPr>
              <a:xfrm>
                <a:off x="6705150" y="4579902"/>
                <a:ext cx="6096000" cy="277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Tab</a:t>
                </a:r>
                <a:r>
                  <a:rPr lang="pl-PL" sz="12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ela</a:t>
                </a:r>
                <a:r>
                  <a:rPr lang="pl-PL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</a:t>
                </a:r>
                <a:r>
                  <a:rPr lang="en-US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Średni</a:t>
                </a:r>
                <a:r>
                  <a:rPr lang="en-US" sz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czas</a:t>
                </a:r>
                <a:r>
                  <a:rPr lang="en-US" sz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rozładunku</a:t>
                </a:r>
                <a:r>
                  <a:rPr lang="en-US" sz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jednostki</a:t>
                </a:r>
                <a:r>
                  <a:rPr lang="en-US" sz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l-PL" sz="1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pl-PL" sz="12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𝑡</m:t>
                        </m:r>
                      </m:e>
                      <m:sub>
                        <m:r>
                          <a:rPr lang="pl-PL" sz="12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𝑖</m:t>
                        </m:r>
                      </m:sub>
                      <m:sup>
                        <m:r>
                          <a:rPr lang="pl-PL" sz="12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𝑟</m:t>
                        </m:r>
                      </m:sup>
                    </m:sSubSup>
                  </m:oMath>
                </a14:m>
                <a:r>
                  <a:rPr lang="en-US" sz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pl-PL" sz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w godzinach</a:t>
                </a:r>
                <a:r>
                  <a:rPr lang="en-US" sz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endParaRPr lang="pl-P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3" name="pole tekstowe 12">
                <a:extLst>
                  <a:ext uri="{FF2B5EF4-FFF2-40B4-BE49-F238E27FC236}">
                    <a16:creationId xmlns:a16="http://schemas.microsoft.com/office/drawing/2014/main" id="{2F16C86F-8FD7-27FF-463A-468052983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150" y="4579902"/>
                <a:ext cx="6096000" cy="277192"/>
              </a:xfrm>
              <a:prstGeom prst="rect">
                <a:avLst/>
              </a:prstGeom>
              <a:blipFill>
                <a:blip r:embed="rId4"/>
                <a:stretch>
                  <a:fillRect l="-100" t="-2174" b="-1304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pole tekstowe 13">
                <a:extLst>
                  <a:ext uri="{FF2B5EF4-FFF2-40B4-BE49-F238E27FC236}">
                    <a16:creationId xmlns:a16="http://schemas.microsoft.com/office/drawing/2014/main" id="{67B981E5-3D89-28B3-B922-A267A6B5B7EC}"/>
                  </a:ext>
                </a:extLst>
              </p:cNvPr>
              <p:cNvSpPr txBox="1"/>
              <p:nvPr/>
            </p:nvSpPr>
            <p:spPr>
              <a:xfrm>
                <a:off x="5834743" y="2781579"/>
                <a:ext cx="6096000" cy="3214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Tab</a:t>
                </a:r>
                <a:r>
                  <a:rPr lang="pl-PL" sz="12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ela</a:t>
                </a:r>
                <a:r>
                  <a:rPr lang="en-US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pl-PL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1:</a:t>
                </a:r>
                <a:r>
                  <a:rPr lang="en-US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Przybliżony</a:t>
                </a:r>
                <a:r>
                  <a:rPr lang="en-US" sz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czas</a:t>
                </a:r>
                <a:r>
                  <a:rPr lang="en-US" sz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podróży</a:t>
                </a:r>
                <a:r>
                  <a:rPr lang="en-US" sz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l-PL" sz="1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l-PL" sz="1200" b="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pl-PL" sz="1200" b="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pl-PL" sz="1200" b="0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</m:oMath>
                </a14:m>
                <a:r>
                  <a:rPr lang="en-US" sz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pl-PL" sz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w godzinach</a:t>
                </a:r>
                <a:r>
                  <a:rPr lang="en-US" sz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endParaRPr lang="pl-PL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4" name="pole tekstowe 13">
                <a:extLst>
                  <a:ext uri="{FF2B5EF4-FFF2-40B4-BE49-F238E27FC236}">
                    <a16:creationId xmlns:a16="http://schemas.microsoft.com/office/drawing/2014/main" id="{67B981E5-3D89-28B3-B922-A267A6B5B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743" y="2781579"/>
                <a:ext cx="6096000" cy="321435"/>
              </a:xfrm>
              <a:prstGeom prst="rect">
                <a:avLst/>
              </a:prstGeom>
              <a:blipFill>
                <a:blip r:embed="rId5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pole tekstowe 14">
            <a:extLst>
              <a:ext uri="{FF2B5EF4-FFF2-40B4-BE49-F238E27FC236}">
                <a16:creationId xmlns:a16="http://schemas.microsoft.com/office/drawing/2014/main" id="{1EC96CDB-4A73-BCBC-2E61-081F3BB6CF7B}"/>
              </a:ext>
            </a:extLst>
          </p:cNvPr>
          <p:cNvSpPr txBox="1"/>
          <p:nvPr/>
        </p:nvSpPr>
        <p:spPr>
          <a:xfrm>
            <a:off x="3516086" y="5115863"/>
            <a:ext cx="132805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Sektory</a:t>
            </a:r>
          </a:p>
        </p:txBody>
      </p:sp>
      <p:sp>
        <p:nvSpPr>
          <p:cNvPr id="16" name="Trójkąt prostokątny 15">
            <a:extLst>
              <a:ext uri="{FF2B5EF4-FFF2-40B4-BE49-F238E27FC236}">
                <a16:creationId xmlns:a16="http://schemas.microsoft.com/office/drawing/2014/main" id="{8FEEC537-5B7D-1F95-8BFB-38B186A80459}"/>
              </a:ext>
            </a:extLst>
          </p:cNvPr>
          <p:cNvSpPr/>
          <p:nvPr/>
        </p:nvSpPr>
        <p:spPr>
          <a:xfrm>
            <a:off x="445135" y="3141692"/>
            <a:ext cx="1176866" cy="299923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Trójkąt prostokątny 16">
            <a:extLst>
              <a:ext uri="{FF2B5EF4-FFF2-40B4-BE49-F238E27FC236}">
                <a16:creationId xmlns:a16="http://schemas.microsoft.com/office/drawing/2014/main" id="{D667C8FF-7655-F67D-25C8-F1FBE122D5B9}"/>
              </a:ext>
            </a:extLst>
          </p:cNvPr>
          <p:cNvSpPr/>
          <p:nvPr/>
        </p:nvSpPr>
        <p:spPr>
          <a:xfrm rot="10800000">
            <a:off x="586105" y="3110433"/>
            <a:ext cx="1176866" cy="299923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173EB137-D44C-0849-C39A-4DF1E04379EB}"/>
              </a:ext>
            </a:extLst>
          </p:cNvPr>
          <p:cNvSpPr txBox="1"/>
          <p:nvPr/>
        </p:nvSpPr>
        <p:spPr>
          <a:xfrm>
            <a:off x="788703" y="3049337"/>
            <a:ext cx="132805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Sektory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144ABD44-4218-E7FF-B072-4B1AFC11BFB1}"/>
              </a:ext>
            </a:extLst>
          </p:cNvPr>
          <p:cNvSpPr txBox="1"/>
          <p:nvPr/>
        </p:nvSpPr>
        <p:spPr>
          <a:xfrm>
            <a:off x="339024" y="3212765"/>
            <a:ext cx="106722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Hurtownicy</a:t>
            </a:r>
          </a:p>
        </p:txBody>
      </p:sp>
    </p:spTree>
    <p:extLst>
      <p:ext uri="{BB962C8B-B14F-4D97-AF65-F5344CB8AC3E}">
        <p14:creationId xmlns:p14="http://schemas.microsoft.com/office/powerpoint/2010/main" val="1612058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06700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1800" kern="100" dirty="0">
                <a:cs typeface="Times New Roman" panose="02020603050405020304" pitchFamily="18" charset="0"/>
              </a:rPr>
              <a:t>Definicja transportu;</a:t>
            </a:r>
            <a:endParaRPr lang="en-US" sz="1800" kern="100" dirty="0">
              <a:cs typeface="Times New Roman" panose="02020603050405020304" pitchFamily="18" charset="0"/>
            </a:endParaRPr>
          </a:p>
          <a:p>
            <a:r>
              <a:rPr lang="pl-PL" sz="1800" kern="100" dirty="0">
                <a:cs typeface="Times New Roman" panose="02020603050405020304" pitchFamily="18" charset="0"/>
              </a:rPr>
              <a:t>Istota i znaczenie optymalizacji systemów transportowych;</a:t>
            </a:r>
          </a:p>
          <a:p>
            <a:r>
              <a:rPr lang="pl-PL" sz="1800" kern="100" dirty="0">
                <a:cs typeface="Times New Roman" panose="02020603050405020304" pitchFamily="18" charset="0"/>
              </a:rPr>
              <a:t>Modelowanie optymalizacyjne systemu transportowego;</a:t>
            </a:r>
          </a:p>
          <a:p>
            <a:r>
              <a:rPr lang="pl-PL" sz="1800" kern="100" dirty="0">
                <a:cs typeface="Times New Roman" panose="02020603050405020304" pitchFamily="18" charset="0"/>
              </a:rPr>
              <a:t>Przykład zadania transportowego w MS Excel.</a:t>
            </a:r>
            <a:endParaRPr lang="en-US" sz="1800" kern="1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20" y="1393963"/>
            <a:ext cx="11267760" cy="1588647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l-PL" sz="1600" kern="100" dirty="0"/>
              <a:t>Wprowadzanie danych do arkusza kalkulacyjnego w tym przykładzie zadania transportowego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9959073" y="2982610"/>
            <a:ext cx="2001867" cy="5229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Gaspars</a:t>
            </a:r>
            <a:r>
              <a:rPr lang="pl-PL" sz="1200" dirty="0">
                <a:solidFill>
                  <a:srgbClr val="7F7F7F"/>
                </a:solidFill>
              </a:rPr>
              <a:t>-Wieloch, H. in: Szymczak, M. (ed.), 2011, s. 17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pl-PL" dirty="0"/>
              <a:t>Zadanie transportowe przy użyciu MS Excel </a:t>
            </a:r>
            <a:br>
              <a:rPr lang="pl-PL" dirty="0"/>
            </a:br>
            <a:r>
              <a:rPr lang="pl-PL" dirty="0"/>
              <a:t>i </a:t>
            </a:r>
            <a:r>
              <a:rPr lang="pl-PL" dirty="0" err="1"/>
              <a:t>Solvera</a:t>
            </a:r>
            <a:r>
              <a:rPr lang="pl-PL" dirty="0"/>
              <a:t> - przykład</a:t>
            </a:r>
            <a:endParaRPr lang="en-US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2F16C86F-8FD7-27FF-463A-4680529831E6}"/>
              </a:ext>
            </a:extLst>
          </p:cNvPr>
          <p:cNvSpPr txBox="1"/>
          <p:nvPr/>
        </p:nvSpPr>
        <p:spPr>
          <a:xfrm>
            <a:off x="2115278" y="6207412"/>
            <a:ext cx="46642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Rysunek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 </a:t>
            </a:r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Dane wprowadzone do arkusza kalkulacyjnego w tym przykładzie zadania transportowego</a:t>
            </a:r>
          </a:p>
        </p:txBody>
      </p:sp>
      <p:pic>
        <p:nvPicPr>
          <p:cNvPr id="29" name="Obraz 28">
            <a:extLst>
              <a:ext uri="{FF2B5EF4-FFF2-40B4-BE49-F238E27FC236}">
                <a16:creationId xmlns:a16="http://schemas.microsoft.com/office/drawing/2014/main" id="{50066C9A-F512-E123-59D6-D5B03EFAE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799" y="1798816"/>
            <a:ext cx="5991601" cy="435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51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20" y="1393964"/>
            <a:ext cx="11267760" cy="618214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2"/>
            </a:pPr>
            <a:r>
              <a:rPr lang="en-US" sz="1600" kern="100" dirty="0" err="1"/>
              <a:t>Obliczanie</a:t>
            </a:r>
            <a:r>
              <a:rPr lang="en-US" sz="1600" kern="100" dirty="0"/>
              <a:t> </a:t>
            </a:r>
            <a:r>
              <a:rPr lang="en-US" sz="1600" kern="100" dirty="0" err="1"/>
              <a:t>całkowitego</a:t>
            </a:r>
            <a:r>
              <a:rPr lang="en-US" sz="1600" kern="100" dirty="0"/>
              <a:t> </a:t>
            </a:r>
            <a:r>
              <a:rPr lang="en-US" sz="1600" kern="100" dirty="0" err="1"/>
              <a:t>czasu</a:t>
            </a:r>
            <a:r>
              <a:rPr lang="en-US" sz="1600" kern="100" dirty="0"/>
              <a:t> </a:t>
            </a:r>
            <a:r>
              <a:rPr lang="en-US" sz="1600" kern="100" dirty="0" err="1"/>
              <a:t>rozładunku</a:t>
            </a:r>
            <a:endParaRPr lang="en-US" sz="1600" kern="1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62694" y="6340540"/>
            <a:ext cx="4987442" cy="522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Gaspars</a:t>
            </a:r>
            <a:r>
              <a:rPr lang="pl-PL" sz="1200" dirty="0">
                <a:solidFill>
                  <a:srgbClr val="7F7F7F"/>
                </a:solidFill>
              </a:rPr>
              <a:t>-Wieloch, H. in: Szymczak, M. (ed.), 2011, s. 17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pl-PL" dirty="0"/>
              <a:t>Zadanie transportowe przy użyciu MS Excel </a:t>
            </a:r>
            <a:br>
              <a:rPr lang="pl-PL" dirty="0"/>
            </a:br>
            <a:r>
              <a:rPr lang="pl-PL" dirty="0"/>
              <a:t>i </a:t>
            </a:r>
            <a:r>
              <a:rPr lang="pl-PL" dirty="0" err="1"/>
              <a:t>Solvera</a:t>
            </a:r>
            <a:r>
              <a:rPr lang="pl-PL" dirty="0"/>
              <a:t> - przykład</a:t>
            </a:r>
            <a:endParaRPr lang="en-US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2F16C86F-8FD7-27FF-463A-4680529831E6}"/>
              </a:ext>
            </a:extLst>
          </p:cNvPr>
          <p:cNvSpPr txBox="1"/>
          <p:nvPr/>
        </p:nvSpPr>
        <p:spPr>
          <a:xfrm>
            <a:off x="4152450" y="2449384"/>
            <a:ext cx="6096000" cy="277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Rysunek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4: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Obliczenie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całkowitego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czasu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rozładunku</a:t>
            </a:r>
            <a:endParaRPr lang="pl-PL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Symbol zastępczy zawartości 4">
            <a:extLst>
              <a:ext uri="{FF2B5EF4-FFF2-40B4-BE49-F238E27FC236}">
                <a16:creationId xmlns:a16="http://schemas.microsoft.com/office/drawing/2014/main" id="{DDC52D69-C6B6-CC6E-B136-2861E6FF9CE7}"/>
              </a:ext>
            </a:extLst>
          </p:cNvPr>
          <p:cNvSpPr txBox="1">
            <a:spLocks/>
          </p:cNvSpPr>
          <p:nvPr/>
        </p:nvSpPr>
        <p:spPr>
          <a:xfrm>
            <a:off x="462120" y="2718528"/>
            <a:ext cx="11267760" cy="618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3"/>
            </a:pPr>
            <a:r>
              <a:rPr lang="en-US" sz="1600" kern="100" dirty="0" err="1"/>
              <a:t>Obliczanie</a:t>
            </a:r>
            <a:r>
              <a:rPr lang="en-US" sz="1600" kern="100" dirty="0"/>
              <a:t> </a:t>
            </a:r>
            <a:r>
              <a:rPr lang="en-US" sz="1600" kern="100" dirty="0" err="1"/>
              <a:t>całkowitego</a:t>
            </a:r>
            <a:r>
              <a:rPr lang="en-US" sz="1600" kern="100" dirty="0"/>
              <a:t> </a:t>
            </a:r>
            <a:r>
              <a:rPr lang="en-US" sz="1600" kern="100" dirty="0" err="1"/>
              <a:t>czasu</a:t>
            </a:r>
            <a:r>
              <a:rPr lang="en-US" sz="1600" kern="100" dirty="0"/>
              <a:t> </a:t>
            </a:r>
            <a:r>
              <a:rPr lang="en-US" sz="1600" kern="100" dirty="0" err="1"/>
              <a:t>podróży</a:t>
            </a:r>
            <a:endParaRPr lang="en-US" sz="1600" kern="100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CE547C04-E944-C6A1-EB3A-9CE71D828FA5}"/>
              </a:ext>
            </a:extLst>
          </p:cNvPr>
          <p:cNvSpPr txBox="1"/>
          <p:nvPr/>
        </p:nvSpPr>
        <p:spPr>
          <a:xfrm>
            <a:off x="4152450" y="3870217"/>
            <a:ext cx="6096000" cy="277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Rysunek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Obliczenie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całkowitego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czasu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przejazdu</a:t>
            </a:r>
            <a:endParaRPr lang="pl-PL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ymbol zastępczy zawartości 4">
            <a:extLst>
              <a:ext uri="{FF2B5EF4-FFF2-40B4-BE49-F238E27FC236}">
                <a16:creationId xmlns:a16="http://schemas.microsoft.com/office/drawing/2014/main" id="{4BE2026F-F8A4-D928-827C-DFF4D9566091}"/>
              </a:ext>
            </a:extLst>
          </p:cNvPr>
          <p:cNvSpPr txBox="1">
            <a:spLocks/>
          </p:cNvSpPr>
          <p:nvPr/>
        </p:nvSpPr>
        <p:spPr>
          <a:xfrm>
            <a:off x="462120" y="4125981"/>
            <a:ext cx="11267760" cy="618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4"/>
            </a:pPr>
            <a:r>
              <a:rPr lang="pl-PL" sz="1600" kern="100" dirty="0"/>
              <a:t>Określenie tras bazowych i </a:t>
            </a:r>
            <a:r>
              <a:rPr lang="pl-PL" sz="1600" kern="100" dirty="0" err="1"/>
              <a:t>niebazowych</a:t>
            </a:r>
            <a:endParaRPr lang="pl-PL" sz="1600" kern="100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E147378-FDC5-E46A-D4C8-3F56B9F0625C}"/>
              </a:ext>
            </a:extLst>
          </p:cNvPr>
          <p:cNvSpPr txBox="1"/>
          <p:nvPr/>
        </p:nvSpPr>
        <p:spPr>
          <a:xfrm>
            <a:off x="3995432" y="5187037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Rysunek 6: Wyznaczenie tras bazowych i </a:t>
            </a:r>
            <a:r>
              <a:rPr lang="pl-PL" dirty="0" err="1"/>
              <a:t>niebazowych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pole tekstowe 17">
                <a:extLst>
                  <a:ext uri="{FF2B5EF4-FFF2-40B4-BE49-F238E27FC236}">
                    <a16:creationId xmlns:a16="http://schemas.microsoft.com/office/drawing/2014/main" id="{F60ECACF-4A85-1068-F1C2-F6E03DF3C460}"/>
                  </a:ext>
                </a:extLst>
              </p:cNvPr>
              <p:cNvSpPr txBox="1"/>
              <p:nvPr/>
            </p:nvSpPr>
            <p:spPr>
              <a:xfrm>
                <a:off x="9578109" y="5325536"/>
                <a:ext cx="2271605" cy="652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l-PL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pl-PL" i="0">
                              <a:latin typeface="Cambria Math" panose="02040503050406030204" pitchFamily="18" charset="0"/>
                            </a:rPr>
                            <m:t>+0,00001</m:t>
                          </m:r>
                        </m:den>
                      </m:f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18" name="pole tekstowe 17">
                <a:extLst>
                  <a:ext uri="{FF2B5EF4-FFF2-40B4-BE49-F238E27FC236}">
                    <a16:creationId xmlns:a16="http://schemas.microsoft.com/office/drawing/2014/main" id="{F60ECACF-4A85-1068-F1C2-F6E03DF3C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8109" y="5325536"/>
                <a:ext cx="2271605" cy="6528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trzałka: w dół 19">
            <a:extLst>
              <a:ext uri="{FF2B5EF4-FFF2-40B4-BE49-F238E27FC236}">
                <a16:creationId xmlns:a16="http://schemas.microsoft.com/office/drawing/2014/main" id="{D2FD21CC-0386-143F-BBAE-7F21991428FE}"/>
              </a:ext>
            </a:extLst>
          </p:cNvPr>
          <p:cNvSpPr/>
          <p:nvPr/>
        </p:nvSpPr>
        <p:spPr>
          <a:xfrm rot="2444167">
            <a:off x="11095553" y="3156193"/>
            <a:ext cx="857250" cy="12477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trzałka: w dół 20">
            <a:extLst>
              <a:ext uri="{FF2B5EF4-FFF2-40B4-BE49-F238E27FC236}">
                <a16:creationId xmlns:a16="http://schemas.microsoft.com/office/drawing/2014/main" id="{DC4741A5-9915-76D1-15FE-697D8D454242}"/>
              </a:ext>
            </a:extLst>
          </p:cNvPr>
          <p:cNvSpPr/>
          <p:nvPr/>
        </p:nvSpPr>
        <p:spPr>
          <a:xfrm rot="19086423">
            <a:off x="9070266" y="5182500"/>
            <a:ext cx="292792" cy="80038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1EE9E08-04F0-26A7-A715-A02FD01E5F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4885" y="1833580"/>
            <a:ext cx="9001818" cy="571544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DB98B72B-0502-F62F-4058-D368C74DAD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0971" y="4635573"/>
            <a:ext cx="9003600" cy="617865"/>
          </a:xfrm>
          <a:prstGeom prst="rect">
            <a:avLst/>
          </a:prstGeom>
        </p:spPr>
      </p:pic>
      <p:pic>
        <p:nvPicPr>
          <p:cNvPr id="19" name="Obraz 18" descr="Obraz zawierający design&#10;&#10;Opis wygenerowany automatycznie">
            <a:extLst>
              <a:ext uri="{FF2B5EF4-FFF2-40B4-BE49-F238E27FC236}">
                <a16:creationId xmlns:a16="http://schemas.microsoft.com/office/drawing/2014/main" id="{8BD6DD91-D819-360D-DE32-70E03F86A32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0544011" y="4359551"/>
            <a:ext cx="1183413" cy="989539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4229B7AC-C113-921D-309C-83EFD99CA4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90971" y="3169417"/>
            <a:ext cx="8938085" cy="59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4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3" grpId="0"/>
      <p:bldP spid="8" grpId="0"/>
      <p:bldP spid="15" grpId="0"/>
      <p:bldP spid="3" grpId="0"/>
      <p:bldP spid="11" grpId="0"/>
      <p:bldP spid="18" grpId="0"/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700AB1A-CEFB-6B03-DDB9-F2A7ACB9A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009" y="1481668"/>
            <a:ext cx="4558499" cy="4273872"/>
          </a:xfrm>
          <a:prstGeom prst="rect">
            <a:avLst/>
          </a:prstGeom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20" y="1601355"/>
            <a:ext cx="11267760" cy="618214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5"/>
            </a:pPr>
            <a:r>
              <a:rPr lang="pl-PL" sz="1600" kern="100" dirty="0"/>
              <a:t>Określenie całkowitego kosztu na trasach podstawowych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62694" y="6340540"/>
            <a:ext cx="4987442" cy="522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Gaspars</a:t>
            </a:r>
            <a:r>
              <a:rPr lang="pl-PL" sz="1200" dirty="0">
                <a:solidFill>
                  <a:srgbClr val="7F7F7F"/>
                </a:solidFill>
              </a:rPr>
              <a:t>-Wieloch, H. in: Szymczak, M. (ed.), 2011, s. 17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pl-PL" dirty="0"/>
              <a:t>Zadanie transportowe przy użyciu MS Excel </a:t>
            </a:r>
            <a:br>
              <a:rPr lang="pl-PL" dirty="0"/>
            </a:br>
            <a:r>
              <a:rPr lang="pl-PL" dirty="0"/>
              <a:t>i </a:t>
            </a:r>
            <a:r>
              <a:rPr lang="pl-PL" dirty="0" err="1"/>
              <a:t>Solvera</a:t>
            </a:r>
            <a:r>
              <a:rPr lang="pl-PL" dirty="0"/>
              <a:t> - przykład</a:t>
            </a:r>
            <a:endParaRPr lang="en-US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E147378-FDC5-E46A-D4C8-3F56B9F0625C}"/>
              </a:ext>
            </a:extLst>
          </p:cNvPr>
          <p:cNvSpPr txBox="1"/>
          <p:nvPr/>
        </p:nvSpPr>
        <p:spPr>
          <a:xfrm>
            <a:off x="2604116" y="2699431"/>
            <a:ext cx="46404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Rysunek 7: Wyznaczenie całkowitego kosztu na trasach bazowych</a:t>
            </a:r>
          </a:p>
        </p:txBody>
      </p:sp>
      <p:sp>
        <p:nvSpPr>
          <p:cNvPr id="22" name="Symbol zastępczy zawartości 4">
            <a:extLst>
              <a:ext uri="{FF2B5EF4-FFF2-40B4-BE49-F238E27FC236}">
                <a16:creationId xmlns:a16="http://schemas.microsoft.com/office/drawing/2014/main" id="{9C7FAED4-0C16-8D8C-BAAD-F25FFA46BDE2}"/>
              </a:ext>
            </a:extLst>
          </p:cNvPr>
          <p:cNvSpPr txBox="1">
            <a:spLocks/>
          </p:cNvSpPr>
          <p:nvPr/>
        </p:nvSpPr>
        <p:spPr>
          <a:xfrm>
            <a:off x="2167138" y="4049238"/>
            <a:ext cx="4987442" cy="6182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6"/>
            </a:pPr>
            <a:r>
              <a:rPr lang="pl-PL" sz="1600" kern="100" dirty="0"/>
              <a:t>Rozwiązanie problemu z wykorzystaniem </a:t>
            </a:r>
            <a:r>
              <a:rPr lang="pl-PL" sz="1600" kern="100" dirty="0" err="1"/>
              <a:t>Solvera</a:t>
            </a:r>
            <a:endParaRPr lang="pl-PL" sz="1600" kern="100" dirty="0"/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id="{AED08959-AC3C-CECF-F5F0-130F1EF12B5A}"/>
              </a:ext>
            </a:extLst>
          </p:cNvPr>
          <p:cNvSpPr/>
          <p:nvPr/>
        </p:nvSpPr>
        <p:spPr>
          <a:xfrm>
            <a:off x="9455022" y="1868987"/>
            <a:ext cx="526473" cy="2903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id="{8827B23C-D7AC-F017-FBFB-394088A6636F}"/>
              </a:ext>
            </a:extLst>
          </p:cNvPr>
          <p:cNvSpPr/>
          <p:nvPr/>
        </p:nvSpPr>
        <p:spPr>
          <a:xfrm>
            <a:off x="8703291" y="2112687"/>
            <a:ext cx="526473" cy="2903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3D9F66EF-5EDB-E93F-C08B-4393AFB5F830}"/>
              </a:ext>
            </a:extLst>
          </p:cNvPr>
          <p:cNvSpPr/>
          <p:nvPr/>
        </p:nvSpPr>
        <p:spPr>
          <a:xfrm>
            <a:off x="7666028" y="2543938"/>
            <a:ext cx="526473" cy="1591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8CCE5432-ED5F-2DEC-F217-9DE684348B82}"/>
              </a:ext>
            </a:extLst>
          </p:cNvPr>
          <p:cNvSpPr/>
          <p:nvPr/>
        </p:nvSpPr>
        <p:spPr>
          <a:xfrm>
            <a:off x="7645574" y="2914380"/>
            <a:ext cx="1057717" cy="3896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E91F7A2-2D6F-64EC-800F-9D1499677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03" y="2048895"/>
            <a:ext cx="7147106" cy="52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9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/>
      <p:bldP spid="22" grpId="0"/>
      <p:bldP spid="24" grpId="0" animBg="1"/>
      <p:bldP spid="25" grpId="0" animBg="1"/>
      <p:bldP spid="26" grpId="0" animBg="1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317" y="1602137"/>
            <a:ext cx="1672138" cy="854735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7"/>
            </a:pPr>
            <a:r>
              <a:rPr lang="pl-PL" sz="1600" kern="100" dirty="0"/>
              <a:t>Rozwiązanie pierwsze</a:t>
            </a:r>
            <a:endParaRPr lang="pl-PL" sz="1600" kern="100" dirty="0">
              <a:effectLst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62694" y="6340540"/>
            <a:ext cx="4987442" cy="522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Gaspars</a:t>
            </a:r>
            <a:r>
              <a:rPr lang="pl-PL" sz="1200" dirty="0">
                <a:solidFill>
                  <a:srgbClr val="7F7F7F"/>
                </a:solidFill>
              </a:rPr>
              <a:t>-Wieloch, H. in: Szymczak, M. (ed.), 2011, s. 17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pl-PL" dirty="0"/>
              <a:t>Zadanie transportowe przy użyciu MS Excel </a:t>
            </a:r>
            <a:br>
              <a:rPr lang="pl-PL" dirty="0"/>
            </a:br>
            <a:r>
              <a:rPr lang="pl-PL" dirty="0"/>
              <a:t>i </a:t>
            </a:r>
            <a:r>
              <a:rPr lang="pl-PL" dirty="0" err="1"/>
              <a:t>Solvera</a:t>
            </a:r>
            <a:r>
              <a:rPr lang="pl-PL" dirty="0"/>
              <a:t> - przykład</a:t>
            </a:r>
            <a:endParaRPr lang="en-US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B4AAE347-8AD7-97FC-453D-68FE6812975E}"/>
              </a:ext>
            </a:extLst>
          </p:cNvPr>
          <p:cNvSpPr txBox="1">
            <a:spLocks/>
          </p:cNvSpPr>
          <p:nvPr/>
        </p:nvSpPr>
        <p:spPr>
          <a:xfrm>
            <a:off x="287911" y="5073504"/>
            <a:ext cx="1320755" cy="5229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Gaspars</a:t>
            </a:r>
            <a:r>
              <a:rPr lang="pl-PL" sz="1200" dirty="0">
                <a:solidFill>
                  <a:srgbClr val="7F7F7F"/>
                </a:solidFill>
              </a:rPr>
              <a:t>-Wieloch, H. in: Szymczak, M. (ed.), 2011, s. 22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88F626C-EE9E-E4C3-FC6D-01195A595E4B}"/>
              </a:ext>
            </a:extLst>
          </p:cNvPr>
          <p:cNvSpPr txBox="1"/>
          <p:nvPr/>
        </p:nvSpPr>
        <p:spPr>
          <a:xfrm>
            <a:off x="1423478" y="6063348"/>
            <a:ext cx="6096000" cy="277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/>
              <a:t>Rysunek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Pierwsze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rozwiązanie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zadania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optymalizacji</a:t>
            </a:r>
            <a:endParaRPr lang="pl-PL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pole tekstowe 41">
                <a:extLst>
                  <a:ext uri="{FF2B5EF4-FFF2-40B4-BE49-F238E27FC236}">
                    <a16:creationId xmlns:a16="http://schemas.microsoft.com/office/drawing/2014/main" id="{0203035A-B8D4-6583-5ADE-F737520280B4}"/>
                  </a:ext>
                </a:extLst>
              </p:cNvPr>
              <p:cNvSpPr txBox="1"/>
              <p:nvPr/>
            </p:nvSpPr>
            <p:spPr>
              <a:xfrm>
                <a:off x="9062312" y="2662371"/>
                <a:ext cx="2944961" cy="2031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l-PL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Transport produktów na trasie łączącej hurtownię P z sektorem F ma obecnie najdłuższy czas trwania, tj. </a:t>
                </a:r>
                <a:r>
                  <a:rPr lang="pl-PL" dirty="0">
                    <a:solidFill>
                      <a:srgbClr val="1065AB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9,8 godziny </a:t>
                </a:r>
                <a:r>
                  <a:rPr lang="pl-PL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i musi obsługiwać dwa sklepy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solidFill>
                              <a:srgbClr val="1065AB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1065AB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a:rPr lang="pl-PL" sz="1800" i="1">
                            <a:solidFill>
                              <a:srgbClr val="1065AB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solidFill>
                              <a:srgbClr val="1065AB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16</m:t>
                        </m:r>
                      </m:sub>
                    </m:sSub>
                    <m:r>
                      <a:rPr lang="en-US" sz="1800" i="1">
                        <a:solidFill>
                          <a:srgbClr val="1065AB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=2)</m:t>
                    </m:r>
                  </m:oMath>
                </a14:m>
                <a:r>
                  <a:rPr lang="pl-PL" dirty="0"/>
                  <a:t>.</a:t>
                </a:r>
              </a:p>
            </p:txBody>
          </p:sp>
        </mc:Choice>
        <mc:Fallback>
          <p:sp>
            <p:nvSpPr>
              <p:cNvPr id="42" name="pole tekstowe 41">
                <a:extLst>
                  <a:ext uri="{FF2B5EF4-FFF2-40B4-BE49-F238E27FC236}">
                    <a16:creationId xmlns:a16="http://schemas.microsoft.com/office/drawing/2014/main" id="{0203035A-B8D4-6583-5ADE-F73752028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2312" y="2662371"/>
                <a:ext cx="2944961" cy="2031325"/>
              </a:xfrm>
              <a:prstGeom prst="rect">
                <a:avLst/>
              </a:prstGeom>
              <a:blipFill>
                <a:blip r:embed="rId2"/>
                <a:stretch>
                  <a:fillRect l="-1863" t="-1802" r="-2692" b="-390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az 6">
            <a:extLst>
              <a:ext uri="{FF2B5EF4-FFF2-40B4-BE49-F238E27FC236}">
                <a16:creationId xmlns:a16="http://schemas.microsoft.com/office/drawing/2014/main" id="{85C59418-5FCD-AAB1-5DCA-9F6672CF5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472" y="1602138"/>
            <a:ext cx="6392217" cy="440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317" y="1602137"/>
            <a:ext cx="1651863" cy="974807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8"/>
            </a:pPr>
            <a:r>
              <a:rPr lang="pl-PL" sz="1600" kern="100" dirty="0"/>
              <a:t>Rozwiązanie drugie</a:t>
            </a:r>
            <a:endParaRPr lang="pl-PL" sz="1600" kern="100" dirty="0">
              <a:effectLst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62694" y="6340540"/>
            <a:ext cx="4987442" cy="522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Gaspars</a:t>
            </a:r>
            <a:r>
              <a:rPr lang="pl-PL" sz="1200" dirty="0">
                <a:solidFill>
                  <a:srgbClr val="7F7F7F"/>
                </a:solidFill>
              </a:rPr>
              <a:t>-Wieloch, H. in: Szymczak, M. (ed.), 2011, s. 17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pl-PL" dirty="0"/>
              <a:t>Zadanie transportowe przy użyciu MS Excel </a:t>
            </a:r>
            <a:br>
              <a:rPr lang="pl-PL" dirty="0"/>
            </a:br>
            <a:r>
              <a:rPr lang="pl-PL" dirty="0"/>
              <a:t>i </a:t>
            </a:r>
            <a:r>
              <a:rPr lang="pl-PL" dirty="0" err="1"/>
              <a:t>Solvera</a:t>
            </a:r>
            <a:r>
              <a:rPr lang="pl-PL" dirty="0"/>
              <a:t> - przykład</a:t>
            </a:r>
            <a:endParaRPr lang="en-US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B4AAE347-8AD7-97FC-453D-68FE6812975E}"/>
              </a:ext>
            </a:extLst>
          </p:cNvPr>
          <p:cNvSpPr txBox="1">
            <a:spLocks/>
          </p:cNvSpPr>
          <p:nvPr/>
        </p:nvSpPr>
        <p:spPr>
          <a:xfrm>
            <a:off x="287911" y="5073504"/>
            <a:ext cx="1320755" cy="5229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Gaspars</a:t>
            </a:r>
            <a:r>
              <a:rPr lang="pl-PL" sz="1200" dirty="0">
                <a:solidFill>
                  <a:srgbClr val="7F7F7F"/>
                </a:solidFill>
              </a:rPr>
              <a:t>-Wieloch, H. in: Szymczak, M. (ed.), 2011, s. 22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88F626C-EE9E-E4C3-FC6D-01195A595E4B}"/>
              </a:ext>
            </a:extLst>
          </p:cNvPr>
          <p:cNvSpPr txBox="1"/>
          <p:nvPr/>
        </p:nvSpPr>
        <p:spPr>
          <a:xfrm>
            <a:off x="1423478" y="6063348"/>
            <a:ext cx="6096000" cy="277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/>
              <a:t>Rysunek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10: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Drugie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rozwiązanie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zadania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optymalizacji</a:t>
            </a:r>
            <a:endParaRPr lang="pl-PL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0203035A-B8D4-6583-5ADE-F737520280B4}"/>
              </a:ext>
            </a:extLst>
          </p:cNvPr>
          <p:cNvSpPr txBox="1"/>
          <p:nvPr/>
        </p:nvSpPr>
        <p:spPr>
          <a:xfrm>
            <a:off x="1911126" y="4576077"/>
            <a:ext cx="95493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latin typeface="Tahoma" panose="020B0604030504040204" pitchFamily="34" charset="0"/>
                <a:ea typeface="Times New Roman" panose="02020603050405020304" pitchFamily="18" charset="0"/>
              </a:rPr>
              <a:t>Warto w nim uwzględnić warunek x_28≤2, czyli $J$9≤2, gdyż przyczyni się on wówczas do skrócenia czasu dostawy na trasie Z-H o co najmniej 0,4 godziny (czas rozładunku produktów w sektorze H wyniesie wówczas</a:t>
            </a:r>
            <a:r>
              <a:rPr lang="en-US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8</a:t>
            </a:r>
            <a:r>
              <a:rPr lang="pl-PL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,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2-0</a:t>
            </a:r>
            <a:r>
              <a:rPr lang="pl-PL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,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4=7</a:t>
            </a:r>
            <a:r>
              <a:rPr lang="pl-PL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,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8 </a:t>
            </a:r>
            <a:r>
              <a:rPr lang="pl-PL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godzin</a:t>
            </a:r>
            <a:r>
              <a:rPr lang="en-US" dirty="0">
                <a:latin typeface="Tahoma" panose="020B0604030504040204" pitchFamily="34" charset="0"/>
                <a:ea typeface="Times New Roman" panose="02020603050405020304" pitchFamily="18" charset="0"/>
              </a:rPr>
              <a:t>)</a:t>
            </a:r>
            <a:endParaRPr lang="pl-PL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DBDCC74C-0D24-EBDE-0523-31DFF9501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652" y="1487663"/>
            <a:ext cx="8366734" cy="289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0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316" y="1602137"/>
            <a:ext cx="1689809" cy="910153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9"/>
            </a:pPr>
            <a:r>
              <a:rPr lang="pl-PL" sz="1600" kern="100" dirty="0"/>
              <a:t>Rozwiązanie trzecie</a:t>
            </a:r>
            <a:endParaRPr lang="pl-PL" sz="1600" kern="100" dirty="0">
              <a:effectLst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62694" y="6340540"/>
            <a:ext cx="4987442" cy="522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Gaspars</a:t>
            </a:r>
            <a:r>
              <a:rPr lang="pl-PL" sz="1200" dirty="0">
                <a:solidFill>
                  <a:srgbClr val="7F7F7F"/>
                </a:solidFill>
              </a:rPr>
              <a:t>-Wieloch, H. in: Szymczak, M. (ed.), 2011, s. 17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pl-PL" dirty="0"/>
              <a:t>Zadanie transportowe przy użyciu MS Excel </a:t>
            </a:r>
            <a:br>
              <a:rPr lang="pl-PL" dirty="0"/>
            </a:br>
            <a:r>
              <a:rPr lang="pl-PL" dirty="0"/>
              <a:t>i </a:t>
            </a:r>
            <a:r>
              <a:rPr lang="pl-PL" dirty="0" err="1"/>
              <a:t>Solvera</a:t>
            </a:r>
            <a:r>
              <a:rPr lang="pl-PL" dirty="0"/>
              <a:t> - przykład</a:t>
            </a:r>
            <a:endParaRPr lang="en-US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B4AAE347-8AD7-97FC-453D-68FE6812975E}"/>
              </a:ext>
            </a:extLst>
          </p:cNvPr>
          <p:cNvSpPr txBox="1">
            <a:spLocks/>
          </p:cNvSpPr>
          <p:nvPr/>
        </p:nvSpPr>
        <p:spPr>
          <a:xfrm>
            <a:off x="287911" y="5073504"/>
            <a:ext cx="1320755" cy="5229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Gaspars</a:t>
            </a:r>
            <a:r>
              <a:rPr lang="pl-PL" sz="1200" dirty="0">
                <a:solidFill>
                  <a:srgbClr val="7F7F7F"/>
                </a:solidFill>
              </a:rPr>
              <a:t>-Wieloch, H. in: Szymczak, M. (ed.), 2011, s. 23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88F626C-EE9E-E4C3-FC6D-01195A595E4B}"/>
              </a:ext>
            </a:extLst>
          </p:cNvPr>
          <p:cNvSpPr txBox="1"/>
          <p:nvPr/>
        </p:nvSpPr>
        <p:spPr>
          <a:xfrm>
            <a:off x="1423478" y="6063348"/>
            <a:ext cx="6096000" cy="277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Rysunek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Trzecie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rozwiązanie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zadania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optymalizacji</a:t>
            </a:r>
            <a:endParaRPr lang="pl-PL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0203035A-B8D4-6583-5ADE-F737520280B4}"/>
              </a:ext>
            </a:extLst>
          </p:cNvPr>
          <p:cNvSpPr txBox="1"/>
          <p:nvPr/>
        </p:nvSpPr>
        <p:spPr>
          <a:xfrm>
            <a:off x="1911125" y="4576077"/>
            <a:ext cx="101608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latin typeface="Tahoma" panose="020B0604030504040204" pitchFamily="34" charset="0"/>
                <a:ea typeface="Times New Roman" panose="02020603050405020304" pitchFamily="18" charset="0"/>
              </a:rPr>
              <a:t>Czas na trasie Z-H spadł do </a:t>
            </a:r>
            <a:r>
              <a:rPr lang="pl-PL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7,5 godziny</a:t>
            </a:r>
            <a:r>
              <a:rPr lang="pl-PL" dirty="0">
                <a:latin typeface="Tahoma" panose="020B0604030504040204" pitchFamily="34" charset="0"/>
                <a:ea typeface="Times New Roman" panose="02020603050405020304" pitchFamily="18" charset="0"/>
              </a:rPr>
              <a:t>, ale najdłuższy czas odnotowano na trasie P-E </a:t>
            </a:r>
            <a:r>
              <a:rPr lang="en-US" dirty="0">
                <a:latin typeface="Tahoma" panose="020B0604030504040204" pitchFamily="34" charset="0"/>
                <a:ea typeface="Times New Roman" panose="02020603050405020304" pitchFamily="18" charset="0"/>
              </a:rPr>
              <a:t>(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8 </a:t>
            </a:r>
            <a:r>
              <a:rPr lang="pl-PL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godzin</a:t>
            </a:r>
            <a:r>
              <a:rPr lang="en-US" dirty="0">
                <a:latin typeface="Tahoma" panose="020B0604030504040204" pitchFamily="34" charset="0"/>
                <a:ea typeface="Times New Roman" panose="02020603050405020304" pitchFamily="18" charset="0"/>
              </a:rPr>
              <a:t>).</a:t>
            </a: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5DBA37D-CD60-488B-D33C-44F9C01E8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330" y="1635592"/>
            <a:ext cx="8109339" cy="274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7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317" y="1602138"/>
            <a:ext cx="1689809" cy="923330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10"/>
            </a:pPr>
            <a:r>
              <a:rPr lang="pl-PL" sz="1600" kern="100" dirty="0"/>
              <a:t>Rozwiązanie czwarte</a:t>
            </a:r>
            <a:endParaRPr lang="pl-PL" sz="1600" kern="100" dirty="0">
              <a:effectLst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62694" y="6340540"/>
            <a:ext cx="4987442" cy="522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Gaspars</a:t>
            </a:r>
            <a:r>
              <a:rPr lang="pl-PL" sz="1200" dirty="0">
                <a:solidFill>
                  <a:srgbClr val="7F7F7F"/>
                </a:solidFill>
              </a:rPr>
              <a:t>-Wieloch, H. in: Szymczak, M. (ed.), 2011, s. 17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pl-PL" dirty="0"/>
              <a:t>Zadanie transportowe przy użyciu MS Excel </a:t>
            </a:r>
            <a:br>
              <a:rPr lang="pl-PL" dirty="0"/>
            </a:br>
            <a:r>
              <a:rPr lang="pl-PL" dirty="0"/>
              <a:t>i </a:t>
            </a:r>
            <a:r>
              <a:rPr lang="pl-PL" dirty="0" err="1"/>
              <a:t>Solvera</a:t>
            </a:r>
            <a:r>
              <a:rPr lang="pl-PL" dirty="0"/>
              <a:t> - przykład</a:t>
            </a:r>
            <a:endParaRPr lang="en-US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B4AAE347-8AD7-97FC-453D-68FE6812975E}"/>
              </a:ext>
            </a:extLst>
          </p:cNvPr>
          <p:cNvSpPr txBox="1">
            <a:spLocks/>
          </p:cNvSpPr>
          <p:nvPr/>
        </p:nvSpPr>
        <p:spPr>
          <a:xfrm>
            <a:off x="287911" y="5073504"/>
            <a:ext cx="1320755" cy="5229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Gaspars</a:t>
            </a:r>
            <a:r>
              <a:rPr lang="pl-PL" sz="1200" dirty="0">
                <a:solidFill>
                  <a:srgbClr val="7F7F7F"/>
                </a:solidFill>
              </a:rPr>
              <a:t>-Wieloch, H. in: Szymczak, M. (ed.), 2011, s. 23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88F626C-EE9E-E4C3-FC6D-01195A595E4B}"/>
              </a:ext>
            </a:extLst>
          </p:cNvPr>
          <p:cNvSpPr txBox="1"/>
          <p:nvPr/>
        </p:nvSpPr>
        <p:spPr>
          <a:xfrm>
            <a:off x="1423478" y="6063348"/>
            <a:ext cx="6096000" cy="277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Rysunek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12: </a:t>
            </a:r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Czwarte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rozwiązanie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zadania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optymalizacji</a:t>
            </a:r>
            <a:endParaRPr lang="pl-PL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0203035A-B8D4-6583-5ADE-F737520280B4}"/>
              </a:ext>
            </a:extLst>
          </p:cNvPr>
          <p:cNvSpPr txBox="1"/>
          <p:nvPr/>
        </p:nvSpPr>
        <p:spPr>
          <a:xfrm>
            <a:off x="1911126" y="4576077"/>
            <a:ext cx="95493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latin typeface="Tahoma" panose="020B0604030504040204" pitchFamily="34" charset="0"/>
                <a:ea typeface="Times New Roman" panose="02020603050405020304" pitchFamily="18" charset="0"/>
              </a:rPr>
              <a:t>Najdłuższy czas dostawy wynosi już tylko </a:t>
            </a:r>
            <a:r>
              <a:rPr lang="pl-PL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7,5 godziny</a:t>
            </a:r>
            <a:r>
              <a:rPr lang="pl-PL" dirty="0">
                <a:latin typeface="Tahoma" panose="020B0604030504040204" pitchFamily="34" charset="0"/>
                <a:ea typeface="Times New Roman" panose="02020603050405020304" pitchFamily="18" charset="0"/>
              </a:rPr>
              <a:t>. Po wprowadzeniu ograniczeń na trasach, które teraz określają wartość funkcji celu: x_12≤2, która wynosi $D$8≤2 i x_15≤2, która wynosi $G$8≤2.</a:t>
            </a:r>
            <a:endParaRPr lang="pl-PL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808E2007-0C23-08EA-12D8-268FDB6E3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960" y="1602138"/>
            <a:ext cx="8026079" cy="27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0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317" y="1602138"/>
            <a:ext cx="1689809" cy="794706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11"/>
            </a:pPr>
            <a:r>
              <a:rPr lang="pl-PL" sz="1600" kern="100" dirty="0"/>
              <a:t>Rozwiązanie piąte</a:t>
            </a:r>
            <a:endParaRPr lang="pl-PL" sz="1600" kern="100" dirty="0">
              <a:effectLst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62694" y="6340540"/>
            <a:ext cx="4987442" cy="522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Gaspars</a:t>
            </a:r>
            <a:r>
              <a:rPr lang="pl-PL" sz="1200" dirty="0">
                <a:solidFill>
                  <a:srgbClr val="7F7F7F"/>
                </a:solidFill>
              </a:rPr>
              <a:t>-Wieloch, H. in: Szymczak, M. (ed.), 2011, s. 17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pl-PL" dirty="0"/>
              <a:t>Zadanie transportowe przy użyciu MS Excel </a:t>
            </a:r>
            <a:br>
              <a:rPr lang="pl-PL" dirty="0"/>
            </a:br>
            <a:r>
              <a:rPr lang="pl-PL" dirty="0"/>
              <a:t>i </a:t>
            </a:r>
            <a:r>
              <a:rPr lang="pl-PL" dirty="0" err="1"/>
              <a:t>Solvera</a:t>
            </a:r>
            <a:r>
              <a:rPr lang="pl-PL" dirty="0"/>
              <a:t> - przykład</a:t>
            </a:r>
            <a:endParaRPr lang="en-US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B4AAE347-8AD7-97FC-453D-68FE6812975E}"/>
              </a:ext>
            </a:extLst>
          </p:cNvPr>
          <p:cNvSpPr txBox="1">
            <a:spLocks/>
          </p:cNvSpPr>
          <p:nvPr/>
        </p:nvSpPr>
        <p:spPr>
          <a:xfrm>
            <a:off x="287911" y="5073504"/>
            <a:ext cx="1320755" cy="5229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Gaspars</a:t>
            </a:r>
            <a:r>
              <a:rPr lang="pl-PL" sz="1200" dirty="0">
                <a:solidFill>
                  <a:srgbClr val="7F7F7F"/>
                </a:solidFill>
              </a:rPr>
              <a:t>-Wieloch, H. in: Szymczak, M. (ed.), 2011, s. 23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88F626C-EE9E-E4C3-FC6D-01195A595E4B}"/>
              </a:ext>
            </a:extLst>
          </p:cNvPr>
          <p:cNvSpPr txBox="1"/>
          <p:nvPr/>
        </p:nvSpPr>
        <p:spPr>
          <a:xfrm>
            <a:off x="1423478" y="6063348"/>
            <a:ext cx="6096000" cy="277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Rysunek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Piąte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rozwiązanie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zadania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optymalizacji</a:t>
            </a:r>
            <a:endParaRPr lang="pl-PL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0203035A-B8D4-6583-5ADE-F737520280B4}"/>
              </a:ext>
            </a:extLst>
          </p:cNvPr>
          <p:cNvSpPr txBox="1"/>
          <p:nvPr/>
        </p:nvSpPr>
        <p:spPr>
          <a:xfrm>
            <a:off x="1911125" y="4576077"/>
            <a:ext cx="999296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latin typeface="Tahoma" panose="020B0604030504040204" pitchFamily="34" charset="0"/>
                <a:ea typeface="Times New Roman" panose="02020603050405020304" pitchFamily="18" charset="0"/>
              </a:rPr>
              <a:t>Założenie optymalnego rozwiązania zadania jest takie, że najdłuższy czas dostawy wynoszący </a:t>
            </a:r>
            <a:r>
              <a:rPr lang="pl-PL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7,4 godziny </a:t>
            </a:r>
            <a:r>
              <a:rPr lang="pl-PL" dirty="0">
                <a:latin typeface="Tahoma" panose="020B0604030504040204" pitchFamily="34" charset="0"/>
                <a:ea typeface="Times New Roman" panose="02020603050405020304" pitchFamily="18" charset="0"/>
              </a:rPr>
              <a:t>zostanie zarejestrowany na dwóch trasach: P-H i Z-H. Każdy sektor będzie zaopatrywany w zestawy zgodnie ze zgłoszonym zapotrzebowaniem. Zaopatrzenie hurtowni PW zostanie maksymalnie wykorzystane. Do zaopatrzenia sieci supermarketów potrzebnych będzie </a:t>
            </a:r>
            <a:r>
              <a:rPr lang="pl-PL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13 ciężarówek</a:t>
            </a:r>
            <a:r>
              <a:rPr lang="pl-PL" dirty="0">
                <a:latin typeface="Tahoma" panose="020B0604030504040204" pitchFamily="34" charset="0"/>
                <a:ea typeface="Times New Roman" panose="02020603050405020304" pitchFamily="18" charset="0"/>
              </a:rPr>
              <a:t>.</a:t>
            </a:r>
            <a:endParaRPr lang="pl-PL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F551777-15D6-28E2-B804-64064965E293}"/>
              </a:ext>
            </a:extLst>
          </p:cNvPr>
          <p:cNvSpPr txBox="1"/>
          <p:nvPr/>
        </p:nvSpPr>
        <p:spPr>
          <a:xfrm>
            <a:off x="8464947" y="1843742"/>
            <a:ext cx="350573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Porównując wyniki uzyskane w czwartym i piątym rozwiązaniu, można by ostatecznie wdrożyć czwartą opcję ze względu na niewielką różnicę w czasie (7,5-7,4=0,1 h)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. </a:t>
            </a:r>
            <a:endParaRPr lang="pl-PL" dirty="0">
              <a:solidFill>
                <a:srgbClr val="1065AB"/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A0B35EF-DA9B-7D55-C286-7085F1808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126" y="1727529"/>
            <a:ext cx="6586329" cy="22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7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000" dirty="0"/>
              <a:t>Głównym zadaniem transportu jest pełne i terminowe zaspokojenie potrzeb transportowych gospodarki narodowej i ludności, zwiększenie wydajności i jakości sieci transportowej;</a:t>
            </a:r>
          </a:p>
          <a:p>
            <a:r>
              <a:rPr lang="pl-PL" sz="2000" dirty="0"/>
              <a:t>Model optymalizacyjny systemu transportowego dostarcza metod i narzędzi naukowych do sterowania systemem transportowym;</a:t>
            </a:r>
          </a:p>
          <a:p>
            <a:r>
              <a:rPr lang="pl-PL" sz="2000" dirty="0"/>
              <a:t>Optymalizacja w transporcie jest bardzo szerokim pojęciem, które obejmuje różnorodne procesy;</a:t>
            </a:r>
          </a:p>
          <a:p>
            <a:r>
              <a:rPr lang="pl-PL" sz="2000" dirty="0"/>
              <a:t>Podczas wykładu zaprezentowano przykładowe zadanie transportowe z wykorzystaniem </a:t>
            </a:r>
            <a:r>
              <a:rPr lang="pl-PL" sz="2000" dirty="0" err="1"/>
              <a:t>Solvera</a:t>
            </a:r>
            <a:r>
              <a:rPr lang="pl-PL" sz="2000" dirty="0"/>
              <a:t> MS Excel.</a:t>
            </a: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6" name="Tytuł 2">
            <a:extLst>
              <a:ext uri="{FF2B5EF4-FFF2-40B4-BE49-F238E27FC236}">
                <a16:creationId xmlns:a16="http://schemas.microsoft.com/office/drawing/2014/main" id="{6F8022A8-5C21-4192-1A57-EF754A71BF12}"/>
              </a:ext>
            </a:extLst>
          </p:cNvPr>
          <p:cNvSpPr txBox="1">
            <a:spLocks/>
          </p:cNvSpPr>
          <p:nvPr/>
        </p:nvSpPr>
        <p:spPr>
          <a:xfrm>
            <a:off x="1676400" y="12747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46C400C5-4202-91B3-EE96-A2B058217BB4}"/>
              </a:ext>
            </a:extLst>
          </p:cNvPr>
          <p:cNvSpPr/>
          <p:nvPr/>
        </p:nvSpPr>
        <p:spPr>
          <a:xfrm>
            <a:off x="0" y="3917577"/>
            <a:ext cx="12192000" cy="16302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AB2D950-DA61-FE83-ECFE-F89B872FD9F4}"/>
              </a:ext>
            </a:extLst>
          </p:cNvPr>
          <p:cNvSpPr/>
          <p:nvPr/>
        </p:nvSpPr>
        <p:spPr>
          <a:xfrm>
            <a:off x="0" y="1798731"/>
            <a:ext cx="12192000" cy="16302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Definicja transportu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26216F-E0FA-0557-0C8A-E004A6A27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882" y="2085602"/>
            <a:ext cx="10515600" cy="1545104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/>
              <a:t>Transport </a:t>
            </a:r>
            <a:r>
              <a:rPr lang="pl-PL" sz="2000" dirty="0"/>
              <a:t>należy do dziedziny produkcji usług materialnych, wykonuje przewóz osób </a:t>
            </a:r>
            <a:br>
              <a:rPr lang="pl-PL" sz="2000" dirty="0"/>
            </a:br>
            <a:r>
              <a:rPr lang="pl-PL" sz="2000" dirty="0"/>
              <a:t>i towarów, zapewnia dystrybucję i dostawy surowców oraz produktów przemysłu i rolnictwa do wszystkich regionów świata. w kraju i za granicą.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78598545-82DA-665C-6B9E-0784B7D11267}"/>
              </a:ext>
            </a:extLst>
          </p:cNvPr>
          <p:cNvSpPr txBox="1">
            <a:spLocks/>
          </p:cNvSpPr>
          <p:nvPr/>
        </p:nvSpPr>
        <p:spPr>
          <a:xfrm>
            <a:off x="847164" y="4002742"/>
            <a:ext cx="10896600" cy="1545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2000" b="1" dirty="0"/>
              <a:t>Głównym zadaniem transportu </a:t>
            </a:r>
            <a:r>
              <a:rPr lang="pl-PL" sz="2000" dirty="0"/>
              <a:t>jest pełne i terminowe zaspokojenie potrzeb transportowych gospodarki narodowej i ludności, zwiększenie wydajności i jakości sieci transportowej. Biorąc pod uwagę wiodącą rolę transportu w gospodarce rynkowej, zarządzanie transportem jest przypisane do odrębnej dziedziny, zwanej logistyką transportu.</a:t>
            </a:r>
          </a:p>
        </p:txBody>
      </p:sp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88E68BD1-7B0E-B3E5-5A40-A38B1130D71A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511617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Yahiaoui</a:t>
            </a:r>
            <a:r>
              <a:rPr lang="pl-PL" sz="1200" dirty="0">
                <a:solidFill>
                  <a:srgbClr val="7F7F7F"/>
                </a:solidFill>
              </a:rPr>
              <a:t>, 2019, s. 190-199, </a:t>
            </a:r>
            <a:r>
              <a:rPr lang="pl-PL" sz="1200" dirty="0" err="1">
                <a:solidFill>
                  <a:srgbClr val="7F7F7F"/>
                </a:solidFill>
              </a:rPr>
              <a:t>Vakulenko</a:t>
            </a:r>
            <a:r>
              <a:rPr lang="pl-PL" sz="1200" dirty="0">
                <a:solidFill>
                  <a:srgbClr val="7F7F7F"/>
                </a:solidFill>
              </a:rPr>
              <a:t> &amp; </a:t>
            </a:r>
            <a:r>
              <a:rPr lang="pl-PL" sz="1200" dirty="0" err="1">
                <a:solidFill>
                  <a:srgbClr val="7F7F7F"/>
                </a:solidFill>
              </a:rPr>
              <a:t>Evreenova</a:t>
            </a:r>
            <a:r>
              <a:rPr lang="pl-PL" sz="1200" dirty="0">
                <a:solidFill>
                  <a:srgbClr val="7F7F7F"/>
                </a:solidFill>
              </a:rPr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1291843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Elementy logistyki transportu</a:t>
            </a:r>
            <a:endParaRPr lang="pl-PL" dirty="0"/>
          </a:p>
        </p:txBody>
      </p:sp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88E68BD1-7B0E-B3E5-5A40-A38B1130D71A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511617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Yahiaoui</a:t>
            </a:r>
            <a:r>
              <a:rPr lang="pl-PL" sz="1200" dirty="0">
                <a:solidFill>
                  <a:srgbClr val="7F7F7F"/>
                </a:solidFill>
              </a:rPr>
              <a:t>, 2019, s. 190-199, </a:t>
            </a:r>
            <a:r>
              <a:rPr lang="pl-PL" sz="1200" dirty="0" err="1">
                <a:solidFill>
                  <a:srgbClr val="7F7F7F"/>
                </a:solidFill>
              </a:rPr>
              <a:t>Vakulenko</a:t>
            </a:r>
            <a:r>
              <a:rPr lang="pl-PL" sz="1200" dirty="0">
                <a:solidFill>
                  <a:srgbClr val="7F7F7F"/>
                </a:solidFill>
              </a:rPr>
              <a:t> &amp; </a:t>
            </a:r>
            <a:r>
              <a:rPr lang="pl-PL" sz="1200" dirty="0" err="1">
                <a:solidFill>
                  <a:srgbClr val="7F7F7F"/>
                </a:solidFill>
              </a:rPr>
              <a:t>Evreenova</a:t>
            </a:r>
            <a:r>
              <a:rPr lang="pl-PL" sz="1200" dirty="0">
                <a:solidFill>
                  <a:srgbClr val="7F7F7F"/>
                </a:solidFill>
              </a:rPr>
              <a:t>, 2019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8F9A1BDE-A295-D49F-5B96-F1368274A0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0170420"/>
              </p:ext>
            </p:extLst>
          </p:nvPr>
        </p:nvGraphicFramePr>
        <p:xfrm>
          <a:off x="2346037" y="1237673"/>
          <a:ext cx="7315200" cy="4725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1211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46C400C5-4202-91B3-EE96-A2B058217BB4}"/>
              </a:ext>
            </a:extLst>
          </p:cNvPr>
          <p:cNvSpPr/>
          <p:nvPr/>
        </p:nvSpPr>
        <p:spPr>
          <a:xfrm>
            <a:off x="0" y="3917577"/>
            <a:ext cx="12192000" cy="16302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AB2D950-DA61-FE83-ECFE-F89B872FD9F4}"/>
              </a:ext>
            </a:extLst>
          </p:cNvPr>
          <p:cNvSpPr/>
          <p:nvPr/>
        </p:nvSpPr>
        <p:spPr>
          <a:xfrm>
            <a:off x="0" y="1798731"/>
            <a:ext cx="12192000" cy="16302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Definicja optymalizacji transportu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26216F-E0FA-0557-0C8A-E004A6A27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882" y="2085602"/>
            <a:ext cx="10515600" cy="1545104"/>
          </a:xfrm>
        </p:spPr>
        <p:txBody>
          <a:bodyPr/>
          <a:lstStyle/>
          <a:p>
            <a:pPr marL="0" indent="0" algn="ctr">
              <a:buNone/>
            </a:pPr>
            <a:r>
              <a:rPr lang="pl-PL" sz="2000" b="1" dirty="0"/>
              <a:t>Badania i prace nad optymalizacją </a:t>
            </a:r>
            <a:r>
              <a:rPr lang="pl-PL" sz="2000" dirty="0"/>
              <a:t>systemów transportowych są powiązane z ważnymi kwestiami polityki transportowej, odgrywając istotną rolę w rozwoju teorii ekonomii transportu.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78598545-82DA-665C-6B9E-0784B7D11267}"/>
              </a:ext>
            </a:extLst>
          </p:cNvPr>
          <p:cNvSpPr txBox="1">
            <a:spLocks/>
          </p:cNvSpPr>
          <p:nvPr/>
        </p:nvSpPr>
        <p:spPr>
          <a:xfrm>
            <a:off x="847164" y="4002742"/>
            <a:ext cx="10896600" cy="1545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2000" b="1" dirty="0"/>
              <a:t>Optymalizacja w transporcie </a:t>
            </a:r>
            <a:r>
              <a:rPr lang="pl-PL" sz="2000" dirty="0"/>
              <a:t>to bardzo szerokie pojęcie, które obejmuje wiele różnych procesów. Ich celem jest poprawa sytuacji stron zaangażowanych w transport (nadawców, odbiorców, pracowników, dostawców).</a:t>
            </a:r>
          </a:p>
        </p:txBody>
      </p:sp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88E68BD1-7B0E-B3E5-5A40-A38B1130D71A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511617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De Maio, </a:t>
            </a:r>
            <a:r>
              <a:rPr lang="pl-PL" sz="1200" dirty="0" err="1">
                <a:solidFill>
                  <a:srgbClr val="7F7F7F"/>
                </a:solidFill>
              </a:rPr>
              <a:t>Vitetta</a:t>
            </a:r>
            <a:r>
              <a:rPr lang="pl-PL" sz="1200" dirty="0">
                <a:solidFill>
                  <a:srgbClr val="7F7F7F"/>
                </a:solidFill>
              </a:rPr>
              <a:t>, 2015; </a:t>
            </a:r>
            <a:r>
              <a:rPr lang="pl-PL" sz="1200" dirty="0" err="1">
                <a:solidFill>
                  <a:srgbClr val="7F7F7F"/>
                </a:solidFill>
              </a:rPr>
              <a:t>Optifacility</a:t>
            </a:r>
            <a:r>
              <a:rPr lang="pl-PL" sz="1200" dirty="0">
                <a:solidFill>
                  <a:srgbClr val="7F7F7F"/>
                </a:solidFill>
              </a:rPr>
              <a:t>, dostęp 30.05.2024</a:t>
            </a:r>
          </a:p>
        </p:txBody>
      </p:sp>
    </p:spTree>
    <p:extLst>
      <p:ext uri="{BB962C8B-B14F-4D97-AF65-F5344CB8AC3E}">
        <p14:creationId xmlns:p14="http://schemas.microsoft.com/office/powerpoint/2010/main" val="1102699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27" y="1864828"/>
            <a:ext cx="4881472" cy="3210939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1065AB"/>
                </a:solidFill>
              </a:rPr>
              <a:t>Zalety</a:t>
            </a:r>
            <a:r>
              <a:rPr lang="pl-PL" dirty="0"/>
              <a:t> prawidłowo przeprowadzonego procesu optymalizacji obejmują:</a:t>
            </a:r>
          </a:p>
          <a:p>
            <a:pPr lvl="1" algn="just"/>
            <a:r>
              <a:rPr lang="pl-PL" dirty="0"/>
              <a:t>zwiększone bezpieczeństwo;</a:t>
            </a:r>
          </a:p>
          <a:p>
            <a:pPr lvl="1" algn="just"/>
            <a:r>
              <a:rPr lang="pl-PL" dirty="0"/>
              <a:t>lepsza jakość usług;</a:t>
            </a:r>
          </a:p>
          <a:p>
            <a:pPr lvl="1" algn="just"/>
            <a:r>
              <a:rPr lang="pl-PL" dirty="0"/>
              <a:t>większa dostępność towarów i usług.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Zajdel, Filipowicz, 2008, s. 999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8496EB9-3D8C-2D1F-7FC3-A12F50DAC2AB}"/>
              </a:ext>
            </a:extLst>
          </p:cNvPr>
          <p:cNvSpPr txBox="1"/>
          <p:nvPr/>
        </p:nvSpPr>
        <p:spPr>
          <a:xfrm>
            <a:off x="6011101" y="5477181"/>
            <a:ext cx="53426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00" dirty="0"/>
              <a:t>Rysunek</a:t>
            </a:r>
            <a:r>
              <a:rPr lang="en-US" sz="1200" dirty="0"/>
              <a:t> 1</a:t>
            </a:r>
            <a:r>
              <a:rPr lang="pl-PL" sz="1200" dirty="0"/>
              <a:t>:</a:t>
            </a:r>
            <a:r>
              <a:rPr lang="en-US" sz="1200" dirty="0"/>
              <a:t> </a:t>
            </a:r>
            <a:r>
              <a:rPr lang="pl-PL" sz="1200" dirty="0"/>
              <a:t>Zmiany wynikające z zastosowania optymalizacji procesów transportowych</a:t>
            </a:r>
            <a:endParaRPr lang="en-US" sz="1200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Zalety optymalizacji</a:t>
            </a:r>
          </a:p>
        </p:txBody>
      </p:sp>
      <p:pic>
        <p:nvPicPr>
          <p:cNvPr id="23" name="Obraz 22">
            <a:extLst>
              <a:ext uri="{FF2B5EF4-FFF2-40B4-BE49-F238E27FC236}">
                <a16:creationId xmlns:a16="http://schemas.microsoft.com/office/drawing/2014/main" id="{3CCAC78A-4490-FB1B-9A91-D374EA6F5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660" y="604556"/>
            <a:ext cx="4644222" cy="453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203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1727" y="1702904"/>
                <a:ext cx="10952072" cy="4412146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pl-PL" sz="2100" kern="100" dirty="0">
                    <a:ea typeface="Calibri" panose="020F0502020204030204" pitchFamily="34" charset="0"/>
                  </a:rPr>
                  <a:t>Koszt całkowity systemu można obliczyć za pomocą następującego wzoru:</a:t>
                </a:r>
                <a:endParaRPr lang="pl-PL" sz="2100" kern="100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lnSpc>
                    <a:spcPct val="15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000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pl-PL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pl-PL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𝐶𝑆𝐷</m:t>
                          </m:r>
                        </m:sub>
                      </m:sSub>
                      <m:r>
                        <a:rPr lang="pl-PL" sz="2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pl-PL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pl-PL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𝑗</m:t>
                          </m:r>
                          <m:r>
                            <a:rPr lang="pl-PL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pl-PL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l-PL" sz="2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pl-PL" sz="2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l-PL" sz="2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𝑑</m:t>
                              </m:r>
                              <m:r>
                                <a:rPr lang="pl-PL" sz="2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l-PL" sz="20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0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pl-PL" sz="20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  <m:r>
                        <a:rPr lang="pl-PL" sz="2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pl-PL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pl-PL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𝐾</m:t>
                          </m:r>
                        </m:e>
                        <m:sub>
                          <m:sSub>
                            <m:sSubPr>
                              <m:ctrlPr>
                                <a:rPr lang="pl-PL" sz="2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pl-PL" sz="2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l-PL" sz="2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r>
                        <a:rPr lang="pl-PL" sz="2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pl-PL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pl-PL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𝐾</m:t>
                          </m:r>
                        </m:e>
                        <m:sub>
                          <m:sSub>
                            <m:sSubPr>
                              <m:ctrlPr>
                                <a:rPr lang="pl-PL" sz="2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pl-PL" sz="2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l-PL" sz="2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pl-PL" sz="2000" kern="1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Aft>
                    <a:spcPts val="600"/>
                  </a:spcAft>
                  <a:buNone/>
                </a:pPr>
                <a:r>
                  <a:rPr lang="pl-PL" sz="19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gdzie</a:t>
                </a:r>
                <a:r>
                  <a:rPr lang="en-US" sz="19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pl-PL" sz="1900" i="1" dirty="0"/>
                  <a:t>K</a:t>
                </a:r>
                <a:r>
                  <a:rPr lang="pl-PL" sz="1900" i="1" baseline="-25000" dirty="0"/>
                  <a:t>CSD</a:t>
                </a:r>
                <a:r>
                  <a:rPr lang="pl-PL" sz="1900" dirty="0"/>
                  <a:t> – koszt całkowity systemu dystrybucji,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sz="1900" i="1"/>
                        </m:ctrlPr>
                      </m:sSubPr>
                      <m:e>
                        <m:r>
                          <a:rPr lang="pl-PL" sz="1900" i="1"/>
                          <m:t>𝐾</m:t>
                        </m:r>
                      </m:e>
                      <m:sub>
                        <m:r>
                          <a:rPr lang="pl-PL" sz="1900" i="1"/>
                          <m:t>𝑑</m:t>
                        </m:r>
                        <m:r>
                          <a:rPr lang="pl-PL" sz="1900" i="1"/>
                          <m:t>−</m:t>
                        </m:r>
                        <m:sSub>
                          <m:sSubPr>
                            <m:ctrlPr>
                              <a:rPr lang="pl-PL" sz="1900" i="1"/>
                            </m:ctrlPr>
                          </m:sSubPr>
                          <m:e>
                            <m:r>
                              <a:rPr lang="pl-PL" sz="1900" i="1"/>
                              <m:t>𝑂</m:t>
                            </m:r>
                          </m:e>
                          <m:sub>
                            <m:r>
                              <a:rPr lang="pl-PL" sz="1900" i="1"/>
                              <m:t>𝑗</m:t>
                            </m:r>
                          </m:sub>
                        </m:sSub>
                      </m:sub>
                    </m:sSub>
                  </m:oMath>
                </a14:m>
                <a:r>
                  <a:rPr lang="pl-PL" sz="1900" dirty="0"/>
                  <a:t>- koszty dowozowo - </a:t>
                </a:r>
                <a:r>
                  <a:rPr lang="pl-PL" sz="1900" dirty="0" err="1"/>
                  <a:t>odwozowe</a:t>
                </a:r>
                <a:r>
                  <a:rPr lang="pl-PL" sz="1900" dirty="0"/>
                  <a:t> </a:t>
                </a:r>
                <a:r>
                  <a:rPr lang="pl-PL" sz="1900" i="1" dirty="0"/>
                  <a:t>i-tego</a:t>
                </a:r>
                <a:r>
                  <a:rPr lang="pl-PL" sz="1900" dirty="0"/>
                  <a:t> terminalu,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sz="1900" i="1"/>
                        </m:ctrlPr>
                      </m:sSubPr>
                      <m:e>
                        <m:r>
                          <a:rPr lang="pl-PL" sz="1900" i="1"/>
                          <m:t>𝐾</m:t>
                        </m:r>
                      </m:e>
                      <m:sub>
                        <m:sSub>
                          <m:sSubPr>
                            <m:ctrlPr>
                              <a:rPr lang="pl-PL" sz="1900" i="1"/>
                            </m:ctrlPr>
                          </m:sSubPr>
                          <m:e>
                            <m:r>
                              <a:rPr lang="pl-PL" sz="1900" i="1"/>
                              <m:t>𝑇</m:t>
                            </m:r>
                          </m:e>
                          <m:sub>
                            <m:r>
                              <a:rPr lang="pl-PL" sz="1900" i="1"/>
                              <m:t>𝑗</m:t>
                            </m:r>
                          </m:sub>
                        </m:sSub>
                      </m:sub>
                    </m:sSub>
                  </m:oMath>
                </a14:m>
                <a:r>
                  <a:rPr lang="pl-PL" sz="1900" dirty="0"/>
                  <a:t> – koszty terminalowe </a:t>
                </a:r>
                <a:r>
                  <a:rPr lang="pl-PL" sz="1900" i="1" dirty="0"/>
                  <a:t>i-tego</a:t>
                </a:r>
                <a:r>
                  <a:rPr lang="pl-PL" sz="1900" dirty="0"/>
                  <a:t> terminalu,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sz="1900" i="1"/>
                        </m:ctrlPr>
                      </m:sSubPr>
                      <m:e>
                        <m:r>
                          <a:rPr lang="pl-PL" sz="1900" i="1"/>
                          <m:t>𝐾</m:t>
                        </m:r>
                      </m:e>
                      <m:sub>
                        <m:sSub>
                          <m:sSubPr>
                            <m:ctrlPr>
                              <a:rPr lang="pl-PL" sz="1900" i="1"/>
                            </m:ctrlPr>
                          </m:sSubPr>
                          <m:e>
                            <m:r>
                              <a:rPr lang="pl-PL" sz="1900" i="1"/>
                              <m:t>𝑃</m:t>
                            </m:r>
                          </m:e>
                          <m:sub>
                            <m:r>
                              <a:rPr lang="pl-PL" sz="1900" i="1"/>
                              <m:t>𝑗</m:t>
                            </m:r>
                          </m:sub>
                        </m:sSub>
                      </m:sub>
                    </m:sSub>
                  </m:oMath>
                </a14:m>
                <a:r>
                  <a:rPr lang="pl-PL" sz="1900" dirty="0"/>
                  <a:t> – koszty transportu liniowego </a:t>
                </a:r>
                <a:r>
                  <a:rPr lang="pl-PL" sz="1900" i="1" dirty="0"/>
                  <a:t>i-tego</a:t>
                </a:r>
                <a:r>
                  <a:rPr lang="pl-PL" sz="1900" dirty="0"/>
                  <a:t> terminalu,</a:t>
                </a:r>
              </a:p>
              <a:p>
                <a:r>
                  <a:rPr lang="pl-PL" sz="1900" i="1" dirty="0"/>
                  <a:t>n </a:t>
                </a:r>
                <a:r>
                  <a:rPr lang="pl-PL" sz="1900" dirty="0"/>
                  <a:t>– liczba terminali.</a:t>
                </a:r>
                <a:endParaRPr lang="pl-PL" sz="1900" kern="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1727" y="1702904"/>
                <a:ext cx="10952072" cy="4412146"/>
              </a:xfrm>
              <a:blipFill>
                <a:blip r:embed="rId2"/>
                <a:stretch>
                  <a:fillRect l="-50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17007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Milewski, 2011, s. 67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Koszty systemu dystrybucji</a:t>
            </a:r>
          </a:p>
        </p:txBody>
      </p:sp>
      <p:pic>
        <p:nvPicPr>
          <p:cNvPr id="23" name="Obraz 22" descr="Obraz zawierający design&#10;&#10;Opis wygenerowany automatycznie">
            <a:extLst>
              <a:ext uri="{FF2B5EF4-FFF2-40B4-BE49-F238E27FC236}">
                <a16:creationId xmlns:a16="http://schemas.microsoft.com/office/drawing/2014/main" id="{20DCF171-9986-CC4E-48EF-6CC9E143F4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941428" y="2209800"/>
            <a:ext cx="1183413" cy="989539"/>
          </a:xfrm>
          <a:prstGeom prst="rect">
            <a:avLst/>
          </a:prstGeom>
        </p:spPr>
      </p:pic>
      <p:sp>
        <p:nvSpPr>
          <p:cNvPr id="24" name="Strzałka: w dół 23">
            <a:extLst>
              <a:ext uri="{FF2B5EF4-FFF2-40B4-BE49-F238E27FC236}">
                <a16:creationId xmlns:a16="http://schemas.microsoft.com/office/drawing/2014/main" id="{8247EF0F-BD1C-4C4A-9326-6FBEAB70DA00}"/>
              </a:ext>
            </a:extLst>
          </p:cNvPr>
          <p:cNvSpPr/>
          <p:nvPr/>
        </p:nvSpPr>
        <p:spPr>
          <a:xfrm rot="2444167">
            <a:off x="9836421" y="1051954"/>
            <a:ext cx="857250" cy="12477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459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4454" y="1702904"/>
                <a:ext cx="5694273" cy="4789970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pl-PL" sz="1800" kern="100" dirty="0">
                    <a:ea typeface="Calibri" panose="020F0502020204030204" pitchFamily="34" charset="0"/>
                  </a:rPr>
                  <a:t>Model optymalizacyjny systemu transportowego zapewnia metody i narzędzia naukowe do kontrolowania systemu transportowego. Można go zapisać w postaci następującego wyrażenia:</a:t>
                </a: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endParaRPr lang="pl-PL" sz="1800" kern="100" dirty="0">
                  <a:effectLst/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marL="0" indent="0" algn="ctr">
                  <a:lnSpc>
                    <a:spcPct val="15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𝑀𝐷𝐸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pl-PL" sz="1600" i="1">
                          <a:latin typeface="Cambria Math" panose="02040503050406030204" pitchFamily="18" charset="0"/>
                        </a:rPr>
                        <m:t>=&lt;</m:t>
                      </m:r>
                      <m:sSub>
                        <m:sSubPr>
                          <m:ctrlPr>
                            <a:rPr lang="pl-PL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pl-PL" sz="16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pl-PL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d>
                        <m:dPr>
                          <m:ctrlPr>
                            <a:rPr lang="pl-P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l-PL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l-PL" sz="1600">
                          <a:latin typeface="Cambria Math" panose="02040503050406030204" pitchFamily="18" charset="0"/>
                        </a:rPr>
                        <m:t>II</m:t>
                      </m:r>
                      <m:r>
                        <a:rPr lang="pl-PL" sz="16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l-PL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pl-PL" sz="16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pl-PL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pl-PL" sz="16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pl-PL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pl-PL" sz="1600" i="1">
                          <a:latin typeface="Cambria Math" panose="02040503050406030204" pitchFamily="18" charset="0"/>
                        </a:rPr>
                        <m:t>&gt; </m:t>
                      </m:r>
                      <m:box>
                        <m:boxPr>
                          <m:ctrlPr>
                            <a:rPr lang="pl-PL" sz="16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groupChr>
                            <m:groupChrPr>
                              <m:chr m:val="→"/>
                              <m:vertJc m:val="bot"/>
                              <m:ctrlPr>
                                <a:rPr lang="pl-PL" sz="16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  <m:sSub>
                                <m:sSubPr>
                                  <m:ctrlP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𝑆𝑇𝑂</m:t>
                                  </m:r>
                                </m:e>
                                <m:sub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𝑆𝑇</m:t>
                                  </m:r>
                                </m:sub>
                              </m:sSub>
                            </m:e>
                          </m:groupChr>
                        </m:e>
                      </m:box>
                      <m:r>
                        <a:rPr lang="pl-PL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l-PL" sz="1600" i="1">
                          <a:latin typeface="Cambria Math" panose="02040503050406030204" pitchFamily="18" charset="0"/>
                        </a:rPr>
                        <m:t>𝑚𝑖𝑛</m:t>
                      </m:r>
                      <m:sSub>
                        <m:sSubPr>
                          <m:ctrlPr>
                            <a:rPr lang="pl-PL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</m:oMath>
                  </m:oMathPara>
                </a14:m>
                <a:endParaRPr lang="pl-PL" sz="1600" dirty="0"/>
              </a:p>
              <a:p>
                <a:pPr marL="0" indent="0" algn="ctr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endParaRPr lang="pl-PL" sz="1200" kern="1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endParaRPr lang="pl-PL" sz="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4454" y="1702904"/>
                <a:ext cx="5694273" cy="4789970"/>
              </a:xfrm>
              <a:blipFill>
                <a:blip r:embed="rId2"/>
                <a:stretch>
                  <a:fillRect l="-74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401727" y="6634692"/>
            <a:ext cx="4580467" cy="2233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Ficoń</a:t>
            </a:r>
            <a:r>
              <a:rPr lang="pl-PL" sz="1200" dirty="0">
                <a:solidFill>
                  <a:srgbClr val="7F7F7F"/>
                </a:solidFill>
              </a:rPr>
              <a:t>, 2010, s. 126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Model optymalizacji systemu transportowego</a:t>
            </a:r>
          </a:p>
        </p:txBody>
      </p:sp>
      <p:pic>
        <p:nvPicPr>
          <p:cNvPr id="23" name="Obraz 22" descr="Obraz zawierający design&#10;&#10;Opis wygenerowany automatycznie">
            <a:extLst>
              <a:ext uri="{FF2B5EF4-FFF2-40B4-BE49-F238E27FC236}">
                <a16:creationId xmlns:a16="http://schemas.microsoft.com/office/drawing/2014/main" id="{20DCF171-9986-CC4E-48EF-6CC9E143F4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0231" y="3938889"/>
            <a:ext cx="1183413" cy="989539"/>
          </a:xfrm>
          <a:prstGeom prst="rect">
            <a:avLst/>
          </a:prstGeom>
        </p:spPr>
      </p:pic>
      <p:sp>
        <p:nvSpPr>
          <p:cNvPr id="24" name="Strzałka: w dół 23">
            <a:extLst>
              <a:ext uri="{FF2B5EF4-FFF2-40B4-BE49-F238E27FC236}">
                <a16:creationId xmlns:a16="http://schemas.microsoft.com/office/drawing/2014/main" id="{8247EF0F-BD1C-4C4A-9326-6FBEAB70DA00}"/>
              </a:ext>
            </a:extLst>
          </p:cNvPr>
          <p:cNvSpPr/>
          <p:nvPr/>
        </p:nvSpPr>
        <p:spPr>
          <a:xfrm rot="7288439">
            <a:off x="1180041" y="4773883"/>
            <a:ext cx="857250" cy="12477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254E6B1D-D1D4-AD41-E99F-359A893F4F4A}"/>
                  </a:ext>
                </a:extLst>
              </p:cNvPr>
              <p:cNvSpPr txBox="1"/>
              <p:nvPr/>
            </p:nvSpPr>
            <p:spPr>
              <a:xfrm>
                <a:off x="6862618" y="1743263"/>
                <a:ext cx="5329381" cy="39703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l-PL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gdzie: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i="1"/>
                        </m:ctrlPr>
                      </m:sSubPr>
                      <m:e>
                        <m:r>
                          <a:rPr lang="pl-PL" i="1"/>
                          <m:t>𝑍</m:t>
                        </m:r>
                      </m:e>
                      <m:sub>
                        <m:r>
                          <a:rPr lang="pl-PL" i="1"/>
                          <m:t>𝑆𝑇</m:t>
                        </m:r>
                      </m:sub>
                    </m:sSub>
                  </m:oMath>
                </a14:m>
                <a:r>
                  <a:rPr lang="pl-PL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– zbiór zasobów operacyjnych (logistycznych) systemu </a:t>
                </a:r>
                <a:r>
                  <a:rPr lang="pl-PL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ST</a:t>
                </a:r>
                <a:endParaRPr lang="pl-PL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i="1"/>
                        </m:ctrlPr>
                      </m:sSubPr>
                      <m:e>
                        <m:r>
                          <a:rPr lang="pl-PL" i="1"/>
                          <m:t>𝑃</m:t>
                        </m:r>
                      </m:e>
                      <m:sub>
                        <m:r>
                          <a:rPr lang="pl-PL" i="1"/>
                          <m:t>𝑆𝑇</m:t>
                        </m:r>
                      </m:sub>
                    </m:sSub>
                  </m:oMath>
                </a14:m>
                <a:r>
                  <a:rPr lang="pl-PL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- zbiór procesów operacyjnych (logistycznych) systemu </a:t>
                </a:r>
                <a:r>
                  <a:rPr lang="pl-PL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ST</a:t>
                </a:r>
                <a:endParaRPr lang="pl-PL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i="1"/>
                        </m:ctrlPr>
                      </m:sSubPr>
                      <m:e>
                        <m:r>
                          <a:rPr lang="pl-PL" i="1"/>
                          <m:t>𝐺</m:t>
                        </m:r>
                      </m:e>
                      <m:sub>
                        <m:r>
                          <a:rPr lang="pl-PL" i="1"/>
                          <m:t>𝑆𝑇</m:t>
                        </m:r>
                      </m:sub>
                    </m:sSub>
                  </m:oMath>
                </a14:m>
                <a:r>
                  <a:rPr lang="pl-PL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– zbiór ograniczeń i warunków brzegowych systemu </a:t>
                </a:r>
                <a:r>
                  <a:rPr lang="pl-PL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ST</a:t>
                </a:r>
                <a:endParaRPr lang="pl-PL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i="1"/>
                        </m:ctrlPr>
                      </m:sSubPr>
                      <m:e>
                        <m:r>
                          <a:rPr lang="pl-PL" i="1"/>
                          <m:t>𝐹</m:t>
                        </m:r>
                      </m:e>
                      <m:sub>
                        <m:r>
                          <a:rPr lang="pl-PL" i="1"/>
                          <m:t>𝑆𝑇</m:t>
                        </m:r>
                      </m:sub>
                    </m:sSub>
                  </m:oMath>
                </a14:m>
                <a:r>
                  <a:rPr lang="pl-PL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– funkcja kryterium działania systemu </a:t>
                </a:r>
                <a:r>
                  <a:rPr lang="pl-PL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ST</a:t>
                </a:r>
                <a:endParaRPr lang="pl-PL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i="1"/>
                        </m:ctrlPr>
                      </m:sSubPr>
                      <m:e>
                        <m:r>
                          <a:rPr lang="pl-PL" i="1"/>
                          <m:t>𝐻</m:t>
                        </m:r>
                      </m:e>
                      <m:sub>
                        <m:r>
                          <a:rPr lang="pl-PL" i="1"/>
                          <m:t>𝑆𝑇</m:t>
                        </m:r>
                      </m:sub>
                    </m:sSub>
                  </m:oMath>
                </a14:m>
                <a:r>
                  <a:rPr lang="pl-PL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– zbiór dopuszczalnych harmonogramów działania systemu </a:t>
                </a:r>
                <a:r>
                  <a:rPr lang="pl-PL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ST</a:t>
                </a:r>
                <a:endParaRPr lang="pl-PL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i="1"/>
                        </m:ctrlPr>
                      </m:sSubPr>
                      <m:e>
                        <m:r>
                          <a:rPr lang="pl-PL" i="1"/>
                          <m:t>𝑆</m:t>
                        </m:r>
                      </m:e>
                      <m:sub>
                        <m:r>
                          <a:rPr lang="pl-PL" i="1"/>
                          <m:t>𝑆𝑇</m:t>
                        </m:r>
                      </m:sub>
                    </m:sSub>
                  </m:oMath>
                </a14:m>
                <a:r>
                  <a:rPr lang="pl-PL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– globalne koszty funkcjonowania makrosystemu transportowego </a:t>
                </a:r>
                <a:r>
                  <a:rPr lang="pl-PL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ST</a:t>
                </a:r>
                <a:endParaRPr lang="pl-PL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pl-PL" i="1"/>
                      <m:t>𝑆𝑇𝑂</m:t>
                    </m:r>
                  </m:oMath>
                </a14:m>
                <a:r>
                  <a:rPr lang="pl-PL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– logistyczne standardy obsługi klienta przez sektor transportowy</a:t>
                </a:r>
                <a:r>
                  <a:rPr lang="en-US" sz="1800" kern="1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254E6B1D-D1D4-AD41-E99F-359A893F4F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618" y="1743263"/>
                <a:ext cx="5329381" cy="3970318"/>
              </a:xfrm>
              <a:prstGeom prst="rect">
                <a:avLst/>
              </a:prstGeom>
              <a:blipFill>
                <a:blip r:embed="rId5"/>
                <a:stretch>
                  <a:fillRect l="-1030" t="-922" b="-153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953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Ficoń</a:t>
            </a:r>
            <a:r>
              <a:rPr lang="pl-PL" sz="1200" dirty="0">
                <a:solidFill>
                  <a:srgbClr val="7F7F7F"/>
                </a:solidFill>
              </a:rPr>
              <a:t>, 2010, s. 126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8496EB9-3D8C-2D1F-7FC3-A12F50DAC2AB}"/>
              </a:ext>
            </a:extLst>
          </p:cNvPr>
          <p:cNvSpPr txBox="1"/>
          <p:nvPr/>
        </p:nvSpPr>
        <p:spPr>
          <a:xfrm>
            <a:off x="3729719" y="5725533"/>
            <a:ext cx="53426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00" dirty="0"/>
              <a:t>Rysunek</a:t>
            </a:r>
            <a:r>
              <a:rPr lang="en-US" sz="1200" dirty="0"/>
              <a:t> </a:t>
            </a:r>
            <a:r>
              <a:rPr lang="pl-PL" sz="1200" dirty="0"/>
              <a:t>2:</a:t>
            </a:r>
            <a:r>
              <a:rPr lang="en-US" sz="1200" dirty="0"/>
              <a:t> </a:t>
            </a:r>
            <a:r>
              <a:rPr lang="pl-PL" sz="1200" dirty="0"/>
              <a:t>Koncepcja modelowania optymalizacyjnego systemu transportowego</a:t>
            </a:r>
            <a:endParaRPr lang="en-US" sz="1200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Optymalizacja modelowania systemu transportowego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A05FD774-A6E2-9A99-27C0-74F5E6779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989" y="1374340"/>
            <a:ext cx="7054157" cy="440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1953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ea3c6b89e5b2f63f9c673131913526a4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d298d80043a1406bbee35aad13b0ff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A76C46-9B09-438D-B5F8-A1AC0A7C518F}">
  <ds:schemaRefs>
    <ds:schemaRef ds:uri="a92fe6ce-cc5e-4661-b3e6-d9d5535f70b5"/>
    <ds:schemaRef ds:uri="http://purl.org/dc/elements/1.1/"/>
    <ds:schemaRef ds:uri="d9bddfac-6dc9-4958-8f35-4d0da3af229b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BF03384-ABDE-44C0-8363-009CC9A93DAB}"/>
</file>

<file path=docProps/app.xml><?xml version="1.0" encoding="utf-8"?>
<Properties xmlns="http://schemas.openxmlformats.org/officeDocument/2006/extended-properties" xmlns:vt="http://schemas.openxmlformats.org/officeDocument/2006/docPropsVTypes">
  <TotalTime>6710</TotalTime>
  <Words>2200</Words>
  <Application>Microsoft Office PowerPoint</Application>
  <PresentationFormat>Panoramiczny</PresentationFormat>
  <Paragraphs>190</Paragraphs>
  <Slides>29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5" baseType="lpstr">
      <vt:lpstr>Arial</vt:lpstr>
      <vt:lpstr>Calibri</vt:lpstr>
      <vt:lpstr>Cambria Math</vt:lpstr>
      <vt:lpstr>Tahoma</vt:lpstr>
      <vt:lpstr>Times New Roman</vt:lpstr>
      <vt:lpstr>Motyw pakietu Office</vt:lpstr>
      <vt:lpstr>Zaawansowane zastosowanie arkusza kalkulacyjnego  do analizy danych logistycznych  </vt:lpstr>
      <vt:lpstr>Agenda</vt:lpstr>
      <vt:lpstr>Definicja transportu</vt:lpstr>
      <vt:lpstr>Elementy logistyki transportu</vt:lpstr>
      <vt:lpstr>Definicja optymalizacji transportu</vt:lpstr>
      <vt:lpstr>Zalety optymalizacji</vt:lpstr>
      <vt:lpstr>Koszty systemu dystrybucji</vt:lpstr>
      <vt:lpstr>Model optymalizacji systemu transportowego</vt:lpstr>
      <vt:lpstr>Optymalizacja modelowania systemu transportowego</vt:lpstr>
      <vt:lpstr>Definicja optymalizacji trasy</vt:lpstr>
      <vt:lpstr>Zagadnienie komiwojażera i problemy  marszrutyzacji</vt:lpstr>
      <vt:lpstr>Zagadnienie komiwojażera</vt:lpstr>
      <vt:lpstr>Zagadnienie komiwojażera</vt:lpstr>
      <vt:lpstr>Model matematyczny zadania transportowego</vt:lpstr>
      <vt:lpstr>Model matematyczny zadania transportowego</vt:lpstr>
      <vt:lpstr>Model matematyczny zadania transportowego</vt:lpstr>
      <vt:lpstr>Prezentacja programu PowerPoint</vt:lpstr>
      <vt:lpstr>Zadanie transportowe przy użyciu MS Excel  i Solvera - przykład</vt:lpstr>
      <vt:lpstr>Zadanie transportowe przy użyciu MS Excel  i Solvera - przykład</vt:lpstr>
      <vt:lpstr>Zadanie transportowe przy użyciu MS Excel  i Solvera - przykład</vt:lpstr>
      <vt:lpstr>Zadanie transportowe przy użyciu MS Excel  i Solvera - przykład</vt:lpstr>
      <vt:lpstr>Zadanie transportowe przy użyciu MS Excel  i Solvera - przykład</vt:lpstr>
      <vt:lpstr>Zadanie transportowe przy użyciu MS Excel  i Solvera - przykład</vt:lpstr>
      <vt:lpstr>Zadanie transportowe przy użyciu MS Excel  i Solvera - przykład</vt:lpstr>
      <vt:lpstr>Zadanie transportowe przy użyciu MS Excel  i Solvera - przykład</vt:lpstr>
      <vt:lpstr>Zadanie transportowe przy użyciu MS Excel  i Solvera - przykład</vt:lpstr>
      <vt:lpstr>Zadanie transportowe przy użyciu MS Excel  i Solvera - przykład</vt:lpstr>
      <vt:lpstr>Podsumowanie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Adrianna Toboła | Wyższa Szkoła Logistyki</cp:lastModifiedBy>
  <cp:revision>134</cp:revision>
  <dcterms:created xsi:type="dcterms:W3CDTF">2023-07-06T12:09:08Z</dcterms:created>
  <dcterms:modified xsi:type="dcterms:W3CDTF">2025-05-30T19:48:51Z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