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9" r:id="rId7"/>
    <p:sldId id="268" r:id="rId8"/>
    <p:sldId id="271" r:id="rId9"/>
    <p:sldId id="272" r:id="rId10"/>
    <p:sldId id="273" r:id="rId11"/>
    <p:sldId id="262" r:id="rId12"/>
    <p:sldId id="266" r:id="rId13"/>
    <p:sldId id="274" r:id="rId14"/>
    <p:sldId id="275" r:id="rId15"/>
    <p:sldId id="276" r:id="rId16"/>
    <p:sldId id="278" r:id="rId17"/>
    <p:sldId id="279" r:id="rId18"/>
    <p:sldId id="280" r:id="rId19"/>
    <p:sldId id="277" r:id="rId20"/>
    <p:sldId id="281" r:id="rId21"/>
    <p:sldId id="284" r:id="rId22"/>
    <p:sldId id="283" r:id="rId23"/>
    <p:sldId id="263"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2" d="100"/>
          <a:sy n="102"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WWqE7YHR4Jc" TargetMode="External"/><Relationship Id="rId26" Type="http://schemas.openxmlformats.org/officeDocument/2006/relationships/hyperlink" Target="https://www.youtube.com/watch?v=F_mfuifKzgw" TargetMode="External"/><Relationship Id="rId3" Type="http://schemas.openxmlformats.org/officeDocument/2006/relationships/hyperlink" Target="https://www.scribbr.com/category/statistics/" TargetMode="External"/><Relationship Id="rId21" Type="http://schemas.openxmlformats.org/officeDocument/2006/relationships/hyperlink" Target="https://www.youtube.com/watch?v=xZ_z8KWkhXE"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HBdJGj_7FHQ" TargetMode="External"/><Relationship Id="rId25" Type="http://schemas.openxmlformats.org/officeDocument/2006/relationships/hyperlink" Target="https://www.youtube.com/watch?v=9Q5ErbQF_vk"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P8hT5nDai6A" TargetMode="External"/><Relationship Id="rId20" Type="http://schemas.openxmlformats.org/officeDocument/2006/relationships/hyperlink" Target="https://www.khanacademy.org/math/statistics-probability/describing-relationships-quantitative-data/more-on-regression/v/regression-line-example"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24" Type="http://schemas.openxmlformats.org/officeDocument/2006/relationships/hyperlink" Target="https://www.khanacademy.org/math/ap-statistics/bivariate-data-ap/correlation-coefficient-r/v/correlation-coefficient-intuition-examples"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owI7zxCqNY0" TargetMode="External"/><Relationship Id="rId23" Type="http://schemas.openxmlformats.org/officeDocument/2006/relationships/hyperlink" Target="https://www.youtube.com/watch?v=4EXNedimDMs"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www.youtube.com/watch?v=dQNpSa-bq4M"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ZkjP5RJLQF4" TargetMode="External"/><Relationship Id="rId22" Type="http://schemas.openxmlformats.org/officeDocument/2006/relationships/hyperlink" Target="https://www.youtube.com/watch?v=11c9cs6WpJ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856423" y="1290435"/>
            <a:ext cx="5721871" cy="1963310"/>
          </a:xfrm>
        </p:spPr>
        <p:txBody>
          <a:bodyPr>
            <a:normAutofit fontScale="90000"/>
          </a:bodyPr>
          <a:lstStyle/>
          <a:p>
            <a:r>
              <a:rPr lang="en-US" dirty="0"/>
              <a:t>Linear Regression with Single and Multiple </a:t>
            </a:r>
            <a:r>
              <a:rPr lang="en-US" dirty="0" err="1"/>
              <a:t>Regressors</a:t>
            </a:r>
            <a:endParaRPr lang="hr-HR"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Type</a:t>
            </a:r>
            <a:r>
              <a:rPr lang="pl-PL" sz="2800" dirty="0">
                <a:latin typeface="Tahoma" panose="020B0604030504040204" pitchFamily="34" charset="0"/>
                <a:ea typeface="Tahoma" panose="020B0604030504040204" pitchFamily="34" charset="0"/>
                <a:cs typeface="Tahoma" panose="020B0604030504040204" pitchFamily="34" charset="0"/>
              </a:rPr>
              <a:t> of the </a:t>
            </a:r>
            <a:r>
              <a:rPr lang="pl-PL" sz="2800" dirty="0" err="1">
                <a:latin typeface="Tahoma" panose="020B0604030504040204" pitchFamily="34" charset="0"/>
                <a:ea typeface="Tahoma" panose="020B0604030504040204" pitchFamily="34" charset="0"/>
                <a:cs typeface="Tahoma" panose="020B0604030504040204" pitchFamily="34" charset="0"/>
              </a:rPr>
              <a:t>material</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p:sp>
        <p:nvSpPr>
          <p:cNvPr id="3" name="Rectangle 2"/>
          <p:cNvSpPr/>
          <p:nvPr/>
        </p:nvSpPr>
        <p:spPr>
          <a:xfrm>
            <a:off x="1797202" y="2016941"/>
            <a:ext cx="8034955" cy="3477875"/>
          </a:xfrm>
          <a:prstGeom prst="rect">
            <a:avLst/>
          </a:prstGeom>
        </p:spPr>
        <p:txBody>
          <a:bodyPr wrap="square">
            <a:spAutoFit/>
          </a:bodyPr>
          <a:lstStyle/>
          <a:p>
            <a:r>
              <a:rPr lang="hr-HR" sz="2000" dirty="0"/>
              <a:t>As an illustration of </a:t>
            </a:r>
            <a:r>
              <a:rPr lang="hr-HR" sz="2000" dirty="0" smtClean="0"/>
              <a:t>simple linear and multiple </a:t>
            </a:r>
            <a:r>
              <a:rPr lang="hr-HR" sz="2000" dirty="0"/>
              <a:t>regression analysis, we will consider the problem faced by </a:t>
            </a:r>
            <a:r>
              <a:rPr lang="hr-HR" sz="2000" dirty="0" smtClean="0"/>
              <a:t>Logist </a:t>
            </a:r>
            <a:r>
              <a:rPr lang="hr-HR" sz="2000" dirty="0"/>
              <a:t>Trucking Company, an independent trucking company in </a:t>
            </a:r>
            <a:r>
              <a:rPr lang="hr-HR" sz="2000" dirty="0" smtClean="0"/>
              <a:t>Italy. </a:t>
            </a:r>
            <a:r>
              <a:rPr lang="hr-HR" sz="2000" dirty="0"/>
              <a:t>The largest part of </a:t>
            </a:r>
            <a:r>
              <a:rPr lang="hr-HR" sz="2000" dirty="0" smtClean="0"/>
              <a:t>Logist's </a:t>
            </a:r>
            <a:r>
              <a:rPr lang="hr-HR" sz="2000" dirty="0"/>
              <a:t>business involves deliveries throughout the local area. For better development</a:t>
            </a:r>
          </a:p>
          <a:p>
            <a:r>
              <a:rPr lang="hr-HR" sz="2000" dirty="0"/>
              <a:t>work schedules, managers want to plan a common daily travel time for their drivers. </a:t>
            </a:r>
          </a:p>
          <a:p>
            <a:r>
              <a:rPr lang="hr-HR" sz="2000" dirty="0"/>
              <a:t> </a:t>
            </a:r>
          </a:p>
          <a:p>
            <a:r>
              <a:rPr lang="hr-HR" sz="2000" dirty="0"/>
              <a:t>Initially, managers believed that the total daily journey time would be closely linked to the number of km travelled in daily deliveries. A simple random sample of 10 driver assignments provided the data shown in </a:t>
            </a:r>
            <a:r>
              <a:rPr lang="hr-HR" sz="2000" dirty="0" smtClean="0"/>
              <a:t>next table and </a:t>
            </a:r>
            <a:r>
              <a:rPr lang="hr-HR" sz="2000" dirty="0"/>
              <a:t>a scatter plot. </a:t>
            </a:r>
            <a:endParaRPr lang="en-US" altLang="en-US" sz="2000" dirty="0"/>
          </a:p>
        </p:txBody>
      </p:sp>
    </p:spTree>
    <p:extLst>
      <p:ext uri="{BB962C8B-B14F-4D97-AF65-F5344CB8AC3E}">
        <p14:creationId xmlns:p14="http://schemas.microsoft.com/office/powerpoint/2010/main" val="1371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05" t="39193" r="64837" b="38272"/>
          <a:stretch/>
        </p:blipFill>
        <p:spPr bwMode="auto">
          <a:xfrm>
            <a:off x="145111" y="2067600"/>
            <a:ext cx="6336121" cy="269927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4305" t="27392" r="57436" b="33541"/>
          <a:stretch/>
        </p:blipFill>
        <p:spPr bwMode="auto">
          <a:xfrm>
            <a:off x="6898788" y="2217502"/>
            <a:ext cx="4055152" cy="2968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04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1394085" y="1901017"/>
                <a:ext cx="5726243" cy="3055965"/>
              </a:xfrm>
              <a:prstGeom prst="rect">
                <a:avLst/>
              </a:prstGeom>
            </p:spPr>
            <p:txBody>
              <a:bodyPr wrap="square">
                <a:spAutoFit/>
              </a:bodyPr>
              <a:lstStyle/>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To estimate the parameters </a:t>
                </a:r>
                <a14:m>
                  <m:oMath xmlns:m="http://schemas.openxmlformats.org/officeDocument/2006/math">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𝛽</m:t>
                        </m:r>
                      </m:e>
                      <m:sub>
                        <m:r>
                          <a:rPr lang="sl-SI" i="1">
                            <a:latin typeface="Cambria Math" panose="02040503050406030204" pitchFamily="18" charset="0"/>
                            <a:ea typeface="Calibri" panose="020F0502020204030204" pitchFamily="34" charset="0"/>
                            <a:cs typeface="Calibri" panose="020F0502020204030204" pitchFamily="34" charset="0"/>
                          </a:rPr>
                          <m:t>0</m:t>
                        </m:r>
                      </m:sub>
                    </m:sSub>
                  </m:oMath>
                </a14:m>
                <a:r>
                  <a:rPr lang="hr-HR" dirty="0">
                    <a:latin typeface="Calibri" panose="020F0502020204030204" pitchFamily="34" charset="0"/>
                    <a:ea typeface="TimesNewRoman"/>
                    <a:cs typeface="Calibri" panose="020F0502020204030204" pitchFamily="34" charset="0"/>
                  </a:rPr>
                  <a:t> and </a:t>
                </a:r>
                <a14:m>
                  <m:oMath xmlns:m="http://schemas.openxmlformats.org/officeDocument/2006/math">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𝛽</m:t>
                        </m:r>
                      </m:e>
                      <m:sub>
                        <m:r>
                          <a:rPr lang="sl-SI" i="1">
                            <a:latin typeface="Cambria Math" panose="02040503050406030204" pitchFamily="18" charset="0"/>
                            <a:ea typeface="Calibri" panose="020F0502020204030204" pitchFamily="34" charset="0"/>
                            <a:cs typeface="Calibri" panose="020F0502020204030204" pitchFamily="34" charset="0"/>
                          </a:rPr>
                          <m:t>1</m:t>
                        </m:r>
                      </m:sub>
                    </m:sSub>
                    <m:r>
                      <a:rPr lang="sl-SI" i="1">
                        <a:latin typeface="Cambria Math" panose="02040503050406030204" pitchFamily="18" charset="0"/>
                        <a:ea typeface="Calibri" panose="020F0502020204030204" pitchFamily="34" charset="0"/>
                        <a:cs typeface="Calibri" panose="020F0502020204030204" pitchFamily="34" charset="0"/>
                      </a:rPr>
                      <m:t> </m:t>
                    </m:r>
                  </m:oMath>
                </a14:m>
                <a:r>
                  <a:rPr lang="hr-HR" dirty="0">
                    <a:latin typeface="Calibri" panose="020F0502020204030204" pitchFamily="34" charset="0"/>
                    <a:ea typeface="TimesNewRoman"/>
                    <a:cs typeface="Calibri" panose="020F0502020204030204" pitchFamily="34" charset="0"/>
                  </a:rPr>
                  <a:t>the least squares equation method was used to develop the estimated regression.</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ea typeface="Calibri" panose="020F0502020204030204" pitchFamily="34" charset="0"/>
                              <a:cs typeface="Calibri" panose="020F0502020204030204" pitchFamily="34" charset="0"/>
                            </a:rPr>
                          </m:ctrlPr>
                        </m:accPr>
                        <m:e>
                          <m:r>
                            <a:rPr lang="sl-SI" i="1">
                              <a:latin typeface="Cambria Math" panose="02040503050406030204" pitchFamily="18" charset="0"/>
                              <a:ea typeface="Calibri" panose="020F0502020204030204" pitchFamily="34" charset="0"/>
                              <a:cs typeface="Calibri" panose="020F0502020204030204" pitchFamily="34" charset="0"/>
                            </a:rPr>
                            <m:t>𝑦</m:t>
                          </m:r>
                        </m:e>
                      </m:acc>
                      <m:r>
                        <a:rPr lang="sl-SI" i="1">
                          <a:latin typeface="Cambria Math" panose="02040503050406030204" pitchFamily="18" charset="0"/>
                          <a:ea typeface="Calibri" panose="020F0502020204030204" pitchFamily="34" charset="0"/>
                          <a:cs typeface="Calibri" panose="020F0502020204030204" pitchFamily="34" charset="0"/>
                        </a:rPr>
                        <m:t>=</m:t>
                      </m:r>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𝑏</m:t>
                          </m:r>
                        </m:e>
                        <m:sub>
                          <m:r>
                            <a:rPr lang="sl-SI" i="1">
                              <a:latin typeface="Cambria Math" panose="02040503050406030204" pitchFamily="18" charset="0"/>
                              <a:ea typeface="Calibri" panose="020F0502020204030204" pitchFamily="34" charset="0"/>
                              <a:cs typeface="Calibri" panose="020F0502020204030204" pitchFamily="34" charset="0"/>
                            </a:rPr>
                            <m:t>0</m:t>
                          </m:r>
                        </m:sub>
                      </m:sSub>
                      <m:r>
                        <a:rPr lang="sl-SI" i="1">
                          <a:latin typeface="Cambria Math" panose="02040503050406030204" pitchFamily="18" charset="0"/>
                          <a:ea typeface="Calibri" panose="020F0502020204030204" pitchFamily="34" charset="0"/>
                          <a:cs typeface="Calibri" panose="020F0502020204030204" pitchFamily="34" charset="0"/>
                        </a:rPr>
                        <m:t>+</m:t>
                      </m:r>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𝑏</m:t>
                          </m:r>
                        </m:e>
                        <m:sub>
                          <m:r>
                            <a:rPr lang="sl-SI" i="1">
                              <a:latin typeface="Cambria Math" panose="02040503050406030204" pitchFamily="18" charset="0"/>
                              <a:ea typeface="Calibri" panose="020F0502020204030204" pitchFamily="34" charset="0"/>
                              <a:cs typeface="Calibri" panose="020F0502020204030204" pitchFamily="34" charset="0"/>
                            </a:rPr>
                            <m:t>1</m:t>
                          </m:r>
                        </m:sub>
                      </m:sSub>
                      <m:sSub>
                        <m:sSubPr>
                          <m:ctrlPr>
                            <a:rPr lang="hr-HR" i="1">
                              <a:latin typeface="Cambria Math" panose="02040503050406030204" pitchFamily="18" charset="0"/>
                              <a:ea typeface="Times New Roman" panose="02020603050405020304" pitchFamily="18" charset="0"/>
                              <a:cs typeface="Calibri" panose="020F0502020204030204" pitchFamily="34" charset="0"/>
                            </a:rPr>
                          </m:ctrlPr>
                        </m:sSubPr>
                        <m:e>
                          <m:r>
                            <a:rPr lang="sl-SI" i="1">
                              <a:latin typeface="Cambria Math" panose="02040503050406030204" pitchFamily="18" charset="0"/>
                              <a:ea typeface="Times New Roman" panose="02020603050405020304" pitchFamily="18" charset="0"/>
                              <a:cs typeface="Calibri" panose="020F0502020204030204" pitchFamily="34" charset="0"/>
                            </a:rPr>
                            <m:t>𝑥</m:t>
                          </m:r>
                        </m:e>
                        <m:sub>
                          <m:r>
                            <a:rPr lang="sl-SI"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Figure 15.3 shows the output of Minitab using simple linear </a:t>
                </a:r>
                <a:r>
                  <a:rPr lang="hr-HR" dirty="0" smtClean="0">
                    <a:latin typeface="Calibri" panose="020F0502020204030204" pitchFamily="34" charset="0"/>
                    <a:ea typeface="TimesNewRoman"/>
                    <a:cs typeface="Calibri" panose="020F0502020204030204" pitchFamily="34" charset="0"/>
                  </a:rPr>
                  <a:t>regression to </a:t>
                </a:r>
                <a:r>
                  <a:rPr lang="hr-HR" dirty="0">
                    <a:latin typeface="Calibri" panose="020F0502020204030204" pitchFamily="34" charset="0"/>
                    <a:ea typeface="TimesNewRoman"/>
                    <a:cs typeface="Calibri" panose="020F0502020204030204" pitchFamily="34" charset="0"/>
                  </a:rPr>
                  <a:t>the data in </a:t>
                </a:r>
                <a:r>
                  <a:rPr lang="hr-HR" dirty="0" smtClean="0">
                    <a:latin typeface="Calibri" panose="020F0502020204030204" pitchFamily="34" charset="0"/>
                    <a:ea typeface="TimesNewRoman"/>
                    <a:cs typeface="Calibri" panose="020F0502020204030204" pitchFamily="34" charset="0"/>
                  </a:rPr>
                  <a:t>last table. </a:t>
                </a:r>
                <a:r>
                  <a:rPr lang="hr-HR" dirty="0">
                    <a:latin typeface="Calibri" panose="020F0502020204030204" pitchFamily="34" charset="0"/>
                    <a:ea typeface="TimesNewRoman"/>
                    <a:cs typeface="Calibri" panose="020F0502020204030204" pitchFamily="34" charset="0"/>
                  </a:rPr>
                  <a:t>The estimated regression equation is</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ea typeface="Calibri" panose="020F0502020204030204" pitchFamily="34" charset="0"/>
                              <a:cs typeface="Calibri" panose="020F0502020204030204" pitchFamily="34" charset="0"/>
                            </a:rPr>
                          </m:ctrlPr>
                        </m:accPr>
                        <m:e>
                          <m:r>
                            <a:rPr lang="sl-SI" i="1">
                              <a:latin typeface="Cambria Math" panose="02040503050406030204" pitchFamily="18" charset="0"/>
                              <a:ea typeface="Calibri" panose="020F0502020204030204" pitchFamily="34" charset="0"/>
                              <a:cs typeface="Calibri" panose="020F0502020204030204" pitchFamily="34" charset="0"/>
                            </a:rPr>
                            <m:t>𝑦</m:t>
                          </m:r>
                        </m:e>
                      </m:acc>
                      <m:r>
                        <a:rPr lang="sl-SI" i="1">
                          <a:latin typeface="Cambria Math" panose="02040503050406030204" pitchFamily="18" charset="0"/>
                          <a:ea typeface="Calibri" panose="020F0502020204030204" pitchFamily="34" charset="0"/>
                          <a:cs typeface="Calibri" panose="020F0502020204030204" pitchFamily="34" charset="0"/>
                        </a:rPr>
                        <m:t>=1.27+0.0678</m:t>
                      </m:r>
                      <m:sSub>
                        <m:sSubPr>
                          <m:ctrlPr>
                            <a:rPr lang="hr-HR" i="1">
                              <a:latin typeface="Cambria Math" panose="02040503050406030204" pitchFamily="18" charset="0"/>
                              <a:ea typeface="Times New Roman" panose="02020603050405020304" pitchFamily="18" charset="0"/>
                              <a:cs typeface="Calibri" panose="020F0502020204030204" pitchFamily="34" charset="0"/>
                            </a:rPr>
                          </m:ctrlPr>
                        </m:sSubPr>
                        <m:e>
                          <m:r>
                            <a:rPr lang="sl-SI" i="1">
                              <a:latin typeface="Cambria Math" panose="02040503050406030204" pitchFamily="18" charset="0"/>
                              <a:ea typeface="Times New Roman" panose="02020603050405020304" pitchFamily="18" charset="0"/>
                              <a:cs typeface="Calibri" panose="020F0502020204030204" pitchFamily="34" charset="0"/>
                            </a:rPr>
                            <m:t>𝑥</m:t>
                          </m:r>
                        </m:e>
                        <m:sub>
                          <m:r>
                            <a:rPr lang="sl-SI"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94085" y="1901017"/>
                <a:ext cx="5726243" cy="3055965"/>
              </a:xfrm>
              <a:prstGeom prst="rect">
                <a:avLst/>
              </a:prstGeom>
              <a:blipFill>
                <a:blip r:embed="rId2"/>
                <a:stretch>
                  <a:fillRect l="-958" t="-998" r="-852"/>
                </a:stretch>
              </a:blipFill>
            </p:spPr>
            <p:txBody>
              <a:bodyPr/>
              <a:lstStyle/>
              <a:p>
                <a:r>
                  <a:rPr lang="hr-HR">
                    <a:noFill/>
                  </a:rPr>
                  <a:t> </a:t>
                </a:r>
              </a:p>
            </p:txBody>
          </p:sp>
        </mc:Fallback>
      </mc:AlternateContent>
      <p:pic>
        <p:nvPicPr>
          <p:cNvPr id="5" name="Picture 4"/>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291" t="36840" r="64947" b="30434"/>
          <a:stretch/>
        </p:blipFill>
        <p:spPr bwMode="auto">
          <a:xfrm>
            <a:off x="7320351" y="2125480"/>
            <a:ext cx="4338580" cy="28315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5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Multiple Regression Model</a:t>
            </a:r>
          </a:p>
        </p:txBody>
      </p:sp>
      <p:sp>
        <p:nvSpPr>
          <p:cNvPr id="3" name="Rectangle 2"/>
          <p:cNvSpPr/>
          <p:nvPr/>
        </p:nvSpPr>
        <p:spPr>
          <a:xfrm>
            <a:off x="1684080" y="2139181"/>
            <a:ext cx="8194901" cy="2862322"/>
          </a:xfrm>
          <a:prstGeom prst="rect">
            <a:avLst/>
          </a:prstGeom>
        </p:spPr>
        <p:txBody>
          <a:bodyPr wrap="square">
            <a:spAutoFit/>
          </a:bodyPr>
          <a:lstStyle/>
          <a:p>
            <a:r>
              <a:rPr lang="hr-HR" sz="2000" dirty="0"/>
              <a:t>In this section, we continue our study of regression analysis by considering situations involving two or more independent variables. This subject area, called multiple regression analysis, allows us to take more factors into account and thus obtain better predictions than are possible with simple linear regression.</a:t>
            </a:r>
          </a:p>
          <a:p>
            <a:r>
              <a:rPr lang="hr-HR" sz="2000" dirty="0"/>
              <a:t> </a:t>
            </a:r>
          </a:p>
          <a:p>
            <a:r>
              <a:rPr lang="hr-HR" sz="2000" dirty="0"/>
              <a:t>Multiple regression analysis is the study of how the dependent variable y is related to two or more independent variables. In the general case, we will denote by p the number of </a:t>
            </a:r>
            <a:r>
              <a:rPr lang="hr-HR" sz="2000" dirty="0" smtClean="0"/>
              <a:t>independent variables</a:t>
            </a:r>
            <a:r>
              <a:rPr lang="hr-HR" sz="2000" dirty="0"/>
              <a:t>.</a:t>
            </a:r>
          </a:p>
        </p:txBody>
      </p:sp>
    </p:spTree>
    <p:extLst>
      <p:ext uri="{BB962C8B-B14F-4D97-AF65-F5344CB8AC3E}">
        <p14:creationId xmlns:p14="http://schemas.microsoft.com/office/powerpoint/2010/main" val="37482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Regression model and regression equation</a:t>
            </a:r>
          </a:p>
        </p:txBody>
      </p:sp>
      <mc:AlternateContent xmlns:mc="http://schemas.openxmlformats.org/markup-compatibility/2006">
        <mc:Choice xmlns:a14="http://schemas.microsoft.com/office/drawing/2010/main" Requires="a14">
          <p:sp>
            <p:nvSpPr>
              <p:cNvPr id="3" name="Rectangle 2"/>
              <p:cNvSpPr/>
              <p:nvPr/>
            </p:nvSpPr>
            <p:spPr>
              <a:xfrm>
                <a:off x="1816055" y="2120328"/>
                <a:ext cx="8194901" cy="2601866"/>
              </a:xfrm>
              <a:prstGeom prst="rect">
                <a:avLst/>
              </a:prstGeom>
            </p:spPr>
            <p:txBody>
              <a:bodyPr wrap="square">
                <a:spAutoFit/>
              </a:bodyPr>
              <a:lstStyle/>
              <a:p>
                <a:r>
                  <a:rPr lang="hr-HR" sz="2000" dirty="0"/>
                  <a:t>The concepts of regression model and regression equation introduced in the previous section apply in the case of multiple regression. The equation describing how the dependent variable y is related to the independent variables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1</m:t>
                        </m:r>
                      </m:sub>
                    </m:sSub>
                    <m:r>
                      <a:rPr lang="hr-HR" sz="2000" i="1">
                        <a:latin typeface="Cambria Math" panose="02040503050406030204" pitchFamily="18" charset="0"/>
                      </a:rPr>
                      <m:t>, </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2</m:t>
                        </m:r>
                      </m:sub>
                    </m:sSub>
                    <m:r>
                      <a:rPr lang="hr-HR" sz="2000" i="1">
                        <a:latin typeface="Cambria Math" panose="02040503050406030204" pitchFamily="18" charset="0"/>
                      </a:rPr>
                      <m:t>, . . . , </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𝑝</m:t>
                        </m:r>
                      </m:sub>
                    </m:sSub>
                    <m:r>
                      <a:rPr lang="hr-HR" sz="2000" i="1">
                        <a:latin typeface="Cambria Math" panose="02040503050406030204" pitchFamily="18" charset="0"/>
                      </a:rPr>
                      <m:t> </m:t>
                    </m:r>
                  </m:oMath>
                </a14:m>
                <a:r>
                  <a:rPr lang="hr-HR" sz="2000" dirty="0"/>
                  <a:t>and the error term is called a multiple regression model. We start by assuming that the multiple regression model has the following form.</a:t>
                </a:r>
              </a:p>
              <a:p>
                <a:r>
                  <a:rPr lang="hr-HR" sz="2000" dirty="0"/>
                  <a:t> </a:t>
                </a:r>
              </a:p>
              <a:p>
                <a:pPr/>
                <a14:m>
                  <m:oMathPara xmlns:m="http://schemas.openxmlformats.org/officeDocument/2006/math">
                    <m:oMathParaPr>
                      <m:jc m:val="centerGroup"/>
                    </m:oMathParaPr>
                    <m:oMath xmlns:m="http://schemas.openxmlformats.org/officeDocument/2006/math">
                      <m:r>
                        <a:rPr lang="sl-SI" sz="2000" i="1">
                          <a:latin typeface="Cambria Math" panose="02040503050406030204" pitchFamily="18" charset="0"/>
                        </a:rPr>
                        <m:t>𝑦</m:t>
                      </m:r>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0</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1</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1</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2</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2</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𝑝</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𝑝</m:t>
                          </m:r>
                        </m:sub>
                      </m:sSub>
                      <m:r>
                        <a:rPr lang="sl-SI" sz="2000" i="1">
                          <a:latin typeface="Cambria Math" panose="02040503050406030204" pitchFamily="18" charset="0"/>
                        </a:rPr>
                        <m:t>+</m:t>
                      </m:r>
                      <m:r>
                        <a:rPr lang="sl-SI" sz="2000" i="1">
                          <a:latin typeface="Cambria Math" panose="02040503050406030204" pitchFamily="18" charset="0"/>
                        </a:rPr>
                        <m:t>𝜖</m:t>
                      </m:r>
                    </m:oMath>
                  </m:oMathPara>
                </a14:m>
                <a:endParaRPr lang="hr-HR" sz="2000" dirty="0"/>
              </a:p>
            </p:txBody>
          </p:sp>
        </mc:Choice>
        <mc:Fallback>
          <p:sp>
            <p:nvSpPr>
              <p:cNvPr id="3" name="Rectangle 2"/>
              <p:cNvSpPr>
                <a:spLocks noRot="1" noChangeAspect="1" noMove="1" noResize="1" noEditPoints="1" noAdjustHandles="1" noChangeArrowheads="1" noChangeShapeType="1" noTextEdit="1"/>
              </p:cNvSpPr>
              <p:nvPr/>
            </p:nvSpPr>
            <p:spPr>
              <a:xfrm>
                <a:off x="1816055" y="2120328"/>
                <a:ext cx="8194901" cy="2601866"/>
              </a:xfrm>
              <a:prstGeom prst="rect">
                <a:avLst/>
              </a:prstGeom>
              <a:blipFill>
                <a:blip r:embed="rId2"/>
                <a:stretch>
                  <a:fillRect l="-818" t="-1405" b="-468"/>
                </a:stretch>
              </a:blipFill>
            </p:spPr>
            <p:txBody>
              <a:bodyPr/>
              <a:lstStyle/>
              <a:p>
                <a:r>
                  <a:rPr lang="hr-HR">
                    <a:noFill/>
                  </a:rPr>
                  <a:t> </a:t>
                </a:r>
              </a:p>
            </p:txBody>
          </p:sp>
        </mc:Fallback>
      </mc:AlternateContent>
    </p:spTree>
    <p:extLst>
      <p:ext uri="{BB962C8B-B14F-4D97-AF65-F5344CB8AC3E}">
        <p14:creationId xmlns:p14="http://schemas.microsoft.com/office/powerpoint/2010/main" val="36791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Estimated multiple regression equation</a:t>
            </a:r>
          </a:p>
        </p:txBody>
      </p:sp>
      <mc:AlternateContent xmlns:mc="http://schemas.openxmlformats.org/markup-compatibility/2006" xmlns:a14="http://schemas.microsoft.com/office/drawing/2010/main">
        <mc:Choice Requires="a14">
          <p:sp>
            <p:nvSpPr>
              <p:cNvPr id="3" name="Rectangle 2"/>
              <p:cNvSpPr/>
              <p:nvPr/>
            </p:nvSpPr>
            <p:spPr>
              <a:xfrm>
                <a:off x="1608666" y="1799816"/>
                <a:ext cx="8194901" cy="3842206"/>
              </a:xfrm>
              <a:prstGeom prst="rect">
                <a:avLst/>
              </a:prstGeom>
            </p:spPr>
            <p:txBody>
              <a:bodyPr wrap="square">
                <a:spAutoFit/>
              </a:bodyPr>
              <a:lstStyle/>
              <a:p>
                <a:r>
                  <a:rPr lang="hr-HR" dirty="0"/>
                  <a:t>If the values are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𝑝</m:t>
                        </m:r>
                      </m:sub>
                    </m:sSub>
                  </m:oMath>
                </a14:m>
                <a:r>
                  <a:rPr lang="hr-HR" dirty="0"/>
                  <a:t> are known, </a:t>
                </a:r>
                <a:r>
                  <a:rPr lang="hr-HR" dirty="0" smtClean="0"/>
                  <a:t>last equation can </a:t>
                </a:r>
                <a:r>
                  <a:rPr lang="hr-HR" dirty="0"/>
                  <a:t>be used to calculate the average value of y at given values of </a:t>
                </a:r>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𝑝</m:t>
                        </m:r>
                      </m:sub>
                    </m:sSub>
                  </m:oMath>
                </a14:m>
                <a:r>
                  <a:rPr lang="hr-HR" dirty="0"/>
                  <a:t>. Unfortunately, these parameter values will generally not be known and must be estimated from the sample data. A simple random sample is used to calculate the sample statistic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𝑝</m:t>
                        </m:r>
                      </m:sub>
                    </m:sSub>
                  </m:oMath>
                </a14:m>
                <a:r>
                  <a:rPr lang="hr-HR" dirty="0"/>
                  <a:t>to be used as point estimators of the parameters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𝑝</m:t>
                        </m:r>
                      </m:sub>
                    </m:sSub>
                  </m:oMath>
                </a14:m>
                <a:r>
                  <a:rPr lang="hr-HR" dirty="0"/>
                  <a:t>. These sample statistics provide the </a:t>
                </a:r>
                <a:r>
                  <a:rPr lang="hr-HR" dirty="0" smtClean="0"/>
                  <a:t>following multiple </a:t>
                </a:r>
                <a:r>
                  <a:rPr lang="hr-HR" dirty="0"/>
                  <a:t>regression equation estimation</a:t>
                </a:r>
              </a:p>
              <a:p>
                <a:r>
                  <a:rPr lang="hr-HR" dirty="0"/>
                  <a:t> </a:t>
                </a:r>
              </a:p>
              <a:p>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rPr>
                          </m:ctrlPr>
                        </m:accPr>
                        <m:e>
                          <m:r>
                            <a:rPr lang="sl-SI" i="1">
                              <a:latin typeface="Cambria Math" panose="02040503050406030204" pitchFamily="18" charset="0"/>
                            </a:rPr>
                            <m:t>𝑦</m:t>
                          </m:r>
                        </m:e>
                      </m:acc>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0</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1</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1</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2</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2</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𝑝</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𝑝</m:t>
                          </m:r>
                        </m:sub>
                      </m:sSub>
                    </m:oMath>
                  </m:oMathPara>
                </a14:m>
                <a:endParaRPr lang="hr-HR" dirty="0"/>
              </a:p>
              <a:p>
                <a:r>
                  <a:rPr lang="hr-HR" dirty="0"/>
                  <a:t> </a:t>
                </a:r>
              </a:p>
              <a:p>
                <a:r>
                  <a:rPr lang="hr-HR" dirty="0"/>
                  <a:t>Where they are</a:t>
                </a:r>
              </a:p>
              <a:p>
                <a:r>
                  <a:rPr lang="hr-HR" dirty="0"/>
                  <a:t> </a:t>
                </a:r>
              </a:p>
              <a:p>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0</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𝑝</m:t>
                        </m:r>
                      </m:sub>
                    </m:sSub>
                  </m:oMath>
                </a14:m>
                <a:r>
                  <a:rPr lang="hr-HR" dirty="0"/>
                  <a:t> are estimates </a:t>
                </a:r>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0</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𝑝</m:t>
                        </m:r>
                      </m:sub>
                    </m:sSub>
                  </m:oMath>
                </a14:m>
                <a:endParaRPr lang="hr-HR" dirty="0"/>
              </a:p>
              <a:p>
                <a14:m>
                  <m:oMath xmlns:m="http://schemas.openxmlformats.org/officeDocument/2006/math">
                    <m:acc>
                      <m:accPr>
                        <m:chr m:val="̂"/>
                        <m:ctrlPr>
                          <a:rPr lang="hr-HR" i="1">
                            <a:latin typeface="Cambria Math" panose="02040503050406030204" pitchFamily="18" charset="0"/>
                          </a:rPr>
                        </m:ctrlPr>
                      </m:accPr>
                      <m:e>
                        <m:r>
                          <a:rPr lang="hr-HR" i="1">
                            <a:latin typeface="Cambria Math" panose="02040503050406030204" pitchFamily="18" charset="0"/>
                          </a:rPr>
                          <m:t>𝑦</m:t>
                        </m:r>
                      </m:e>
                    </m:acc>
                    <m:r>
                      <a:rPr lang="hr-HR" i="1">
                        <a:latin typeface="Cambria Math" panose="02040503050406030204" pitchFamily="18" charset="0"/>
                      </a:rPr>
                      <m:t>=</m:t>
                    </m:r>
                  </m:oMath>
                </a14:m>
                <a:r>
                  <a:rPr lang="hr-HR" dirty="0"/>
                  <a:t> the predicted value of the dependent variable</a:t>
                </a:r>
              </a:p>
            </p:txBody>
          </p:sp>
        </mc:Choice>
        <mc:Fallback xmlns="">
          <p:sp>
            <p:nvSpPr>
              <p:cNvPr id="3" name="Rectangle 2"/>
              <p:cNvSpPr>
                <a:spLocks noRot="1" noChangeAspect="1" noMove="1" noResize="1" noEditPoints="1" noAdjustHandles="1" noChangeArrowheads="1" noChangeShapeType="1" noTextEdit="1"/>
              </p:cNvSpPr>
              <p:nvPr/>
            </p:nvSpPr>
            <p:spPr>
              <a:xfrm>
                <a:off x="1608666" y="1799816"/>
                <a:ext cx="8194901" cy="3842206"/>
              </a:xfrm>
              <a:prstGeom prst="rect">
                <a:avLst/>
              </a:prstGeom>
              <a:blipFill>
                <a:blip r:embed="rId2"/>
                <a:stretch>
                  <a:fillRect l="-670" t="-634" r="-893" b="-1426"/>
                </a:stretch>
              </a:blipFill>
            </p:spPr>
            <p:txBody>
              <a:bodyPr/>
              <a:lstStyle/>
              <a:p>
                <a:r>
                  <a:rPr lang="hr-HR">
                    <a:noFill/>
                  </a:rPr>
                  <a:t> </a:t>
                </a:r>
              </a:p>
            </p:txBody>
          </p:sp>
        </mc:Fallback>
      </mc:AlternateContent>
    </p:spTree>
    <p:extLst>
      <p:ext uri="{BB962C8B-B14F-4D97-AF65-F5344CB8AC3E}">
        <p14:creationId xmlns:p14="http://schemas.microsoft.com/office/powerpoint/2010/main" val="14027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a:t>
            </a:r>
            <a:r>
              <a:rPr lang="sl-SI" altLang="en-US" dirty="0" smtClean="0"/>
              <a:t>Multiple</a:t>
            </a:r>
            <a:r>
              <a:rPr lang="en-US" altLang="en-US" dirty="0" smtClean="0"/>
              <a:t> </a:t>
            </a:r>
            <a:r>
              <a:rPr lang="en-US" altLang="en-US" dirty="0"/>
              <a:t>Regression </a:t>
            </a:r>
            <a:br>
              <a:rPr lang="en-US" altLang="en-US" dirty="0"/>
            </a:br>
            <a:r>
              <a:rPr lang="en-US" altLang="en-US" dirty="0"/>
              <a:t>Example</a:t>
            </a:r>
            <a:endParaRPr lang="pl-PL" dirty="0"/>
          </a:p>
        </p:txBody>
      </p:sp>
      <mc:AlternateContent xmlns:mc="http://schemas.openxmlformats.org/markup-compatibility/2006">
        <mc:Choice xmlns:a14="http://schemas.microsoft.com/office/drawing/2010/main" Requires="a14">
          <p:sp>
            <p:nvSpPr>
              <p:cNvPr id="2" name="Rectangle 1"/>
              <p:cNvSpPr/>
              <p:nvPr/>
            </p:nvSpPr>
            <p:spPr>
              <a:xfrm>
                <a:off x="1608666" y="2029539"/>
                <a:ext cx="4522311" cy="3785652"/>
              </a:xfrm>
              <a:prstGeom prst="rect">
                <a:avLst/>
              </a:prstGeom>
            </p:spPr>
            <p:txBody>
              <a:bodyPr wrap="square">
                <a:spAutoFit/>
              </a:bodyPr>
              <a:lstStyle/>
              <a:p>
                <a:r>
                  <a:rPr lang="hr-HR" sz="2000" dirty="0" smtClean="0"/>
                  <a:t>When trying to identify the second independent variable, managers considered that the number of deliveries may also contribute to the total journey time. The Logist </a:t>
                </a:r>
                <a:r>
                  <a:rPr lang="hr-HR" sz="2000" dirty="0"/>
                  <a:t>Trucking data, with the number of deliveries added, is shown in </a:t>
                </a:r>
                <a:r>
                  <a:rPr lang="hr-HR" sz="2000" dirty="0" smtClean="0"/>
                  <a:t>Table. </a:t>
                </a:r>
                <a14:m>
                  <m:oMath xmlns:m="http://schemas.openxmlformats.org/officeDocument/2006/math">
                    <m:sSub>
                      <m:sSubPr>
                        <m:ctrlPr>
                          <a:rPr lang="hr-HR" sz="2000" i="1" smtClean="0">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1</m:t>
                        </m:r>
                      </m:sub>
                    </m:sSub>
                  </m:oMath>
                </a14:m>
                <a:r>
                  <a:rPr lang="hr-HR" sz="2000" dirty="0" smtClean="0"/>
                  <a:t>miles traveled and </a:t>
                </a:r>
                <a:r>
                  <a:rPr lang="hr-HR" sz="2000" dirty="0"/>
                  <a:t>the number of deliveries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2</m:t>
                        </m:r>
                      </m:sub>
                    </m:sSub>
                  </m:oMath>
                </a14:m>
                <a:r>
                  <a:rPr lang="hr-HR" sz="2000" dirty="0"/>
                  <a:t>), as independent variables, is shown in </a:t>
                </a:r>
                <a:r>
                  <a:rPr lang="hr-HR" sz="2000" dirty="0" smtClean="0"/>
                  <a:t>Figure. The </a:t>
                </a:r>
                <a:r>
                  <a:rPr lang="hr-HR" sz="2000" dirty="0"/>
                  <a:t>estimated regression equation is</a:t>
                </a:r>
              </a:p>
              <a:p>
                <a:r>
                  <a:rPr lang="hr-HR" sz="2000" dirty="0"/>
                  <a:t> </a:t>
                </a:r>
              </a:p>
              <a:p>
                <a:pPr/>
                <a14:m>
                  <m:oMathPara xmlns:m="http://schemas.openxmlformats.org/officeDocument/2006/math">
                    <m:oMathParaPr>
                      <m:jc m:val="centerGroup"/>
                    </m:oMathParaPr>
                    <m:oMath xmlns:m="http://schemas.openxmlformats.org/officeDocument/2006/math">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=−0.869+0.0611</m:t>
                      </m:r>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1</m:t>
                          </m:r>
                        </m:sub>
                      </m:sSub>
                      <m:r>
                        <a:rPr lang="sl-SI" sz="2000" i="1">
                          <a:latin typeface="Cambria Math" panose="02040503050406030204" pitchFamily="18" charset="0"/>
                        </a:rPr>
                        <m:t>+0.923</m:t>
                      </m:r>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2</m:t>
                          </m:r>
                        </m:sub>
                      </m:sSub>
                    </m:oMath>
                  </m:oMathPara>
                </a14:m>
                <a:endParaRPr lang="hr-HR" dirty="0"/>
              </a:p>
            </p:txBody>
          </p:sp>
        </mc:Choice>
        <mc:Fallback>
          <p:sp>
            <p:nvSpPr>
              <p:cNvPr id="2" name="Rectangle 1"/>
              <p:cNvSpPr>
                <a:spLocks noRot="1" noChangeAspect="1" noMove="1" noResize="1" noEditPoints="1" noAdjustHandles="1" noChangeArrowheads="1" noChangeShapeType="1" noTextEdit="1"/>
              </p:cNvSpPr>
              <p:nvPr/>
            </p:nvSpPr>
            <p:spPr>
              <a:xfrm>
                <a:off x="1608666" y="2029539"/>
                <a:ext cx="4522311" cy="3785652"/>
              </a:xfrm>
              <a:prstGeom prst="rect">
                <a:avLst/>
              </a:prstGeom>
              <a:blipFill>
                <a:blip r:embed="rId2"/>
                <a:stretch>
                  <a:fillRect l="-1482" t="-966"/>
                </a:stretch>
              </a:blipFill>
            </p:spPr>
            <p:txBody>
              <a:bodyPr/>
              <a:lstStyle/>
              <a:p>
                <a:r>
                  <a:rPr lang="hr-HR">
                    <a:noFill/>
                  </a:rPr>
                  <a:t> </a:t>
                </a:r>
              </a:p>
            </p:txBody>
          </p:sp>
        </mc:Fallback>
      </mc:AlternateContent>
      <p:pic>
        <p:nvPicPr>
          <p:cNvPr id="6" name="Picture 5"/>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1739" t="32628" r="54861" b="36508"/>
          <a:stretch/>
        </p:blipFill>
        <p:spPr bwMode="auto">
          <a:xfrm>
            <a:off x="6295869" y="2029539"/>
            <a:ext cx="5057929" cy="3022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31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a:t>
            </a:r>
            <a:r>
              <a:rPr lang="sl-SI" altLang="en-US" dirty="0" smtClean="0"/>
              <a:t>Multiple</a:t>
            </a:r>
            <a:r>
              <a:rPr lang="en-US" altLang="en-US" dirty="0" smtClean="0"/>
              <a:t> </a:t>
            </a:r>
            <a:r>
              <a:rPr lang="en-US" altLang="en-US" dirty="0"/>
              <a:t>Regression </a:t>
            </a:r>
            <a:br>
              <a:rPr lang="en-US" altLang="en-US" dirty="0"/>
            </a:br>
            <a:r>
              <a:rPr lang="en-US" altLang="en-US" dirty="0"/>
              <a:t>Example</a:t>
            </a:r>
            <a:endParaRPr lang="pl-PL" dirty="0"/>
          </a:p>
        </p:txBody>
      </p:sp>
      <p:sp>
        <p:nvSpPr>
          <p:cNvPr id="3" name="Rectangle 2"/>
          <p:cNvSpPr>
            <a:spLocks noChangeArrowheads="1"/>
          </p:cNvSpPr>
          <p:nvPr/>
        </p:nvSpPr>
        <p:spPr bwMode="auto">
          <a:xfrm>
            <a:off x="1682040" y="1546129"/>
            <a:ext cx="476687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1200" dirty="0">
              <a:latin typeface="Calibri" panose="020F0502020204030204" pitchFamily="34" charset="0"/>
              <a:ea typeface="TimesNewRoman"/>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In multiple regression analysis this interpretation needs to be modified slightly. That is, in multiple regression analysis, each regression coefficient is interpreted as follows: would represent an estimate of the change in the </a:t>
            </a:r>
            <a:r>
              <a:rPr kumimoji="0" lang="hr-HR" altLang="sr-Latn-RS" sz="1600" b="0" i="1" u="none" strike="noStrike" cap="none" normalizeH="0" baseline="0" dirty="0" smtClean="0">
                <a:ln>
                  <a:noFill/>
                </a:ln>
                <a:solidFill>
                  <a:schemeClr val="tx1"/>
                </a:solidFill>
                <a:effectLst/>
                <a:latin typeface="Cambria Math" panose="02040503050406030204" pitchFamily="18" charset="0"/>
                <a:ea typeface="TimesNewRoman"/>
                <a:cs typeface="Calibri" panose="020F0502020204030204" pitchFamily="34" charset="0"/>
              </a:rPr>
              <a:t>y</a:t>
            </a: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corresponding to the change in </a:t>
            </a:r>
            <a:r>
              <a:rPr kumimoji="0" lang="hr-HR" altLang="sr-Latn-RS" sz="1600" b="0" i="1" u="none" strike="noStrike" cap="none" normalizeH="0" baseline="0" dirty="0" smtClean="0">
                <a:ln>
                  <a:noFill/>
                </a:ln>
                <a:solidFill>
                  <a:schemeClr val="tx1"/>
                </a:solidFill>
                <a:effectLst/>
                <a:latin typeface="Cambria Math" panose="02040503050406030204" pitchFamily="18" charset="0"/>
                <a:ea typeface="TimesNewRoman"/>
                <a:cs typeface="Calibri" panose="020F0502020204030204" pitchFamily="34" charset="0"/>
              </a:rPr>
              <a:t>xi </a:t>
            </a: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by one unit when all other independent variables are held constant.</a:t>
            </a:r>
            <a:endParaRPr kumimoji="0" lang="hr-HR" altLang="sr-Latn-R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In the case of</a:t>
            </a:r>
            <a:r>
              <a:rPr kumimoji="0" lang="hr-HR" altLang="sr-Latn-RS" sz="1600" b="0" i="0" u="none" strike="noStrike" cap="none" normalizeH="0" dirty="0" smtClean="0">
                <a:ln>
                  <a:noFill/>
                </a:ln>
                <a:solidFill>
                  <a:schemeClr val="tx1"/>
                </a:solidFill>
                <a:effectLst/>
                <a:latin typeface="Calibri" panose="020F0502020204030204" pitchFamily="34" charset="0"/>
                <a:ea typeface="TimesNewRoman"/>
                <a:cs typeface="Calibri" panose="020F0502020204030204" pitchFamily="34" charset="0"/>
              </a:rPr>
              <a:t> Logist</a:t>
            </a: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 Trucking, that involves two independent variables, </a:t>
            </a:r>
            <a:r>
              <a:rPr kumimoji="0" lang="hr-HR" altLang="sr-Latn-RS" sz="1600" b="0" i="1" u="none" strike="noStrike" cap="none" normalizeH="0" baseline="0" dirty="0" smtClean="0">
                <a:ln>
                  <a:noFill/>
                </a:ln>
                <a:solidFill>
                  <a:schemeClr val="tx1"/>
                </a:solidFill>
                <a:effectLst/>
                <a:latin typeface="Cambria Math" panose="02040503050406030204" pitchFamily="18" charset="0"/>
                <a:ea typeface="TimesNewRoman"/>
                <a:cs typeface="Calibri" panose="020F0502020204030204" pitchFamily="34" charset="0"/>
              </a:rPr>
              <a:t>b1</a:t>
            </a: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=0.0611.</a:t>
            </a:r>
            <a:endParaRPr kumimoji="0" lang="hr-HR" altLang="sr-Latn-R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27"/>
          <p:cNvPicPr>
            <a:picLocks noChangeAspect="1" noChangeArrowheads="1"/>
          </p:cNvPicPr>
          <p:nvPr/>
        </p:nvPicPr>
        <p:blipFill>
          <a:blip r:embed="rId2">
            <a:extLst>
              <a:ext uri="{28A0092B-C50C-407E-A947-70E740481C1C}">
                <a14:useLocalDpi xmlns:a14="http://schemas.microsoft.com/office/drawing/2010/main" val="0"/>
              </a:ext>
            </a:extLst>
          </a:blip>
          <a:srcRect l="15178" t="33765" r="56471" b="34100"/>
          <a:stretch>
            <a:fillRect/>
          </a:stretch>
        </p:blipFill>
        <p:spPr bwMode="auto">
          <a:xfrm>
            <a:off x="6774747" y="1817002"/>
            <a:ext cx="4843713" cy="30879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14359" y="4201504"/>
            <a:ext cx="47345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Thus, 0.0611 hours is an estimate of the expected increase in travel time corresponding to an increase in one mile per distance travelled when the number of deliveries is constant. Similarly, since </a:t>
            </a:r>
            <a:r>
              <a:rPr kumimoji="0" lang="hr-HR" altLang="sr-Latn-RS" sz="1600" b="0" i="1" u="none" strike="noStrike" cap="none" normalizeH="0" baseline="0" dirty="0" smtClean="0">
                <a:ln>
                  <a:noFill/>
                </a:ln>
                <a:solidFill>
                  <a:schemeClr val="tx1"/>
                </a:solidFill>
                <a:effectLst/>
                <a:latin typeface="Cambria Math" panose="02040503050406030204" pitchFamily="18" charset="0"/>
                <a:ea typeface="TimesNewRoman"/>
                <a:cs typeface="Calibri" panose="020F0502020204030204" pitchFamily="34" charset="0"/>
              </a:rPr>
              <a:t>b2</a:t>
            </a:r>
            <a:r>
              <a:rPr kumimoji="0" lang="hr-HR" altLang="sr-Latn-RS" sz="1600" b="0" i="0" u="none" strike="noStrike" cap="none" normalizeH="0" baseline="0" dirty="0" smtClean="0">
                <a:ln>
                  <a:noFill/>
                </a:ln>
                <a:solidFill>
                  <a:schemeClr val="tx1"/>
                </a:solidFill>
                <a:effectLst/>
                <a:latin typeface="Calibri" panose="020F0502020204030204" pitchFamily="34" charset="0"/>
                <a:ea typeface="TimesNewRoman"/>
                <a:cs typeface="Calibri" panose="020F0502020204030204" pitchFamily="34" charset="0"/>
              </a:rPr>
              <a:t> .923, the estimate of the expected increase in journey time corresponding to an increase of one delivery when the number of miles travelled is constant is 0.923 hours.</a:t>
            </a:r>
            <a:endParaRPr kumimoji="0" lang="hr-HR" altLang="sr-Latn-R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80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1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Internet </a:t>
            </a: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434413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l-SI"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sl-SI" sz="14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Regression</a:t>
            </a:r>
            <a:r>
              <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https://www.youtube.com/watch?v=ZkjP5RJLQF4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https://www.youtube.com/watch?v=owI7zxCqNY0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https://www.youtube.com/watch?v=P8hT5nDai6A</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https://www.youtube.com/watch?v=HBdJGj_7FHQ</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https://www.youtube.com/watch?v=WWqE7YHR4Jc</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https://www.youtube.com/watch?v=dQNpSa-bq4M</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https://www.khanacademy.org/math/statistics-probability/describing-relationships-quantitative-data/more-on-regression/v/regression-line-example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1"/>
              </a:rPr>
              <a:t>https://www.youtube.com/watch?v=xZ_z8KWkhXE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2"/>
              </a:rPr>
              <a:t>https://www.youtube.com/watch?v=11c9cs6WpJU</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3"/>
              </a:rPr>
              <a:t>https://www.youtube.com/watch?v=4EXNedimDMs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4"/>
              </a:rPr>
              <a:t>https://www.khanacademy.org/math/ap-statistics/bivariate-data-ap/correlation-coefficient-r/v/correlation-coefficient-intuition-examples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5"/>
              </a:rPr>
              <a:t>https://www.youtube.com/watch?v=9Q5ErbQF_vk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6"/>
              </a:rPr>
              <a:t>https://www.youtube.com/watch?v=F_mfuifKzgw</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Introduction to </a:t>
            </a:r>
            <a:br>
              <a:rPr lang="en-US" altLang="en-US" dirty="0"/>
            </a:br>
            <a:r>
              <a:rPr lang="en-US" altLang="en-US" dirty="0"/>
              <a:t>Regression Analysis</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769256" y="1842559"/>
            <a:ext cx="8798810" cy="3626908"/>
          </a:xfrm>
          <a:solidFill>
            <a:schemeClr val="bg1"/>
          </a:solidFill>
        </p:spPr>
        <p:txBody>
          <a:bodyPr>
            <a:normAutofit/>
          </a:bodyPr>
          <a:lstStyle/>
          <a:p>
            <a:pPr marL="0" indent="0">
              <a:buNone/>
              <a:defRPr/>
            </a:pPr>
            <a:r>
              <a:rPr lang="en-US" altLang="en-US" sz="2000" b="1" dirty="0"/>
              <a:t>In this chapter, you learn:</a:t>
            </a:r>
            <a:r>
              <a:rPr lang="en-US" altLang="en-US" sz="2000" dirty="0"/>
              <a:t> </a:t>
            </a:r>
            <a:endParaRPr lang="sl-SI" altLang="en-US" sz="2000" dirty="0" smtClean="0"/>
          </a:p>
          <a:p>
            <a:pPr marL="0" indent="0">
              <a:buNone/>
              <a:defRPr/>
            </a:pPr>
            <a:endParaRPr lang="en-US" altLang="en-US" sz="2000" dirty="0"/>
          </a:p>
          <a:p>
            <a:pPr>
              <a:spcBef>
                <a:spcPct val="25000"/>
              </a:spcBef>
              <a:buFont typeface="Wingdings" panose="05000000000000000000" pitchFamily="2" charset="2"/>
              <a:buChar char="§"/>
              <a:defRPr/>
            </a:pPr>
            <a:r>
              <a:rPr lang="en-US" altLang="en-US" sz="2000" dirty="0"/>
              <a:t>How to use regression analysis to predict the value of a dependent variable based on a value of an  independent variable</a:t>
            </a:r>
          </a:p>
          <a:p>
            <a:pPr>
              <a:spcBef>
                <a:spcPct val="25000"/>
              </a:spcBef>
              <a:buFont typeface="Wingdings" panose="05000000000000000000" pitchFamily="2" charset="2"/>
              <a:buChar char="§"/>
              <a:defRPr/>
            </a:pPr>
            <a:r>
              <a:rPr lang="en-US" altLang="en-US" sz="2000" dirty="0"/>
              <a:t>To understand the meaning of the regression coefficients b</a:t>
            </a:r>
            <a:r>
              <a:rPr lang="en-US" altLang="en-US" sz="2000" baseline="-25000" dirty="0"/>
              <a:t>0</a:t>
            </a:r>
            <a:r>
              <a:rPr lang="en-US" altLang="en-US" sz="2000" dirty="0"/>
              <a:t> and b</a:t>
            </a:r>
            <a:r>
              <a:rPr lang="en-US" altLang="en-US" sz="2000" baseline="-25000" dirty="0"/>
              <a:t>1</a:t>
            </a:r>
            <a:endParaRPr lang="en-US" altLang="en-US" sz="2000" dirty="0"/>
          </a:p>
          <a:p>
            <a:pPr>
              <a:spcBef>
                <a:spcPct val="25000"/>
              </a:spcBef>
              <a:buFont typeface="Wingdings" panose="05000000000000000000" pitchFamily="2" charset="2"/>
              <a:buChar char="§"/>
              <a:defRPr/>
            </a:pPr>
            <a:r>
              <a:rPr lang="en-US" altLang="en-US" sz="2000" dirty="0"/>
              <a:t>To evaluate the assumptions of regression analysis and know what to do if the assumptions are violated</a:t>
            </a:r>
          </a:p>
          <a:p>
            <a:pPr>
              <a:spcBef>
                <a:spcPct val="25000"/>
              </a:spcBef>
              <a:buFont typeface="Wingdings" panose="05000000000000000000" pitchFamily="2" charset="2"/>
              <a:buChar char="§"/>
              <a:defRPr/>
            </a:pPr>
            <a:r>
              <a:rPr lang="en-US" altLang="en-US" sz="2000" dirty="0"/>
              <a:t>To make inferences about the slope and correlation coefficient</a:t>
            </a:r>
          </a:p>
          <a:p>
            <a:pPr>
              <a:spcBef>
                <a:spcPct val="25000"/>
              </a:spcBef>
              <a:buFont typeface="Wingdings" panose="05000000000000000000" pitchFamily="2" charset="2"/>
              <a:buChar char="§"/>
              <a:defRPr/>
            </a:pPr>
            <a:r>
              <a:rPr lang="en-US" altLang="en-US" sz="2000" dirty="0"/>
              <a:t>To estimate mean values and predict individual values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Correlation vs. Regression</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608666" y="1827570"/>
            <a:ext cx="9635484" cy="1934961"/>
          </a:xfrm>
          <a:solidFill>
            <a:schemeClr val="bg1"/>
          </a:solidFill>
        </p:spPr>
        <p:txBody>
          <a:bodyPr>
            <a:normAutofit/>
          </a:bodyPr>
          <a:lstStyle/>
          <a:p>
            <a:pPr>
              <a:spcBef>
                <a:spcPct val="40000"/>
              </a:spcBef>
              <a:buFont typeface="Wingdings" panose="05000000000000000000" pitchFamily="2" charset="2"/>
              <a:buChar char="§"/>
            </a:pPr>
            <a:r>
              <a:rPr lang="en-US" altLang="en-US" sz="2000" dirty="0"/>
              <a:t>A </a:t>
            </a:r>
            <a:r>
              <a:rPr lang="en-US" altLang="en-US" sz="2000" dirty="0">
                <a:solidFill>
                  <a:srgbClr val="015BA6"/>
                </a:solidFill>
              </a:rPr>
              <a:t>scatter plot </a:t>
            </a:r>
            <a:r>
              <a:rPr lang="en-US" altLang="en-US" sz="2000" dirty="0"/>
              <a:t>can be used to show the relationship between two variables</a:t>
            </a:r>
          </a:p>
          <a:p>
            <a:pPr>
              <a:spcBef>
                <a:spcPct val="40000"/>
              </a:spcBef>
              <a:buFont typeface="Wingdings" panose="05000000000000000000" pitchFamily="2" charset="2"/>
              <a:buChar char="§"/>
            </a:pPr>
            <a:r>
              <a:rPr lang="en-US" altLang="en-US" sz="2000" dirty="0">
                <a:solidFill>
                  <a:srgbClr val="015BA6"/>
                </a:solidFill>
              </a:rPr>
              <a:t>Correlation</a:t>
            </a:r>
            <a:r>
              <a:rPr lang="en-US" altLang="en-US" sz="2000" dirty="0"/>
              <a:t> analysis is used to measure the strength of the association (linear relationship) between two variables</a:t>
            </a:r>
          </a:p>
          <a:p>
            <a:pPr lvl="1">
              <a:spcBef>
                <a:spcPct val="40000"/>
              </a:spcBef>
              <a:buFont typeface="Wingdings" panose="05000000000000000000" pitchFamily="2" charset="2"/>
              <a:buChar char="§"/>
            </a:pPr>
            <a:r>
              <a:rPr lang="en-US" altLang="en-US" sz="2000" dirty="0"/>
              <a:t>Correlation is only concerned with strength of the relationship </a:t>
            </a:r>
          </a:p>
          <a:p>
            <a:pPr lvl="1">
              <a:spcBef>
                <a:spcPct val="40000"/>
              </a:spcBef>
              <a:buFont typeface="Wingdings" panose="05000000000000000000" pitchFamily="2" charset="2"/>
              <a:buChar char="§"/>
            </a:pPr>
            <a:r>
              <a:rPr lang="en-US" altLang="en-US" sz="2000" dirty="0"/>
              <a:t>No causal effect is implied with </a:t>
            </a:r>
            <a:r>
              <a:rPr lang="en-US" altLang="en-US" sz="2000" dirty="0" smtClean="0"/>
              <a:t>correlation</a:t>
            </a:r>
            <a:endParaRPr lang="en-US" altLang="en-US" sz="2000" dirty="0"/>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5946" t="40180" r="29121" b="31850"/>
          <a:stretch/>
        </p:blipFill>
        <p:spPr bwMode="auto">
          <a:xfrm>
            <a:off x="2103341" y="3912431"/>
            <a:ext cx="7490364" cy="2143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87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Introduction to </a:t>
            </a:r>
            <a:br>
              <a:rPr lang="en-US" altLang="en-US" dirty="0"/>
            </a:br>
            <a:r>
              <a:rPr lang="en-US" altLang="en-US" dirty="0"/>
              <a:t>Regression Analysis</a:t>
            </a:r>
            <a:endParaRPr lang="hr-HR" dirty="0"/>
          </a:p>
        </p:txBody>
      </p:sp>
      <p:sp>
        <p:nvSpPr>
          <p:cNvPr id="105"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07532" y="2247294"/>
            <a:ext cx="10947400" cy="3626908"/>
          </a:xfrm>
          <a:solidFill>
            <a:schemeClr val="bg1"/>
          </a:solidFill>
        </p:spPr>
        <p:txBody>
          <a:bodyPr>
            <a:normAutofit/>
          </a:bodyPr>
          <a:lstStyle/>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Regression analysis is used to:</a:t>
            </a:r>
          </a:p>
          <a:p>
            <a:pPr marL="693738" lvl="1" indent="-268288" defTabSz="852488" fontAlgn="base">
              <a:spcBef>
                <a:spcPct val="40000"/>
              </a:spcBef>
              <a:spcAft>
                <a:spcPct val="0"/>
              </a:spcAft>
              <a:buClr>
                <a:srgbClr val="CC3300"/>
              </a:buClr>
              <a:buFont typeface="Wingdings" panose="05000000000000000000" pitchFamily="2" charset="2"/>
              <a:buChar char="§"/>
            </a:pPr>
            <a:r>
              <a:rPr lang="en-US" altLang="en-US" sz="2000" kern="0" dirty="0"/>
              <a:t>Predict the value of a dependent variable based on the value of at least one independent variable</a:t>
            </a:r>
          </a:p>
          <a:p>
            <a:pPr marL="693738" lvl="1" indent="-268288" defTabSz="852488" fontAlgn="base">
              <a:spcBef>
                <a:spcPct val="40000"/>
              </a:spcBef>
              <a:spcAft>
                <a:spcPct val="0"/>
              </a:spcAft>
              <a:buClr>
                <a:srgbClr val="CC3300"/>
              </a:buClr>
              <a:buFont typeface="Wingdings" panose="05000000000000000000" pitchFamily="2" charset="2"/>
              <a:buChar char="§"/>
            </a:pPr>
            <a:r>
              <a:rPr lang="en-US" altLang="en-US" sz="2000" kern="0" dirty="0"/>
              <a:t>Explain the impact of changes in an independent variable on the dependent </a:t>
            </a:r>
            <a:r>
              <a:rPr lang="en-US" altLang="en-US" sz="2000" kern="0" dirty="0" smtClean="0"/>
              <a:t>variable</a:t>
            </a:r>
            <a:endParaRPr lang="sl-SI" altLang="en-US" sz="2000" kern="0" dirty="0" smtClean="0"/>
          </a:p>
          <a:p>
            <a:pPr marL="768350" lvl="1" indent="-342900" defTabSz="852488" fontAlgn="base">
              <a:spcBef>
                <a:spcPct val="40000"/>
              </a:spcBef>
              <a:spcAft>
                <a:spcPct val="0"/>
              </a:spcAft>
              <a:buClr>
                <a:srgbClr val="CC3300"/>
              </a:buClr>
            </a:pPr>
            <a:endParaRPr lang="en-US" altLang="en-US" sz="2000" kern="0" dirty="0"/>
          </a:p>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Dependent variable:    the variable we wish </a:t>
            </a:r>
            <a:r>
              <a:rPr lang="en-US" altLang="en-US" sz="2000" kern="0" dirty="0" smtClean="0"/>
              <a:t>to</a:t>
            </a:r>
            <a:r>
              <a:rPr lang="sl-SI" altLang="en-US" sz="2000" kern="0" dirty="0" smtClean="0"/>
              <a:t> p</a:t>
            </a:r>
            <a:r>
              <a:rPr lang="en-US" altLang="en-US" sz="2000" kern="0" dirty="0" err="1" smtClean="0"/>
              <a:t>redict</a:t>
            </a:r>
            <a:r>
              <a:rPr lang="en-US" altLang="en-US" sz="2000" kern="0" dirty="0" smtClean="0"/>
              <a:t> </a:t>
            </a:r>
            <a:r>
              <a:rPr lang="en-US" altLang="en-US" sz="2000" kern="0" dirty="0"/>
              <a:t>or explain</a:t>
            </a:r>
          </a:p>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Independent variable:  the variable used to </a:t>
            </a:r>
            <a:r>
              <a:rPr lang="en-US" altLang="en-US" sz="2000" kern="0" dirty="0" smtClean="0"/>
              <a:t>predict </a:t>
            </a:r>
            <a:r>
              <a:rPr lang="en-US" altLang="en-US" sz="2000" kern="0" dirty="0"/>
              <a:t>or explain the </a:t>
            </a:r>
            <a:r>
              <a:rPr lang="en-US" altLang="en-US" sz="2000" kern="0" dirty="0" smtClean="0"/>
              <a:t>dependent </a:t>
            </a:r>
            <a:r>
              <a:rPr lang="en-US" altLang="en-US" sz="2000" kern="0" dirty="0"/>
              <a:t>variable</a:t>
            </a:r>
          </a:p>
        </p:txBody>
      </p:sp>
    </p:spTree>
    <p:extLst>
      <p:ext uri="{BB962C8B-B14F-4D97-AF65-F5344CB8AC3E}">
        <p14:creationId xmlns:p14="http://schemas.microsoft.com/office/powerpoint/2010/main" val="36865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Model</a:t>
            </a:r>
            <a:endParaRPr lang="pl-PL" dirty="0">
              <a:solidFill>
                <a:schemeClr val="tx1"/>
              </a:solidFill>
            </a:endParaRPr>
          </a:p>
        </p:txBody>
      </p:sp>
      <p:graphicFrame>
        <p:nvGraphicFramePr>
          <p:cNvPr id="19" name="Object 3"/>
          <p:cNvGraphicFramePr>
            <a:graphicFrameLocks noChangeAspect="1"/>
          </p:cNvGraphicFramePr>
          <p:nvPr>
            <p:extLst>
              <p:ext uri="{D42A27DB-BD31-4B8C-83A1-F6EECF244321}">
                <p14:modId xmlns:p14="http://schemas.microsoft.com/office/powerpoint/2010/main" val="1506198325"/>
              </p:ext>
            </p:extLst>
          </p:nvPr>
        </p:nvGraphicFramePr>
        <p:xfrm>
          <a:off x="783679" y="3055585"/>
          <a:ext cx="6088062" cy="1217613"/>
        </p:xfrm>
        <a:graphic>
          <a:graphicData uri="http://schemas.openxmlformats.org/presentationml/2006/ole">
            <mc:AlternateContent xmlns:mc="http://schemas.openxmlformats.org/markup-compatibility/2006">
              <mc:Choice xmlns:v="urn:schemas-microsoft-com:vml" Requires="v">
                <p:oleObj spid="_x0000_s1049" name="Equation" r:id="rId3" imgW="1143000" imgH="228600" progId="Equation.3">
                  <p:embed/>
                </p:oleObj>
              </mc:Choice>
              <mc:Fallback>
                <p:oleObj name="Equation" r:id="rId3" imgW="1143000" imgH="228600" progId="Equation.3">
                  <p:embed/>
                  <p:pic>
                    <p:nvPicPr>
                      <p:cNvPr id="133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79" y="3055585"/>
                        <a:ext cx="6088062" cy="1217613"/>
                      </a:xfrm>
                      <a:prstGeom prst="rect">
                        <a:avLst/>
                      </a:prstGeom>
                      <a:solidFill>
                        <a:schemeClr val="bg1"/>
                      </a:solidFill>
                      <a:ln w="9525">
                        <a:solidFill>
                          <a:schemeClr val="tx1"/>
                        </a:solidFill>
                        <a:miter lim="800000"/>
                        <a:headEnd/>
                        <a:tailEnd/>
                      </a:ln>
                    </p:spPr>
                  </p:pic>
                </p:oleObj>
              </mc:Fallback>
            </mc:AlternateContent>
          </a:graphicData>
        </a:graphic>
      </p:graphicFrame>
      <p:sp>
        <p:nvSpPr>
          <p:cNvPr id="20" name="Text Box 3"/>
          <p:cNvSpPr txBox="1">
            <a:spLocks noChangeArrowheads="1"/>
          </p:cNvSpPr>
          <p:nvPr/>
        </p:nvSpPr>
        <p:spPr bwMode="auto">
          <a:xfrm>
            <a:off x="2752179" y="4564504"/>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a:t>Linear component</a:t>
            </a:r>
          </a:p>
        </p:txBody>
      </p:sp>
      <p:sp>
        <p:nvSpPr>
          <p:cNvPr id="22" name="Rectangle 6"/>
          <p:cNvSpPr>
            <a:spLocks noChangeArrowheads="1"/>
          </p:cNvSpPr>
          <p:nvPr/>
        </p:nvSpPr>
        <p:spPr bwMode="auto">
          <a:xfrm>
            <a:off x="1304379" y="2049904"/>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Population </a:t>
            </a:r>
            <a:br>
              <a:rPr lang="en-US" altLang="en-US" sz="2000"/>
            </a:br>
            <a:r>
              <a:rPr lang="en-US" altLang="en-US" sz="2000"/>
              <a:t>Y  intercept </a:t>
            </a:r>
          </a:p>
        </p:txBody>
      </p:sp>
      <p:sp>
        <p:nvSpPr>
          <p:cNvPr id="23" name="Rectangle 7"/>
          <p:cNvSpPr>
            <a:spLocks noChangeArrowheads="1"/>
          </p:cNvSpPr>
          <p:nvPr/>
        </p:nvSpPr>
        <p:spPr bwMode="auto">
          <a:xfrm>
            <a:off x="3056979" y="1897504"/>
            <a:ext cx="1447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Population Slope</a:t>
            </a:r>
            <a:br>
              <a:rPr lang="en-US" altLang="en-US" sz="2000" dirty="0"/>
            </a:br>
            <a:r>
              <a:rPr lang="en-US" altLang="en-US" sz="2000" dirty="0"/>
              <a:t>Coefficient </a:t>
            </a:r>
          </a:p>
        </p:txBody>
      </p:sp>
      <p:sp>
        <p:nvSpPr>
          <p:cNvPr id="24" name="Rectangle 8"/>
          <p:cNvSpPr>
            <a:spLocks noChangeArrowheads="1"/>
          </p:cNvSpPr>
          <p:nvPr/>
        </p:nvSpPr>
        <p:spPr bwMode="auto">
          <a:xfrm>
            <a:off x="6943179" y="1821304"/>
            <a:ext cx="11477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Random Error term</a:t>
            </a:r>
          </a:p>
        </p:txBody>
      </p:sp>
      <p:sp>
        <p:nvSpPr>
          <p:cNvPr id="25" name="Line 10"/>
          <p:cNvSpPr>
            <a:spLocks noChangeShapeType="1"/>
          </p:cNvSpPr>
          <p:nvPr/>
        </p:nvSpPr>
        <p:spPr bwMode="auto">
          <a:xfrm>
            <a:off x="2147341" y="2735704"/>
            <a:ext cx="3810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11"/>
          <p:cNvSpPr>
            <a:spLocks noChangeShapeType="1"/>
          </p:cNvSpPr>
          <p:nvPr/>
        </p:nvSpPr>
        <p:spPr bwMode="auto">
          <a:xfrm flipV="1">
            <a:off x="735671" y="3942411"/>
            <a:ext cx="238690" cy="101896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12"/>
          <p:cNvSpPr>
            <a:spLocks noChangeShapeType="1"/>
          </p:cNvSpPr>
          <p:nvPr/>
        </p:nvSpPr>
        <p:spPr bwMode="auto">
          <a:xfrm flipH="1">
            <a:off x="5042941" y="2735704"/>
            <a:ext cx="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13"/>
          <p:cNvSpPr>
            <a:spLocks noChangeShapeType="1"/>
          </p:cNvSpPr>
          <p:nvPr/>
        </p:nvSpPr>
        <p:spPr bwMode="auto">
          <a:xfrm rot="20940815" flipH="1">
            <a:off x="6495504" y="2964304"/>
            <a:ext cx="463550" cy="3651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9" name="Rectangle 14"/>
          <p:cNvSpPr>
            <a:spLocks noChangeArrowheads="1"/>
          </p:cNvSpPr>
          <p:nvPr/>
        </p:nvSpPr>
        <p:spPr bwMode="auto">
          <a:xfrm>
            <a:off x="4809579" y="2049904"/>
            <a:ext cx="16049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Independent Variable</a:t>
            </a:r>
          </a:p>
        </p:txBody>
      </p:sp>
      <p:sp>
        <p:nvSpPr>
          <p:cNvPr id="30" name="AutoShape 15"/>
          <p:cNvSpPr>
            <a:spLocks/>
          </p:cNvSpPr>
          <p:nvPr/>
        </p:nvSpPr>
        <p:spPr bwMode="auto">
          <a:xfrm rot="16200000" flipV="1">
            <a:off x="3745160" y="3195285"/>
            <a:ext cx="228600" cy="2662238"/>
          </a:xfrm>
          <a:prstGeom prst="leftBrace">
            <a:avLst>
              <a:gd name="adj1" fmla="val 9704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Line 16"/>
          <p:cNvSpPr>
            <a:spLocks noChangeShapeType="1"/>
          </p:cNvSpPr>
          <p:nvPr/>
        </p:nvSpPr>
        <p:spPr bwMode="auto">
          <a:xfrm rot="20940815">
            <a:off x="3968204" y="2827779"/>
            <a:ext cx="227012" cy="3968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32" name="AutoShape 17"/>
          <p:cNvSpPr>
            <a:spLocks/>
          </p:cNvSpPr>
          <p:nvPr/>
        </p:nvSpPr>
        <p:spPr bwMode="auto">
          <a:xfrm rot="16200000" flipV="1">
            <a:off x="6300241" y="4053329"/>
            <a:ext cx="228600" cy="914400"/>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3" name="Text Box 18"/>
          <p:cNvSpPr txBox="1">
            <a:spLocks noChangeArrowheads="1"/>
          </p:cNvSpPr>
          <p:nvPr/>
        </p:nvSpPr>
        <p:spPr bwMode="auto">
          <a:xfrm>
            <a:off x="5622379" y="4624829"/>
            <a:ext cx="177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a:t>Random Error</a:t>
            </a:r>
          </a:p>
          <a:p>
            <a:r>
              <a:rPr lang="en-US" altLang="en-US" sz="2000"/>
              <a:t> component</a:t>
            </a:r>
          </a:p>
        </p:txBody>
      </p:sp>
      <p:sp>
        <p:nvSpPr>
          <p:cNvPr id="34" name="Rectangle 33"/>
          <p:cNvSpPr/>
          <p:nvPr/>
        </p:nvSpPr>
        <p:spPr>
          <a:xfrm>
            <a:off x="8310791" y="2494960"/>
            <a:ext cx="3242694" cy="2831544"/>
          </a:xfrm>
          <a:prstGeom prst="rect">
            <a:avLst/>
          </a:prstGeom>
        </p:spPr>
        <p:txBody>
          <a:bodyPr wrap="square">
            <a:spAutoFit/>
          </a:bodyPr>
          <a:lstStyle/>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Only </a:t>
            </a:r>
            <a:r>
              <a:rPr lang="en-US" altLang="en-US" sz="2000" b="1" kern="0" dirty="0">
                <a:latin typeface="Tahoma" panose="020B0604030504040204" pitchFamily="34" charset="0"/>
                <a:ea typeface="Tahoma" panose="020B0604030504040204" pitchFamily="34" charset="0"/>
                <a:cs typeface="Tahoma" panose="020B0604030504040204" pitchFamily="34" charset="0"/>
              </a:rPr>
              <a:t>one</a:t>
            </a:r>
            <a:r>
              <a:rPr lang="en-US" altLang="en-US" sz="2000" kern="0" dirty="0">
                <a:latin typeface="Tahoma" panose="020B0604030504040204" pitchFamily="34" charset="0"/>
                <a:ea typeface="Tahoma" panose="020B0604030504040204" pitchFamily="34" charset="0"/>
                <a:cs typeface="Tahoma" panose="020B0604030504040204" pitchFamily="34" charset="0"/>
              </a:rPr>
              <a:t> independent variable, X</a:t>
            </a: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Relationship between  X  and  Y  is described by a linear function</a:t>
            </a: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Changes in Y are assumed to be related to changes in X</a:t>
            </a:r>
          </a:p>
        </p:txBody>
      </p:sp>
      <p:sp>
        <p:nvSpPr>
          <p:cNvPr id="35" name="Rectangle 9"/>
          <p:cNvSpPr>
            <a:spLocks noChangeArrowheads="1"/>
          </p:cNvSpPr>
          <p:nvPr/>
        </p:nvSpPr>
        <p:spPr bwMode="auto">
          <a:xfrm>
            <a:off x="264280" y="5002076"/>
            <a:ext cx="1838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Dependent Variable</a:t>
            </a:r>
          </a:p>
        </p:txBody>
      </p:sp>
    </p:spTree>
    <p:extLst>
      <p:ext uri="{BB962C8B-B14F-4D97-AF65-F5344CB8AC3E}">
        <p14:creationId xmlns:p14="http://schemas.microsoft.com/office/powerpoint/2010/main" val="4075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ln>
            <a:noFill/>
          </a:ln>
        </p:spPr>
        <p:txBody>
          <a:bodyPr/>
          <a:lstStyle/>
          <a:p>
            <a:pPr>
              <a:lnSpc>
                <a:spcPct val="80000"/>
              </a:lnSpc>
            </a:pPr>
            <a:r>
              <a:rPr lang="en-US" altLang="en-US" dirty="0">
                <a:solidFill>
                  <a:schemeClr val="accent1">
                    <a:lumMod val="75000"/>
                  </a:schemeClr>
                </a:solidFill>
              </a:rPr>
              <a:t>Simple Linear Regression </a:t>
            </a:r>
            <a:br>
              <a:rPr lang="en-US" altLang="en-US" dirty="0">
                <a:solidFill>
                  <a:schemeClr val="accent1">
                    <a:lumMod val="75000"/>
                  </a:schemeClr>
                </a:solidFill>
              </a:rPr>
            </a:br>
            <a:r>
              <a:rPr lang="en-US" altLang="en-US" dirty="0">
                <a:solidFill>
                  <a:schemeClr val="accent1">
                    <a:lumMod val="75000"/>
                  </a:schemeClr>
                </a:solidFill>
              </a:rPr>
              <a:t>Model</a:t>
            </a:r>
          </a:p>
        </p:txBody>
      </p:sp>
      <p:sp>
        <p:nvSpPr>
          <p:cNvPr id="3" name="Line 2"/>
          <p:cNvSpPr>
            <a:spLocks noChangeShapeType="1"/>
          </p:cNvSpPr>
          <p:nvPr/>
        </p:nvSpPr>
        <p:spPr bwMode="auto">
          <a:xfrm flipH="1" flipV="1">
            <a:off x="3685705" y="42349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4" name="Line 3"/>
          <p:cNvSpPr>
            <a:spLocks noChangeShapeType="1"/>
          </p:cNvSpPr>
          <p:nvPr/>
        </p:nvSpPr>
        <p:spPr bwMode="auto">
          <a:xfrm flipH="1" flipV="1">
            <a:off x="3685705" y="29395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5" name="Line 6"/>
          <p:cNvSpPr>
            <a:spLocks noChangeShapeType="1"/>
          </p:cNvSpPr>
          <p:nvPr/>
        </p:nvSpPr>
        <p:spPr bwMode="auto">
          <a:xfrm flipH="1">
            <a:off x="5420843" y="3061739"/>
            <a:ext cx="6350" cy="2792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6" name="Line 7"/>
          <p:cNvSpPr>
            <a:spLocks noChangeShapeType="1"/>
          </p:cNvSpPr>
          <p:nvPr/>
        </p:nvSpPr>
        <p:spPr bwMode="auto">
          <a:xfrm flipV="1">
            <a:off x="3522193" y="2958551"/>
            <a:ext cx="6470650" cy="18303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10" name="Rectangle 10"/>
          <p:cNvSpPr>
            <a:spLocks noChangeArrowheads="1"/>
          </p:cNvSpPr>
          <p:nvPr/>
        </p:nvSpPr>
        <p:spPr bwMode="auto">
          <a:xfrm>
            <a:off x="6352705" y="3930101"/>
            <a:ext cx="2438400" cy="8286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Random Error for this X</a:t>
            </a:r>
            <a:r>
              <a:rPr lang="en-US" altLang="en-US" baseline="-25000"/>
              <a:t>i</a:t>
            </a:r>
            <a:r>
              <a:rPr lang="en-US" altLang="en-US"/>
              <a:t> value</a:t>
            </a:r>
            <a:endParaRPr lang="en-US" altLang="en-US" baseline="-25000"/>
          </a:p>
        </p:txBody>
      </p:sp>
      <p:sp>
        <p:nvSpPr>
          <p:cNvPr id="11" name="Rectangle 11"/>
          <p:cNvSpPr>
            <a:spLocks noChangeArrowheads="1"/>
          </p:cNvSpPr>
          <p:nvPr/>
        </p:nvSpPr>
        <p:spPr bwMode="auto">
          <a:xfrm>
            <a:off x="3211043" y="1891751"/>
            <a:ext cx="457200" cy="5826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Y</a:t>
            </a:r>
          </a:p>
        </p:txBody>
      </p:sp>
      <p:sp>
        <p:nvSpPr>
          <p:cNvPr id="12" name="Rectangle 12"/>
          <p:cNvSpPr>
            <a:spLocks noChangeArrowheads="1"/>
          </p:cNvSpPr>
          <p:nvPr/>
        </p:nvSpPr>
        <p:spPr bwMode="auto">
          <a:xfrm>
            <a:off x="9611843" y="5792239"/>
            <a:ext cx="457200" cy="58261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X</a:t>
            </a:r>
          </a:p>
        </p:txBody>
      </p:sp>
      <p:sp>
        <p:nvSpPr>
          <p:cNvPr id="22" name="Freeform 22"/>
          <p:cNvSpPr>
            <a:spLocks/>
          </p:cNvSpPr>
          <p:nvPr/>
        </p:nvSpPr>
        <p:spPr bwMode="auto">
          <a:xfrm>
            <a:off x="3685705" y="2406101"/>
            <a:ext cx="6323013" cy="3452813"/>
          </a:xfrm>
          <a:custGeom>
            <a:avLst/>
            <a:gdLst>
              <a:gd name="T0" fmla="*/ 2147483646 w 3983"/>
              <a:gd name="T1" fmla="*/ 0 h 2175"/>
              <a:gd name="T2" fmla="*/ 0 w 3983"/>
              <a:gd name="T3" fmla="*/ 2147483646 h 2175"/>
              <a:gd name="T4" fmla="*/ 2147483646 w 3983"/>
              <a:gd name="T5" fmla="*/ 2147483646 h 2175"/>
              <a:gd name="T6" fmla="*/ 0 60000 65536"/>
              <a:gd name="T7" fmla="*/ 0 60000 65536"/>
              <a:gd name="T8" fmla="*/ 0 60000 65536"/>
              <a:gd name="T9" fmla="*/ 0 w 3983"/>
              <a:gd name="T10" fmla="*/ 0 h 2175"/>
              <a:gd name="T11" fmla="*/ 3983 w 3983"/>
              <a:gd name="T12" fmla="*/ 2175 h 2175"/>
            </a:gdLst>
            <a:ahLst/>
            <a:cxnLst>
              <a:cxn ang="T6">
                <a:pos x="T0" y="T1"/>
              </a:cxn>
              <a:cxn ang="T7">
                <a:pos x="T2" y="T3"/>
              </a:cxn>
              <a:cxn ang="T8">
                <a:pos x="T4" y="T5"/>
              </a:cxn>
            </a:cxnLst>
            <a:rect l="T9" t="T10" r="T11" b="T12"/>
            <a:pathLst>
              <a:path w="3983" h="2175">
                <a:moveTo>
                  <a:pt x="1" y="0"/>
                </a:moveTo>
                <a:lnTo>
                  <a:pt x="0" y="2175"/>
                </a:lnTo>
                <a:lnTo>
                  <a:pt x="3983" y="2175"/>
                </a:lnTo>
              </a:path>
            </a:pathLst>
          </a:custGeom>
          <a:noFill/>
          <a:ln w="762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3" name="Line 23"/>
          <p:cNvSpPr>
            <a:spLocks noChangeShapeType="1"/>
          </p:cNvSpPr>
          <p:nvPr/>
        </p:nvSpPr>
        <p:spPr bwMode="auto">
          <a:xfrm>
            <a:off x="3299943" y="24838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4" name="Line 24"/>
          <p:cNvSpPr>
            <a:spLocks noChangeShapeType="1"/>
          </p:cNvSpPr>
          <p:nvPr/>
        </p:nvSpPr>
        <p:spPr bwMode="auto">
          <a:xfrm>
            <a:off x="3299943" y="30442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5" name="Line 25"/>
          <p:cNvSpPr>
            <a:spLocks noChangeShapeType="1"/>
          </p:cNvSpPr>
          <p:nvPr/>
        </p:nvSpPr>
        <p:spPr bwMode="auto">
          <a:xfrm>
            <a:off x="3299943" y="33586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26"/>
          <p:cNvSpPr>
            <a:spLocks noChangeShapeType="1"/>
          </p:cNvSpPr>
          <p:nvPr/>
        </p:nvSpPr>
        <p:spPr bwMode="auto">
          <a:xfrm>
            <a:off x="3299943" y="36665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27"/>
          <p:cNvSpPr>
            <a:spLocks noChangeShapeType="1"/>
          </p:cNvSpPr>
          <p:nvPr/>
        </p:nvSpPr>
        <p:spPr bwMode="auto">
          <a:xfrm>
            <a:off x="3299943" y="39824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28"/>
          <p:cNvSpPr>
            <a:spLocks noChangeShapeType="1"/>
          </p:cNvSpPr>
          <p:nvPr/>
        </p:nvSpPr>
        <p:spPr bwMode="auto">
          <a:xfrm>
            <a:off x="3299943" y="42968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9" name="Line 29"/>
          <p:cNvSpPr>
            <a:spLocks noChangeShapeType="1"/>
          </p:cNvSpPr>
          <p:nvPr/>
        </p:nvSpPr>
        <p:spPr bwMode="auto">
          <a:xfrm>
            <a:off x="3299943" y="46047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0" name="Line 30"/>
          <p:cNvSpPr>
            <a:spLocks noChangeShapeType="1"/>
          </p:cNvSpPr>
          <p:nvPr/>
        </p:nvSpPr>
        <p:spPr bwMode="auto">
          <a:xfrm>
            <a:off x="3299943" y="49191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1" name="Line 31"/>
          <p:cNvSpPr>
            <a:spLocks noChangeShapeType="1"/>
          </p:cNvSpPr>
          <p:nvPr/>
        </p:nvSpPr>
        <p:spPr bwMode="auto">
          <a:xfrm>
            <a:off x="3299943" y="52270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2" name="Line 32"/>
          <p:cNvSpPr>
            <a:spLocks noChangeShapeType="1"/>
          </p:cNvSpPr>
          <p:nvPr/>
        </p:nvSpPr>
        <p:spPr bwMode="auto">
          <a:xfrm>
            <a:off x="3299943" y="55430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5" name="Rectangle 35"/>
          <p:cNvSpPr>
            <a:spLocks noChangeArrowheads="1"/>
          </p:cNvSpPr>
          <p:nvPr/>
        </p:nvSpPr>
        <p:spPr bwMode="auto">
          <a:xfrm>
            <a:off x="1552105" y="2634701"/>
            <a:ext cx="2057400" cy="6985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t>Observed Value of Y for X</a:t>
            </a:r>
            <a:r>
              <a:rPr lang="en-US" altLang="en-US" sz="2000" baseline="-25000" dirty="0"/>
              <a:t>i</a:t>
            </a:r>
            <a:endParaRPr lang="en-US" altLang="en-US" b="1" baseline="-25000" dirty="0"/>
          </a:p>
        </p:txBody>
      </p:sp>
      <p:sp>
        <p:nvSpPr>
          <p:cNvPr id="36" name="AutoShape 36"/>
          <p:cNvSpPr>
            <a:spLocks/>
          </p:cNvSpPr>
          <p:nvPr/>
        </p:nvSpPr>
        <p:spPr bwMode="auto">
          <a:xfrm>
            <a:off x="3457105" y="4863551"/>
            <a:ext cx="152400" cy="914400"/>
          </a:xfrm>
          <a:prstGeom prst="lef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Line 37"/>
          <p:cNvSpPr>
            <a:spLocks noChangeShapeType="1"/>
          </p:cNvSpPr>
          <p:nvPr/>
        </p:nvSpPr>
        <p:spPr bwMode="auto">
          <a:xfrm>
            <a:off x="8105305" y="3472901"/>
            <a:ext cx="1676400" cy="15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8" name="Line 38"/>
          <p:cNvSpPr>
            <a:spLocks noChangeShapeType="1"/>
          </p:cNvSpPr>
          <p:nvPr/>
        </p:nvSpPr>
        <p:spPr bwMode="auto">
          <a:xfrm>
            <a:off x="9781705" y="3015701"/>
            <a:ext cx="1588" cy="45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9" name="AutoShape 39"/>
          <p:cNvSpPr>
            <a:spLocks/>
          </p:cNvSpPr>
          <p:nvPr/>
        </p:nvSpPr>
        <p:spPr bwMode="auto">
          <a:xfrm flipH="1">
            <a:off x="5497043" y="3187151"/>
            <a:ext cx="152400" cy="990600"/>
          </a:xfrm>
          <a:prstGeom prst="leftBrace">
            <a:avLst>
              <a:gd name="adj1" fmla="val 54167"/>
              <a:gd name="adj2" fmla="val 4895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0" name="Freeform 40"/>
          <p:cNvSpPr>
            <a:spLocks/>
          </p:cNvSpPr>
          <p:nvPr/>
        </p:nvSpPr>
        <p:spPr bwMode="auto">
          <a:xfrm>
            <a:off x="5344643" y="4177751"/>
            <a:ext cx="152400" cy="152400"/>
          </a:xfrm>
          <a:custGeom>
            <a:avLst/>
            <a:gdLst>
              <a:gd name="T0" fmla="*/ 0 w 286"/>
              <a:gd name="T1" fmla="*/ 2147483646 h 286"/>
              <a:gd name="T2" fmla="*/ 2147483646 w 286"/>
              <a:gd name="T3" fmla="*/ 2147483646 h 286"/>
              <a:gd name="T4" fmla="*/ 2147483646 w 286"/>
              <a:gd name="T5" fmla="*/ 2147483646 h 286"/>
              <a:gd name="T6" fmla="*/ 2147483646 w 286"/>
              <a:gd name="T7" fmla="*/ 2147483646 h 286"/>
              <a:gd name="T8" fmla="*/ 2147483646 w 286"/>
              <a:gd name="T9" fmla="*/ 2147483646 h 286"/>
              <a:gd name="T10" fmla="*/ 2147483646 w 286"/>
              <a:gd name="T11" fmla="*/ 0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2147483646 h 286"/>
              <a:gd name="T34" fmla="*/ 2147483646 w 286"/>
              <a:gd name="T35" fmla="*/ 2147483646 h 286"/>
              <a:gd name="T36" fmla="*/ 2147483646 w 286"/>
              <a:gd name="T37" fmla="*/ 2147483646 h 286"/>
              <a:gd name="T38" fmla="*/ 2147483646 w 286"/>
              <a:gd name="T39" fmla="*/ 2147483646 h 286"/>
              <a:gd name="T40" fmla="*/ 0 w 286"/>
              <a:gd name="T41" fmla="*/ 214748364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6"/>
              <a:gd name="T64" fmla="*/ 0 h 286"/>
              <a:gd name="T65" fmla="*/ 286 w 286"/>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6" h="286">
                <a:moveTo>
                  <a:pt x="0" y="145"/>
                </a:moveTo>
                <a:lnTo>
                  <a:pt x="7" y="99"/>
                </a:lnTo>
                <a:lnTo>
                  <a:pt x="26" y="61"/>
                </a:lnTo>
                <a:lnTo>
                  <a:pt x="61" y="30"/>
                </a:lnTo>
                <a:lnTo>
                  <a:pt x="99" y="8"/>
                </a:lnTo>
                <a:lnTo>
                  <a:pt x="144" y="0"/>
                </a:lnTo>
                <a:lnTo>
                  <a:pt x="186" y="8"/>
                </a:lnTo>
                <a:lnTo>
                  <a:pt x="228" y="30"/>
                </a:lnTo>
                <a:lnTo>
                  <a:pt x="259" y="61"/>
                </a:lnTo>
                <a:lnTo>
                  <a:pt x="278" y="99"/>
                </a:lnTo>
                <a:lnTo>
                  <a:pt x="285" y="145"/>
                </a:lnTo>
                <a:lnTo>
                  <a:pt x="278" y="190"/>
                </a:lnTo>
                <a:lnTo>
                  <a:pt x="259" y="228"/>
                </a:lnTo>
                <a:lnTo>
                  <a:pt x="228" y="259"/>
                </a:lnTo>
                <a:lnTo>
                  <a:pt x="186" y="281"/>
                </a:lnTo>
                <a:lnTo>
                  <a:pt x="144" y="285"/>
                </a:lnTo>
                <a:lnTo>
                  <a:pt x="99" y="281"/>
                </a:lnTo>
                <a:lnTo>
                  <a:pt x="61" y="259"/>
                </a:lnTo>
                <a:lnTo>
                  <a:pt x="26" y="228"/>
                </a:lnTo>
                <a:lnTo>
                  <a:pt x="7" y="190"/>
                </a:lnTo>
                <a:lnTo>
                  <a:pt x="0" y="145"/>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hr-HR"/>
          </a:p>
        </p:txBody>
      </p:sp>
      <p:sp>
        <p:nvSpPr>
          <p:cNvPr id="41" name="Rectangle 41"/>
          <p:cNvSpPr>
            <a:spLocks noChangeArrowheads="1"/>
          </p:cNvSpPr>
          <p:nvPr/>
        </p:nvSpPr>
        <p:spPr bwMode="auto">
          <a:xfrm>
            <a:off x="1540993" y="3699914"/>
            <a:ext cx="1981200" cy="6985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t>Predicted Value of Y for X</a:t>
            </a:r>
            <a:r>
              <a:rPr lang="en-US" altLang="en-US" sz="2000" baseline="-25000" dirty="0"/>
              <a:t>i</a:t>
            </a:r>
            <a:r>
              <a:rPr lang="en-US" altLang="en-US" sz="2000" dirty="0"/>
              <a:t> </a:t>
            </a:r>
          </a:p>
        </p:txBody>
      </p:sp>
      <p:graphicFrame>
        <p:nvGraphicFramePr>
          <p:cNvPr id="42" name="Object 43"/>
          <p:cNvGraphicFramePr>
            <a:graphicFrameLocks noChangeAspect="1"/>
          </p:cNvGraphicFramePr>
          <p:nvPr>
            <p:extLst>
              <p:ext uri="{D42A27DB-BD31-4B8C-83A1-F6EECF244321}">
                <p14:modId xmlns:p14="http://schemas.microsoft.com/office/powerpoint/2010/main" val="3824369571"/>
              </p:ext>
            </p:extLst>
          </p:nvPr>
        </p:nvGraphicFramePr>
        <p:xfrm>
          <a:off x="5028730" y="1720301"/>
          <a:ext cx="3878263" cy="776288"/>
        </p:xfrm>
        <a:graphic>
          <a:graphicData uri="http://schemas.openxmlformats.org/presentationml/2006/ole">
            <mc:AlternateContent xmlns:mc="http://schemas.openxmlformats.org/markup-compatibility/2006">
              <mc:Choice xmlns:v="urn:schemas-microsoft-com:vml" Requires="v">
                <p:oleObj spid="_x0000_s2073" name="Equation" r:id="rId3" imgW="1143000" imgH="228600" progId="Equation.3">
                  <p:embed/>
                </p:oleObj>
              </mc:Choice>
              <mc:Fallback>
                <p:oleObj name="Equation" r:id="rId3" imgW="1143000" imgH="228600" progId="Equation.3">
                  <p:embed/>
                  <p:pic>
                    <p:nvPicPr>
                      <p:cNvPr id="14376"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730" y="1720301"/>
                        <a:ext cx="3878263" cy="776288"/>
                      </a:xfrm>
                      <a:prstGeom prst="rect">
                        <a:avLst/>
                      </a:prstGeom>
                      <a:solidFill>
                        <a:schemeClr val="bg1"/>
                      </a:solidFill>
                      <a:ln w="9525">
                        <a:solidFill>
                          <a:schemeClr val="tx1"/>
                        </a:solidFill>
                        <a:miter lim="800000"/>
                        <a:headEnd/>
                        <a:tailEnd/>
                      </a:ln>
                    </p:spPr>
                  </p:pic>
                </p:oleObj>
              </mc:Fallback>
            </mc:AlternateContent>
          </a:graphicData>
        </a:graphic>
      </p:graphicFrame>
      <p:sp>
        <p:nvSpPr>
          <p:cNvPr id="43" name="Text Box 43"/>
          <p:cNvSpPr txBox="1">
            <a:spLocks noChangeArrowheads="1"/>
          </p:cNvSpPr>
          <p:nvPr/>
        </p:nvSpPr>
        <p:spPr bwMode="auto">
          <a:xfrm>
            <a:off x="5209705" y="5835101"/>
            <a:ext cx="431800" cy="4572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X</a:t>
            </a:r>
            <a:r>
              <a:rPr lang="en-US" altLang="en-US" baseline="-25000"/>
              <a:t>i</a:t>
            </a:r>
          </a:p>
        </p:txBody>
      </p:sp>
      <p:sp>
        <p:nvSpPr>
          <p:cNvPr id="45" name="Line 45"/>
          <p:cNvSpPr>
            <a:spLocks noChangeShapeType="1"/>
          </p:cNvSpPr>
          <p:nvPr/>
        </p:nvSpPr>
        <p:spPr bwMode="auto">
          <a:xfrm flipH="1" flipV="1">
            <a:off x="6047905" y="3777701"/>
            <a:ext cx="3810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6" name="Line 46"/>
          <p:cNvSpPr>
            <a:spLocks noChangeShapeType="1"/>
          </p:cNvSpPr>
          <p:nvPr/>
        </p:nvSpPr>
        <p:spPr bwMode="auto">
          <a:xfrm>
            <a:off x="7724305" y="2482301"/>
            <a:ext cx="0" cy="1066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7" name="Rectangle 47"/>
          <p:cNvSpPr>
            <a:spLocks noChangeArrowheads="1"/>
          </p:cNvSpPr>
          <p:nvPr/>
        </p:nvSpPr>
        <p:spPr bwMode="auto">
          <a:xfrm>
            <a:off x="8333905" y="3396701"/>
            <a:ext cx="1676400" cy="4587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Slope = </a:t>
            </a:r>
            <a:r>
              <a:rPr lang="el-GR" altLang="en-US"/>
              <a:t>β</a:t>
            </a:r>
            <a:r>
              <a:rPr lang="en-US" altLang="en-US" baseline="-25000"/>
              <a:t>1</a:t>
            </a:r>
            <a:endParaRPr lang="el-GR" altLang="en-US" baseline="-25000"/>
          </a:p>
        </p:txBody>
      </p:sp>
      <p:sp>
        <p:nvSpPr>
          <p:cNvPr id="48" name="Rectangle 48"/>
          <p:cNvSpPr>
            <a:spLocks noChangeArrowheads="1"/>
          </p:cNvSpPr>
          <p:nvPr/>
        </p:nvSpPr>
        <p:spPr bwMode="auto">
          <a:xfrm>
            <a:off x="1704505" y="5073101"/>
            <a:ext cx="1828800" cy="3937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t>Intercept = </a:t>
            </a:r>
            <a:r>
              <a:rPr lang="el-GR" altLang="en-US" sz="2000"/>
              <a:t>β</a:t>
            </a:r>
            <a:r>
              <a:rPr lang="en-US" altLang="en-US" sz="2000" baseline="-25000"/>
              <a:t>0</a:t>
            </a:r>
            <a:r>
              <a:rPr lang="en-US" altLang="en-US" sz="2000"/>
              <a:t>  </a:t>
            </a:r>
          </a:p>
        </p:txBody>
      </p:sp>
      <p:sp>
        <p:nvSpPr>
          <p:cNvPr id="49" name="Text Box 49"/>
          <p:cNvSpPr txBox="1">
            <a:spLocks noChangeArrowheads="1"/>
          </p:cNvSpPr>
          <p:nvPr/>
        </p:nvSpPr>
        <p:spPr bwMode="auto">
          <a:xfrm>
            <a:off x="5590705" y="3320501"/>
            <a:ext cx="533400" cy="579438"/>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n-US" sz="3200"/>
              <a:t>ε</a:t>
            </a:r>
            <a:r>
              <a:rPr lang="en-US" altLang="en-US" sz="3200" baseline="-25000"/>
              <a:t>i</a:t>
            </a:r>
            <a:endParaRPr lang="el-GR" altLang="en-US" sz="3200" baseline="-25000"/>
          </a:p>
        </p:txBody>
      </p:sp>
    </p:spTree>
    <p:extLst>
      <p:ext uri="{BB962C8B-B14F-4D97-AF65-F5344CB8AC3E}">
        <p14:creationId xmlns:p14="http://schemas.microsoft.com/office/powerpoint/2010/main" val="22950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Equation (Prediction Line)</a:t>
            </a:r>
            <a:endParaRPr lang="pl-PL" dirty="0"/>
          </a:p>
        </p:txBody>
      </p:sp>
      <p:grpSp>
        <p:nvGrpSpPr>
          <p:cNvPr id="4" name="Group 14"/>
          <p:cNvGrpSpPr>
            <a:grpSpLocks/>
          </p:cNvGrpSpPr>
          <p:nvPr/>
        </p:nvGrpSpPr>
        <p:grpSpPr bwMode="auto">
          <a:xfrm>
            <a:off x="2058371" y="1890531"/>
            <a:ext cx="7315200" cy="3778250"/>
            <a:chOff x="672" y="1008"/>
            <a:chExt cx="4608" cy="2380"/>
          </a:xfrm>
        </p:grpSpPr>
        <p:graphicFrame>
          <p:nvGraphicFramePr>
            <p:cNvPr id="5" name="Object 3"/>
            <p:cNvGraphicFramePr>
              <a:graphicFrameLocks noChangeAspect="1"/>
            </p:cNvGraphicFramePr>
            <p:nvPr>
              <p:extLst>
                <p:ext uri="{D42A27DB-BD31-4B8C-83A1-F6EECF244321}">
                  <p14:modId xmlns:p14="http://schemas.microsoft.com/office/powerpoint/2010/main" val="465584557"/>
                </p:ext>
              </p:extLst>
            </p:nvPr>
          </p:nvGraphicFramePr>
          <p:xfrm>
            <a:off x="1564" y="2693"/>
            <a:ext cx="2390" cy="695"/>
          </p:xfrm>
          <a:graphic>
            <a:graphicData uri="http://schemas.openxmlformats.org/presentationml/2006/ole">
              <mc:AlternateContent xmlns:mc="http://schemas.openxmlformats.org/markup-compatibility/2006">
                <mc:Choice xmlns:v="urn:schemas-microsoft-com:vml" Requires="v">
                  <p:oleObj spid="_x0000_s3097" name="Equation" r:id="rId3" imgW="875920" imgH="253890" progId="Equation.3">
                    <p:embed/>
                  </p:oleObj>
                </mc:Choice>
                <mc:Fallback>
                  <p:oleObj name="Equation" r:id="rId3" imgW="875920" imgH="253890" progId="Equation.3">
                    <p:embed/>
                    <p:pic>
                      <p:nvPicPr>
                        <p:cNvPr id="1536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 y="2693"/>
                          <a:ext cx="2390" cy="695"/>
                        </a:xfrm>
                        <a:prstGeom prst="rect">
                          <a:avLst/>
                        </a:prstGeom>
                        <a:solidFill>
                          <a:schemeClr val="bg1"/>
                        </a:solidFill>
                        <a:ln w="9525">
                          <a:solidFill>
                            <a:schemeClr val="tx1"/>
                          </a:solidFill>
                          <a:miter lim="800000"/>
                          <a:headEnd/>
                          <a:tailEnd/>
                        </a:ln>
                      </p:spPr>
                    </p:pic>
                  </p:oleObj>
                </mc:Fallback>
              </mc:AlternateContent>
            </a:graphicData>
          </a:graphic>
        </p:graphicFrame>
        <p:sp>
          <p:nvSpPr>
            <p:cNvPr id="6" name="Text Box 3"/>
            <p:cNvSpPr txBox="1">
              <a:spLocks noChangeArrowheads="1"/>
            </p:cNvSpPr>
            <p:nvPr/>
          </p:nvSpPr>
          <p:spPr bwMode="auto">
            <a:xfrm>
              <a:off x="720" y="1008"/>
              <a:ext cx="4464" cy="526"/>
            </a:xfrm>
            <a:prstGeom prst="rect">
              <a:avLst/>
            </a:prstGeom>
            <a:solidFill>
              <a:schemeClr val="accent5">
                <a:lumMod val="20000"/>
                <a:lumOff val="80000"/>
                <a:alpha val="51000"/>
              </a:schemeClr>
            </a:solidFill>
            <a:ln w="12700">
              <a:solidFill>
                <a:schemeClr val="tx1"/>
              </a:solidFill>
              <a:miter lim="800000"/>
              <a:headEnd/>
              <a:tailEnd/>
            </a:ln>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dirty="0"/>
                <a:t>The simple linear regression equation provides an estimate of the population regression line</a:t>
              </a:r>
            </a:p>
          </p:txBody>
        </p:sp>
        <p:sp>
          <p:nvSpPr>
            <p:cNvPr id="8" name="Rectangle 5"/>
            <p:cNvSpPr>
              <a:spLocks noChangeArrowheads="1"/>
            </p:cNvSpPr>
            <p:nvPr/>
          </p:nvSpPr>
          <p:spPr bwMode="auto">
            <a:xfrm>
              <a:off x="2160" y="1864"/>
              <a:ext cx="115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 of the regression </a:t>
              </a:r>
              <a:br>
                <a:rPr lang="en-US" altLang="en-US" sz="2000"/>
              </a:br>
              <a:r>
                <a:rPr lang="en-US" altLang="en-US" sz="2000"/>
                <a:t>intercept</a:t>
              </a:r>
              <a:endParaRPr lang="en-US" altLang="en-US" sz="2000" baseline="-25000"/>
            </a:p>
          </p:txBody>
        </p:sp>
        <p:sp>
          <p:nvSpPr>
            <p:cNvPr id="9" name="Rectangle 6"/>
            <p:cNvSpPr>
              <a:spLocks noChangeArrowheads="1"/>
            </p:cNvSpPr>
            <p:nvPr/>
          </p:nvSpPr>
          <p:spPr bwMode="auto">
            <a:xfrm>
              <a:off x="3408" y="1912"/>
              <a:ext cx="129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 of the regression slope</a:t>
              </a:r>
              <a:br>
                <a:rPr lang="en-US" altLang="en-US" sz="2000"/>
              </a:br>
              <a:endParaRPr lang="en-US" altLang="en-US" sz="2000" baseline="-25000"/>
            </a:p>
          </p:txBody>
        </p:sp>
        <p:sp>
          <p:nvSpPr>
            <p:cNvPr id="10" name="Line 7"/>
            <p:cNvSpPr>
              <a:spLocks noChangeShapeType="1"/>
            </p:cNvSpPr>
            <p:nvPr/>
          </p:nvSpPr>
          <p:spPr bwMode="auto">
            <a:xfrm>
              <a:off x="2400" y="2488"/>
              <a:ext cx="4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1" name="Line 8"/>
            <p:cNvSpPr>
              <a:spLocks noChangeShapeType="1"/>
            </p:cNvSpPr>
            <p:nvPr/>
          </p:nvSpPr>
          <p:spPr bwMode="auto">
            <a:xfrm flipH="1">
              <a:off x="3408" y="2344"/>
              <a:ext cx="144" cy="48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2" name="Rectangle 9"/>
            <p:cNvSpPr>
              <a:spLocks noChangeArrowheads="1"/>
            </p:cNvSpPr>
            <p:nvPr/>
          </p:nvSpPr>
          <p:spPr bwMode="auto">
            <a:xfrm>
              <a:off x="672" y="1672"/>
              <a:ext cx="110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Estimated  (or predicted) Y value for observation i</a:t>
              </a:r>
              <a:endParaRPr lang="en-US" altLang="en-US" sz="2000" baseline="-25000"/>
            </a:p>
          </p:txBody>
        </p:sp>
        <p:sp>
          <p:nvSpPr>
            <p:cNvPr id="13" name="Line 10"/>
            <p:cNvSpPr>
              <a:spLocks noChangeShapeType="1"/>
            </p:cNvSpPr>
            <p:nvPr/>
          </p:nvSpPr>
          <p:spPr bwMode="auto">
            <a:xfrm>
              <a:off x="1344" y="2488"/>
              <a:ext cx="28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4" name="Rectangle 11"/>
            <p:cNvSpPr>
              <a:spLocks noChangeArrowheads="1"/>
            </p:cNvSpPr>
            <p:nvPr/>
          </p:nvSpPr>
          <p:spPr bwMode="auto">
            <a:xfrm>
              <a:off x="4176" y="2584"/>
              <a:ext cx="110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Value of X for observation i</a:t>
              </a:r>
            </a:p>
          </p:txBody>
        </p:sp>
        <p:sp>
          <p:nvSpPr>
            <p:cNvPr id="15" name="Line 12"/>
            <p:cNvSpPr>
              <a:spLocks noChangeShapeType="1"/>
            </p:cNvSpPr>
            <p:nvPr/>
          </p:nvSpPr>
          <p:spPr bwMode="auto">
            <a:xfrm flipH="1">
              <a:off x="3840" y="2824"/>
              <a:ext cx="336" cy="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grpSp>
    </p:spTree>
    <p:extLst>
      <p:ext uri="{BB962C8B-B14F-4D97-AF65-F5344CB8AC3E}">
        <p14:creationId xmlns:p14="http://schemas.microsoft.com/office/powerpoint/2010/main" val="31525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altLang="en-US" dirty="0"/>
              <a:t>The Least Squares Method</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Source</a:t>
            </a:r>
            <a:endParaRPr lang="pl-PL" sz="1200" dirty="0">
              <a:solidFill>
                <a:srgbClr val="7F7F7F"/>
              </a:solidFill>
            </a:endParaRPr>
          </a:p>
        </p:txBody>
      </p:sp>
      <p:sp>
        <p:nvSpPr>
          <p:cNvPr id="7" name="Rectangle 3"/>
          <p:cNvSpPr>
            <a:spLocks noGrp="1" noChangeArrowheads="1"/>
          </p:cNvSpPr>
          <p:nvPr>
            <p:ph idx="1"/>
          </p:nvPr>
        </p:nvSpPr>
        <p:spPr>
          <a:xfrm>
            <a:off x="1898754" y="1809028"/>
            <a:ext cx="8077200" cy="4532313"/>
          </a:xfrm>
        </p:spPr>
        <p:txBody>
          <a:bodyPr/>
          <a:lstStyle/>
          <a:p>
            <a:pPr marL="0" indent="0" eaLnBrk="1" hangingPunct="1">
              <a:lnSpc>
                <a:spcPct val="130000"/>
              </a:lnSpc>
              <a:buFont typeface="Wingdings" panose="05000000000000000000" pitchFamily="2" charset="2"/>
              <a:buNone/>
            </a:pPr>
            <a:r>
              <a:rPr lang="en-US" altLang="en-US" sz="2700" dirty="0" smtClean="0"/>
              <a:t>b</a:t>
            </a:r>
            <a:r>
              <a:rPr lang="en-US" altLang="en-US" sz="2700" baseline="-25000" dirty="0" smtClean="0"/>
              <a:t>0</a:t>
            </a:r>
            <a:r>
              <a:rPr lang="en-US" altLang="en-US" sz="2700" dirty="0" smtClean="0"/>
              <a:t>  and  b</a:t>
            </a:r>
            <a:r>
              <a:rPr lang="en-US" altLang="en-US" sz="2700" baseline="-25000" dirty="0" smtClean="0"/>
              <a:t>1</a:t>
            </a:r>
            <a:r>
              <a:rPr lang="en-US" altLang="en-US" sz="2700" dirty="0" smtClean="0"/>
              <a:t>  are obtained by finding the values  that </a:t>
            </a:r>
            <a:r>
              <a:rPr lang="en-US" altLang="en-US" sz="2700" dirty="0" smtClean="0">
                <a:solidFill>
                  <a:srgbClr val="1065AB"/>
                </a:solidFill>
              </a:rPr>
              <a:t>minimize the sum of the squared differences </a:t>
            </a:r>
            <a:r>
              <a:rPr lang="en-US" altLang="en-US" sz="2700" dirty="0" smtClean="0"/>
              <a:t>between Y and  Y :</a:t>
            </a:r>
            <a:endParaRPr lang="en-US" altLang="en-US" dirty="0" smtClean="0"/>
          </a:p>
        </p:txBody>
      </p:sp>
      <p:graphicFrame>
        <p:nvGraphicFramePr>
          <p:cNvPr id="8" name="Object 6"/>
          <p:cNvGraphicFramePr>
            <a:graphicFrameLocks noChangeAspect="1"/>
          </p:cNvGraphicFramePr>
          <p:nvPr>
            <p:extLst>
              <p:ext uri="{D42A27DB-BD31-4B8C-83A1-F6EECF244321}">
                <p14:modId xmlns:p14="http://schemas.microsoft.com/office/powerpoint/2010/main" val="1031905455"/>
              </p:ext>
            </p:extLst>
          </p:nvPr>
        </p:nvGraphicFramePr>
        <p:xfrm>
          <a:off x="1932885" y="3861387"/>
          <a:ext cx="8008938" cy="785813"/>
        </p:xfrm>
        <a:graphic>
          <a:graphicData uri="http://schemas.openxmlformats.org/presentationml/2006/ole">
            <mc:AlternateContent xmlns:mc="http://schemas.openxmlformats.org/markup-compatibility/2006">
              <mc:Choice xmlns:v="urn:schemas-microsoft-com:vml" Requires="v">
                <p:oleObj spid="_x0000_s4120" name="Equation" r:id="rId3" imgW="2705100" imgH="266700" progId="Equation.3">
                  <p:embed/>
                </p:oleObj>
              </mc:Choice>
              <mc:Fallback>
                <p:oleObj name="Equation" r:id="rId3" imgW="2705100" imgH="266700" progId="Equation.3">
                  <p:embed/>
                  <p:pic>
                    <p:nvPicPr>
                      <p:cNvPr id="1638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85" y="3861387"/>
                        <a:ext cx="8008938" cy="785813"/>
                      </a:xfrm>
                      <a:prstGeom prst="rect">
                        <a:avLst/>
                      </a:prstGeom>
                      <a:solidFill>
                        <a:schemeClr val="accent5">
                          <a:lumMod val="20000"/>
                          <a:lumOff val="80000"/>
                          <a:alpha val="46000"/>
                        </a:schemeClr>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5277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Interpretation of the </a:t>
            </a:r>
            <a:br>
              <a:rPr lang="en-US" altLang="en-US" dirty="0"/>
            </a:br>
            <a:r>
              <a:rPr lang="en-US" altLang="en-US" dirty="0"/>
              <a:t>Slope and the Intercept</a:t>
            </a:r>
            <a:endParaRPr lang="pl-PL" dirty="0"/>
          </a:p>
        </p:txBody>
      </p:sp>
      <mc:AlternateContent xmlns:mc="http://schemas.openxmlformats.org/markup-compatibility/2006">
        <mc:Choice xmlns:a14="http://schemas.microsoft.com/office/drawing/2010/main" Requires="a14">
          <p:sp>
            <p:nvSpPr>
              <p:cNvPr id="3" name="Rectangle 2"/>
              <p:cNvSpPr/>
              <p:nvPr/>
            </p:nvSpPr>
            <p:spPr>
              <a:xfrm>
                <a:off x="1608666" y="1902117"/>
                <a:ext cx="8732538" cy="4575933"/>
              </a:xfrm>
              <a:prstGeom prst="rect">
                <a:avLst/>
              </a:prstGeom>
            </p:spPr>
            <p:txBody>
              <a:bodyPr wrap="square">
                <a:spAutoFit/>
              </a:bodyPr>
              <a:lstStyle/>
              <a:p>
                <a:pPr>
                  <a:lnSpc>
                    <a:spcPct val="110000"/>
                  </a:lnSpc>
                  <a:spcBef>
                    <a:spcPct val="45000"/>
                  </a:spcBef>
                </a:pPr>
                <a:r>
                  <a:rPr lang="en-US" altLang="en-US" sz="2000" dirty="0"/>
                  <a:t>b</a:t>
                </a:r>
                <a:r>
                  <a:rPr lang="en-US" altLang="en-US" sz="2000" baseline="-25000" dirty="0"/>
                  <a:t>1</a:t>
                </a:r>
                <a:r>
                  <a:rPr lang="en-US" altLang="en-US" sz="2000" dirty="0"/>
                  <a:t> is the estimated change in the mean value of Y as a result of a one-unit increase in X</a:t>
                </a:r>
                <a:endParaRPr lang="sl-SI" altLang="en-US" sz="2000" dirty="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nary>
                            <m:naryPr>
                              <m:chr m:val="∑"/>
                              <m:limLoc m:val="undOvr"/>
                              <m:subHide m:val="on"/>
                              <m:supHide m:val="on"/>
                              <m:ctrlPr>
                                <a:rPr lang="hr-HR" sz="2000" i="1">
                                  <a:latin typeface="Cambria Math" panose="02040503050406030204" pitchFamily="18" charset="0"/>
                                </a:rPr>
                              </m:ctrlPr>
                            </m:naryPr>
                            <m:sub/>
                            <m:sup/>
                            <m:e>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𝑦</m:t>
                                  </m:r>
                                </m:e>
                              </m:acc>
                              <m:r>
                                <a:rPr lang="hr-HR" sz="2000" i="1">
                                  <a:latin typeface="Cambria Math" panose="02040503050406030204" pitchFamily="18" charset="0"/>
                                </a:rPr>
                                <m:t>)</m:t>
                              </m:r>
                            </m:e>
                          </m:nary>
                        </m:num>
                        <m:den>
                          <m:nary>
                            <m:naryPr>
                              <m:chr m:val="∑"/>
                              <m:limLoc m:val="undOvr"/>
                              <m:subHide m:val="on"/>
                              <m:supHide m:val="on"/>
                              <m:ctrlPr>
                                <a:rPr lang="hr-HR" sz="2000" i="1">
                                  <a:latin typeface="Cambria Math" panose="02040503050406030204" pitchFamily="18" charset="0"/>
                                </a:rPr>
                              </m:ctrlPr>
                            </m:naryPr>
                            <m:sub/>
                            <m:sup/>
                            <m:e>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e>
                                  </m:d>
                                </m:e>
                                <m:sup>
                                  <m:r>
                                    <a:rPr lang="hr-HR" sz="2000" i="1">
                                      <a:latin typeface="Cambria Math" panose="02040503050406030204" pitchFamily="18" charset="0"/>
                                    </a:rPr>
                                    <m:t>2</m:t>
                                  </m:r>
                                </m:sup>
                              </m:sSup>
                            </m:e>
                          </m:nary>
                        </m:den>
                      </m:f>
                    </m:oMath>
                  </m:oMathPara>
                </a14:m>
                <a:endParaRPr lang="sl-SI" altLang="en-US" sz="2000" dirty="0" smtClean="0"/>
              </a:p>
              <a:p>
                <a:endParaRPr lang="hr-HR" sz="2000" dirty="0" smtClean="0"/>
              </a:p>
              <a:p>
                <a:r>
                  <a:rPr lang="hr-HR" sz="2000" dirty="0" smtClean="0"/>
                  <a:t>Alternative </a:t>
                </a:r>
                <a:r>
                  <a:rPr lang="hr-HR" sz="2000" dirty="0"/>
                  <a:t>calculation equation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oMath>
                </a14:m>
                <a:r>
                  <a:rPr lang="hr-HR" sz="2000" dirty="0"/>
                  <a:t>:</a:t>
                </a:r>
              </a:p>
              <a:p>
                <a:r>
                  <a:rPr lang="hr-HR" sz="2000" dirty="0"/>
                  <a:t> </a:t>
                </a:r>
              </a:p>
              <a:p>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e>
                              </m:nary>
                              <m:r>
                                <a:rPr lang="hr-HR" sz="2000" i="1">
                                  <a:latin typeface="Cambria Math" panose="02040503050406030204" pitchFamily="18" charset="0"/>
                                </a:rPr>
                                <m:t>)</m:t>
                              </m:r>
                            </m:e>
                          </m:nary>
                        </m:num>
                        <m:den>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Sup>
                                <m:sSubSupPr>
                                  <m:ctrlPr>
                                    <a:rPr lang="hr-HR" sz="2000" i="1">
                                      <a:latin typeface="Cambria Math" panose="02040503050406030204" pitchFamily="18" charset="0"/>
                                    </a:rPr>
                                  </m:ctrlPr>
                                </m:sSubSupPr>
                                <m:e>
                                  <m:r>
                                    <a:rPr lang="hr-HR" sz="2000" i="1">
                                      <a:latin typeface="Cambria Math" panose="02040503050406030204" pitchFamily="18" charset="0"/>
                                    </a:rPr>
                                    <m:t>𝑥</m:t>
                                  </m:r>
                                </m:e>
                                <m:sub>
                                  <m:r>
                                    <a:rPr lang="hr-HR" sz="2000" i="1">
                                      <a:latin typeface="Cambria Math" panose="02040503050406030204" pitchFamily="18" charset="0"/>
                                    </a:rPr>
                                    <m:t>𝑖</m:t>
                                  </m:r>
                                </m:sub>
                                <m:sup>
                                  <m:r>
                                    <a:rPr lang="hr-HR" sz="2000" i="1">
                                      <a:latin typeface="Cambria Math" panose="02040503050406030204" pitchFamily="18" charset="0"/>
                                    </a:rPr>
                                    <m:t>2</m:t>
                                  </m:r>
                                </m:sup>
                              </m:sSubSup>
                              <m:r>
                                <a:rPr lang="hr-HR" sz="2000" i="1">
                                  <a:latin typeface="Cambria Math" panose="02040503050406030204" pitchFamily="18" charset="0"/>
                                </a:rPr>
                                <m:t>−</m:t>
                              </m:r>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e>
                                  </m:d>
                                </m:e>
                                <m:sup>
                                  <m:r>
                                    <a:rPr lang="hr-HR" sz="2000" i="1">
                                      <a:latin typeface="Cambria Math" panose="02040503050406030204" pitchFamily="18" charset="0"/>
                                    </a:rPr>
                                    <m:t>2</m:t>
                                  </m:r>
                                </m:sup>
                              </m:sSup>
                              <m:r>
                                <a:rPr lang="hr-HR" sz="2000" i="1">
                                  <a:latin typeface="Cambria Math" panose="02040503050406030204" pitchFamily="18" charset="0"/>
                                </a:rPr>
                                <m:t> </m:t>
                              </m:r>
                            </m:e>
                          </m:nary>
                        </m:den>
                      </m:f>
                    </m:oMath>
                  </m:oMathPara>
                </a14:m>
                <a:endParaRPr lang="hr-HR" sz="2000" dirty="0"/>
              </a:p>
              <a:p>
                <a:pPr>
                  <a:lnSpc>
                    <a:spcPct val="110000"/>
                  </a:lnSpc>
                  <a:spcBef>
                    <a:spcPct val="45000"/>
                  </a:spcBef>
                </a:pPr>
                <a:r>
                  <a:rPr lang="en-US" altLang="en-US" sz="2000" dirty="0" smtClean="0"/>
                  <a:t>b</a:t>
                </a:r>
                <a:r>
                  <a:rPr lang="en-US" altLang="en-US" sz="2000" baseline="-25000" dirty="0" smtClean="0"/>
                  <a:t>0</a:t>
                </a:r>
                <a:r>
                  <a:rPr lang="en-US" altLang="en-US" sz="2000" dirty="0" smtClean="0"/>
                  <a:t> </a:t>
                </a:r>
                <a:r>
                  <a:rPr lang="en-US" altLang="en-US" sz="2000" dirty="0"/>
                  <a:t>is the estimated mean value of Y when the value of X is zero</a:t>
                </a:r>
              </a:p>
              <a:p>
                <a:pPr>
                  <a:lnSpc>
                    <a:spcPct val="110000"/>
                  </a:lnSpc>
                  <a:spcBef>
                    <a:spcPct val="45000"/>
                  </a:spcBef>
                </a:pPr>
                <a:endParaRPr lang="sl-SI" altLang="en-US" sz="1050" dirty="0" smtClean="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0</m:t>
                          </m:r>
                        </m:sub>
                      </m:sSub>
                      <m:r>
                        <a:rPr lang="sl-SI" sz="2000" i="1">
                          <a:latin typeface="Cambria Math" panose="02040503050406030204" pitchFamily="18" charset="0"/>
                        </a:rPr>
                        <m:t>=</m:t>
                      </m:r>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1</m:t>
                          </m:r>
                        </m:sub>
                      </m:sSub>
                      <m:acc>
                        <m:accPr>
                          <m:chr m:val="̅"/>
                          <m:ctrlPr>
                            <a:rPr lang="hr-HR" sz="2000" i="1">
                              <a:latin typeface="Cambria Math" panose="02040503050406030204" pitchFamily="18" charset="0"/>
                            </a:rPr>
                          </m:ctrlPr>
                        </m:accPr>
                        <m:e>
                          <m:r>
                            <a:rPr lang="sl-SI" sz="2000" i="1">
                              <a:latin typeface="Cambria Math" panose="02040503050406030204" pitchFamily="18" charset="0"/>
                            </a:rPr>
                            <m:t>𝑥</m:t>
                          </m:r>
                        </m:e>
                      </m:acc>
                    </m:oMath>
                  </m:oMathPara>
                </a14:m>
                <a:endParaRPr lang="en-US" altLang="en-US" sz="1000" dirty="0"/>
              </a:p>
              <a:p>
                <a:pPr>
                  <a:lnSpc>
                    <a:spcPct val="110000"/>
                  </a:lnSpc>
                  <a:spcBef>
                    <a:spcPct val="45000"/>
                  </a:spcBef>
                </a:pPr>
                <a:endParaRPr lang="en-US" altLang="en-US" dirty="0"/>
              </a:p>
            </p:txBody>
          </p:sp>
        </mc:Choice>
        <mc:Fallback>
          <p:sp>
            <p:nvSpPr>
              <p:cNvPr id="3" name="Rectangle 2"/>
              <p:cNvSpPr>
                <a:spLocks noRot="1" noChangeAspect="1" noMove="1" noResize="1" noEditPoints="1" noAdjustHandles="1" noChangeArrowheads="1" noChangeShapeType="1" noTextEdit="1"/>
              </p:cNvSpPr>
              <p:nvPr/>
            </p:nvSpPr>
            <p:spPr>
              <a:xfrm>
                <a:off x="1608666" y="1902117"/>
                <a:ext cx="8732538" cy="4575933"/>
              </a:xfrm>
              <a:prstGeom prst="rect">
                <a:avLst/>
              </a:prstGeom>
              <a:blipFill>
                <a:blip r:embed="rId2"/>
                <a:stretch>
                  <a:fillRect l="-768" t="-399" r="-768"/>
                </a:stretch>
              </a:blipFill>
            </p:spPr>
            <p:txBody>
              <a:bodyPr/>
              <a:lstStyle/>
              <a:p>
                <a:r>
                  <a:rPr lang="hr-HR">
                    <a:noFill/>
                  </a:rPr>
                  <a:t> </a:t>
                </a:r>
              </a:p>
            </p:txBody>
          </p:sp>
        </mc:Fallback>
      </mc:AlternateContent>
    </p:spTree>
    <p:extLst>
      <p:ext uri="{BB962C8B-B14F-4D97-AF65-F5344CB8AC3E}">
        <p14:creationId xmlns:p14="http://schemas.microsoft.com/office/powerpoint/2010/main" val="329829842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31E1EFDD-DD9F-45DD-BF85-046C587E9AC1}"/>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purl.org/dc/elements/1.1/"/>
    <ds:schemaRef ds:uri="a92fe6ce-cc5e-4661-b3e6-d9d5535f70b5"/>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9bddfac-6dc9-4958-8f35-4d0da3af229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2595</TotalTime>
  <Words>850</Words>
  <Application>Microsoft Office PowerPoint</Application>
  <PresentationFormat>Widescreen</PresentationFormat>
  <Paragraphs>147</Paragraphs>
  <Slides>20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Cambria Math</vt:lpstr>
      <vt:lpstr>Symbol</vt:lpstr>
      <vt:lpstr>Tahoma</vt:lpstr>
      <vt:lpstr>Times New Roman</vt:lpstr>
      <vt:lpstr>TimesNewRoman</vt:lpstr>
      <vt:lpstr>Wingdings</vt:lpstr>
      <vt:lpstr>Motyw pakietu Office</vt:lpstr>
      <vt:lpstr>Equation</vt:lpstr>
      <vt:lpstr>Linear Regression with Single and Multiple Regressors</vt:lpstr>
      <vt:lpstr>Introduction to  Regression Analysis</vt:lpstr>
      <vt:lpstr>Correlation vs. Regression</vt:lpstr>
      <vt:lpstr>Introduction to  Regression Analysis</vt:lpstr>
      <vt:lpstr>Simple Linear Regression Model</vt:lpstr>
      <vt:lpstr>Simple Linear Regression  Model</vt:lpstr>
      <vt:lpstr>Simple Linear Regression Equation (Prediction Line)</vt:lpstr>
      <vt:lpstr>The Least Squares Method</vt:lpstr>
      <vt:lpstr>Interpretation of the  Slope and the Intercept</vt:lpstr>
      <vt:lpstr>Simple Linear Regression  Example</vt:lpstr>
      <vt:lpstr>Simple Linear Regression  Example</vt:lpstr>
      <vt:lpstr>Simple Linear Regression  Example</vt:lpstr>
      <vt:lpstr>Multiple Regression Model</vt:lpstr>
      <vt:lpstr>Regression model and regression equation</vt:lpstr>
      <vt:lpstr>Estimated multiple regression equation</vt:lpstr>
      <vt:lpstr>Simple Multiple Regression  Example</vt:lpstr>
      <vt:lpstr>Simple Multiple Regression  Example</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Benjamin Marcen</cp:lastModifiedBy>
  <cp:revision>34</cp:revision>
  <dcterms:created xsi:type="dcterms:W3CDTF">2023-07-06T12:09:08Z</dcterms:created>
  <dcterms:modified xsi:type="dcterms:W3CDTF">2024-06-06T08:00:05Z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