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92" r:id="rId21"/>
    <p:sldId id="307" r:id="rId22"/>
    <p:sldId id="308" r:id="rId23"/>
    <p:sldId id="309" r:id="rId24"/>
    <p:sldId id="310" r:id="rId25"/>
    <p:sldId id="312" r:id="rId26"/>
    <p:sldId id="313" r:id="rId27"/>
    <p:sldId id="314" r:id="rId28"/>
    <p:sldId id="315" r:id="rId29"/>
    <p:sldId id="316" r:id="rId30"/>
    <p:sldId id="317" r:id="rId31"/>
    <p:sldId id="266" r:id="rId32"/>
    <p:sldId id="263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FFCEFB"/>
    <a:srgbClr val="FFDDFF"/>
    <a:srgbClr val="FFC000"/>
    <a:srgbClr val="FFFF00"/>
    <a:srgbClr val="FFCD99"/>
    <a:srgbClr val="CCFFCC"/>
    <a:srgbClr val="FFCCFF"/>
    <a:srgbClr val="B7DEE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>
        <p:scale>
          <a:sx n="100" d="100"/>
          <a:sy n="100" d="100"/>
        </p:scale>
        <p:origin x="-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A5503-C921-4653-827A-141311A739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6BCB58C-0D47-4199-8FE1-63BDED146729}">
      <dgm:prSet phldrT="[Tekst]"/>
      <dgm:spPr/>
      <dgm:t>
        <a:bodyPr/>
        <a:lstStyle/>
        <a:p>
          <a:r>
            <a:rPr lang="pl-PL" dirty="0" smtClean="0"/>
            <a:t>Transportna logistika</a:t>
          </a:r>
          <a:endParaRPr lang="pl-PL" dirty="0"/>
        </a:p>
      </dgm:t>
    </dgm:pt>
    <dgm:pt modelId="{BC705B10-9DAA-479E-A499-A241B6058CF2}" type="parTrans" cxnId="{2C8CC3B4-7CA9-47A0-870F-3464E1B69D0A}">
      <dgm:prSet/>
      <dgm:spPr/>
      <dgm:t>
        <a:bodyPr/>
        <a:lstStyle/>
        <a:p>
          <a:endParaRPr lang="pl-PL"/>
        </a:p>
      </dgm:t>
    </dgm:pt>
    <dgm:pt modelId="{1EA28DF4-8F1A-4766-A3D7-A8CD9ABEEC74}" type="sibTrans" cxnId="{2C8CC3B4-7CA9-47A0-870F-3464E1B69D0A}">
      <dgm:prSet/>
      <dgm:spPr/>
      <dgm:t>
        <a:bodyPr/>
        <a:lstStyle/>
        <a:p>
          <a:endParaRPr lang="pl-PL"/>
        </a:p>
      </dgm:t>
    </dgm:pt>
    <dgm:pt modelId="{C7ADAC95-F479-45D2-9CB6-DB6C69845A12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smtClean="0"/>
            <a:t>Tovar</a:t>
          </a:r>
          <a:endParaRPr lang="pl-PL" dirty="0"/>
        </a:p>
      </dgm:t>
    </dgm:pt>
    <dgm:pt modelId="{AFC411B0-84B3-44EB-950E-260B25416293}" type="parTrans" cxnId="{A963516A-2971-4624-94D3-D0801B552D7B}">
      <dgm:prSet/>
      <dgm:spPr/>
      <dgm:t>
        <a:bodyPr/>
        <a:lstStyle/>
        <a:p>
          <a:endParaRPr lang="pl-PL"/>
        </a:p>
      </dgm:t>
    </dgm:pt>
    <dgm:pt modelId="{CA1993D2-F61F-4EB0-B754-89C2B1EF5EE3}" type="sibTrans" cxnId="{A963516A-2971-4624-94D3-D0801B552D7B}">
      <dgm:prSet/>
      <dgm:spPr/>
      <dgm:t>
        <a:bodyPr/>
        <a:lstStyle/>
        <a:p>
          <a:endParaRPr lang="pl-PL"/>
        </a:p>
      </dgm:t>
    </dgm:pt>
    <dgm:pt modelId="{57C7A254-3C07-40B4-AE19-2C0A9DF1ACFD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smtClean="0"/>
            <a:t>Konsolidacione stanice</a:t>
          </a:r>
          <a:endParaRPr lang="pl-PL" dirty="0"/>
        </a:p>
      </dgm:t>
    </dgm:pt>
    <dgm:pt modelId="{8547EF8D-EEF2-481B-9B29-7EA43E4B4766}" type="parTrans" cxnId="{0FCCA553-849D-4B52-877D-B7EFE63D6989}">
      <dgm:prSet/>
      <dgm:spPr/>
      <dgm:t>
        <a:bodyPr/>
        <a:lstStyle/>
        <a:p>
          <a:endParaRPr lang="pl-PL"/>
        </a:p>
      </dgm:t>
    </dgm:pt>
    <dgm:pt modelId="{49958844-5865-4AB7-8333-D344A9FD6D66}" type="sibTrans" cxnId="{0FCCA553-849D-4B52-877D-B7EFE63D6989}">
      <dgm:prSet/>
      <dgm:spPr/>
      <dgm:t>
        <a:bodyPr/>
        <a:lstStyle/>
        <a:p>
          <a:endParaRPr lang="pl-PL"/>
        </a:p>
      </dgm:t>
    </dgm:pt>
    <dgm:pt modelId="{72F30FBD-4E45-4727-8623-810C4AE5A803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smtClean="0"/>
            <a:t>Transportna čvorišta</a:t>
          </a:r>
          <a:endParaRPr lang="pl-PL" dirty="0"/>
        </a:p>
      </dgm:t>
    </dgm:pt>
    <dgm:pt modelId="{2BBD6195-7A36-4682-BB08-E74C8D2B5844}" type="parTrans" cxnId="{8F0E06A1-A098-4300-A9E9-BF1335BD85FE}">
      <dgm:prSet/>
      <dgm:spPr/>
      <dgm:t>
        <a:bodyPr/>
        <a:lstStyle/>
        <a:p>
          <a:endParaRPr lang="pl-PL"/>
        </a:p>
      </dgm:t>
    </dgm:pt>
    <dgm:pt modelId="{D4904272-8FE6-4132-9666-10A523D7404E}" type="sibTrans" cxnId="{8F0E06A1-A098-4300-A9E9-BF1335BD85FE}">
      <dgm:prSet/>
      <dgm:spPr/>
      <dgm:t>
        <a:bodyPr/>
        <a:lstStyle/>
        <a:p>
          <a:endParaRPr lang="pl-PL"/>
        </a:p>
      </dgm:t>
    </dgm:pt>
    <dgm:pt modelId="{4099E642-8AED-4D60-875B-689CC4ED74C5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smtClean="0"/>
            <a:t>Transportna mreža</a:t>
          </a:r>
          <a:endParaRPr lang="pl-PL" dirty="0"/>
        </a:p>
      </dgm:t>
    </dgm:pt>
    <dgm:pt modelId="{423E2CD0-7438-4C90-86C3-B76FDB550AC1}" type="parTrans" cxnId="{E95E4430-7BFD-4A7B-8472-1317D80E3A33}">
      <dgm:prSet/>
      <dgm:spPr/>
      <dgm:t>
        <a:bodyPr/>
        <a:lstStyle/>
        <a:p>
          <a:endParaRPr lang="pl-PL"/>
        </a:p>
      </dgm:t>
    </dgm:pt>
    <dgm:pt modelId="{F273EBD1-20C0-44B0-B151-7C42E14489B1}" type="sibTrans" cxnId="{E95E4430-7BFD-4A7B-8472-1317D80E3A33}">
      <dgm:prSet/>
      <dgm:spPr/>
      <dgm:t>
        <a:bodyPr/>
        <a:lstStyle/>
        <a:p>
          <a:endParaRPr lang="pl-PL"/>
        </a:p>
      </dgm:t>
    </dgm:pt>
    <dgm:pt modelId="{A90890E6-56C8-4CB6-BAFF-09761901CB9A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smtClean="0"/>
            <a:t>Vozni park</a:t>
          </a:r>
          <a:endParaRPr lang="pl-PL" dirty="0"/>
        </a:p>
      </dgm:t>
    </dgm:pt>
    <dgm:pt modelId="{D8A629A5-8DAF-4C91-91D9-A5223B92753C}" type="parTrans" cxnId="{25DEF354-90DE-4F97-B2C8-CC1913775715}">
      <dgm:prSet/>
      <dgm:spPr/>
      <dgm:t>
        <a:bodyPr/>
        <a:lstStyle/>
        <a:p>
          <a:endParaRPr lang="pl-PL"/>
        </a:p>
      </dgm:t>
    </dgm:pt>
    <dgm:pt modelId="{A9AB6147-7CF3-4B86-9046-F654AFDDD28A}" type="sibTrans" cxnId="{25DEF354-90DE-4F97-B2C8-CC1913775715}">
      <dgm:prSet/>
      <dgm:spPr/>
      <dgm:t>
        <a:bodyPr/>
        <a:lstStyle/>
        <a:p>
          <a:endParaRPr lang="pl-PL"/>
        </a:p>
      </dgm:t>
    </dgm:pt>
    <dgm:pt modelId="{39863AF2-6920-451C-888C-7C122567C2A0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smtClean="0"/>
            <a:t>Oprema za rukovanje</a:t>
          </a:r>
          <a:endParaRPr lang="pl-PL" dirty="0"/>
        </a:p>
      </dgm:t>
    </dgm:pt>
    <dgm:pt modelId="{CFE06303-A020-4A81-AC7F-31B5351A5FF3}" type="parTrans" cxnId="{8F550364-1FAC-4AAF-A63F-576E0D104BC8}">
      <dgm:prSet/>
      <dgm:spPr/>
      <dgm:t>
        <a:bodyPr/>
        <a:lstStyle/>
        <a:p>
          <a:endParaRPr lang="pl-PL"/>
        </a:p>
      </dgm:t>
    </dgm:pt>
    <dgm:pt modelId="{D6C88F89-D176-4FF0-A2F7-88AA6925CA96}" type="sibTrans" cxnId="{8F550364-1FAC-4AAF-A63F-576E0D104BC8}">
      <dgm:prSet/>
      <dgm:spPr/>
      <dgm:t>
        <a:bodyPr/>
        <a:lstStyle/>
        <a:p>
          <a:endParaRPr lang="pl-PL"/>
        </a:p>
      </dgm:t>
    </dgm:pt>
    <dgm:pt modelId="{CC418194-8C5E-47DE-91A0-33D056929DEC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smtClean="0"/>
            <a:t>Učesnici logističkog procesa</a:t>
          </a:r>
          <a:endParaRPr lang="pl-PL" dirty="0"/>
        </a:p>
      </dgm:t>
    </dgm:pt>
    <dgm:pt modelId="{2927925B-49AD-408F-BAA2-F83B91C0A2EA}" type="parTrans" cxnId="{37679F4C-8DFD-45A1-B76C-ACB050FA2F7F}">
      <dgm:prSet/>
      <dgm:spPr/>
      <dgm:t>
        <a:bodyPr/>
        <a:lstStyle/>
        <a:p>
          <a:endParaRPr lang="pl-PL"/>
        </a:p>
      </dgm:t>
    </dgm:pt>
    <dgm:pt modelId="{76AB0DA5-C74C-478A-8D5E-3BB029D577EC}" type="sibTrans" cxnId="{37679F4C-8DFD-45A1-B76C-ACB050FA2F7F}">
      <dgm:prSet/>
      <dgm:spPr/>
      <dgm:t>
        <a:bodyPr/>
        <a:lstStyle/>
        <a:p>
          <a:endParaRPr lang="pl-PL"/>
        </a:p>
      </dgm:t>
    </dgm:pt>
    <dgm:pt modelId="{A4D1FCE1-4263-4FDA-BD57-52E4C2459AD8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smtClean="0"/>
            <a:t>Transportni kontejneri</a:t>
          </a:r>
          <a:endParaRPr lang="pl-PL" dirty="0"/>
        </a:p>
      </dgm:t>
    </dgm:pt>
    <dgm:pt modelId="{6E55F768-BF17-4F9D-AC13-52922298FCFF}" type="parTrans" cxnId="{B093B3B5-4D94-4BE3-9652-AFF1CEF25739}">
      <dgm:prSet/>
      <dgm:spPr/>
      <dgm:t>
        <a:bodyPr/>
        <a:lstStyle/>
        <a:p>
          <a:endParaRPr lang="pl-PL"/>
        </a:p>
      </dgm:t>
    </dgm:pt>
    <dgm:pt modelId="{7E2EEDEF-47E6-4816-B4FD-C7B660689E77}" type="sibTrans" cxnId="{B093B3B5-4D94-4BE3-9652-AFF1CEF25739}">
      <dgm:prSet/>
      <dgm:spPr/>
      <dgm:t>
        <a:bodyPr/>
        <a:lstStyle/>
        <a:p>
          <a:endParaRPr lang="pl-PL"/>
        </a:p>
      </dgm:t>
    </dgm:pt>
    <dgm:pt modelId="{DAE918B8-7197-40E0-9DA8-AC4D54CBCFF4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 smtClean="0"/>
            <a:t>Pakovanje.</a:t>
          </a:r>
          <a:endParaRPr lang="pl-PL" dirty="0"/>
        </a:p>
      </dgm:t>
    </dgm:pt>
    <dgm:pt modelId="{D4EEA4D3-76D3-4474-B7C0-76711D0CC0AA}" type="parTrans" cxnId="{F5A0128C-E0F9-41BF-8E36-66B0BFECD94A}">
      <dgm:prSet/>
      <dgm:spPr/>
      <dgm:t>
        <a:bodyPr/>
        <a:lstStyle/>
        <a:p>
          <a:endParaRPr lang="pl-PL"/>
        </a:p>
      </dgm:t>
    </dgm:pt>
    <dgm:pt modelId="{968C33C4-0274-475A-AA65-0F45DB922576}" type="sibTrans" cxnId="{F5A0128C-E0F9-41BF-8E36-66B0BFECD94A}">
      <dgm:prSet/>
      <dgm:spPr/>
      <dgm:t>
        <a:bodyPr/>
        <a:lstStyle/>
        <a:p>
          <a:endParaRPr lang="pl-PL"/>
        </a:p>
      </dgm:t>
    </dgm:pt>
    <dgm:pt modelId="{3EF32609-909C-45B3-A223-8CF903F3EAB5}" type="pres">
      <dgm:prSet presAssocID="{0AEA5503-C921-4653-827A-141311A739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4FC443-FC75-4673-97D4-D9A6A2954B6B}" type="pres">
      <dgm:prSet presAssocID="{66BCB58C-0D47-4199-8FE1-63BDED146729}" presName="root1" presStyleCnt="0"/>
      <dgm:spPr/>
    </dgm:pt>
    <dgm:pt modelId="{32C36331-EF12-40C6-A935-DABA16899143}" type="pres">
      <dgm:prSet presAssocID="{66BCB58C-0D47-4199-8FE1-63BDED14672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748ADE-EC87-4831-B0B8-C9CC2D70A114}" type="pres">
      <dgm:prSet presAssocID="{66BCB58C-0D47-4199-8FE1-63BDED146729}" presName="level2hierChild" presStyleCnt="0"/>
      <dgm:spPr/>
    </dgm:pt>
    <dgm:pt modelId="{580B1B7B-F097-4D07-A064-9B1F09695E46}" type="pres">
      <dgm:prSet presAssocID="{AFC411B0-84B3-44EB-950E-260B25416293}" presName="conn2-1" presStyleLbl="parChTrans1D2" presStyleIdx="0" presStyleCnt="9"/>
      <dgm:spPr/>
      <dgm:t>
        <a:bodyPr/>
        <a:lstStyle/>
        <a:p>
          <a:endParaRPr lang="en-US"/>
        </a:p>
      </dgm:t>
    </dgm:pt>
    <dgm:pt modelId="{9D4D6D69-F55B-4251-9DA3-FA4B906BB509}" type="pres">
      <dgm:prSet presAssocID="{AFC411B0-84B3-44EB-950E-260B25416293}" presName="connTx" presStyleLbl="parChTrans1D2" presStyleIdx="0" presStyleCnt="9"/>
      <dgm:spPr/>
      <dgm:t>
        <a:bodyPr/>
        <a:lstStyle/>
        <a:p>
          <a:endParaRPr lang="en-US"/>
        </a:p>
      </dgm:t>
    </dgm:pt>
    <dgm:pt modelId="{68AF93F8-D5D7-45DF-B10D-022F7BB102CA}" type="pres">
      <dgm:prSet presAssocID="{C7ADAC95-F479-45D2-9CB6-DB6C69845A12}" presName="root2" presStyleCnt="0"/>
      <dgm:spPr/>
    </dgm:pt>
    <dgm:pt modelId="{89B16DD4-5995-4FA2-9174-1465724E9388}" type="pres">
      <dgm:prSet presAssocID="{C7ADAC95-F479-45D2-9CB6-DB6C69845A12}" presName="LevelTwoTextNode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47C027-B8E4-4B90-A6B6-7BDD2DE2EA70}" type="pres">
      <dgm:prSet presAssocID="{C7ADAC95-F479-45D2-9CB6-DB6C69845A12}" presName="level3hierChild" presStyleCnt="0"/>
      <dgm:spPr/>
    </dgm:pt>
    <dgm:pt modelId="{A30DF047-BC6C-4D46-931A-AB133A22F02D}" type="pres">
      <dgm:prSet presAssocID="{8547EF8D-EEF2-481B-9B29-7EA43E4B4766}" presName="conn2-1" presStyleLbl="parChTrans1D2" presStyleIdx="1" presStyleCnt="9"/>
      <dgm:spPr/>
      <dgm:t>
        <a:bodyPr/>
        <a:lstStyle/>
        <a:p>
          <a:endParaRPr lang="en-US"/>
        </a:p>
      </dgm:t>
    </dgm:pt>
    <dgm:pt modelId="{6B78ACAF-19D0-4870-873F-6824C54E06C8}" type="pres">
      <dgm:prSet presAssocID="{8547EF8D-EEF2-481B-9B29-7EA43E4B4766}" presName="connTx" presStyleLbl="parChTrans1D2" presStyleIdx="1" presStyleCnt="9"/>
      <dgm:spPr/>
      <dgm:t>
        <a:bodyPr/>
        <a:lstStyle/>
        <a:p>
          <a:endParaRPr lang="en-US"/>
        </a:p>
      </dgm:t>
    </dgm:pt>
    <dgm:pt modelId="{D1D7621E-D066-4546-9589-5E7668442D7D}" type="pres">
      <dgm:prSet presAssocID="{57C7A254-3C07-40B4-AE19-2C0A9DF1ACFD}" presName="root2" presStyleCnt="0"/>
      <dgm:spPr/>
    </dgm:pt>
    <dgm:pt modelId="{128D3C75-6302-479D-8359-4FE68B232276}" type="pres">
      <dgm:prSet presAssocID="{57C7A254-3C07-40B4-AE19-2C0A9DF1ACFD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EB43D-84FD-491C-876B-AE2A487BED0F}" type="pres">
      <dgm:prSet presAssocID="{57C7A254-3C07-40B4-AE19-2C0A9DF1ACFD}" presName="level3hierChild" presStyleCnt="0"/>
      <dgm:spPr/>
    </dgm:pt>
    <dgm:pt modelId="{1C523267-BCF9-45DE-BCBF-2A7C9D2AC090}" type="pres">
      <dgm:prSet presAssocID="{2BBD6195-7A36-4682-BB08-E74C8D2B5844}" presName="conn2-1" presStyleLbl="parChTrans1D2" presStyleIdx="2" presStyleCnt="9"/>
      <dgm:spPr/>
      <dgm:t>
        <a:bodyPr/>
        <a:lstStyle/>
        <a:p>
          <a:endParaRPr lang="en-US"/>
        </a:p>
      </dgm:t>
    </dgm:pt>
    <dgm:pt modelId="{BF69EEC1-4B42-4CDD-9FAB-2A63A3DDBB56}" type="pres">
      <dgm:prSet presAssocID="{2BBD6195-7A36-4682-BB08-E74C8D2B5844}" presName="connTx" presStyleLbl="parChTrans1D2" presStyleIdx="2" presStyleCnt="9"/>
      <dgm:spPr/>
      <dgm:t>
        <a:bodyPr/>
        <a:lstStyle/>
        <a:p>
          <a:endParaRPr lang="en-US"/>
        </a:p>
      </dgm:t>
    </dgm:pt>
    <dgm:pt modelId="{EEAA5907-5338-4439-940F-74083DC23B9D}" type="pres">
      <dgm:prSet presAssocID="{72F30FBD-4E45-4727-8623-810C4AE5A803}" presName="root2" presStyleCnt="0"/>
      <dgm:spPr/>
    </dgm:pt>
    <dgm:pt modelId="{5E98B18F-ECAF-4C30-94EF-857425093E67}" type="pres">
      <dgm:prSet presAssocID="{72F30FBD-4E45-4727-8623-810C4AE5A803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415BF-9C20-4C59-AA88-1E5B98348C58}" type="pres">
      <dgm:prSet presAssocID="{72F30FBD-4E45-4727-8623-810C4AE5A803}" presName="level3hierChild" presStyleCnt="0"/>
      <dgm:spPr/>
    </dgm:pt>
    <dgm:pt modelId="{A08F7414-59AF-4424-AC43-D1A241D2E90D}" type="pres">
      <dgm:prSet presAssocID="{423E2CD0-7438-4C90-86C3-B76FDB550AC1}" presName="conn2-1" presStyleLbl="parChTrans1D2" presStyleIdx="3" presStyleCnt="9"/>
      <dgm:spPr/>
      <dgm:t>
        <a:bodyPr/>
        <a:lstStyle/>
        <a:p>
          <a:endParaRPr lang="en-US"/>
        </a:p>
      </dgm:t>
    </dgm:pt>
    <dgm:pt modelId="{7B1A464C-B83E-4FD4-ADD6-29B1E2E4D7C2}" type="pres">
      <dgm:prSet presAssocID="{423E2CD0-7438-4C90-86C3-B76FDB550AC1}" presName="connTx" presStyleLbl="parChTrans1D2" presStyleIdx="3" presStyleCnt="9"/>
      <dgm:spPr/>
      <dgm:t>
        <a:bodyPr/>
        <a:lstStyle/>
        <a:p>
          <a:endParaRPr lang="en-US"/>
        </a:p>
      </dgm:t>
    </dgm:pt>
    <dgm:pt modelId="{A20FA125-6F63-4C81-A5ED-89274A4FF4D9}" type="pres">
      <dgm:prSet presAssocID="{4099E642-8AED-4D60-875B-689CC4ED74C5}" presName="root2" presStyleCnt="0"/>
      <dgm:spPr/>
    </dgm:pt>
    <dgm:pt modelId="{BB8CFF62-B53B-47AE-9E91-5E308F835188}" type="pres">
      <dgm:prSet presAssocID="{4099E642-8AED-4D60-875B-689CC4ED74C5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42E926-6BD9-45FF-89A6-6EC32ED0B49B}" type="pres">
      <dgm:prSet presAssocID="{4099E642-8AED-4D60-875B-689CC4ED74C5}" presName="level3hierChild" presStyleCnt="0"/>
      <dgm:spPr/>
    </dgm:pt>
    <dgm:pt modelId="{E6BAB16A-2915-4FBF-BD74-7D2DEE0B08F4}" type="pres">
      <dgm:prSet presAssocID="{D8A629A5-8DAF-4C91-91D9-A5223B92753C}" presName="conn2-1" presStyleLbl="parChTrans1D2" presStyleIdx="4" presStyleCnt="9"/>
      <dgm:spPr/>
      <dgm:t>
        <a:bodyPr/>
        <a:lstStyle/>
        <a:p>
          <a:endParaRPr lang="en-US"/>
        </a:p>
      </dgm:t>
    </dgm:pt>
    <dgm:pt modelId="{A0372B0C-2F08-4484-9A4D-BD80D5290003}" type="pres">
      <dgm:prSet presAssocID="{D8A629A5-8DAF-4C91-91D9-A5223B92753C}" presName="connTx" presStyleLbl="parChTrans1D2" presStyleIdx="4" presStyleCnt="9"/>
      <dgm:spPr/>
      <dgm:t>
        <a:bodyPr/>
        <a:lstStyle/>
        <a:p>
          <a:endParaRPr lang="en-US"/>
        </a:p>
      </dgm:t>
    </dgm:pt>
    <dgm:pt modelId="{9B48EB55-A040-490D-A4BC-3A3D8824D1F7}" type="pres">
      <dgm:prSet presAssocID="{A90890E6-56C8-4CB6-BAFF-09761901CB9A}" presName="root2" presStyleCnt="0"/>
      <dgm:spPr/>
    </dgm:pt>
    <dgm:pt modelId="{96D05921-9D74-43A6-9C7E-559C9CEED4D6}" type="pres">
      <dgm:prSet presAssocID="{A90890E6-56C8-4CB6-BAFF-09761901CB9A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D9709-D0EC-4585-9E1A-D5FD0B75DB4E}" type="pres">
      <dgm:prSet presAssocID="{A90890E6-56C8-4CB6-BAFF-09761901CB9A}" presName="level3hierChild" presStyleCnt="0"/>
      <dgm:spPr/>
    </dgm:pt>
    <dgm:pt modelId="{4846CE16-97FF-4C6A-9A8A-7948989A27A4}" type="pres">
      <dgm:prSet presAssocID="{CFE06303-A020-4A81-AC7F-31B5351A5FF3}" presName="conn2-1" presStyleLbl="parChTrans1D2" presStyleIdx="5" presStyleCnt="9"/>
      <dgm:spPr/>
      <dgm:t>
        <a:bodyPr/>
        <a:lstStyle/>
        <a:p>
          <a:endParaRPr lang="en-US"/>
        </a:p>
      </dgm:t>
    </dgm:pt>
    <dgm:pt modelId="{93A641C6-F1BB-4D6F-AA26-BBC7FA0DE80E}" type="pres">
      <dgm:prSet presAssocID="{CFE06303-A020-4A81-AC7F-31B5351A5FF3}" presName="connTx" presStyleLbl="parChTrans1D2" presStyleIdx="5" presStyleCnt="9"/>
      <dgm:spPr/>
      <dgm:t>
        <a:bodyPr/>
        <a:lstStyle/>
        <a:p>
          <a:endParaRPr lang="en-US"/>
        </a:p>
      </dgm:t>
    </dgm:pt>
    <dgm:pt modelId="{08C6A4DE-FCF9-46C0-96D3-82C99AF2672E}" type="pres">
      <dgm:prSet presAssocID="{39863AF2-6920-451C-888C-7C122567C2A0}" presName="root2" presStyleCnt="0"/>
      <dgm:spPr/>
    </dgm:pt>
    <dgm:pt modelId="{2C807540-BA50-4512-BBEF-7F8459AA671F}" type="pres">
      <dgm:prSet presAssocID="{39863AF2-6920-451C-888C-7C122567C2A0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60CA0E-BEF0-4035-B2C8-07F8E589CF5A}" type="pres">
      <dgm:prSet presAssocID="{39863AF2-6920-451C-888C-7C122567C2A0}" presName="level3hierChild" presStyleCnt="0"/>
      <dgm:spPr/>
    </dgm:pt>
    <dgm:pt modelId="{7C4DA0C6-A6E6-4C28-904F-461C2C0AEA13}" type="pres">
      <dgm:prSet presAssocID="{2927925B-49AD-408F-BAA2-F83B91C0A2EA}" presName="conn2-1" presStyleLbl="parChTrans1D2" presStyleIdx="6" presStyleCnt="9"/>
      <dgm:spPr/>
      <dgm:t>
        <a:bodyPr/>
        <a:lstStyle/>
        <a:p>
          <a:endParaRPr lang="en-US"/>
        </a:p>
      </dgm:t>
    </dgm:pt>
    <dgm:pt modelId="{EA3D32BB-B946-4409-B59F-DD102B09845D}" type="pres">
      <dgm:prSet presAssocID="{2927925B-49AD-408F-BAA2-F83B91C0A2EA}" presName="connTx" presStyleLbl="parChTrans1D2" presStyleIdx="6" presStyleCnt="9"/>
      <dgm:spPr/>
      <dgm:t>
        <a:bodyPr/>
        <a:lstStyle/>
        <a:p>
          <a:endParaRPr lang="en-US"/>
        </a:p>
      </dgm:t>
    </dgm:pt>
    <dgm:pt modelId="{58251088-A4B3-4F30-9325-0E43D768D660}" type="pres">
      <dgm:prSet presAssocID="{CC418194-8C5E-47DE-91A0-33D056929DEC}" presName="root2" presStyleCnt="0"/>
      <dgm:spPr/>
    </dgm:pt>
    <dgm:pt modelId="{D98DA43A-E964-4BF6-8A51-4B71DB51CDBD}" type="pres">
      <dgm:prSet presAssocID="{CC418194-8C5E-47DE-91A0-33D056929DEC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D3C245-DCCF-436F-A91E-4D1872DE0436}" type="pres">
      <dgm:prSet presAssocID="{CC418194-8C5E-47DE-91A0-33D056929DEC}" presName="level3hierChild" presStyleCnt="0"/>
      <dgm:spPr/>
    </dgm:pt>
    <dgm:pt modelId="{00E6E530-71D1-476F-979D-8AB15A871DC6}" type="pres">
      <dgm:prSet presAssocID="{6E55F768-BF17-4F9D-AC13-52922298FCFF}" presName="conn2-1" presStyleLbl="parChTrans1D2" presStyleIdx="7" presStyleCnt="9"/>
      <dgm:spPr/>
      <dgm:t>
        <a:bodyPr/>
        <a:lstStyle/>
        <a:p>
          <a:endParaRPr lang="en-US"/>
        </a:p>
      </dgm:t>
    </dgm:pt>
    <dgm:pt modelId="{C4E71267-88C2-40A2-8C35-4F73B140A540}" type="pres">
      <dgm:prSet presAssocID="{6E55F768-BF17-4F9D-AC13-52922298FCF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CE13133-E611-4E63-A8D0-FBD188729611}" type="pres">
      <dgm:prSet presAssocID="{A4D1FCE1-4263-4FDA-BD57-52E4C2459AD8}" presName="root2" presStyleCnt="0"/>
      <dgm:spPr/>
    </dgm:pt>
    <dgm:pt modelId="{0810E3BC-D9EC-43E9-8883-61B7B0F714AE}" type="pres">
      <dgm:prSet presAssocID="{A4D1FCE1-4263-4FDA-BD57-52E4C2459AD8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00C976-4E2D-415A-A613-CD0BD7A8C083}" type="pres">
      <dgm:prSet presAssocID="{A4D1FCE1-4263-4FDA-BD57-52E4C2459AD8}" presName="level3hierChild" presStyleCnt="0"/>
      <dgm:spPr/>
    </dgm:pt>
    <dgm:pt modelId="{5555940E-4D32-4A00-AA97-F1FC14D456BA}" type="pres">
      <dgm:prSet presAssocID="{D4EEA4D3-76D3-4474-B7C0-76711D0CC0AA}" presName="conn2-1" presStyleLbl="parChTrans1D2" presStyleIdx="8" presStyleCnt="9"/>
      <dgm:spPr/>
      <dgm:t>
        <a:bodyPr/>
        <a:lstStyle/>
        <a:p>
          <a:endParaRPr lang="en-US"/>
        </a:p>
      </dgm:t>
    </dgm:pt>
    <dgm:pt modelId="{A48FCD83-58F6-4A92-8AF1-0ED54AAEBA7C}" type="pres">
      <dgm:prSet presAssocID="{D4EEA4D3-76D3-4474-B7C0-76711D0CC0AA}" presName="connTx" presStyleLbl="parChTrans1D2" presStyleIdx="8" presStyleCnt="9"/>
      <dgm:spPr/>
      <dgm:t>
        <a:bodyPr/>
        <a:lstStyle/>
        <a:p>
          <a:endParaRPr lang="en-US"/>
        </a:p>
      </dgm:t>
    </dgm:pt>
    <dgm:pt modelId="{7006E0FE-771C-4921-884B-8923BB1BD027}" type="pres">
      <dgm:prSet presAssocID="{DAE918B8-7197-40E0-9DA8-AC4D54CBCFF4}" presName="root2" presStyleCnt="0"/>
      <dgm:spPr/>
    </dgm:pt>
    <dgm:pt modelId="{6B540F87-C1F1-4E93-91EB-0B6E39903CA2}" type="pres">
      <dgm:prSet presAssocID="{DAE918B8-7197-40E0-9DA8-AC4D54CBCFF4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8BD37B-7B0E-4657-9C07-D17BD5A8E53F}" type="pres">
      <dgm:prSet presAssocID="{DAE918B8-7197-40E0-9DA8-AC4D54CBCFF4}" presName="level3hierChild" presStyleCnt="0"/>
      <dgm:spPr/>
    </dgm:pt>
  </dgm:ptLst>
  <dgm:cxnLst>
    <dgm:cxn modelId="{34893D0A-D8C7-47E2-B936-FD3CC48D9DB7}" type="presOf" srcId="{AFC411B0-84B3-44EB-950E-260B25416293}" destId="{580B1B7B-F097-4D07-A064-9B1F09695E46}" srcOrd="0" destOrd="0" presId="urn:microsoft.com/office/officeart/2008/layout/HorizontalMultiLevelHierarchy"/>
    <dgm:cxn modelId="{6BDDA5C4-D007-4A5F-94BC-F9BA4AB77A41}" type="presOf" srcId="{D4EEA4D3-76D3-4474-B7C0-76711D0CC0AA}" destId="{A48FCD83-58F6-4A92-8AF1-0ED54AAEBA7C}" srcOrd="1" destOrd="0" presId="urn:microsoft.com/office/officeart/2008/layout/HorizontalMultiLevelHierarchy"/>
    <dgm:cxn modelId="{5213BC88-C0D5-4196-AC03-85BF346194B4}" type="presOf" srcId="{CFE06303-A020-4A81-AC7F-31B5351A5FF3}" destId="{4846CE16-97FF-4C6A-9A8A-7948989A27A4}" srcOrd="0" destOrd="0" presId="urn:microsoft.com/office/officeart/2008/layout/HorizontalMultiLevelHierarchy"/>
    <dgm:cxn modelId="{DC48DAD5-FDAA-4BCD-AD3E-668EC0751869}" type="presOf" srcId="{66BCB58C-0D47-4199-8FE1-63BDED146729}" destId="{32C36331-EF12-40C6-A935-DABA16899143}" srcOrd="0" destOrd="0" presId="urn:microsoft.com/office/officeart/2008/layout/HorizontalMultiLevelHierarchy"/>
    <dgm:cxn modelId="{E23212BF-1BFC-404B-8C62-35E9BED9C8E1}" type="presOf" srcId="{39863AF2-6920-451C-888C-7C122567C2A0}" destId="{2C807540-BA50-4512-BBEF-7F8459AA671F}" srcOrd="0" destOrd="0" presId="urn:microsoft.com/office/officeart/2008/layout/HorizontalMultiLevelHierarchy"/>
    <dgm:cxn modelId="{1F1AEE89-75B7-4B87-8EAF-314C206D0F7B}" type="presOf" srcId="{6E55F768-BF17-4F9D-AC13-52922298FCFF}" destId="{C4E71267-88C2-40A2-8C35-4F73B140A540}" srcOrd="1" destOrd="0" presId="urn:microsoft.com/office/officeart/2008/layout/HorizontalMultiLevelHierarchy"/>
    <dgm:cxn modelId="{F8FBAC43-F56B-4C3C-BEB2-FCC08CD4CD55}" type="presOf" srcId="{C7ADAC95-F479-45D2-9CB6-DB6C69845A12}" destId="{89B16DD4-5995-4FA2-9174-1465724E9388}" srcOrd="0" destOrd="0" presId="urn:microsoft.com/office/officeart/2008/layout/HorizontalMultiLevelHierarchy"/>
    <dgm:cxn modelId="{6EC619CE-FD9B-4CF0-839A-B0DA3FE5E7BF}" type="presOf" srcId="{CFE06303-A020-4A81-AC7F-31B5351A5FF3}" destId="{93A641C6-F1BB-4D6F-AA26-BBC7FA0DE80E}" srcOrd="1" destOrd="0" presId="urn:microsoft.com/office/officeart/2008/layout/HorizontalMultiLevelHierarchy"/>
    <dgm:cxn modelId="{EAE81856-FF0F-4C7B-AC87-0120F6C240D8}" type="presOf" srcId="{8547EF8D-EEF2-481B-9B29-7EA43E4B4766}" destId="{6B78ACAF-19D0-4870-873F-6824C54E06C8}" srcOrd="1" destOrd="0" presId="urn:microsoft.com/office/officeart/2008/layout/HorizontalMultiLevelHierarchy"/>
    <dgm:cxn modelId="{8F550364-1FAC-4AAF-A63F-576E0D104BC8}" srcId="{66BCB58C-0D47-4199-8FE1-63BDED146729}" destId="{39863AF2-6920-451C-888C-7C122567C2A0}" srcOrd="5" destOrd="0" parTransId="{CFE06303-A020-4A81-AC7F-31B5351A5FF3}" sibTransId="{D6C88F89-D176-4FF0-A2F7-88AA6925CA96}"/>
    <dgm:cxn modelId="{101A0573-62A6-48FB-B6C5-18DFFE72E58E}" type="presOf" srcId="{423E2CD0-7438-4C90-86C3-B76FDB550AC1}" destId="{A08F7414-59AF-4424-AC43-D1A241D2E90D}" srcOrd="0" destOrd="0" presId="urn:microsoft.com/office/officeart/2008/layout/HorizontalMultiLevelHierarchy"/>
    <dgm:cxn modelId="{25DEF354-90DE-4F97-B2C8-CC1913775715}" srcId="{66BCB58C-0D47-4199-8FE1-63BDED146729}" destId="{A90890E6-56C8-4CB6-BAFF-09761901CB9A}" srcOrd="4" destOrd="0" parTransId="{D8A629A5-8DAF-4C91-91D9-A5223B92753C}" sibTransId="{A9AB6147-7CF3-4B86-9046-F654AFDDD28A}"/>
    <dgm:cxn modelId="{56477535-5523-44F9-9F69-89E1AE23ED1D}" type="presOf" srcId="{57C7A254-3C07-40B4-AE19-2C0A9DF1ACFD}" destId="{128D3C75-6302-479D-8359-4FE68B232276}" srcOrd="0" destOrd="0" presId="urn:microsoft.com/office/officeart/2008/layout/HorizontalMultiLevelHierarchy"/>
    <dgm:cxn modelId="{CCC2C843-955B-4781-923C-AB6F489EA966}" type="presOf" srcId="{2927925B-49AD-408F-BAA2-F83B91C0A2EA}" destId="{EA3D32BB-B946-4409-B59F-DD102B09845D}" srcOrd="1" destOrd="0" presId="urn:microsoft.com/office/officeart/2008/layout/HorizontalMultiLevelHierarchy"/>
    <dgm:cxn modelId="{F53DE358-E942-4DC5-9C4C-2FA4FD029EA9}" type="presOf" srcId="{8547EF8D-EEF2-481B-9B29-7EA43E4B4766}" destId="{A30DF047-BC6C-4D46-931A-AB133A22F02D}" srcOrd="0" destOrd="0" presId="urn:microsoft.com/office/officeart/2008/layout/HorizontalMultiLevelHierarchy"/>
    <dgm:cxn modelId="{7C8E6D3A-4402-4939-986D-78E6522EC8F3}" type="presOf" srcId="{72F30FBD-4E45-4727-8623-810C4AE5A803}" destId="{5E98B18F-ECAF-4C30-94EF-857425093E67}" srcOrd="0" destOrd="0" presId="urn:microsoft.com/office/officeart/2008/layout/HorizontalMultiLevelHierarchy"/>
    <dgm:cxn modelId="{D72EAC72-2EC4-486C-9053-6A3DE2600B34}" type="presOf" srcId="{CC418194-8C5E-47DE-91A0-33D056929DEC}" destId="{D98DA43A-E964-4BF6-8A51-4B71DB51CDBD}" srcOrd="0" destOrd="0" presId="urn:microsoft.com/office/officeart/2008/layout/HorizontalMultiLevelHierarchy"/>
    <dgm:cxn modelId="{2C8CC3B4-7CA9-47A0-870F-3464E1B69D0A}" srcId="{0AEA5503-C921-4653-827A-141311A7399D}" destId="{66BCB58C-0D47-4199-8FE1-63BDED146729}" srcOrd="0" destOrd="0" parTransId="{BC705B10-9DAA-479E-A499-A241B6058CF2}" sibTransId="{1EA28DF4-8F1A-4766-A3D7-A8CD9ABEEC74}"/>
    <dgm:cxn modelId="{3048DA73-DF7B-4A3D-BAD4-086BADCD9990}" type="presOf" srcId="{D4EEA4D3-76D3-4474-B7C0-76711D0CC0AA}" destId="{5555940E-4D32-4A00-AA97-F1FC14D456BA}" srcOrd="0" destOrd="0" presId="urn:microsoft.com/office/officeart/2008/layout/HorizontalMultiLevelHierarchy"/>
    <dgm:cxn modelId="{A963516A-2971-4624-94D3-D0801B552D7B}" srcId="{66BCB58C-0D47-4199-8FE1-63BDED146729}" destId="{C7ADAC95-F479-45D2-9CB6-DB6C69845A12}" srcOrd="0" destOrd="0" parTransId="{AFC411B0-84B3-44EB-950E-260B25416293}" sibTransId="{CA1993D2-F61F-4EB0-B754-89C2B1EF5EE3}"/>
    <dgm:cxn modelId="{8F0E06A1-A098-4300-A9E9-BF1335BD85FE}" srcId="{66BCB58C-0D47-4199-8FE1-63BDED146729}" destId="{72F30FBD-4E45-4727-8623-810C4AE5A803}" srcOrd="2" destOrd="0" parTransId="{2BBD6195-7A36-4682-BB08-E74C8D2B5844}" sibTransId="{D4904272-8FE6-4132-9666-10A523D7404E}"/>
    <dgm:cxn modelId="{05996094-6EF8-4A60-A92A-3A03F042351A}" type="presOf" srcId="{D8A629A5-8DAF-4C91-91D9-A5223B92753C}" destId="{E6BAB16A-2915-4FBF-BD74-7D2DEE0B08F4}" srcOrd="0" destOrd="0" presId="urn:microsoft.com/office/officeart/2008/layout/HorizontalMultiLevelHierarchy"/>
    <dgm:cxn modelId="{D450AF52-A2EE-4DE9-A48A-786C87D97F01}" type="presOf" srcId="{A4D1FCE1-4263-4FDA-BD57-52E4C2459AD8}" destId="{0810E3BC-D9EC-43E9-8883-61B7B0F714AE}" srcOrd="0" destOrd="0" presId="urn:microsoft.com/office/officeart/2008/layout/HorizontalMultiLevelHierarchy"/>
    <dgm:cxn modelId="{4C32A72C-DA64-4D18-B2D7-5E8ACFACF73D}" type="presOf" srcId="{2BBD6195-7A36-4682-BB08-E74C8D2B5844}" destId="{1C523267-BCF9-45DE-BCBF-2A7C9D2AC090}" srcOrd="0" destOrd="0" presId="urn:microsoft.com/office/officeart/2008/layout/HorizontalMultiLevelHierarchy"/>
    <dgm:cxn modelId="{74CA67F0-2351-4B9F-8D85-21EB49F0D5A3}" type="presOf" srcId="{2927925B-49AD-408F-BAA2-F83B91C0A2EA}" destId="{7C4DA0C6-A6E6-4C28-904F-461C2C0AEA13}" srcOrd="0" destOrd="0" presId="urn:microsoft.com/office/officeart/2008/layout/HorizontalMultiLevelHierarchy"/>
    <dgm:cxn modelId="{41514A97-CAC7-406A-84C3-5BB106181F67}" type="presOf" srcId="{D8A629A5-8DAF-4C91-91D9-A5223B92753C}" destId="{A0372B0C-2F08-4484-9A4D-BD80D5290003}" srcOrd="1" destOrd="0" presId="urn:microsoft.com/office/officeart/2008/layout/HorizontalMultiLevelHierarchy"/>
    <dgm:cxn modelId="{49136044-03BB-4876-ABCD-123019B06E97}" type="presOf" srcId="{DAE918B8-7197-40E0-9DA8-AC4D54CBCFF4}" destId="{6B540F87-C1F1-4E93-91EB-0B6E39903CA2}" srcOrd="0" destOrd="0" presId="urn:microsoft.com/office/officeart/2008/layout/HorizontalMultiLevelHierarchy"/>
    <dgm:cxn modelId="{E95E4430-7BFD-4A7B-8472-1317D80E3A33}" srcId="{66BCB58C-0D47-4199-8FE1-63BDED146729}" destId="{4099E642-8AED-4D60-875B-689CC4ED74C5}" srcOrd="3" destOrd="0" parTransId="{423E2CD0-7438-4C90-86C3-B76FDB550AC1}" sibTransId="{F273EBD1-20C0-44B0-B151-7C42E14489B1}"/>
    <dgm:cxn modelId="{DC3B746E-2155-41F5-858F-5BAD7DA81272}" type="presOf" srcId="{4099E642-8AED-4D60-875B-689CC4ED74C5}" destId="{BB8CFF62-B53B-47AE-9E91-5E308F835188}" srcOrd="0" destOrd="0" presId="urn:microsoft.com/office/officeart/2008/layout/HorizontalMultiLevelHierarchy"/>
    <dgm:cxn modelId="{B093B3B5-4D94-4BE3-9652-AFF1CEF25739}" srcId="{66BCB58C-0D47-4199-8FE1-63BDED146729}" destId="{A4D1FCE1-4263-4FDA-BD57-52E4C2459AD8}" srcOrd="7" destOrd="0" parTransId="{6E55F768-BF17-4F9D-AC13-52922298FCFF}" sibTransId="{7E2EEDEF-47E6-4816-B4FD-C7B660689E77}"/>
    <dgm:cxn modelId="{DA29D1E8-5A84-40DB-9E2B-AD844AEEFB6F}" type="presOf" srcId="{6E55F768-BF17-4F9D-AC13-52922298FCFF}" destId="{00E6E530-71D1-476F-979D-8AB15A871DC6}" srcOrd="0" destOrd="0" presId="urn:microsoft.com/office/officeart/2008/layout/HorizontalMultiLevelHierarchy"/>
    <dgm:cxn modelId="{609E73FF-953C-459A-9F0E-B7806A9FDB12}" type="presOf" srcId="{0AEA5503-C921-4653-827A-141311A7399D}" destId="{3EF32609-909C-45B3-A223-8CF903F3EAB5}" srcOrd="0" destOrd="0" presId="urn:microsoft.com/office/officeart/2008/layout/HorizontalMultiLevelHierarchy"/>
    <dgm:cxn modelId="{37679F4C-8DFD-45A1-B76C-ACB050FA2F7F}" srcId="{66BCB58C-0D47-4199-8FE1-63BDED146729}" destId="{CC418194-8C5E-47DE-91A0-33D056929DEC}" srcOrd="6" destOrd="0" parTransId="{2927925B-49AD-408F-BAA2-F83B91C0A2EA}" sibTransId="{76AB0DA5-C74C-478A-8D5E-3BB029D577EC}"/>
    <dgm:cxn modelId="{3BF11A87-15BD-4FA1-B75B-08A7BFE01B06}" type="presOf" srcId="{AFC411B0-84B3-44EB-950E-260B25416293}" destId="{9D4D6D69-F55B-4251-9DA3-FA4B906BB509}" srcOrd="1" destOrd="0" presId="urn:microsoft.com/office/officeart/2008/layout/HorizontalMultiLevelHierarchy"/>
    <dgm:cxn modelId="{0FCCA553-849D-4B52-877D-B7EFE63D6989}" srcId="{66BCB58C-0D47-4199-8FE1-63BDED146729}" destId="{57C7A254-3C07-40B4-AE19-2C0A9DF1ACFD}" srcOrd="1" destOrd="0" parTransId="{8547EF8D-EEF2-481B-9B29-7EA43E4B4766}" sibTransId="{49958844-5865-4AB7-8333-D344A9FD6D66}"/>
    <dgm:cxn modelId="{8B4F5137-F160-490C-AE2B-7BDB1564877F}" type="presOf" srcId="{2BBD6195-7A36-4682-BB08-E74C8D2B5844}" destId="{BF69EEC1-4B42-4CDD-9FAB-2A63A3DDBB56}" srcOrd="1" destOrd="0" presId="urn:microsoft.com/office/officeart/2008/layout/HorizontalMultiLevelHierarchy"/>
    <dgm:cxn modelId="{1B7CD8B9-9AB6-4232-B964-A71D7FF521C2}" type="presOf" srcId="{423E2CD0-7438-4C90-86C3-B76FDB550AC1}" destId="{7B1A464C-B83E-4FD4-ADD6-29B1E2E4D7C2}" srcOrd="1" destOrd="0" presId="urn:microsoft.com/office/officeart/2008/layout/HorizontalMultiLevelHierarchy"/>
    <dgm:cxn modelId="{F5A0128C-E0F9-41BF-8E36-66B0BFECD94A}" srcId="{66BCB58C-0D47-4199-8FE1-63BDED146729}" destId="{DAE918B8-7197-40E0-9DA8-AC4D54CBCFF4}" srcOrd="8" destOrd="0" parTransId="{D4EEA4D3-76D3-4474-B7C0-76711D0CC0AA}" sibTransId="{968C33C4-0274-475A-AA65-0F45DB922576}"/>
    <dgm:cxn modelId="{DF74C1E1-43A8-4CDE-8604-5D6CE5B6B2B2}" type="presOf" srcId="{A90890E6-56C8-4CB6-BAFF-09761901CB9A}" destId="{96D05921-9D74-43A6-9C7E-559C9CEED4D6}" srcOrd="0" destOrd="0" presId="urn:microsoft.com/office/officeart/2008/layout/HorizontalMultiLevelHierarchy"/>
    <dgm:cxn modelId="{A92128E2-B089-4E10-AA04-E6D570151ACD}" type="presParOf" srcId="{3EF32609-909C-45B3-A223-8CF903F3EAB5}" destId="{FA4FC443-FC75-4673-97D4-D9A6A2954B6B}" srcOrd="0" destOrd="0" presId="urn:microsoft.com/office/officeart/2008/layout/HorizontalMultiLevelHierarchy"/>
    <dgm:cxn modelId="{31C60318-552F-4AB2-ABCA-809EEF2FFFBE}" type="presParOf" srcId="{FA4FC443-FC75-4673-97D4-D9A6A2954B6B}" destId="{32C36331-EF12-40C6-A935-DABA16899143}" srcOrd="0" destOrd="0" presId="urn:microsoft.com/office/officeart/2008/layout/HorizontalMultiLevelHierarchy"/>
    <dgm:cxn modelId="{43EDB3AE-B038-4DB4-84D9-7A3BB707718E}" type="presParOf" srcId="{FA4FC443-FC75-4673-97D4-D9A6A2954B6B}" destId="{C0748ADE-EC87-4831-B0B8-C9CC2D70A114}" srcOrd="1" destOrd="0" presId="urn:microsoft.com/office/officeart/2008/layout/HorizontalMultiLevelHierarchy"/>
    <dgm:cxn modelId="{56366CAB-1AB6-488A-A663-6D2F8F3D0F90}" type="presParOf" srcId="{C0748ADE-EC87-4831-B0B8-C9CC2D70A114}" destId="{580B1B7B-F097-4D07-A064-9B1F09695E46}" srcOrd="0" destOrd="0" presId="urn:microsoft.com/office/officeart/2008/layout/HorizontalMultiLevelHierarchy"/>
    <dgm:cxn modelId="{ACB3FFF5-A65E-4B7C-BEE4-A1C39451313D}" type="presParOf" srcId="{580B1B7B-F097-4D07-A064-9B1F09695E46}" destId="{9D4D6D69-F55B-4251-9DA3-FA4B906BB509}" srcOrd="0" destOrd="0" presId="urn:microsoft.com/office/officeart/2008/layout/HorizontalMultiLevelHierarchy"/>
    <dgm:cxn modelId="{451C7178-3598-4EE1-A72E-D8E77700F5A5}" type="presParOf" srcId="{C0748ADE-EC87-4831-B0B8-C9CC2D70A114}" destId="{68AF93F8-D5D7-45DF-B10D-022F7BB102CA}" srcOrd="1" destOrd="0" presId="urn:microsoft.com/office/officeart/2008/layout/HorizontalMultiLevelHierarchy"/>
    <dgm:cxn modelId="{BB127DFD-F9D6-4C04-B25F-CAC3BBCBF7B9}" type="presParOf" srcId="{68AF93F8-D5D7-45DF-B10D-022F7BB102CA}" destId="{89B16DD4-5995-4FA2-9174-1465724E9388}" srcOrd="0" destOrd="0" presId="urn:microsoft.com/office/officeart/2008/layout/HorizontalMultiLevelHierarchy"/>
    <dgm:cxn modelId="{957C996C-36C0-4F0B-844D-8F1BED457F51}" type="presParOf" srcId="{68AF93F8-D5D7-45DF-B10D-022F7BB102CA}" destId="{4347C027-B8E4-4B90-A6B6-7BDD2DE2EA70}" srcOrd="1" destOrd="0" presId="urn:microsoft.com/office/officeart/2008/layout/HorizontalMultiLevelHierarchy"/>
    <dgm:cxn modelId="{B25046A7-A849-43F5-9655-4106E9D8B14A}" type="presParOf" srcId="{C0748ADE-EC87-4831-B0B8-C9CC2D70A114}" destId="{A30DF047-BC6C-4D46-931A-AB133A22F02D}" srcOrd="2" destOrd="0" presId="urn:microsoft.com/office/officeart/2008/layout/HorizontalMultiLevelHierarchy"/>
    <dgm:cxn modelId="{4B35152A-5C1C-4496-B86B-C355948637CA}" type="presParOf" srcId="{A30DF047-BC6C-4D46-931A-AB133A22F02D}" destId="{6B78ACAF-19D0-4870-873F-6824C54E06C8}" srcOrd="0" destOrd="0" presId="urn:microsoft.com/office/officeart/2008/layout/HorizontalMultiLevelHierarchy"/>
    <dgm:cxn modelId="{695619CA-3856-4D7B-9785-A218B83CF5B2}" type="presParOf" srcId="{C0748ADE-EC87-4831-B0B8-C9CC2D70A114}" destId="{D1D7621E-D066-4546-9589-5E7668442D7D}" srcOrd="3" destOrd="0" presId="urn:microsoft.com/office/officeart/2008/layout/HorizontalMultiLevelHierarchy"/>
    <dgm:cxn modelId="{365B141E-44FC-4122-91BE-F96EF65A2248}" type="presParOf" srcId="{D1D7621E-D066-4546-9589-5E7668442D7D}" destId="{128D3C75-6302-479D-8359-4FE68B232276}" srcOrd="0" destOrd="0" presId="urn:microsoft.com/office/officeart/2008/layout/HorizontalMultiLevelHierarchy"/>
    <dgm:cxn modelId="{01AE7FF8-9793-4D9F-B635-75C3B97C9140}" type="presParOf" srcId="{D1D7621E-D066-4546-9589-5E7668442D7D}" destId="{8B3EB43D-84FD-491C-876B-AE2A487BED0F}" srcOrd="1" destOrd="0" presId="urn:microsoft.com/office/officeart/2008/layout/HorizontalMultiLevelHierarchy"/>
    <dgm:cxn modelId="{7C230897-4BC3-40CD-ADF0-F307929E2B43}" type="presParOf" srcId="{C0748ADE-EC87-4831-B0B8-C9CC2D70A114}" destId="{1C523267-BCF9-45DE-BCBF-2A7C9D2AC090}" srcOrd="4" destOrd="0" presId="urn:microsoft.com/office/officeart/2008/layout/HorizontalMultiLevelHierarchy"/>
    <dgm:cxn modelId="{835958D0-4028-4787-BF3D-ED344FE6DAD1}" type="presParOf" srcId="{1C523267-BCF9-45DE-BCBF-2A7C9D2AC090}" destId="{BF69EEC1-4B42-4CDD-9FAB-2A63A3DDBB56}" srcOrd="0" destOrd="0" presId="urn:microsoft.com/office/officeart/2008/layout/HorizontalMultiLevelHierarchy"/>
    <dgm:cxn modelId="{A1F13F0C-0253-4F38-913E-CE3985CB08E7}" type="presParOf" srcId="{C0748ADE-EC87-4831-B0B8-C9CC2D70A114}" destId="{EEAA5907-5338-4439-940F-74083DC23B9D}" srcOrd="5" destOrd="0" presId="urn:microsoft.com/office/officeart/2008/layout/HorizontalMultiLevelHierarchy"/>
    <dgm:cxn modelId="{A84C0E6C-D460-4EF8-9074-2140513C99A1}" type="presParOf" srcId="{EEAA5907-5338-4439-940F-74083DC23B9D}" destId="{5E98B18F-ECAF-4C30-94EF-857425093E67}" srcOrd="0" destOrd="0" presId="urn:microsoft.com/office/officeart/2008/layout/HorizontalMultiLevelHierarchy"/>
    <dgm:cxn modelId="{A0396CE8-AC8D-44F5-86D4-F4D165B43580}" type="presParOf" srcId="{EEAA5907-5338-4439-940F-74083DC23B9D}" destId="{E17415BF-9C20-4C59-AA88-1E5B98348C58}" srcOrd="1" destOrd="0" presId="urn:microsoft.com/office/officeart/2008/layout/HorizontalMultiLevelHierarchy"/>
    <dgm:cxn modelId="{2535EF0D-685B-4C01-9396-1ECF1C2980A6}" type="presParOf" srcId="{C0748ADE-EC87-4831-B0B8-C9CC2D70A114}" destId="{A08F7414-59AF-4424-AC43-D1A241D2E90D}" srcOrd="6" destOrd="0" presId="urn:microsoft.com/office/officeart/2008/layout/HorizontalMultiLevelHierarchy"/>
    <dgm:cxn modelId="{4D51A3C0-BDD9-4345-B8EF-CAA445AE782F}" type="presParOf" srcId="{A08F7414-59AF-4424-AC43-D1A241D2E90D}" destId="{7B1A464C-B83E-4FD4-ADD6-29B1E2E4D7C2}" srcOrd="0" destOrd="0" presId="urn:microsoft.com/office/officeart/2008/layout/HorizontalMultiLevelHierarchy"/>
    <dgm:cxn modelId="{616CD693-B6CA-409C-8AE5-42E9FE706D34}" type="presParOf" srcId="{C0748ADE-EC87-4831-B0B8-C9CC2D70A114}" destId="{A20FA125-6F63-4C81-A5ED-89274A4FF4D9}" srcOrd="7" destOrd="0" presId="urn:microsoft.com/office/officeart/2008/layout/HorizontalMultiLevelHierarchy"/>
    <dgm:cxn modelId="{F3BD50B1-2C18-4801-A81F-E1A2CBEACADE}" type="presParOf" srcId="{A20FA125-6F63-4C81-A5ED-89274A4FF4D9}" destId="{BB8CFF62-B53B-47AE-9E91-5E308F835188}" srcOrd="0" destOrd="0" presId="urn:microsoft.com/office/officeart/2008/layout/HorizontalMultiLevelHierarchy"/>
    <dgm:cxn modelId="{69AC5854-CA40-4D75-BBC6-3726E86A74A4}" type="presParOf" srcId="{A20FA125-6F63-4C81-A5ED-89274A4FF4D9}" destId="{5542E926-6BD9-45FF-89A6-6EC32ED0B49B}" srcOrd="1" destOrd="0" presId="urn:microsoft.com/office/officeart/2008/layout/HorizontalMultiLevelHierarchy"/>
    <dgm:cxn modelId="{823B0B39-3740-4F7F-B9CB-2ADAA89572BD}" type="presParOf" srcId="{C0748ADE-EC87-4831-B0B8-C9CC2D70A114}" destId="{E6BAB16A-2915-4FBF-BD74-7D2DEE0B08F4}" srcOrd="8" destOrd="0" presId="urn:microsoft.com/office/officeart/2008/layout/HorizontalMultiLevelHierarchy"/>
    <dgm:cxn modelId="{9BE4F680-BC48-491D-9FEE-A4C236F2FC0A}" type="presParOf" srcId="{E6BAB16A-2915-4FBF-BD74-7D2DEE0B08F4}" destId="{A0372B0C-2F08-4484-9A4D-BD80D5290003}" srcOrd="0" destOrd="0" presId="urn:microsoft.com/office/officeart/2008/layout/HorizontalMultiLevelHierarchy"/>
    <dgm:cxn modelId="{694C56D2-38EC-43A2-B60A-A91A3E15FE94}" type="presParOf" srcId="{C0748ADE-EC87-4831-B0B8-C9CC2D70A114}" destId="{9B48EB55-A040-490D-A4BC-3A3D8824D1F7}" srcOrd="9" destOrd="0" presId="urn:microsoft.com/office/officeart/2008/layout/HorizontalMultiLevelHierarchy"/>
    <dgm:cxn modelId="{CDCF7229-0BCE-484D-9447-0DF9AB25C635}" type="presParOf" srcId="{9B48EB55-A040-490D-A4BC-3A3D8824D1F7}" destId="{96D05921-9D74-43A6-9C7E-559C9CEED4D6}" srcOrd="0" destOrd="0" presId="urn:microsoft.com/office/officeart/2008/layout/HorizontalMultiLevelHierarchy"/>
    <dgm:cxn modelId="{D5631CD2-E5AA-4A24-9711-A1696CAADDE0}" type="presParOf" srcId="{9B48EB55-A040-490D-A4BC-3A3D8824D1F7}" destId="{328D9709-D0EC-4585-9E1A-D5FD0B75DB4E}" srcOrd="1" destOrd="0" presId="urn:microsoft.com/office/officeart/2008/layout/HorizontalMultiLevelHierarchy"/>
    <dgm:cxn modelId="{0F0BFF7D-D5AA-4E04-9C7D-62E1B31E1188}" type="presParOf" srcId="{C0748ADE-EC87-4831-B0B8-C9CC2D70A114}" destId="{4846CE16-97FF-4C6A-9A8A-7948989A27A4}" srcOrd="10" destOrd="0" presId="urn:microsoft.com/office/officeart/2008/layout/HorizontalMultiLevelHierarchy"/>
    <dgm:cxn modelId="{CC9A2B45-C198-4825-8653-99F833BE6B61}" type="presParOf" srcId="{4846CE16-97FF-4C6A-9A8A-7948989A27A4}" destId="{93A641C6-F1BB-4D6F-AA26-BBC7FA0DE80E}" srcOrd="0" destOrd="0" presId="urn:microsoft.com/office/officeart/2008/layout/HorizontalMultiLevelHierarchy"/>
    <dgm:cxn modelId="{FAD373A3-9F9B-41B3-A755-A4F7C944B615}" type="presParOf" srcId="{C0748ADE-EC87-4831-B0B8-C9CC2D70A114}" destId="{08C6A4DE-FCF9-46C0-96D3-82C99AF2672E}" srcOrd="11" destOrd="0" presId="urn:microsoft.com/office/officeart/2008/layout/HorizontalMultiLevelHierarchy"/>
    <dgm:cxn modelId="{663B8284-0468-4F13-9380-4472D4192B65}" type="presParOf" srcId="{08C6A4DE-FCF9-46C0-96D3-82C99AF2672E}" destId="{2C807540-BA50-4512-BBEF-7F8459AA671F}" srcOrd="0" destOrd="0" presId="urn:microsoft.com/office/officeart/2008/layout/HorizontalMultiLevelHierarchy"/>
    <dgm:cxn modelId="{F2FF8BCC-94DF-47A8-A7FD-C3BDF7DC9460}" type="presParOf" srcId="{08C6A4DE-FCF9-46C0-96D3-82C99AF2672E}" destId="{7660CA0E-BEF0-4035-B2C8-07F8E589CF5A}" srcOrd="1" destOrd="0" presId="urn:microsoft.com/office/officeart/2008/layout/HorizontalMultiLevelHierarchy"/>
    <dgm:cxn modelId="{BD660D17-BABD-4E67-8110-B0B9283F37CA}" type="presParOf" srcId="{C0748ADE-EC87-4831-B0B8-C9CC2D70A114}" destId="{7C4DA0C6-A6E6-4C28-904F-461C2C0AEA13}" srcOrd="12" destOrd="0" presId="urn:microsoft.com/office/officeart/2008/layout/HorizontalMultiLevelHierarchy"/>
    <dgm:cxn modelId="{DB75C5B0-DE42-4B88-B269-97657A761BB4}" type="presParOf" srcId="{7C4DA0C6-A6E6-4C28-904F-461C2C0AEA13}" destId="{EA3D32BB-B946-4409-B59F-DD102B09845D}" srcOrd="0" destOrd="0" presId="urn:microsoft.com/office/officeart/2008/layout/HorizontalMultiLevelHierarchy"/>
    <dgm:cxn modelId="{52946037-F653-4154-9539-F0E302C051AB}" type="presParOf" srcId="{C0748ADE-EC87-4831-B0B8-C9CC2D70A114}" destId="{58251088-A4B3-4F30-9325-0E43D768D660}" srcOrd="13" destOrd="0" presId="urn:microsoft.com/office/officeart/2008/layout/HorizontalMultiLevelHierarchy"/>
    <dgm:cxn modelId="{C03ECA74-0028-4DB0-A214-2BCE75883DE9}" type="presParOf" srcId="{58251088-A4B3-4F30-9325-0E43D768D660}" destId="{D98DA43A-E964-4BF6-8A51-4B71DB51CDBD}" srcOrd="0" destOrd="0" presId="urn:microsoft.com/office/officeart/2008/layout/HorizontalMultiLevelHierarchy"/>
    <dgm:cxn modelId="{9C879E04-33B1-4D9E-AE5D-0C3A161D9FD2}" type="presParOf" srcId="{58251088-A4B3-4F30-9325-0E43D768D660}" destId="{F2D3C245-DCCF-436F-A91E-4D1872DE0436}" srcOrd="1" destOrd="0" presId="urn:microsoft.com/office/officeart/2008/layout/HorizontalMultiLevelHierarchy"/>
    <dgm:cxn modelId="{3102CA43-E264-4CB1-AAFD-A18282E7857A}" type="presParOf" srcId="{C0748ADE-EC87-4831-B0B8-C9CC2D70A114}" destId="{00E6E530-71D1-476F-979D-8AB15A871DC6}" srcOrd="14" destOrd="0" presId="urn:microsoft.com/office/officeart/2008/layout/HorizontalMultiLevelHierarchy"/>
    <dgm:cxn modelId="{824A362F-9178-4B57-B30F-8BA563F1191F}" type="presParOf" srcId="{00E6E530-71D1-476F-979D-8AB15A871DC6}" destId="{C4E71267-88C2-40A2-8C35-4F73B140A540}" srcOrd="0" destOrd="0" presId="urn:microsoft.com/office/officeart/2008/layout/HorizontalMultiLevelHierarchy"/>
    <dgm:cxn modelId="{5FBECB82-C51C-4D91-84FB-C8BA31F33D03}" type="presParOf" srcId="{C0748ADE-EC87-4831-B0B8-C9CC2D70A114}" destId="{CCE13133-E611-4E63-A8D0-FBD188729611}" srcOrd="15" destOrd="0" presId="urn:microsoft.com/office/officeart/2008/layout/HorizontalMultiLevelHierarchy"/>
    <dgm:cxn modelId="{45055CBE-F229-44D4-8849-CD4DDE61BC40}" type="presParOf" srcId="{CCE13133-E611-4E63-A8D0-FBD188729611}" destId="{0810E3BC-D9EC-43E9-8883-61B7B0F714AE}" srcOrd="0" destOrd="0" presId="urn:microsoft.com/office/officeart/2008/layout/HorizontalMultiLevelHierarchy"/>
    <dgm:cxn modelId="{57655A2D-5587-45E7-BF99-4049A1A3D2AF}" type="presParOf" srcId="{CCE13133-E611-4E63-A8D0-FBD188729611}" destId="{EC00C976-4E2D-415A-A613-CD0BD7A8C083}" srcOrd="1" destOrd="0" presId="urn:microsoft.com/office/officeart/2008/layout/HorizontalMultiLevelHierarchy"/>
    <dgm:cxn modelId="{C79E07FD-195B-4320-ADB0-AD520E00A453}" type="presParOf" srcId="{C0748ADE-EC87-4831-B0B8-C9CC2D70A114}" destId="{5555940E-4D32-4A00-AA97-F1FC14D456BA}" srcOrd="16" destOrd="0" presId="urn:microsoft.com/office/officeart/2008/layout/HorizontalMultiLevelHierarchy"/>
    <dgm:cxn modelId="{7B798E29-DB60-42B5-B4A2-16D8D0F1DF83}" type="presParOf" srcId="{5555940E-4D32-4A00-AA97-F1FC14D456BA}" destId="{A48FCD83-58F6-4A92-8AF1-0ED54AAEBA7C}" srcOrd="0" destOrd="0" presId="urn:microsoft.com/office/officeart/2008/layout/HorizontalMultiLevelHierarchy"/>
    <dgm:cxn modelId="{F8AFF31D-3DD4-4A9F-8307-DAC121CEE694}" type="presParOf" srcId="{C0748ADE-EC87-4831-B0B8-C9CC2D70A114}" destId="{7006E0FE-771C-4921-884B-8923BB1BD027}" srcOrd="17" destOrd="0" presId="urn:microsoft.com/office/officeart/2008/layout/HorizontalMultiLevelHierarchy"/>
    <dgm:cxn modelId="{DEE563D1-4F31-4600-AEDC-3B103D97C277}" type="presParOf" srcId="{7006E0FE-771C-4921-884B-8923BB1BD027}" destId="{6B540F87-C1F1-4E93-91EB-0B6E39903CA2}" srcOrd="0" destOrd="0" presId="urn:microsoft.com/office/officeart/2008/layout/HorizontalMultiLevelHierarchy"/>
    <dgm:cxn modelId="{E62865CC-5EFD-4006-9708-A6FB13CCF34D}" type="presParOf" srcId="{7006E0FE-771C-4921-884B-8923BB1BD027}" destId="{648BD37B-7B0E-4657-9C07-D17BD5A8E5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672A4-BCB3-42E9-8F8D-385F5687BBD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3F9C02F-B970-4600-B6E3-9196D050529D}">
      <dgm:prSet phldrT="[Tekst]"/>
      <dgm:spPr/>
      <dgm:t>
        <a:bodyPr/>
        <a:lstStyle/>
        <a:p>
          <a:r>
            <a:rPr lang="pl-PL" dirty="0"/>
            <a:t>TSP </a:t>
          </a:r>
          <a:r>
            <a:rPr lang="pl-PL" dirty="0" smtClean="0"/>
            <a:t>solucije</a:t>
          </a:r>
          <a:endParaRPr lang="pl-PL" dirty="0"/>
        </a:p>
      </dgm:t>
    </dgm:pt>
    <dgm:pt modelId="{A81259DF-E6A7-47E4-BB3E-209F4174F16F}" type="parTrans" cxnId="{A97A7286-39F8-4B47-A324-35903DC77833}">
      <dgm:prSet/>
      <dgm:spPr/>
      <dgm:t>
        <a:bodyPr/>
        <a:lstStyle/>
        <a:p>
          <a:endParaRPr lang="pl-PL"/>
        </a:p>
      </dgm:t>
    </dgm:pt>
    <dgm:pt modelId="{5BDBE9E7-D603-48C7-8AA1-FFE206789A11}" type="sibTrans" cxnId="{A97A7286-39F8-4B47-A324-35903DC77833}">
      <dgm:prSet/>
      <dgm:spPr/>
      <dgm:t>
        <a:bodyPr/>
        <a:lstStyle/>
        <a:p>
          <a:endParaRPr lang="pl-PL"/>
        </a:p>
      </dgm:t>
    </dgm:pt>
    <dgm:pt modelId="{2E0DC507-1636-4EFA-86D0-25953FA45E61}">
      <dgm:prSet phldrT="[Tekst]"/>
      <dgm:spPr/>
      <dgm:t>
        <a:bodyPr/>
        <a:lstStyle/>
        <a:p>
          <a:r>
            <a:rPr lang="sr-Latn-RS" dirty="0" smtClean="0"/>
            <a:t>Nivo zaliha proizvoda na svakoj tački slanja</a:t>
          </a:r>
          <a:endParaRPr lang="pl-PL" dirty="0"/>
        </a:p>
      </dgm:t>
    </dgm:pt>
    <dgm:pt modelId="{7279FBC3-1B27-495F-B124-9DA5102ED409}" type="parTrans" cxnId="{A3713D70-502E-430D-958D-8567FC27B247}">
      <dgm:prSet/>
      <dgm:spPr/>
      <dgm:t>
        <a:bodyPr/>
        <a:lstStyle/>
        <a:p>
          <a:endParaRPr lang="pl-PL"/>
        </a:p>
      </dgm:t>
    </dgm:pt>
    <dgm:pt modelId="{C2968E09-95F8-4BE1-AD18-C1B70C8BC5D6}" type="sibTrans" cxnId="{A3713D70-502E-430D-958D-8567FC27B247}">
      <dgm:prSet/>
      <dgm:spPr/>
      <dgm:t>
        <a:bodyPr/>
        <a:lstStyle/>
        <a:p>
          <a:endParaRPr lang="pl-PL"/>
        </a:p>
      </dgm:t>
    </dgm:pt>
    <dgm:pt modelId="{243D686C-02CC-4B55-95FA-807B948B188B}">
      <dgm:prSet phldrT="[Tekst]"/>
      <dgm:spPr/>
      <dgm:t>
        <a:bodyPr/>
        <a:lstStyle/>
        <a:p>
          <a:r>
            <a:rPr lang="sr-Latn-RS" dirty="0" smtClean="0"/>
            <a:t>Obim tražnje na svakom prijemnom mestu</a:t>
          </a:r>
          <a:endParaRPr lang="pl-PL" dirty="0"/>
        </a:p>
      </dgm:t>
    </dgm:pt>
    <dgm:pt modelId="{3D3319A1-BD0B-4F52-8654-08CC52F91E56}" type="parTrans" cxnId="{E9DF0E8F-7C12-4161-84FD-166A00052EF5}">
      <dgm:prSet/>
      <dgm:spPr/>
      <dgm:t>
        <a:bodyPr/>
        <a:lstStyle/>
        <a:p>
          <a:endParaRPr lang="pl-PL"/>
        </a:p>
      </dgm:t>
    </dgm:pt>
    <dgm:pt modelId="{71CE75FC-1C56-48F3-AC49-F037AC1A2280}" type="sibTrans" cxnId="{E9DF0E8F-7C12-4161-84FD-166A00052EF5}">
      <dgm:prSet/>
      <dgm:spPr/>
      <dgm:t>
        <a:bodyPr/>
        <a:lstStyle/>
        <a:p>
          <a:endParaRPr lang="pl-PL"/>
        </a:p>
      </dgm:t>
    </dgm:pt>
    <dgm:pt modelId="{A270BC85-956B-4DB1-8786-986D8150C9ED}">
      <dgm:prSet phldrT="[Tekst]"/>
      <dgm:spPr/>
      <dgm:t>
        <a:bodyPr/>
        <a:lstStyle/>
        <a:p>
          <a:r>
            <a:rPr lang="sr-Latn-RS" dirty="0" smtClean="0"/>
            <a:t>Troškove transporta od svake tačke slanja do svake tačke prijema</a:t>
          </a:r>
          <a:endParaRPr lang="pl-PL" dirty="0"/>
        </a:p>
      </dgm:t>
    </dgm:pt>
    <dgm:pt modelId="{32822FB9-F682-46D3-BC98-BDD71B3B54A1}" type="parTrans" cxnId="{38092332-71C2-4AB1-8FB7-EFAD89581E48}">
      <dgm:prSet/>
      <dgm:spPr/>
      <dgm:t>
        <a:bodyPr/>
        <a:lstStyle/>
        <a:p>
          <a:endParaRPr lang="pl-PL"/>
        </a:p>
      </dgm:t>
    </dgm:pt>
    <dgm:pt modelId="{CCD3307B-F4FA-417C-91D5-53B6EAE6D8A4}" type="sibTrans" cxnId="{38092332-71C2-4AB1-8FB7-EFAD89581E48}">
      <dgm:prSet/>
      <dgm:spPr/>
      <dgm:t>
        <a:bodyPr/>
        <a:lstStyle/>
        <a:p>
          <a:endParaRPr lang="pl-PL"/>
        </a:p>
      </dgm:t>
    </dgm:pt>
    <dgm:pt modelId="{D17BB1F0-1301-43FB-A399-E4E357DD90C6}" type="pres">
      <dgm:prSet presAssocID="{49B672A4-BCB3-42E9-8F8D-385F5687BB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A2B594-144D-4CA8-91BA-7C8F612D1413}" type="pres">
      <dgm:prSet presAssocID="{03F9C02F-B970-4600-B6E3-9196D050529D}" presName="hierRoot1" presStyleCnt="0">
        <dgm:presLayoutVars>
          <dgm:hierBranch val="init"/>
        </dgm:presLayoutVars>
      </dgm:prSet>
      <dgm:spPr/>
    </dgm:pt>
    <dgm:pt modelId="{635B805C-AC30-4A7A-AD99-39314009D32A}" type="pres">
      <dgm:prSet presAssocID="{03F9C02F-B970-4600-B6E3-9196D050529D}" presName="rootComposite1" presStyleCnt="0"/>
      <dgm:spPr/>
    </dgm:pt>
    <dgm:pt modelId="{9D90B3B8-4833-46B4-89CD-254CC30A8249}" type="pres">
      <dgm:prSet presAssocID="{03F9C02F-B970-4600-B6E3-9196D050529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62EF1-782E-4CDE-97E9-8214DA6594F8}" type="pres">
      <dgm:prSet presAssocID="{03F9C02F-B970-4600-B6E3-9196D050529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6CAD11-D89B-4B19-B971-1B41968999BC}" type="pres">
      <dgm:prSet presAssocID="{03F9C02F-B970-4600-B6E3-9196D050529D}" presName="hierChild2" presStyleCnt="0"/>
      <dgm:spPr/>
    </dgm:pt>
    <dgm:pt modelId="{1A374847-6168-44B0-B455-F1D6C305D180}" type="pres">
      <dgm:prSet presAssocID="{7279FBC3-1B27-495F-B124-9DA5102ED40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9BCE9A2-B743-4D92-B71F-066E39367303}" type="pres">
      <dgm:prSet presAssocID="{2E0DC507-1636-4EFA-86D0-25953FA45E61}" presName="hierRoot2" presStyleCnt="0">
        <dgm:presLayoutVars>
          <dgm:hierBranch val="init"/>
        </dgm:presLayoutVars>
      </dgm:prSet>
      <dgm:spPr/>
    </dgm:pt>
    <dgm:pt modelId="{27477E95-689A-40E6-AC77-F901C99FD7E4}" type="pres">
      <dgm:prSet presAssocID="{2E0DC507-1636-4EFA-86D0-25953FA45E61}" presName="rootComposite" presStyleCnt="0"/>
      <dgm:spPr/>
    </dgm:pt>
    <dgm:pt modelId="{7681CC6F-9C7E-4507-81DC-326FCF61BB3F}" type="pres">
      <dgm:prSet presAssocID="{2E0DC507-1636-4EFA-86D0-25953FA45E6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FBF594-51EE-41F4-9E67-ACD242AE2A22}" type="pres">
      <dgm:prSet presAssocID="{2E0DC507-1636-4EFA-86D0-25953FA45E61}" presName="rootConnector" presStyleLbl="node2" presStyleIdx="0" presStyleCnt="3"/>
      <dgm:spPr/>
      <dgm:t>
        <a:bodyPr/>
        <a:lstStyle/>
        <a:p>
          <a:endParaRPr lang="en-US"/>
        </a:p>
      </dgm:t>
    </dgm:pt>
    <dgm:pt modelId="{A0ACC7CD-7E86-4859-8297-8142965FDDD7}" type="pres">
      <dgm:prSet presAssocID="{2E0DC507-1636-4EFA-86D0-25953FA45E61}" presName="hierChild4" presStyleCnt="0"/>
      <dgm:spPr/>
    </dgm:pt>
    <dgm:pt modelId="{A01F0371-A34A-4B52-A0AD-7F075804ADB2}" type="pres">
      <dgm:prSet presAssocID="{2E0DC507-1636-4EFA-86D0-25953FA45E61}" presName="hierChild5" presStyleCnt="0"/>
      <dgm:spPr/>
    </dgm:pt>
    <dgm:pt modelId="{C4D6C380-A97C-434B-A15F-EAC71F345B9B}" type="pres">
      <dgm:prSet presAssocID="{3D3319A1-BD0B-4F52-8654-08CC52F91E5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E894CE2-0675-4182-A063-107CD5801F3B}" type="pres">
      <dgm:prSet presAssocID="{243D686C-02CC-4B55-95FA-807B948B188B}" presName="hierRoot2" presStyleCnt="0">
        <dgm:presLayoutVars>
          <dgm:hierBranch val="init"/>
        </dgm:presLayoutVars>
      </dgm:prSet>
      <dgm:spPr/>
    </dgm:pt>
    <dgm:pt modelId="{0EB1C0D5-D5A9-43D8-9213-0EA7D5783F68}" type="pres">
      <dgm:prSet presAssocID="{243D686C-02CC-4B55-95FA-807B948B188B}" presName="rootComposite" presStyleCnt="0"/>
      <dgm:spPr/>
    </dgm:pt>
    <dgm:pt modelId="{9EA8F204-5FCB-4EE3-B4DB-6C0284D6E7B1}" type="pres">
      <dgm:prSet presAssocID="{243D686C-02CC-4B55-95FA-807B948B188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6A1331-8121-4EB1-A6BC-8249500C081B}" type="pres">
      <dgm:prSet presAssocID="{243D686C-02CC-4B55-95FA-807B948B188B}" presName="rootConnector" presStyleLbl="node2" presStyleIdx="1" presStyleCnt="3"/>
      <dgm:spPr/>
      <dgm:t>
        <a:bodyPr/>
        <a:lstStyle/>
        <a:p>
          <a:endParaRPr lang="en-US"/>
        </a:p>
      </dgm:t>
    </dgm:pt>
    <dgm:pt modelId="{F6694868-39CF-4114-B393-D94F5F033380}" type="pres">
      <dgm:prSet presAssocID="{243D686C-02CC-4B55-95FA-807B948B188B}" presName="hierChild4" presStyleCnt="0"/>
      <dgm:spPr/>
    </dgm:pt>
    <dgm:pt modelId="{3B734B4D-95FC-409C-99DC-CF7158B1A1DE}" type="pres">
      <dgm:prSet presAssocID="{243D686C-02CC-4B55-95FA-807B948B188B}" presName="hierChild5" presStyleCnt="0"/>
      <dgm:spPr/>
    </dgm:pt>
    <dgm:pt modelId="{D370825E-BB8E-4BCE-A448-B42A26936AD0}" type="pres">
      <dgm:prSet presAssocID="{32822FB9-F682-46D3-BC98-BDD71B3B54A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8CA29C93-3078-4C40-8D32-5C7AE220135E}" type="pres">
      <dgm:prSet presAssocID="{A270BC85-956B-4DB1-8786-986D8150C9ED}" presName="hierRoot2" presStyleCnt="0">
        <dgm:presLayoutVars>
          <dgm:hierBranch val="init"/>
        </dgm:presLayoutVars>
      </dgm:prSet>
      <dgm:spPr/>
    </dgm:pt>
    <dgm:pt modelId="{918FEAAA-CE38-4A20-9E68-22879D7323BD}" type="pres">
      <dgm:prSet presAssocID="{A270BC85-956B-4DB1-8786-986D8150C9ED}" presName="rootComposite" presStyleCnt="0"/>
      <dgm:spPr/>
    </dgm:pt>
    <dgm:pt modelId="{4404737F-A209-4454-9514-2CA5C9ADB886}" type="pres">
      <dgm:prSet presAssocID="{A270BC85-956B-4DB1-8786-986D8150C9E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028AEC-5418-42CC-B3AA-ED136F131F54}" type="pres">
      <dgm:prSet presAssocID="{A270BC85-956B-4DB1-8786-986D8150C9ED}" presName="rootConnector" presStyleLbl="node2" presStyleIdx="2" presStyleCnt="3"/>
      <dgm:spPr/>
      <dgm:t>
        <a:bodyPr/>
        <a:lstStyle/>
        <a:p>
          <a:endParaRPr lang="en-US"/>
        </a:p>
      </dgm:t>
    </dgm:pt>
    <dgm:pt modelId="{8F3745E2-9E14-4293-9004-4094F9E2D6AF}" type="pres">
      <dgm:prSet presAssocID="{A270BC85-956B-4DB1-8786-986D8150C9ED}" presName="hierChild4" presStyleCnt="0"/>
      <dgm:spPr/>
    </dgm:pt>
    <dgm:pt modelId="{B65CD7EF-E919-419D-BAD1-F80A1780CDD3}" type="pres">
      <dgm:prSet presAssocID="{A270BC85-956B-4DB1-8786-986D8150C9ED}" presName="hierChild5" presStyleCnt="0"/>
      <dgm:spPr/>
    </dgm:pt>
    <dgm:pt modelId="{0878DEE5-0C52-44A6-AAFF-A254E278BB76}" type="pres">
      <dgm:prSet presAssocID="{03F9C02F-B970-4600-B6E3-9196D050529D}" presName="hierChild3" presStyleCnt="0"/>
      <dgm:spPr/>
    </dgm:pt>
  </dgm:ptLst>
  <dgm:cxnLst>
    <dgm:cxn modelId="{38092332-71C2-4AB1-8FB7-EFAD89581E48}" srcId="{03F9C02F-B970-4600-B6E3-9196D050529D}" destId="{A270BC85-956B-4DB1-8786-986D8150C9ED}" srcOrd="2" destOrd="0" parTransId="{32822FB9-F682-46D3-BC98-BDD71B3B54A1}" sibTransId="{CCD3307B-F4FA-417C-91D5-53B6EAE6D8A4}"/>
    <dgm:cxn modelId="{A97A7286-39F8-4B47-A324-35903DC77833}" srcId="{49B672A4-BCB3-42E9-8F8D-385F5687BBD1}" destId="{03F9C02F-B970-4600-B6E3-9196D050529D}" srcOrd="0" destOrd="0" parTransId="{A81259DF-E6A7-47E4-BB3E-209F4174F16F}" sibTransId="{5BDBE9E7-D603-48C7-8AA1-FFE206789A11}"/>
    <dgm:cxn modelId="{38CF9715-A9A7-4E7C-A97A-013F51B74A66}" type="presOf" srcId="{03F9C02F-B970-4600-B6E3-9196D050529D}" destId="{9D90B3B8-4833-46B4-89CD-254CC30A8249}" srcOrd="0" destOrd="0" presId="urn:microsoft.com/office/officeart/2005/8/layout/orgChart1"/>
    <dgm:cxn modelId="{E9DF0E8F-7C12-4161-84FD-166A00052EF5}" srcId="{03F9C02F-B970-4600-B6E3-9196D050529D}" destId="{243D686C-02CC-4B55-95FA-807B948B188B}" srcOrd="1" destOrd="0" parTransId="{3D3319A1-BD0B-4F52-8654-08CC52F91E56}" sibTransId="{71CE75FC-1C56-48F3-AC49-F037AC1A2280}"/>
    <dgm:cxn modelId="{4E6A12A4-DCB1-44AC-A3FF-B6D8C20D37D3}" type="presOf" srcId="{49B672A4-BCB3-42E9-8F8D-385F5687BBD1}" destId="{D17BB1F0-1301-43FB-A399-E4E357DD90C6}" srcOrd="0" destOrd="0" presId="urn:microsoft.com/office/officeart/2005/8/layout/orgChart1"/>
    <dgm:cxn modelId="{6974C374-4A03-4D44-AEC5-58D365DCD8EF}" type="presOf" srcId="{A270BC85-956B-4DB1-8786-986D8150C9ED}" destId="{68028AEC-5418-42CC-B3AA-ED136F131F54}" srcOrd="1" destOrd="0" presId="urn:microsoft.com/office/officeart/2005/8/layout/orgChart1"/>
    <dgm:cxn modelId="{11B26F39-13F4-4923-B5F3-B102D600E19E}" type="presOf" srcId="{A270BC85-956B-4DB1-8786-986D8150C9ED}" destId="{4404737F-A209-4454-9514-2CA5C9ADB886}" srcOrd="0" destOrd="0" presId="urn:microsoft.com/office/officeart/2005/8/layout/orgChart1"/>
    <dgm:cxn modelId="{A3713D70-502E-430D-958D-8567FC27B247}" srcId="{03F9C02F-B970-4600-B6E3-9196D050529D}" destId="{2E0DC507-1636-4EFA-86D0-25953FA45E61}" srcOrd="0" destOrd="0" parTransId="{7279FBC3-1B27-495F-B124-9DA5102ED409}" sibTransId="{C2968E09-95F8-4BE1-AD18-C1B70C8BC5D6}"/>
    <dgm:cxn modelId="{FD809789-D49C-47F6-B0E2-9DD4799BF90E}" type="presOf" srcId="{2E0DC507-1636-4EFA-86D0-25953FA45E61}" destId="{4FFBF594-51EE-41F4-9E67-ACD242AE2A22}" srcOrd="1" destOrd="0" presId="urn:microsoft.com/office/officeart/2005/8/layout/orgChart1"/>
    <dgm:cxn modelId="{17DC157C-344C-4937-B1CE-785AAA00E331}" type="presOf" srcId="{03F9C02F-B970-4600-B6E3-9196D050529D}" destId="{DD262EF1-782E-4CDE-97E9-8214DA6594F8}" srcOrd="1" destOrd="0" presId="urn:microsoft.com/office/officeart/2005/8/layout/orgChart1"/>
    <dgm:cxn modelId="{773C949C-7465-4D3B-B0A5-8D76A3A9FFBB}" type="presOf" srcId="{32822FB9-F682-46D3-BC98-BDD71B3B54A1}" destId="{D370825E-BB8E-4BCE-A448-B42A26936AD0}" srcOrd="0" destOrd="0" presId="urn:microsoft.com/office/officeart/2005/8/layout/orgChart1"/>
    <dgm:cxn modelId="{E382CB34-6CF0-45C1-9FA4-AAFBAEF2EDFD}" type="presOf" srcId="{243D686C-02CC-4B55-95FA-807B948B188B}" destId="{9EA8F204-5FCB-4EE3-B4DB-6C0284D6E7B1}" srcOrd="0" destOrd="0" presId="urn:microsoft.com/office/officeart/2005/8/layout/orgChart1"/>
    <dgm:cxn modelId="{7B106E44-F4C3-448E-A9E3-11145B0B86FD}" type="presOf" srcId="{3D3319A1-BD0B-4F52-8654-08CC52F91E56}" destId="{C4D6C380-A97C-434B-A15F-EAC71F345B9B}" srcOrd="0" destOrd="0" presId="urn:microsoft.com/office/officeart/2005/8/layout/orgChart1"/>
    <dgm:cxn modelId="{721649FF-1C85-4B3E-9D95-25E2C2ED41C7}" type="presOf" srcId="{7279FBC3-1B27-495F-B124-9DA5102ED409}" destId="{1A374847-6168-44B0-B455-F1D6C305D180}" srcOrd="0" destOrd="0" presId="urn:microsoft.com/office/officeart/2005/8/layout/orgChart1"/>
    <dgm:cxn modelId="{8D8469B5-29AD-4587-9682-86A291E4AFDC}" type="presOf" srcId="{2E0DC507-1636-4EFA-86D0-25953FA45E61}" destId="{7681CC6F-9C7E-4507-81DC-326FCF61BB3F}" srcOrd="0" destOrd="0" presId="urn:microsoft.com/office/officeart/2005/8/layout/orgChart1"/>
    <dgm:cxn modelId="{BD7388EE-CFA9-4975-A646-95847544B92C}" type="presOf" srcId="{243D686C-02CC-4B55-95FA-807B948B188B}" destId="{456A1331-8121-4EB1-A6BC-8249500C081B}" srcOrd="1" destOrd="0" presId="urn:microsoft.com/office/officeart/2005/8/layout/orgChart1"/>
    <dgm:cxn modelId="{504E8A2D-FC8B-4230-BAB2-1D8D3AD6A454}" type="presParOf" srcId="{D17BB1F0-1301-43FB-A399-E4E357DD90C6}" destId="{EDA2B594-144D-4CA8-91BA-7C8F612D1413}" srcOrd="0" destOrd="0" presId="urn:microsoft.com/office/officeart/2005/8/layout/orgChart1"/>
    <dgm:cxn modelId="{5D73716B-8B82-4F7F-93D7-87A6CD09D693}" type="presParOf" srcId="{EDA2B594-144D-4CA8-91BA-7C8F612D1413}" destId="{635B805C-AC30-4A7A-AD99-39314009D32A}" srcOrd="0" destOrd="0" presId="urn:microsoft.com/office/officeart/2005/8/layout/orgChart1"/>
    <dgm:cxn modelId="{378FB7A0-0870-49FC-9E0C-C12673D1506C}" type="presParOf" srcId="{635B805C-AC30-4A7A-AD99-39314009D32A}" destId="{9D90B3B8-4833-46B4-89CD-254CC30A8249}" srcOrd="0" destOrd="0" presId="urn:microsoft.com/office/officeart/2005/8/layout/orgChart1"/>
    <dgm:cxn modelId="{35BBB3E5-662D-445F-A8B6-B7C25D763C80}" type="presParOf" srcId="{635B805C-AC30-4A7A-AD99-39314009D32A}" destId="{DD262EF1-782E-4CDE-97E9-8214DA6594F8}" srcOrd="1" destOrd="0" presId="urn:microsoft.com/office/officeart/2005/8/layout/orgChart1"/>
    <dgm:cxn modelId="{69166B1F-5FB9-437D-BAB5-28DD8839E373}" type="presParOf" srcId="{EDA2B594-144D-4CA8-91BA-7C8F612D1413}" destId="{A06CAD11-D89B-4B19-B971-1B41968999BC}" srcOrd="1" destOrd="0" presId="urn:microsoft.com/office/officeart/2005/8/layout/orgChart1"/>
    <dgm:cxn modelId="{4C5C9699-F777-453D-929A-522E81E8107F}" type="presParOf" srcId="{A06CAD11-D89B-4B19-B971-1B41968999BC}" destId="{1A374847-6168-44B0-B455-F1D6C305D180}" srcOrd="0" destOrd="0" presId="urn:microsoft.com/office/officeart/2005/8/layout/orgChart1"/>
    <dgm:cxn modelId="{279DAB19-DF2D-400A-94EA-4F13D87214E7}" type="presParOf" srcId="{A06CAD11-D89B-4B19-B971-1B41968999BC}" destId="{99BCE9A2-B743-4D92-B71F-066E39367303}" srcOrd="1" destOrd="0" presId="urn:microsoft.com/office/officeart/2005/8/layout/orgChart1"/>
    <dgm:cxn modelId="{991309A8-7168-46A7-AAB2-A69E798C3888}" type="presParOf" srcId="{99BCE9A2-B743-4D92-B71F-066E39367303}" destId="{27477E95-689A-40E6-AC77-F901C99FD7E4}" srcOrd="0" destOrd="0" presId="urn:microsoft.com/office/officeart/2005/8/layout/orgChart1"/>
    <dgm:cxn modelId="{E1A16628-7C93-499F-8583-A45B24710981}" type="presParOf" srcId="{27477E95-689A-40E6-AC77-F901C99FD7E4}" destId="{7681CC6F-9C7E-4507-81DC-326FCF61BB3F}" srcOrd="0" destOrd="0" presId="urn:microsoft.com/office/officeart/2005/8/layout/orgChart1"/>
    <dgm:cxn modelId="{4A95F9F6-FED8-4B2E-8873-78E0813320C9}" type="presParOf" srcId="{27477E95-689A-40E6-AC77-F901C99FD7E4}" destId="{4FFBF594-51EE-41F4-9E67-ACD242AE2A22}" srcOrd="1" destOrd="0" presId="urn:microsoft.com/office/officeart/2005/8/layout/orgChart1"/>
    <dgm:cxn modelId="{772F37FB-2B0B-46E9-940D-380187B15041}" type="presParOf" srcId="{99BCE9A2-B743-4D92-B71F-066E39367303}" destId="{A0ACC7CD-7E86-4859-8297-8142965FDDD7}" srcOrd="1" destOrd="0" presId="urn:microsoft.com/office/officeart/2005/8/layout/orgChart1"/>
    <dgm:cxn modelId="{0829FB2B-E8BE-4940-8A34-98334A4B3C03}" type="presParOf" srcId="{99BCE9A2-B743-4D92-B71F-066E39367303}" destId="{A01F0371-A34A-4B52-A0AD-7F075804ADB2}" srcOrd="2" destOrd="0" presId="urn:microsoft.com/office/officeart/2005/8/layout/orgChart1"/>
    <dgm:cxn modelId="{884460AF-1CB5-48EA-A5DA-BBFFEFBA5E93}" type="presParOf" srcId="{A06CAD11-D89B-4B19-B971-1B41968999BC}" destId="{C4D6C380-A97C-434B-A15F-EAC71F345B9B}" srcOrd="2" destOrd="0" presId="urn:microsoft.com/office/officeart/2005/8/layout/orgChart1"/>
    <dgm:cxn modelId="{77192687-EA29-45A9-9094-EA68AD577F4E}" type="presParOf" srcId="{A06CAD11-D89B-4B19-B971-1B41968999BC}" destId="{1E894CE2-0675-4182-A063-107CD5801F3B}" srcOrd="3" destOrd="0" presId="urn:microsoft.com/office/officeart/2005/8/layout/orgChart1"/>
    <dgm:cxn modelId="{089D067B-639A-4D01-9835-5F8D4F7D5023}" type="presParOf" srcId="{1E894CE2-0675-4182-A063-107CD5801F3B}" destId="{0EB1C0D5-D5A9-43D8-9213-0EA7D5783F68}" srcOrd="0" destOrd="0" presId="urn:microsoft.com/office/officeart/2005/8/layout/orgChart1"/>
    <dgm:cxn modelId="{7C6C11CE-D9A1-41AF-93C0-3A3F95EA3231}" type="presParOf" srcId="{0EB1C0D5-D5A9-43D8-9213-0EA7D5783F68}" destId="{9EA8F204-5FCB-4EE3-B4DB-6C0284D6E7B1}" srcOrd="0" destOrd="0" presId="urn:microsoft.com/office/officeart/2005/8/layout/orgChart1"/>
    <dgm:cxn modelId="{3EFB0BE5-CF40-41A0-848D-83EF4712C1F0}" type="presParOf" srcId="{0EB1C0D5-D5A9-43D8-9213-0EA7D5783F68}" destId="{456A1331-8121-4EB1-A6BC-8249500C081B}" srcOrd="1" destOrd="0" presId="urn:microsoft.com/office/officeart/2005/8/layout/orgChart1"/>
    <dgm:cxn modelId="{52641164-6456-4355-B8B5-1E1F9383961F}" type="presParOf" srcId="{1E894CE2-0675-4182-A063-107CD5801F3B}" destId="{F6694868-39CF-4114-B393-D94F5F033380}" srcOrd="1" destOrd="0" presId="urn:microsoft.com/office/officeart/2005/8/layout/orgChart1"/>
    <dgm:cxn modelId="{601D57A8-E33B-4BE9-92CD-A8670DAC347B}" type="presParOf" srcId="{1E894CE2-0675-4182-A063-107CD5801F3B}" destId="{3B734B4D-95FC-409C-99DC-CF7158B1A1DE}" srcOrd="2" destOrd="0" presId="urn:microsoft.com/office/officeart/2005/8/layout/orgChart1"/>
    <dgm:cxn modelId="{974CC2E4-C355-409C-876D-5FFAA7703190}" type="presParOf" srcId="{A06CAD11-D89B-4B19-B971-1B41968999BC}" destId="{D370825E-BB8E-4BCE-A448-B42A26936AD0}" srcOrd="4" destOrd="0" presId="urn:microsoft.com/office/officeart/2005/8/layout/orgChart1"/>
    <dgm:cxn modelId="{98AFD2C0-0609-4B07-804F-D9F747284243}" type="presParOf" srcId="{A06CAD11-D89B-4B19-B971-1B41968999BC}" destId="{8CA29C93-3078-4C40-8D32-5C7AE220135E}" srcOrd="5" destOrd="0" presId="urn:microsoft.com/office/officeart/2005/8/layout/orgChart1"/>
    <dgm:cxn modelId="{92DAA114-6742-45EA-AD1B-2B91ABB0ADBF}" type="presParOf" srcId="{8CA29C93-3078-4C40-8D32-5C7AE220135E}" destId="{918FEAAA-CE38-4A20-9E68-22879D7323BD}" srcOrd="0" destOrd="0" presId="urn:microsoft.com/office/officeart/2005/8/layout/orgChart1"/>
    <dgm:cxn modelId="{A5459B4C-5CA3-4F68-900E-50D2F8958498}" type="presParOf" srcId="{918FEAAA-CE38-4A20-9E68-22879D7323BD}" destId="{4404737F-A209-4454-9514-2CA5C9ADB886}" srcOrd="0" destOrd="0" presId="urn:microsoft.com/office/officeart/2005/8/layout/orgChart1"/>
    <dgm:cxn modelId="{716A588A-2E7A-4095-9233-1C48F00C1C07}" type="presParOf" srcId="{918FEAAA-CE38-4A20-9E68-22879D7323BD}" destId="{68028AEC-5418-42CC-B3AA-ED136F131F54}" srcOrd="1" destOrd="0" presId="urn:microsoft.com/office/officeart/2005/8/layout/orgChart1"/>
    <dgm:cxn modelId="{9A7485AD-CD07-4394-91DD-F00060DCB33C}" type="presParOf" srcId="{8CA29C93-3078-4C40-8D32-5C7AE220135E}" destId="{8F3745E2-9E14-4293-9004-4094F9E2D6AF}" srcOrd="1" destOrd="0" presId="urn:microsoft.com/office/officeart/2005/8/layout/orgChart1"/>
    <dgm:cxn modelId="{26CB0DA0-E438-4EBD-AB7B-2F50219B2EA0}" type="presParOf" srcId="{8CA29C93-3078-4C40-8D32-5C7AE220135E}" destId="{B65CD7EF-E919-419D-BAD1-F80A1780CDD3}" srcOrd="2" destOrd="0" presId="urn:microsoft.com/office/officeart/2005/8/layout/orgChart1"/>
    <dgm:cxn modelId="{AA57DC63-81BC-425B-979C-D91EE88A107B}" type="presParOf" srcId="{EDA2B594-144D-4CA8-91BA-7C8F612D1413}" destId="{0878DEE5-0C52-44A6-AAFF-A254E278BB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5940E-4D32-4A00-AA97-F1FC14D456BA}">
      <dsp:nvSpPr>
        <dsp:cNvPr id="0" name=""/>
        <dsp:cNvSpPr/>
      </dsp:nvSpPr>
      <dsp:spPr>
        <a:xfrm>
          <a:off x="3027586" y="2362584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2145821"/>
              </a:lnTo>
              <a:lnTo>
                <a:pt x="281531" y="21458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>
        <a:off x="3114247" y="3381390"/>
        <a:ext cx="108210" cy="108210"/>
      </dsp:txXfrm>
    </dsp:sp>
    <dsp:sp modelId="{00E6E530-71D1-476F-979D-8AB15A871DC6}">
      <dsp:nvSpPr>
        <dsp:cNvPr id="0" name=""/>
        <dsp:cNvSpPr/>
      </dsp:nvSpPr>
      <dsp:spPr>
        <a:xfrm>
          <a:off x="3027586" y="2362584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609366"/>
              </a:lnTo>
              <a:lnTo>
                <a:pt x="281531" y="16093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127507" y="3126422"/>
        <a:ext cx="81690" cy="81690"/>
      </dsp:txXfrm>
    </dsp:sp>
    <dsp:sp modelId="{7C4DA0C6-A6E6-4C28-904F-461C2C0AEA13}">
      <dsp:nvSpPr>
        <dsp:cNvPr id="0" name=""/>
        <dsp:cNvSpPr/>
      </dsp:nvSpPr>
      <dsp:spPr>
        <a:xfrm>
          <a:off x="3027586" y="2362584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072910"/>
              </a:lnTo>
              <a:lnTo>
                <a:pt x="281531" y="10729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140621" y="2871309"/>
        <a:ext cx="55461" cy="55461"/>
      </dsp:txXfrm>
    </dsp:sp>
    <dsp:sp modelId="{4846CE16-97FF-4C6A-9A8A-7948989A27A4}">
      <dsp:nvSpPr>
        <dsp:cNvPr id="0" name=""/>
        <dsp:cNvSpPr/>
      </dsp:nvSpPr>
      <dsp:spPr>
        <a:xfrm>
          <a:off x="3027586" y="2362584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536455"/>
              </a:lnTo>
              <a:lnTo>
                <a:pt x="281531" y="5364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153206" y="2615666"/>
        <a:ext cx="30292" cy="30292"/>
      </dsp:txXfrm>
    </dsp:sp>
    <dsp:sp modelId="{E6BAB16A-2915-4FBF-BD74-7D2DEE0B08F4}">
      <dsp:nvSpPr>
        <dsp:cNvPr id="0" name=""/>
        <dsp:cNvSpPr/>
      </dsp:nvSpPr>
      <dsp:spPr>
        <a:xfrm>
          <a:off x="3027586" y="2316864"/>
          <a:ext cx="281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53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161314" y="2355546"/>
        <a:ext cx="14076" cy="14076"/>
      </dsp:txXfrm>
    </dsp:sp>
    <dsp:sp modelId="{A08F7414-59AF-4424-AC43-D1A241D2E90D}">
      <dsp:nvSpPr>
        <dsp:cNvPr id="0" name=""/>
        <dsp:cNvSpPr/>
      </dsp:nvSpPr>
      <dsp:spPr>
        <a:xfrm>
          <a:off x="3027586" y="1826129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536455"/>
              </a:moveTo>
              <a:lnTo>
                <a:pt x="140765" y="536455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153206" y="2079210"/>
        <a:ext cx="30292" cy="30292"/>
      </dsp:txXfrm>
    </dsp:sp>
    <dsp:sp modelId="{1C523267-BCF9-45DE-BCBF-2A7C9D2AC090}">
      <dsp:nvSpPr>
        <dsp:cNvPr id="0" name=""/>
        <dsp:cNvSpPr/>
      </dsp:nvSpPr>
      <dsp:spPr>
        <a:xfrm>
          <a:off x="3027586" y="1289673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1072910"/>
              </a:moveTo>
              <a:lnTo>
                <a:pt x="140765" y="1072910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140621" y="1798398"/>
        <a:ext cx="55461" cy="55461"/>
      </dsp:txXfrm>
    </dsp:sp>
    <dsp:sp modelId="{A30DF047-BC6C-4D46-931A-AB133A22F02D}">
      <dsp:nvSpPr>
        <dsp:cNvPr id="0" name=""/>
        <dsp:cNvSpPr/>
      </dsp:nvSpPr>
      <dsp:spPr>
        <a:xfrm>
          <a:off x="3027586" y="753218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1609366"/>
              </a:moveTo>
              <a:lnTo>
                <a:pt x="140765" y="1609366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127507" y="1517056"/>
        <a:ext cx="81690" cy="81690"/>
      </dsp:txXfrm>
    </dsp:sp>
    <dsp:sp modelId="{580B1B7B-F097-4D07-A064-9B1F09695E46}">
      <dsp:nvSpPr>
        <dsp:cNvPr id="0" name=""/>
        <dsp:cNvSpPr/>
      </dsp:nvSpPr>
      <dsp:spPr>
        <a:xfrm>
          <a:off x="3027586" y="216762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2145821"/>
              </a:moveTo>
              <a:lnTo>
                <a:pt x="140765" y="2145821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>
        <a:off x="3114247" y="1235568"/>
        <a:ext cx="108210" cy="108210"/>
      </dsp:txXfrm>
    </dsp:sp>
    <dsp:sp modelId="{32C36331-EF12-40C6-A935-DABA16899143}">
      <dsp:nvSpPr>
        <dsp:cNvPr id="0" name=""/>
        <dsp:cNvSpPr/>
      </dsp:nvSpPr>
      <dsp:spPr>
        <a:xfrm rot="16200000">
          <a:off x="1683624" y="2148002"/>
          <a:ext cx="2258759" cy="429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Transportna logistika</a:t>
          </a:r>
          <a:endParaRPr lang="pl-PL" sz="2000" kern="1200" dirty="0"/>
        </a:p>
      </dsp:txBody>
      <dsp:txXfrm>
        <a:off x="1683624" y="2148002"/>
        <a:ext cx="2258759" cy="429164"/>
      </dsp:txXfrm>
    </dsp:sp>
    <dsp:sp modelId="{89B16DD4-5995-4FA2-9174-1465724E9388}">
      <dsp:nvSpPr>
        <dsp:cNvPr id="0" name=""/>
        <dsp:cNvSpPr/>
      </dsp:nvSpPr>
      <dsp:spPr>
        <a:xfrm>
          <a:off x="3309118" y="2180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sz="1400" kern="1200" dirty="0" smtClean="0"/>
            <a:t>Tovar</a:t>
          </a:r>
          <a:endParaRPr lang="pl-PL" sz="1400" kern="1200" dirty="0"/>
        </a:p>
      </dsp:txBody>
      <dsp:txXfrm>
        <a:off x="3309118" y="2180"/>
        <a:ext cx="1407659" cy="429164"/>
      </dsp:txXfrm>
    </dsp:sp>
    <dsp:sp modelId="{128D3C75-6302-479D-8359-4FE68B232276}">
      <dsp:nvSpPr>
        <dsp:cNvPr id="0" name=""/>
        <dsp:cNvSpPr/>
      </dsp:nvSpPr>
      <dsp:spPr>
        <a:xfrm>
          <a:off x="3309118" y="538635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sz="1400" kern="1200" dirty="0" smtClean="0"/>
            <a:t>Konsolidacione stanice</a:t>
          </a:r>
          <a:endParaRPr lang="pl-PL" sz="1400" kern="1200" dirty="0"/>
        </a:p>
      </dsp:txBody>
      <dsp:txXfrm>
        <a:off x="3309118" y="538635"/>
        <a:ext cx="1407659" cy="429164"/>
      </dsp:txXfrm>
    </dsp:sp>
    <dsp:sp modelId="{5E98B18F-ECAF-4C30-94EF-857425093E67}">
      <dsp:nvSpPr>
        <dsp:cNvPr id="0" name=""/>
        <dsp:cNvSpPr/>
      </dsp:nvSpPr>
      <dsp:spPr>
        <a:xfrm>
          <a:off x="3309118" y="1075091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sz="1400" kern="1200" dirty="0" smtClean="0"/>
            <a:t>Transportna čvorišta</a:t>
          </a:r>
          <a:endParaRPr lang="pl-PL" sz="1400" kern="1200" dirty="0"/>
        </a:p>
      </dsp:txBody>
      <dsp:txXfrm>
        <a:off x="3309118" y="1075091"/>
        <a:ext cx="1407659" cy="429164"/>
      </dsp:txXfrm>
    </dsp:sp>
    <dsp:sp modelId="{BB8CFF62-B53B-47AE-9E91-5E308F835188}">
      <dsp:nvSpPr>
        <dsp:cNvPr id="0" name=""/>
        <dsp:cNvSpPr/>
      </dsp:nvSpPr>
      <dsp:spPr>
        <a:xfrm>
          <a:off x="3309118" y="1611546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sz="1400" kern="1200" dirty="0" smtClean="0"/>
            <a:t>Transportna mreža</a:t>
          </a:r>
          <a:endParaRPr lang="pl-PL" sz="1400" kern="1200" dirty="0"/>
        </a:p>
      </dsp:txBody>
      <dsp:txXfrm>
        <a:off x="3309118" y="1611546"/>
        <a:ext cx="1407659" cy="429164"/>
      </dsp:txXfrm>
    </dsp:sp>
    <dsp:sp modelId="{96D05921-9D74-43A6-9C7E-559C9CEED4D6}">
      <dsp:nvSpPr>
        <dsp:cNvPr id="0" name=""/>
        <dsp:cNvSpPr/>
      </dsp:nvSpPr>
      <dsp:spPr>
        <a:xfrm>
          <a:off x="3309118" y="2148002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sz="1400" kern="1200" dirty="0" smtClean="0"/>
            <a:t>Vozni park</a:t>
          </a:r>
          <a:endParaRPr lang="pl-PL" sz="1400" kern="1200" dirty="0"/>
        </a:p>
      </dsp:txBody>
      <dsp:txXfrm>
        <a:off x="3309118" y="2148002"/>
        <a:ext cx="1407659" cy="429164"/>
      </dsp:txXfrm>
    </dsp:sp>
    <dsp:sp modelId="{2C807540-BA50-4512-BBEF-7F8459AA671F}">
      <dsp:nvSpPr>
        <dsp:cNvPr id="0" name=""/>
        <dsp:cNvSpPr/>
      </dsp:nvSpPr>
      <dsp:spPr>
        <a:xfrm>
          <a:off x="3309118" y="2684457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sz="1400" kern="1200" dirty="0" smtClean="0"/>
            <a:t>Oprema za rukovanje</a:t>
          </a:r>
          <a:endParaRPr lang="pl-PL" sz="1400" kern="1200" dirty="0"/>
        </a:p>
      </dsp:txBody>
      <dsp:txXfrm>
        <a:off x="3309118" y="2684457"/>
        <a:ext cx="1407659" cy="429164"/>
      </dsp:txXfrm>
    </dsp:sp>
    <dsp:sp modelId="{D98DA43A-E964-4BF6-8A51-4B71DB51CDBD}">
      <dsp:nvSpPr>
        <dsp:cNvPr id="0" name=""/>
        <dsp:cNvSpPr/>
      </dsp:nvSpPr>
      <dsp:spPr>
        <a:xfrm>
          <a:off x="3309118" y="3220913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sz="1400" kern="1200" dirty="0" smtClean="0"/>
            <a:t>Učesnici logističkog procesa</a:t>
          </a:r>
          <a:endParaRPr lang="pl-PL" sz="1400" kern="1200" dirty="0"/>
        </a:p>
      </dsp:txBody>
      <dsp:txXfrm>
        <a:off x="3309118" y="3220913"/>
        <a:ext cx="1407659" cy="429164"/>
      </dsp:txXfrm>
    </dsp:sp>
    <dsp:sp modelId="{0810E3BC-D9EC-43E9-8883-61B7B0F714AE}">
      <dsp:nvSpPr>
        <dsp:cNvPr id="0" name=""/>
        <dsp:cNvSpPr/>
      </dsp:nvSpPr>
      <dsp:spPr>
        <a:xfrm>
          <a:off x="3309118" y="3757368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sz="1400" kern="1200" dirty="0" smtClean="0"/>
            <a:t>Transportni kontejneri</a:t>
          </a:r>
          <a:endParaRPr lang="pl-PL" sz="1400" kern="1200" dirty="0"/>
        </a:p>
      </dsp:txBody>
      <dsp:txXfrm>
        <a:off x="3309118" y="3757368"/>
        <a:ext cx="1407659" cy="429164"/>
      </dsp:txXfrm>
    </dsp:sp>
    <dsp:sp modelId="{6B540F87-C1F1-4E93-91EB-0B6E39903CA2}">
      <dsp:nvSpPr>
        <dsp:cNvPr id="0" name=""/>
        <dsp:cNvSpPr/>
      </dsp:nvSpPr>
      <dsp:spPr>
        <a:xfrm>
          <a:off x="3309118" y="4293824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sz="1400" kern="1200" dirty="0" smtClean="0"/>
            <a:t>Pakovanje.</a:t>
          </a:r>
          <a:endParaRPr lang="pl-PL" sz="1400" kern="1200" dirty="0"/>
        </a:p>
      </dsp:txBody>
      <dsp:txXfrm>
        <a:off x="3309118" y="4293824"/>
        <a:ext cx="1407659" cy="4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825E-BB8E-4BCE-A448-B42A26936AD0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6C380-A97C-434B-A15F-EAC71F345B9B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74847-6168-44B0-B455-F1D6C305D180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0B3B8-4833-46B4-89CD-254CC30A8249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/>
            <a:t>TSP </a:t>
          </a:r>
          <a:r>
            <a:rPr lang="pl-PL" sz="2600" kern="1200" dirty="0" smtClean="0"/>
            <a:t>solucije</a:t>
          </a:r>
          <a:endParaRPr lang="pl-PL" sz="2600" kern="1200" dirty="0"/>
        </a:p>
      </dsp:txBody>
      <dsp:txXfrm>
        <a:off x="3720638" y="315702"/>
        <a:ext cx="3074323" cy="1537161"/>
      </dsp:txXfrm>
    </dsp:sp>
    <dsp:sp modelId="{7681CC6F-9C7E-4507-81DC-326FCF61BB3F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 smtClean="0"/>
            <a:t>Nivo zaliha proizvoda na svakoj tački slanja</a:t>
          </a:r>
          <a:endParaRPr lang="pl-PL" sz="2600" kern="1200" dirty="0"/>
        </a:p>
      </dsp:txBody>
      <dsp:txXfrm>
        <a:off x="706" y="2498473"/>
        <a:ext cx="3074323" cy="1537161"/>
      </dsp:txXfrm>
    </dsp:sp>
    <dsp:sp modelId="{9EA8F204-5FCB-4EE3-B4DB-6C0284D6E7B1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 smtClean="0"/>
            <a:t>Obim tražnje na svakom prijemnom mestu</a:t>
          </a:r>
          <a:endParaRPr lang="pl-PL" sz="2600" kern="1200" dirty="0"/>
        </a:p>
      </dsp:txBody>
      <dsp:txXfrm>
        <a:off x="3720638" y="2498473"/>
        <a:ext cx="3074323" cy="1537161"/>
      </dsp:txXfrm>
    </dsp:sp>
    <dsp:sp modelId="{4404737F-A209-4454-9514-2CA5C9ADB886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 smtClean="0"/>
            <a:t>Troškove transporta od svake tačke slanja do svake tačke prijema</a:t>
          </a:r>
          <a:endParaRPr lang="pl-PL" sz="2600" kern="1200" dirty="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240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547" y="908526"/>
            <a:ext cx="5432301" cy="1752566"/>
          </a:xfrm>
        </p:spPr>
        <p:txBody>
          <a:bodyPr>
            <a:noAutofit/>
          </a:bodyPr>
          <a:lstStyle/>
          <a:p>
            <a:r>
              <a:rPr lang="sr-Latn-RS" sz="3600" dirty="0" smtClean="0"/>
              <a:t>Napredna upotreba tabele za analizu logističkih podataka</a:t>
            </a:r>
            <a:endParaRPr lang="pl-PL" sz="3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5307" y="291080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transporta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 smtClean="0">
                <a:cs typeface="Times New Roman" panose="02020603050405020304" pitchFamily="18" charset="0"/>
              </a:rPr>
              <a:t>Definicija optimizacije rute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2000" dirty="0" smtClean="0"/>
              <a:t>Jedna od osnovnih komponenti optimizacije transporta je </a:t>
            </a:r>
            <a:r>
              <a:rPr lang="sr-Latn-RS" sz="2000" b="1" dirty="0" smtClean="0"/>
              <a:t>optimizacija rute. </a:t>
            </a:r>
            <a:r>
              <a:rPr lang="sr-Latn-RS" sz="2000" dirty="0" smtClean="0"/>
              <a:t>Ovo uključuje dizajniranje ruta za vozila koja se koriste za transport robe u cilju optimizacije profita i usluga korisnicima.</a:t>
            </a:r>
            <a:endParaRPr lang="pl-PL" sz="20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dirty="0" smtClean="0"/>
              <a:t>Optimizacija rute je jedna od osnovnih komponenti </a:t>
            </a:r>
            <a:r>
              <a:rPr lang="pl-PL" sz="2000" b="1" dirty="0" smtClean="0"/>
              <a:t>optimizacije transporta</a:t>
            </a:r>
            <a:r>
              <a:rPr lang="pl-PL" sz="2000" dirty="0" smtClean="0"/>
              <a:t>. Ovo uključuje dizajniranje ruta za vozila koja se koriste za transport robe u cilju optimizacije profita i usluga korisnicima.</a:t>
            </a:r>
            <a:endParaRPr lang="pl-PL" sz="20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Source:Gaspars-Wieloch</a:t>
            </a:r>
            <a:r>
              <a:rPr lang="pl-PL" sz="1200" dirty="0">
                <a:solidFill>
                  <a:srgbClr val="7F7F7F"/>
                </a:solidFill>
              </a:rPr>
              <a:t>, H. in: Szymczak, M. (ed.), 2011</a:t>
            </a:r>
          </a:p>
        </p:txBody>
      </p:sp>
    </p:spTree>
    <p:extLst>
      <p:ext uri="{BB962C8B-B14F-4D97-AF65-F5344CB8AC3E}">
        <p14:creationId xmlns:p14="http://schemas.microsoft.com/office/powerpoint/2010/main" val="100752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11376616" cy="3773972"/>
          </a:xfrm>
        </p:spPr>
        <p:txBody>
          <a:bodyPr>
            <a:normAutofit/>
          </a:bodyPr>
          <a:lstStyle/>
          <a:p>
            <a:pPr algn="just"/>
            <a:r>
              <a:rPr lang="sr-Latn-RS" dirty="0" smtClean="0">
                <a:solidFill>
                  <a:schemeClr val="accent1"/>
                </a:solidFill>
              </a:rPr>
              <a:t>Problemi trgovačkog putnika </a:t>
            </a:r>
            <a:r>
              <a:rPr lang="pl-PL" dirty="0" smtClean="0">
                <a:solidFill>
                  <a:srgbClr val="1065AB"/>
                </a:solidFill>
              </a:rPr>
              <a:t>(TSP</a:t>
            </a:r>
            <a:r>
              <a:rPr lang="pl-PL" dirty="0">
                <a:solidFill>
                  <a:srgbClr val="1065AB"/>
                </a:solidFill>
              </a:rPr>
              <a:t>)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sr-Latn-RS" dirty="0" smtClean="0"/>
              <a:t>je klasičan kombinatorni problem optimizacije, koji uključuje planiranje najkraće i nejjeftinije transportne rute, prolazeći kroz n određenih tačaka slanja i prijema, sa datim putnim troškovima između svakog para tačaka.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 smtClean="0">
                <a:solidFill>
                  <a:srgbClr val="1065AB"/>
                </a:solidFill>
              </a:rPr>
              <a:t>Problem rutiranja vozila (</a:t>
            </a:r>
            <a:r>
              <a:rPr lang="en-US" dirty="0">
                <a:solidFill>
                  <a:srgbClr val="1065AB"/>
                </a:solidFill>
              </a:rPr>
              <a:t>VRP</a:t>
            </a:r>
            <a:r>
              <a:rPr lang="pl-PL" dirty="0" smtClean="0">
                <a:solidFill>
                  <a:srgbClr val="1065AB"/>
                </a:solidFill>
              </a:rPr>
              <a:t>) </a:t>
            </a:r>
            <a:r>
              <a:rPr lang="pl-PL" dirty="0" smtClean="0"/>
              <a:t>je generalizacija TSP-a. U njemu je moguće imati više putnika (više vozila), sa mogućnošću višestrukog povratka u bazu pre nego što stigne na svih n lokacija.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Optifacility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accessed</a:t>
            </a:r>
            <a:r>
              <a:rPr lang="pl-PL" sz="1200" dirty="0">
                <a:solidFill>
                  <a:srgbClr val="7F7F7F"/>
                </a:solidFill>
              </a:rPr>
              <a:t> 30.05.2024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 smtClean="0"/>
              <a:t>Prodavci i problemi sa rutiranjem vozila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54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Vinichenko</a:t>
            </a:r>
            <a:r>
              <a:rPr lang="pl-PL" sz="1200" dirty="0">
                <a:solidFill>
                  <a:srgbClr val="7F7F7F"/>
                </a:solidFill>
              </a:rPr>
              <a:t>, 2009, p. 133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 smtClean="0"/>
              <a:t>Problem trgovačkog putnika</a:t>
            </a: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EBFFB30-91B2-6309-C5D8-A9927B038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206517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19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7"/>
            <a:ext cx="11376616" cy="4274715"/>
          </a:xfrm>
        </p:spPr>
        <p:txBody>
          <a:bodyPr>
            <a:normAutofit fontScale="92500"/>
          </a:bodyPr>
          <a:lstStyle/>
          <a:p>
            <a:pPr algn="just"/>
            <a:r>
              <a:rPr lang="sr-Latn-RS" dirty="0" smtClean="0"/>
              <a:t>Ako je trošak putovanja direktno proporcionalan prevezenoj količini, imamo posla sa </a:t>
            </a:r>
            <a:r>
              <a:rPr lang="en-US" dirty="0" smtClean="0">
                <a:solidFill>
                  <a:srgbClr val="1065AB"/>
                </a:solidFill>
              </a:rPr>
              <a:t>line</a:t>
            </a:r>
            <a:r>
              <a:rPr lang="sr-Latn-RS" dirty="0" smtClean="0">
                <a:solidFill>
                  <a:srgbClr val="1065AB"/>
                </a:solidFill>
              </a:rPr>
              <a:t>arnim</a:t>
            </a:r>
            <a:r>
              <a:rPr lang="en-US" dirty="0" smtClean="0"/>
              <a:t> transport</a:t>
            </a:r>
            <a:r>
              <a:rPr lang="sr-Latn-RS" dirty="0" smtClean="0"/>
              <a:t>nim zadatkom</a:t>
            </a:r>
            <a:r>
              <a:rPr lang="en-US" dirty="0" smtClean="0"/>
              <a:t>. </a:t>
            </a:r>
            <a:r>
              <a:rPr lang="sr-Latn-RS" dirty="0" smtClean="0"/>
              <a:t>U suprotnom, ako ovaj uslov nije ispunjen, zadatak transporta postaje </a:t>
            </a:r>
            <a:r>
              <a:rPr lang="en-US" dirty="0" smtClean="0">
                <a:solidFill>
                  <a:srgbClr val="1065AB"/>
                </a:solidFill>
              </a:rPr>
              <a:t>n</a:t>
            </a:r>
            <a:r>
              <a:rPr lang="sr-Latn-RS" dirty="0" smtClean="0">
                <a:solidFill>
                  <a:srgbClr val="1065AB"/>
                </a:solidFill>
              </a:rPr>
              <a:t>elinearan</a:t>
            </a:r>
            <a:r>
              <a:rPr lang="en-US" dirty="0" smtClean="0"/>
              <a:t> </a:t>
            </a:r>
            <a:r>
              <a:rPr lang="sr-Latn-RS" dirty="0" smtClean="0"/>
              <a:t>zadatak</a:t>
            </a:r>
            <a:r>
              <a:rPr lang="pl-PL" dirty="0" smtClean="0"/>
              <a:t>;</a:t>
            </a:r>
            <a:endParaRPr lang="pl-PL" dirty="0"/>
          </a:p>
          <a:p>
            <a:pPr algn="just"/>
            <a:r>
              <a:rPr lang="sr-Latn-RS" dirty="0" smtClean="0"/>
              <a:t>Jedna od najpopularnijih metoda optimizacije je </a:t>
            </a:r>
            <a:r>
              <a:rPr lang="en-US" dirty="0" smtClean="0">
                <a:solidFill>
                  <a:srgbClr val="1065AB"/>
                </a:solidFill>
              </a:rPr>
              <a:t>linear</a:t>
            </a:r>
            <a:r>
              <a:rPr lang="sr-Latn-RS" dirty="0" smtClean="0">
                <a:solidFill>
                  <a:srgbClr val="1065AB"/>
                </a:solidFill>
              </a:rPr>
              <a:t>no programiranje</a:t>
            </a:r>
            <a:r>
              <a:rPr lang="pl-PL" dirty="0" smtClean="0"/>
              <a:t>;</a:t>
            </a:r>
            <a:endParaRPr lang="pl-PL" dirty="0"/>
          </a:p>
          <a:p>
            <a:pPr algn="just"/>
            <a:r>
              <a:rPr lang="sr-Latn-RS" dirty="0" smtClean="0"/>
              <a:t>Iako je metod linearnog programiranja prilično praktičan, postoje </a:t>
            </a:r>
            <a:r>
              <a:rPr lang="sr-Latn-RS" dirty="0" smtClean="0">
                <a:solidFill>
                  <a:srgbClr val="1065AB"/>
                </a:solidFill>
              </a:rPr>
              <a:t>ograničenja</a:t>
            </a:r>
            <a:r>
              <a:rPr lang="en-US" dirty="0" smtClean="0"/>
              <a:t> </a:t>
            </a:r>
            <a:r>
              <a:rPr lang="sr-Latn-RS" dirty="0" smtClean="0"/>
              <a:t>za njegovu upotrebu:</a:t>
            </a:r>
            <a:endParaRPr lang="pl-PL" dirty="0"/>
          </a:p>
          <a:p>
            <a:pPr lvl="1" algn="just"/>
            <a:r>
              <a:rPr lang="sr-Latn-RS" dirty="0" smtClean="0"/>
              <a:t>Problem koji se rešava pomoću njega može biti formulisan deterministički</a:t>
            </a:r>
            <a:r>
              <a:rPr lang="pl-PL" dirty="0" smtClean="0"/>
              <a:t>;</a:t>
            </a:r>
            <a:endParaRPr lang="pl-PL" dirty="0"/>
          </a:p>
          <a:p>
            <a:pPr lvl="1" algn="just"/>
            <a:r>
              <a:rPr lang="sr-Latn-RS" dirty="0" smtClean="0"/>
              <a:t>Problem treba podvrgnuti linearnoj aproksimaciji</a:t>
            </a:r>
            <a:endParaRPr lang="pl-PL" dirty="0"/>
          </a:p>
          <a:p>
            <a:pPr lvl="1" algn="just"/>
            <a:r>
              <a:rPr lang="sr-Latn-RS" dirty="0" smtClean="0"/>
              <a:t>Fiksni i varijabilni operativni troškovi logističkih objekata ne mogu se uzeti u obzir u linearnom programiranju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0961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Silaen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Savaluddin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Tulus</a:t>
            </a:r>
            <a:r>
              <a:rPr lang="pl-PL" sz="1200" dirty="0">
                <a:solidFill>
                  <a:srgbClr val="7F7F7F"/>
                </a:solidFill>
              </a:rPr>
              <a:t>, 2019; Gass, 2013; </a:t>
            </a:r>
            <a:r>
              <a:rPr lang="pl-PL" sz="1200" dirty="0" err="1">
                <a:solidFill>
                  <a:srgbClr val="7F7F7F"/>
                </a:solidFill>
              </a:rPr>
              <a:t>Sierksma</a:t>
            </a:r>
            <a:r>
              <a:rPr lang="pl-PL" sz="1200" dirty="0">
                <a:solidFill>
                  <a:srgbClr val="7F7F7F"/>
                </a:solidFill>
              </a:rPr>
              <a:t>, 2002;Biethahn &amp; Nissen,1995; </a:t>
            </a:r>
            <a:r>
              <a:rPr lang="pl-PL" sz="1200" dirty="0" err="1">
                <a:solidFill>
                  <a:srgbClr val="7F7F7F"/>
                </a:solidFill>
              </a:rPr>
              <a:t>Coyle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Bardi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Langley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 smtClean="0"/>
              <a:t>Problem trgovačkog putnika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272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6"/>
                <a:ext cx="5422130" cy="4452256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sr-Latn-RS" dirty="0" smtClean="0"/>
                  <a:t>Opšti oblik modela koji opisuje zatvoreni transportni problem sa vremenskim kriterijumom može se predstaviti na sledeći način</a:t>
                </a:r>
                <a:r>
                  <a:rPr lang="pl-PL" dirty="0" smtClean="0"/>
                  <a:t>:</a:t>
                </a:r>
                <a:endParaRPr lang="pl-PL" dirty="0"/>
              </a:p>
              <a:p>
                <a:pPr algn="just"/>
                <a:endParaRPr lang="pl-PL" dirty="0"/>
              </a:p>
              <a:p>
                <a:pPr marL="0" indent="0"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18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}</m:t>
                          </m:r>
                          <m:box>
                            <m:box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pl-PL" sz="18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e>
                          </m:box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l-PL" sz="18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6"/>
                <a:ext cx="5422130" cy="4452256"/>
              </a:xfrm>
              <a:blipFill>
                <a:blip r:embed="rId2"/>
                <a:stretch>
                  <a:fillRect l="-1012" t="-2877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 smtClean="0"/>
              <a:t>Matematički model transportnog zadatka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/>
              <p:nvPr/>
            </p:nvSpPr>
            <p:spPr>
              <a:xfrm>
                <a:off x="6770916" y="1687286"/>
                <a:ext cx="4735284" cy="4393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Gde je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obim prevezene robe iz </a:t>
                </a:r>
                <a:r>
                  <a:rPr lang="en-US" sz="1800" i="1" kern="100" dirty="0" err="1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kern="100" dirty="0" err="1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-th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dobavljača za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1800" kern="100" dirty="0" err="1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kupca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vreme transporta robe iz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-th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isporučilac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kern="100" dirty="0" smtClean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primaoca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broj primalaca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pl-PL" sz="1800" i="1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sr-Latn-R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broj dobavljača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snabdevanje i-tog dobavljača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1800" i="1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j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</a:t>
                </a:r>
                <a:r>
                  <a:rPr lang="sr-Latn-R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potražnja kupaca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16" y="1687286"/>
                <a:ext cx="4735284" cy="4393895"/>
              </a:xfrm>
              <a:prstGeom prst="rect">
                <a:avLst/>
              </a:prstGeom>
              <a:blipFill>
                <a:blip r:embed="rId3"/>
                <a:stretch>
                  <a:fillRect l="-1158" r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06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sr-Latn-RS" dirty="0" smtClean="0"/>
                  <a:t>Algoritam za rešavanje opisanog transportnog problema</a:t>
                </a:r>
                <a:r>
                  <a:rPr lang="pl-PL" dirty="0" smtClean="0"/>
                  <a:t>:</a:t>
                </a:r>
                <a:endParaRPr lang="pl-PL" dirty="0"/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sr-Latn-RS" dirty="0" smtClean="0"/>
                  <a:t>Odredite dozvoljenu osnovnu jednačinu, koristeći metod minimalnog matričnog elementa, poznatu kao MEM metoda na osnovu tabele vremena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sr-Latn-RS" dirty="0" smtClean="0"/>
                  <a:t>Odredite maksimalno vreme isporuke (Tk) za određeno rešenje na osnovu formule</a:t>
                </a:r>
                <a:r>
                  <a:rPr lang="pl-PL" dirty="0" smtClean="0"/>
                  <a:t>:</a:t>
                </a:r>
                <a:endParaRPr lang="pl-PL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4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pl-PL" sz="2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29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pl-PL" sz="2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pl-PL" sz="4600" dirty="0"/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sr-Latn-RS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Gde je</a:t>
                </a:r>
                <a:r>
                  <a:rPr lang="en-US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maksimalno vreme isporuke u k-toj interaciji</a:t>
                </a:r>
                <a:r>
                  <a:rPr lang="en-US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  <a:blipFill>
                <a:blip r:embed="rId2"/>
                <a:stretch>
                  <a:fillRect l="-1225" t="-2524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 smtClean="0"/>
              <a:t>Matematički model transportnog zadatka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just">
                  <a:buFont typeface="+mj-lt"/>
                  <a:buAutoNum type="arabicPeriod" startAt="3"/>
                </a:pPr>
                <a:r>
                  <a:rPr lang="sr-Latn-RS" sz="2400" dirty="0" smtClean="0"/>
                  <a:t>Tabela tropkova (cij) za k-to rešenje mora se prikazati prema formuli</a:t>
                </a:r>
                <a:r>
                  <a:rPr lang="pl-PL" sz="2400" dirty="0" smtClean="0"/>
                  <a:t>:</a:t>
                </a:r>
                <a:endParaRPr lang="pl-PL" sz="2400" dirty="0"/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0       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/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           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pl-PL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𝑖𝑓</m:t>
                                  </m:r>
                                </m:e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10                   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eqArr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  <m:e/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  <a:blipFill>
                <a:blip r:embed="rId3"/>
                <a:stretch>
                  <a:fillRect l="-1782" t="-1777" r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5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 algn="just">
                  <a:buFont typeface="+mj-lt"/>
                  <a:buAutoNum type="arabicPeriod" startAt="4"/>
                </a:pPr>
                <a:r>
                  <a:rPr lang="sr-Latn-RS" sz="2400" dirty="0" smtClean="0"/>
                  <a:t>Sledeći korak je provera optimalnosti rešenja na osnovu tabele troškova. U slučaju nenegativnosti kriterijuma optimalnosti 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∆</a:t>
                </a:r>
                <a:r>
                  <a:rPr lang="en-US" sz="2400" baseline="-25000" dirty="0" err="1" smtClean="0"/>
                  <a:t>ij</a:t>
                </a:r>
                <a:r>
                  <a:rPr lang="en-US" sz="2400" dirty="0" smtClean="0"/>
                  <a:t>)</a:t>
                </a:r>
                <a:r>
                  <a:rPr lang="sr-Latn-RS" sz="2400" dirty="0"/>
                  <a:t> </a:t>
                </a:r>
                <a:r>
                  <a:rPr lang="sr-Latn-RS" sz="2400" dirty="0" smtClean="0"/>
                  <a:t>za sve osnovne rute, postupak se završava u ovoj fazi</a:t>
                </a:r>
                <a:r>
                  <a:rPr lang="pl-PL" sz="2400" dirty="0" smtClean="0"/>
                  <a:t>. Ako su kriterijumi optimalnosti negativni, sledite korake u petom koraku.</a:t>
                </a:r>
                <a:endParaRPr lang="pl-PL" sz="2400" dirty="0"/>
              </a:p>
              <a:p>
                <a:pPr marL="0" indent="0" algn="just">
                  <a:buNone/>
                </a:pPr>
                <a:endParaRPr lang="pl-PL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pl-PL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24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Gde je:</a:t>
                </a: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24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dualne varijable, odnosno potencijali u k-toj interaciji</a:t>
                </a:r>
                <a:r>
                  <a:rPr lang="en-US" sz="1800" kern="1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pl-PL" sz="24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  <a:blipFill>
                <a:blip r:embed="rId2"/>
                <a:stretch>
                  <a:fillRect l="-1597" t="-2404" r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 smtClean="0"/>
              <a:t>Matematički model transportnog zadatka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2958B278-BB41-D736-9CDD-DC184B550BD1}"/>
              </a:ext>
            </a:extLst>
          </p:cNvPr>
          <p:cNvSpPr txBox="1">
            <a:spLocks/>
          </p:cNvSpPr>
          <p:nvPr/>
        </p:nvSpPr>
        <p:spPr>
          <a:xfrm>
            <a:off x="6509660" y="1687286"/>
            <a:ext cx="5476560" cy="480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5"/>
            </a:pPr>
            <a:r>
              <a:rPr lang="pl-PL" sz="2400" dirty="0" smtClean="0"/>
              <a:t>Prihvatljivo osnovno rešenje treba ponovo odrediti, uzimajući u obzir najnegativniji kriterijum optimalnosti, a zatim se vratiti na korak dva</a:t>
            </a:r>
            <a:r>
              <a:rPr lang="pl-PL" sz="2400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19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4000" dirty="0"/>
              <a:t>Transportni zadatak </a:t>
            </a:r>
            <a:r>
              <a:rPr lang="pl-PL" sz="4000" kern="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koristeći MS </a:t>
            </a: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Excel </a:t>
            </a: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i</a:t>
            </a:r>
            <a:r>
              <a:rPr lang="pl-PL" sz="4000" kern="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Solver</a:t>
            </a:r>
            <a:endParaRPr lang="pl-PL" dirty="0"/>
          </a:p>
        </p:txBody>
      </p:sp>
      <p:pic>
        <p:nvPicPr>
          <p:cNvPr id="2" name="Obraz 1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70F7CEC2-CA03-A841-4D0E-694A5240FC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70" y="3172114"/>
            <a:ext cx="2784730" cy="30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2400" kern="100" dirty="0" smtClean="0">
                    <a:effectLst/>
                  </a:rPr>
                  <a:t>Primer se odnosi na lanac supermarketa koji se sastoji od 3 veletrgovca. P (na jugu zemlje), Z (na zapadu zemlje) i PV (na severoistoku zemlje), i 50 prodavnica, podeljenih u 8 diferenciranih sektora, označenih slobima </a:t>
                </a:r>
                <a:r>
                  <a:rPr lang="en-US" sz="2400" kern="100" dirty="0" smtClean="0">
                    <a:effectLst/>
                  </a:rPr>
                  <a:t>(A</a:t>
                </a:r>
                <a:r>
                  <a:rPr lang="en-US" sz="2400" kern="100" dirty="0">
                    <a:effectLst/>
                  </a:rPr>
                  <a:t>, B, C, D, E, F, G </a:t>
                </a:r>
                <a:r>
                  <a:rPr lang="sr-Latn-RS" sz="2400" kern="100" dirty="0"/>
                  <a:t>i</a:t>
                </a:r>
                <a:r>
                  <a:rPr lang="en-US" sz="2400" kern="100" dirty="0" smtClean="0">
                    <a:effectLst/>
                  </a:rPr>
                  <a:t> </a:t>
                </a:r>
                <a:r>
                  <a:rPr lang="en-US" sz="2400" kern="100" dirty="0">
                    <a:effectLst/>
                  </a:rPr>
                  <a:t>H). </a:t>
                </a:r>
                <a:r>
                  <a:rPr lang="sr-Latn-RS" sz="2400" kern="100" dirty="0" smtClean="0"/>
                  <a:t>Na osnovu transportovanih proizvoda, svaki veletrgovac može sastaviti 18 kompleta. Potražnja za kompletima po sektoru je sledeća</a:t>
                </a:r>
                <a:r>
                  <a:rPr lang="en-US" sz="2400" kern="100" dirty="0" smtClean="0">
                    <a:effectLst/>
                  </a:rPr>
                  <a:t>:</a:t>
                </a:r>
                <a:endParaRPr lang="pl-PL" sz="2400" kern="100" dirty="0">
                  <a:effectLst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kern="100" dirty="0">
                    <a:effectLst/>
                  </a:rPr>
                  <a:t>Z</a:t>
                </a:r>
                <a:r>
                  <a:rPr lang="en-US" sz="2400" kern="100" baseline="-25000" dirty="0">
                    <a:effectLst/>
                  </a:rPr>
                  <a:t>A</a:t>
                </a:r>
                <a:r>
                  <a:rPr lang="en-US" sz="2400" kern="100" dirty="0">
                    <a:effectLst/>
                  </a:rPr>
                  <a:t> = 6; Z</a:t>
                </a:r>
                <a:r>
                  <a:rPr lang="en-US" sz="2400" kern="100" baseline="-25000" dirty="0">
                    <a:effectLst/>
                  </a:rPr>
                  <a:t>B</a:t>
                </a:r>
                <a:r>
                  <a:rPr lang="en-US" sz="2400" kern="100" dirty="0">
                    <a:effectLst/>
                  </a:rPr>
                  <a:t> =7; Z</a:t>
                </a:r>
                <a:r>
                  <a:rPr lang="en-US" sz="2400" kern="100" baseline="-25000" dirty="0">
                    <a:effectLst/>
                  </a:rPr>
                  <a:t>C</a:t>
                </a:r>
                <a:r>
                  <a:rPr lang="en-US" sz="2400" kern="100" dirty="0">
                    <a:effectLst/>
                  </a:rPr>
                  <a:t> =9; Z</a:t>
                </a:r>
                <a:r>
                  <a:rPr lang="en-US" sz="2400" kern="100" baseline="-25000" dirty="0">
                    <a:effectLst/>
                  </a:rPr>
                  <a:t>D</a:t>
                </a:r>
                <a:r>
                  <a:rPr lang="en-US" sz="2400" kern="100" dirty="0">
                    <a:effectLst/>
                  </a:rPr>
                  <a:t> =6; Z</a:t>
                </a:r>
                <a:r>
                  <a:rPr lang="en-US" sz="2400" kern="100" baseline="-25000" dirty="0">
                    <a:effectLst/>
                  </a:rPr>
                  <a:t>E</a:t>
                </a:r>
                <a:r>
                  <a:rPr lang="en-US" sz="2400" kern="100" dirty="0">
                    <a:effectLst/>
                  </a:rPr>
                  <a:t> =8; Z</a:t>
                </a:r>
                <a:r>
                  <a:rPr lang="en-US" sz="2400" kern="100" baseline="-25000" dirty="0">
                    <a:effectLst/>
                  </a:rPr>
                  <a:t>F</a:t>
                </a:r>
                <a:r>
                  <a:rPr lang="en-US" sz="2400" kern="100" dirty="0">
                    <a:effectLst/>
                  </a:rPr>
                  <a:t> =5; Z</a:t>
                </a:r>
                <a:r>
                  <a:rPr lang="en-US" sz="2400" kern="100" baseline="-25000" dirty="0">
                    <a:effectLst/>
                  </a:rPr>
                  <a:t>G</a:t>
                </a:r>
                <a:r>
                  <a:rPr lang="en-US" sz="2400" kern="100" dirty="0">
                    <a:effectLst/>
                  </a:rPr>
                  <a:t> =4; Z</a:t>
                </a:r>
                <a:r>
                  <a:rPr lang="en-US" sz="2400" kern="100" baseline="-25000" dirty="0">
                    <a:effectLst/>
                  </a:rPr>
                  <a:t>H</a:t>
                </a:r>
                <a:r>
                  <a:rPr lang="en-US" sz="2400" kern="100" dirty="0">
                    <a:effectLst/>
                  </a:rPr>
                  <a:t> =5, </a:t>
                </a:r>
                <a:r>
                  <a:rPr lang="sr-Latn-RS" sz="2400" kern="100" dirty="0" smtClean="0">
                    <a:effectLst/>
                  </a:rPr>
                  <a:t>pri čemu je</a:t>
                </a:r>
                <a:r>
                  <a:rPr lang="en-US" sz="2400" kern="1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nary>
                  </m:oMath>
                </a14:m>
                <a:r>
                  <a:rPr lang="en-US" sz="2400" kern="100" dirty="0">
                    <a:effectLst/>
                  </a:rPr>
                  <a:t>.</a:t>
                </a:r>
                <a:endParaRPr lang="pl-PL" sz="2400" kern="100" dirty="0">
                  <a:effectLst/>
                </a:endParaRP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  <a:blipFill>
                <a:blip r:embed="rId2"/>
                <a:stretch>
                  <a:fillRect l="-758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 </a:t>
            </a:r>
            <a:r>
              <a:rPr lang="en-US" dirty="0" smtClean="0"/>
              <a:t>MS </a:t>
            </a:r>
            <a:r>
              <a:rPr lang="en-US" dirty="0"/>
              <a:t>Excel </a:t>
            </a:r>
            <a:r>
              <a:rPr lang="sr-Latn-RS" dirty="0"/>
              <a:t>i</a:t>
            </a:r>
            <a:r>
              <a:rPr lang="en-US" dirty="0" smtClean="0"/>
              <a:t> </a:t>
            </a:r>
            <a:r>
              <a:rPr lang="en-US" dirty="0"/>
              <a:t>Solver</a:t>
            </a:r>
            <a:r>
              <a:rPr lang="pl-PL" dirty="0"/>
              <a:t> – </a:t>
            </a:r>
            <a:r>
              <a:rPr lang="pl-PL" dirty="0" smtClean="0"/>
              <a:t>Primer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20" y="1553044"/>
            <a:ext cx="11267760" cy="1588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r-Latn-RS" sz="1600" kern="100" dirty="0" smtClean="0"/>
              <a:t>Vreme transporta u sektoru, koje je u praksi određeno rastojanjem između radnji u sektoru, uzima se u obzir u vremenima istovara asortimana u svakoj radnji</a:t>
            </a:r>
            <a:endParaRPr lang="pl-PL" sz="1600" kern="100" dirty="0">
              <a:effectLst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r-Latn-RS" sz="1600" kern="100" dirty="0" smtClean="0">
                <a:solidFill>
                  <a:schemeClr val="accent1"/>
                </a:solidFill>
              </a:rPr>
              <a:t>Cilj je da se minimizira </a:t>
            </a:r>
            <a:r>
              <a:rPr lang="sr-Latn-RS" sz="1600" kern="100" dirty="0" smtClean="0">
                <a:effectLst/>
              </a:rPr>
              <a:t>vreme isporuke koje traje najduže</a:t>
            </a:r>
            <a:r>
              <a:rPr lang="en-US" sz="1600" kern="100" dirty="0" smtClean="0">
                <a:effectLst/>
              </a:rPr>
              <a:t>.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pomoću </a:t>
            </a:r>
            <a:r>
              <a:rPr lang="en-US" dirty="0" smtClean="0"/>
              <a:t>MS </a:t>
            </a:r>
            <a:r>
              <a:rPr lang="en-US" dirty="0"/>
              <a:t>Excel </a:t>
            </a:r>
            <a:r>
              <a:rPr lang="sr-Latn-RS" dirty="0"/>
              <a:t>i</a:t>
            </a:r>
            <a:r>
              <a:rPr lang="en-US" dirty="0" smtClean="0"/>
              <a:t> </a:t>
            </a:r>
            <a:r>
              <a:rPr lang="en-US" dirty="0"/>
              <a:t>Solver</a:t>
            </a:r>
            <a:r>
              <a:rPr lang="pl-PL" dirty="0"/>
              <a:t> – </a:t>
            </a:r>
            <a:r>
              <a:rPr lang="pl-PL" dirty="0" smtClean="0"/>
              <a:t>primer 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B85DEB-0767-63FF-D3E5-BB126B83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0" y="3049618"/>
            <a:ext cx="6972823" cy="13074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CD8E56-6166-397B-E309-3EE33943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84" y="5021004"/>
            <a:ext cx="8987816" cy="11165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/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</a:t>
                </a:r>
                <a:r>
                  <a:rPr lang="sr-Latn-RS" sz="12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l-P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2: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sz="1200" dirty="0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Prosečno vreme istovara jedinice </a:t>
                </a:r>
                <a:r>
                  <a:rPr lang="en-US" sz="1200" dirty="0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  <m:sup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sr-Latn-RS" sz="1200" dirty="0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satima</a:t>
                </a:r>
                <a:r>
                  <a:rPr lang="en-US" sz="1200" dirty="0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pl-P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blipFill>
                <a:blip r:embed="rId4"/>
                <a:stretch>
                  <a:fillRect l="-100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/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</a:t>
                </a:r>
                <a:r>
                  <a:rPr lang="sr-Latn-RS" sz="12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ela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l-P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Približno vreme putovanja </a:t>
                </a:r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sr-Latn-R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satima</a:t>
                </a:r>
                <a:r>
                  <a:rPr lang="en-US" sz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pl-PL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EC96CDB-4A73-BCBC-2E61-081F3BB6CF7B}"/>
              </a:ext>
            </a:extLst>
          </p:cNvPr>
          <p:cNvSpPr txBox="1"/>
          <p:nvPr/>
        </p:nvSpPr>
        <p:spPr>
          <a:xfrm>
            <a:off x="3516086" y="5115863"/>
            <a:ext cx="13280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rójkąt prostokątny 15">
            <a:extLst>
              <a:ext uri="{FF2B5EF4-FFF2-40B4-BE49-F238E27FC236}">
                <a16:creationId xmlns:a16="http://schemas.microsoft.com/office/drawing/2014/main" id="{8FEEC537-5B7D-1F95-8BFB-38B186A80459}"/>
              </a:ext>
            </a:extLst>
          </p:cNvPr>
          <p:cNvSpPr/>
          <p:nvPr/>
        </p:nvSpPr>
        <p:spPr>
          <a:xfrm>
            <a:off x="445135" y="3141692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rójkąt prostokątny 16">
            <a:extLst>
              <a:ext uri="{FF2B5EF4-FFF2-40B4-BE49-F238E27FC236}">
                <a16:creationId xmlns:a16="http://schemas.microsoft.com/office/drawing/2014/main" id="{D667C8FF-7655-F67D-25C8-F1FBE122D5B9}"/>
              </a:ext>
            </a:extLst>
          </p:cNvPr>
          <p:cNvSpPr/>
          <p:nvPr/>
        </p:nvSpPr>
        <p:spPr>
          <a:xfrm rot="10800000">
            <a:off x="586105" y="3110433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73EB137-D44C-0849-C39A-4DF1E04379EB}"/>
              </a:ext>
            </a:extLst>
          </p:cNvPr>
          <p:cNvSpPr txBox="1"/>
          <p:nvPr/>
        </p:nvSpPr>
        <p:spPr>
          <a:xfrm>
            <a:off x="788703" y="3049337"/>
            <a:ext cx="13280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4ABD44-4218-E7FF-B072-4B1AFC11BFB1}"/>
              </a:ext>
            </a:extLst>
          </p:cNvPr>
          <p:cNvSpPr txBox="1"/>
          <p:nvPr/>
        </p:nvSpPr>
        <p:spPr>
          <a:xfrm>
            <a:off x="339024" y="3212765"/>
            <a:ext cx="10672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5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r-Latn-RS" sz="1800" kern="100" dirty="0" smtClean="0">
                <a:cs typeface="Times New Roman" panose="02020603050405020304" pitchFamily="18" charset="0"/>
              </a:rPr>
              <a:t>Osnovne definicije transportnog sistema</a:t>
            </a:r>
            <a:r>
              <a:rPr lang="pl-PL" sz="1800" kern="100" dirty="0" smtClean="0">
                <a:cs typeface="Times New Roman" panose="02020603050405020304" pitchFamily="18" charset="0"/>
              </a:rPr>
              <a:t>;</a:t>
            </a:r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sr-Latn-RS" sz="1800" kern="100" dirty="0" smtClean="0">
                <a:cs typeface="Times New Roman" panose="02020603050405020304" pitchFamily="18" charset="0"/>
              </a:rPr>
              <a:t>Priroda i značaj optimizacije transportnog sistema</a:t>
            </a:r>
            <a:r>
              <a:rPr lang="pl-PL" sz="1800" kern="100" dirty="0" smtClean="0">
                <a:cs typeface="Times New Roman" panose="02020603050405020304" pitchFamily="18" charset="0"/>
              </a:rPr>
              <a:t>;</a:t>
            </a:r>
            <a:endParaRPr lang="pl-PL" sz="1800" kern="100" dirty="0">
              <a:cs typeface="Times New Roman" panose="02020603050405020304" pitchFamily="18" charset="0"/>
            </a:endParaRPr>
          </a:p>
          <a:p>
            <a:r>
              <a:rPr lang="pl-PL" sz="1800" kern="100" dirty="0" smtClean="0">
                <a:cs typeface="Times New Roman" panose="02020603050405020304" pitchFamily="18" charset="0"/>
              </a:rPr>
              <a:t>Optimizaciono modeliranje transportnog sistema;</a:t>
            </a:r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pl-PL" sz="1800" kern="100" dirty="0" smtClean="0">
                <a:cs typeface="Times New Roman" panose="02020603050405020304" pitchFamily="18" charset="0"/>
              </a:rPr>
              <a:t>Primer transportnog zadataka u MS Excel-u.</a:t>
            </a:r>
            <a:endParaRPr lang="en-US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3"/>
            <a:ext cx="11267760" cy="158864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r-Latn-RS" sz="1600" kern="100" dirty="0" smtClean="0"/>
              <a:t>Unošenje podataka u tabelu u ovom primeru transportnog zadatka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9959073" y="2982610"/>
            <a:ext cx="2001867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pomoću </a:t>
            </a:r>
            <a:r>
              <a:rPr lang="en-US" dirty="0" smtClean="0"/>
              <a:t>MS </a:t>
            </a:r>
            <a:r>
              <a:rPr lang="en-US" dirty="0"/>
              <a:t>Excel </a:t>
            </a:r>
            <a:r>
              <a:rPr lang="sr-Latn-RS" dirty="0"/>
              <a:t>i</a:t>
            </a:r>
            <a:r>
              <a:rPr lang="en-US" dirty="0" smtClean="0"/>
              <a:t> </a:t>
            </a:r>
            <a:r>
              <a:rPr lang="en-US" dirty="0"/>
              <a:t>Solver</a:t>
            </a:r>
            <a:r>
              <a:rPr lang="pl-PL" dirty="0"/>
              <a:t> – </a:t>
            </a:r>
            <a:r>
              <a:rPr lang="pl-PL" dirty="0" smtClean="0"/>
              <a:t>primer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2115278" y="6207412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3: Data entered into the spreadsheet in this example of a transport task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C541CB-C5D4-6A22-E72B-137C4085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9" y="1806124"/>
            <a:ext cx="6954970" cy="440128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1C64BC2-5803-50D4-B6B4-3183EB2761EE}"/>
              </a:ext>
            </a:extLst>
          </p:cNvPr>
          <p:cNvSpPr txBox="1"/>
          <p:nvPr/>
        </p:nvSpPr>
        <p:spPr>
          <a:xfrm>
            <a:off x="2736273" y="2163350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Wholesalers and sectors</a:t>
            </a:r>
            <a:endParaRPr lang="pl-P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A72588F-CA05-3D17-A1CC-8F83583D6D28}"/>
              </a:ext>
            </a:extLst>
          </p:cNvPr>
          <p:cNvSpPr/>
          <p:nvPr/>
        </p:nvSpPr>
        <p:spPr>
          <a:xfrm>
            <a:off x="7937183" y="2156135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3BBAAFE-18E1-65FC-BE3A-8F212266FC02}"/>
              </a:ext>
            </a:extLst>
          </p:cNvPr>
          <p:cNvSpPr txBox="1"/>
          <p:nvPr/>
        </p:nvSpPr>
        <p:spPr>
          <a:xfrm>
            <a:off x="7899472" y="2132572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at a given  wholesaler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8676060" y="2224905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81C7A21-7635-BAC6-7A1E-28AAD5EB4D18}"/>
              </a:ext>
            </a:extLst>
          </p:cNvPr>
          <p:cNvSpPr/>
          <p:nvPr/>
        </p:nvSpPr>
        <p:spPr>
          <a:xfrm>
            <a:off x="2888674" y="2949651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BF8AB5-4EE1-7325-DF37-99279DC3EA86}"/>
              </a:ext>
            </a:extLst>
          </p:cNvPr>
          <p:cNvSpPr txBox="1"/>
          <p:nvPr/>
        </p:nvSpPr>
        <p:spPr>
          <a:xfrm>
            <a:off x="2787698" y="2891814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total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4AC351D-9C23-6884-A750-3F07699B41FC}"/>
              </a:ext>
            </a:extLst>
          </p:cNvPr>
          <p:cNvSpPr/>
          <p:nvPr/>
        </p:nvSpPr>
        <p:spPr>
          <a:xfrm>
            <a:off x="2990274" y="3080951"/>
            <a:ext cx="553720" cy="1010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ED7DFEC-20D5-DCA4-9053-0D16B3A55C5A}"/>
              </a:ext>
            </a:extLst>
          </p:cNvPr>
          <p:cNvSpPr txBox="1"/>
          <p:nvPr/>
        </p:nvSpPr>
        <p:spPr>
          <a:xfrm>
            <a:off x="2924120" y="3018220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16D5E4F-F529-9B14-0BB7-969C5687F1D7}"/>
              </a:ext>
            </a:extLst>
          </p:cNvPr>
          <p:cNvSpPr/>
          <p:nvPr/>
        </p:nvSpPr>
        <p:spPr>
          <a:xfrm>
            <a:off x="2736273" y="3423256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3AD3C0B-BA29-70AC-08DD-9770897EF847}"/>
              </a:ext>
            </a:extLst>
          </p:cNvPr>
          <p:cNvSpPr txBox="1"/>
          <p:nvPr/>
        </p:nvSpPr>
        <p:spPr>
          <a:xfrm>
            <a:off x="2787698" y="3356538"/>
            <a:ext cx="9334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65FB349-D410-4434-BD1F-FCB16885311E}"/>
              </a:ext>
            </a:extLst>
          </p:cNvPr>
          <p:cNvSpPr/>
          <p:nvPr/>
        </p:nvSpPr>
        <p:spPr>
          <a:xfrm>
            <a:off x="2851301" y="3898221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6FC194D-2888-EFED-FAF7-2F0986D5E3CD}"/>
              </a:ext>
            </a:extLst>
          </p:cNvPr>
          <p:cNvSpPr txBox="1"/>
          <p:nvPr/>
        </p:nvSpPr>
        <p:spPr>
          <a:xfrm>
            <a:off x="2709949" y="3830850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Unloading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E5C923D5-135A-2ED4-5A69-F4B3A6269411}"/>
              </a:ext>
            </a:extLst>
          </p:cNvPr>
          <p:cNvSpPr/>
          <p:nvPr/>
        </p:nvSpPr>
        <p:spPr>
          <a:xfrm>
            <a:off x="2736273" y="4247894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A56DB08-D76E-4E9F-C1E8-ADA2A7CAD98F}"/>
              </a:ext>
            </a:extLst>
          </p:cNvPr>
          <p:cNvSpPr txBox="1"/>
          <p:nvPr/>
        </p:nvSpPr>
        <p:spPr>
          <a:xfrm>
            <a:off x="2688705" y="4182052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unloading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E74237B5-0B86-F464-E54A-780CFBEC61E9}"/>
              </a:ext>
            </a:extLst>
          </p:cNvPr>
          <p:cNvSpPr/>
          <p:nvPr/>
        </p:nvSpPr>
        <p:spPr>
          <a:xfrm>
            <a:off x="2697248" y="4698776"/>
            <a:ext cx="1114369" cy="372163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74DC927-248B-CEB9-2F09-B73D2E2FBD6E}"/>
              </a:ext>
            </a:extLst>
          </p:cNvPr>
          <p:cNvSpPr txBox="1"/>
          <p:nvPr/>
        </p:nvSpPr>
        <p:spPr>
          <a:xfrm>
            <a:off x="2486727" y="4651906"/>
            <a:ext cx="14983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journey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and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unloading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B8AA6BB-C07F-F56F-986D-FBE0D6257620}"/>
              </a:ext>
            </a:extLst>
          </p:cNvPr>
          <p:cNvSpPr/>
          <p:nvPr/>
        </p:nvSpPr>
        <p:spPr>
          <a:xfrm>
            <a:off x="2736273" y="5260574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649E21E-5C06-9BB9-1755-93005BDF5D4C}"/>
              </a:ext>
            </a:extLst>
          </p:cNvPr>
          <p:cNvSpPr txBox="1"/>
          <p:nvPr/>
        </p:nvSpPr>
        <p:spPr>
          <a:xfrm>
            <a:off x="2486726" y="5275893"/>
            <a:ext cx="14983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and non-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routes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8226A5C-5406-9950-6564-3A1C816F1FDE}"/>
              </a:ext>
            </a:extLst>
          </p:cNvPr>
          <p:cNvSpPr/>
          <p:nvPr/>
        </p:nvSpPr>
        <p:spPr>
          <a:xfrm>
            <a:off x="2769191" y="5782122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E7DDB2C-D534-87EB-3394-246F344909CC}"/>
              </a:ext>
            </a:extLst>
          </p:cNvPr>
          <p:cNvSpPr txBox="1"/>
          <p:nvPr/>
        </p:nvSpPr>
        <p:spPr>
          <a:xfrm>
            <a:off x="2642887" y="5782122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routes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B89CBB87-694B-18A8-CADE-28452029E263}"/>
              </a:ext>
            </a:extLst>
          </p:cNvPr>
          <p:cNvSpPr/>
          <p:nvPr/>
        </p:nvSpPr>
        <p:spPr>
          <a:xfrm>
            <a:off x="8540750" y="5782122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203E85E-7712-EBFE-8B81-0E3CE78C9D38}"/>
              </a:ext>
            </a:extLst>
          </p:cNvPr>
          <p:cNvSpPr txBox="1"/>
          <p:nvPr/>
        </p:nvSpPr>
        <p:spPr>
          <a:xfrm>
            <a:off x="8392998" y="5728543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</a:t>
            </a:r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5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4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sr-Latn-RS" sz="1600" kern="100" dirty="0" smtClean="0"/>
              <a:t>Proračun ukupnog vremena istovara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 </a:t>
            </a:r>
            <a:r>
              <a:rPr lang="en-US" dirty="0" smtClean="0"/>
              <a:t>MS </a:t>
            </a:r>
            <a:r>
              <a:rPr lang="en-US" dirty="0"/>
              <a:t>Excel </a:t>
            </a:r>
            <a:r>
              <a:rPr lang="sr-Latn-RS" dirty="0"/>
              <a:t>i</a:t>
            </a:r>
            <a:r>
              <a:rPr lang="en-US" dirty="0" smtClean="0"/>
              <a:t> </a:t>
            </a:r>
            <a:r>
              <a:rPr lang="en-US" dirty="0"/>
              <a:t>Solver</a:t>
            </a:r>
            <a:r>
              <a:rPr lang="pl-PL" dirty="0"/>
              <a:t> – </a:t>
            </a:r>
            <a:r>
              <a:rPr lang="pl-PL" dirty="0" smtClean="0"/>
              <a:t>primer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4152450" y="2449384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4: Calculation of total unloading time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95B73A-135A-A66F-1903-9C64F7FBC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"/>
          <a:stretch/>
        </p:blipFill>
        <p:spPr>
          <a:xfrm>
            <a:off x="1608666" y="1885504"/>
            <a:ext cx="8282940" cy="56388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1775245" y="2035816"/>
            <a:ext cx="1588774" cy="25391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istovara</a:t>
            </a:r>
            <a:endParaRPr lang="pl-P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DDC52D69-C6B6-CC6E-B136-2861E6FF9CE7}"/>
              </a:ext>
            </a:extLst>
          </p:cNvPr>
          <p:cNvSpPr txBox="1">
            <a:spLocks/>
          </p:cNvSpPr>
          <p:nvPr/>
        </p:nvSpPr>
        <p:spPr>
          <a:xfrm>
            <a:off x="462120" y="2718528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sr-Latn-RS" sz="1600" kern="100" dirty="0" smtClean="0"/>
              <a:t>Proračun ukupnog vremena putovanja</a:t>
            </a:r>
            <a:endParaRPr lang="pl-PL" sz="1600" kern="1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B9E02F9-C516-E67B-B7B2-FE5855730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"/>
          <a:stretch/>
        </p:blipFill>
        <p:spPr>
          <a:xfrm>
            <a:off x="1608666" y="3256281"/>
            <a:ext cx="8282939" cy="54864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7BE7E34-084C-EBC5-D93F-C81122075AAF}"/>
              </a:ext>
            </a:extLst>
          </p:cNvPr>
          <p:cNvSpPr txBox="1"/>
          <p:nvPr/>
        </p:nvSpPr>
        <p:spPr>
          <a:xfrm>
            <a:off x="1652692" y="3351982"/>
            <a:ext cx="1798320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putovanja (fiksno) i vreme istovara (varijabilno)</a:t>
            </a:r>
            <a:endParaRPr lang="pl-P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547C04-E944-C6A1-EB3A-9CE71D828FA5}"/>
              </a:ext>
            </a:extLst>
          </p:cNvPr>
          <p:cNvSpPr txBox="1"/>
          <p:nvPr/>
        </p:nvSpPr>
        <p:spPr>
          <a:xfrm>
            <a:off x="4152450" y="3870217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Calculation of total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journey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7490A4-2341-94E2-6EC0-082BEA40B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"/>
          <a:stretch/>
        </p:blipFill>
        <p:spPr>
          <a:xfrm>
            <a:off x="1608666" y="4572690"/>
            <a:ext cx="8282940" cy="556260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BE2026F-F8A4-D928-827C-DFF4D9566091}"/>
              </a:ext>
            </a:extLst>
          </p:cNvPr>
          <p:cNvSpPr txBox="1">
            <a:spLocks/>
          </p:cNvSpPr>
          <p:nvPr/>
        </p:nvSpPr>
        <p:spPr>
          <a:xfrm>
            <a:off x="462120" y="4125981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sr-Latn-RS" sz="1600" kern="100" dirty="0" smtClean="0"/>
              <a:t>Određivanje baznih i nebaznih ruta</a:t>
            </a:r>
            <a:endParaRPr lang="pl-PL" sz="1600" kern="1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3995432" y="51870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err="1"/>
              <a:t>Figure</a:t>
            </a:r>
            <a:r>
              <a:rPr lang="pl-PL" dirty="0"/>
              <a:t> 6: </a:t>
            </a:r>
            <a:r>
              <a:rPr lang="pl-PL" dirty="0" err="1"/>
              <a:t>Determination</a:t>
            </a:r>
            <a:r>
              <a:rPr lang="pl-PL" dirty="0"/>
              <a:t> of </a:t>
            </a:r>
            <a:r>
              <a:rPr lang="pl-PL" dirty="0" err="1"/>
              <a:t>base</a:t>
            </a:r>
            <a:r>
              <a:rPr lang="pl-PL" dirty="0"/>
              <a:t> and non-</a:t>
            </a:r>
            <a:r>
              <a:rPr lang="pl-PL" dirty="0" err="1"/>
              <a:t>base</a:t>
            </a:r>
            <a:r>
              <a:rPr lang="pl-PL" dirty="0"/>
              <a:t> </a:t>
            </a:r>
            <a:r>
              <a:rPr lang="pl-PL" dirty="0" err="1"/>
              <a:t>routes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3E35EEA-15CA-2111-D2BB-08697A06192F}"/>
              </a:ext>
            </a:extLst>
          </p:cNvPr>
          <p:cNvSpPr txBox="1"/>
          <p:nvPr/>
        </p:nvSpPr>
        <p:spPr>
          <a:xfrm>
            <a:off x="1753761" y="4743098"/>
            <a:ext cx="1631741" cy="215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Bazne i nebazne rute</a:t>
            </a:r>
            <a:endParaRPr lang="pl-P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/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+0,00001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8BD6DD91-D819-360D-DE32-70E03F86A3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0248450" y="4359551"/>
            <a:ext cx="1183413" cy="989539"/>
          </a:xfrm>
          <a:prstGeom prst="rect">
            <a:avLst/>
          </a:prstGeom>
        </p:spPr>
      </p:pic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D2FD21CC-0386-143F-BBAE-7F21991428FE}"/>
              </a:ext>
            </a:extLst>
          </p:cNvPr>
          <p:cNvSpPr/>
          <p:nvPr/>
        </p:nvSpPr>
        <p:spPr>
          <a:xfrm rot="2444167">
            <a:off x="10799992" y="315619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dół 20">
            <a:extLst>
              <a:ext uri="{FF2B5EF4-FFF2-40B4-BE49-F238E27FC236}">
                <a16:creationId xmlns:a16="http://schemas.microsoft.com/office/drawing/2014/main" id="{DC4741A5-9915-76D1-15FE-697D8D454242}"/>
              </a:ext>
            </a:extLst>
          </p:cNvPr>
          <p:cNvSpPr/>
          <p:nvPr/>
        </p:nvSpPr>
        <p:spPr>
          <a:xfrm rot="19086423">
            <a:off x="9070266" y="5182500"/>
            <a:ext cx="292792" cy="800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9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2" grpId="0" animBg="1"/>
      <p:bldP spid="8" grpId="0"/>
      <p:bldP spid="14" grpId="0" animBg="1"/>
      <p:bldP spid="15" grpId="0"/>
      <p:bldP spid="3" grpId="0"/>
      <p:bldP spid="11" grpId="0"/>
      <p:bldP spid="16" grpId="0" animBg="1"/>
      <p:bldP spid="18" grpId="0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601355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sr-Latn-RS" sz="1600" kern="100" dirty="0" smtClean="0"/>
              <a:t>Određivanje ukupnih troškova na baznim rutama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</a:t>
            </a:r>
            <a:r>
              <a:rPr lang="en-US" dirty="0" smtClean="0"/>
              <a:t> </a:t>
            </a:r>
            <a:r>
              <a:rPr lang="en-US" dirty="0"/>
              <a:t>MS Excel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/>
              <a:t>Solver</a:t>
            </a:r>
            <a:r>
              <a:rPr lang="pl-PL" dirty="0"/>
              <a:t> – </a:t>
            </a:r>
            <a:r>
              <a:rPr lang="pl-PL" dirty="0" smtClean="0"/>
              <a:t>primer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2604116" y="269943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err="1"/>
              <a:t>Figure</a:t>
            </a:r>
            <a:r>
              <a:rPr lang="pl-PL" dirty="0"/>
              <a:t> 7: </a:t>
            </a:r>
            <a:r>
              <a:rPr lang="en-US" dirty="0"/>
              <a:t>Determination of total cost on base routes</a:t>
            </a:r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161899E-46FE-5C3B-550B-10BD886C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3" y="2095553"/>
            <a:ext cx="7498387" cy="5715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299450" y="2173554"/>
            <a:ext cx="1407815" cy="415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  <a:endParaRPr lang="pl-PL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Symbol zastępczy zawartości 4">
            <a:extLst>
              <a:ext uri="{FF2B5EF4-FFF2-40B4-BE49-F238E27FC236}">
                <a16:creationId xmlns:a16="http://schemas.microsoft.com/office/drawing/2014/main" id="{9C7FAED4-0C16-8D8C-BAAD-F25FFA46BDE2}"/>
              </a:ext>
            </a:extLst>
          </p:cNvPr>
          <p:cNvSpPr txBox="1">
            <a:spLocks/>
          </p:cNvSpPr>
          <p:nvPr/>
        </p:nvSpPr>
        <p:spPr>
          <a:xfrm>
            <a:off x="3865456" y="4049238"/>
            <a:ext cx="3995959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sr-Latn-RS" sz="1600" kern="100" dirty="0" smtClean="0"/>
              <a:t>Rešavanje problema pomoću </a:t>
            </a:r>
            <a:r>
              <a:rPr lang="pl-PL" sz="1600" kern="100" dirty="0" smtClean="0"/>
              <a:t>Solver-a</a:t>
            </a:r>
            <a:endParaRPr lang="pl-PL" sz="1600" kern="100" dirty="0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528EB14-E80C-8B6B-5FCA-DF5ED588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286" y="1771227"/>
            <a:ext cx="4385451" cy="4075392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AED08959-AC3C-CECF-F5F0-130F1EF12B5A}"/>
              </a:ext>
            </a:extLst>
          </p:cNvPr>
          <p:cNvSpPr/>
          <p:nvPr/>
        </p:nvSpPr>
        <p:spPr>
          <a:xfrm>
            <a:off x="9578109" y="2048895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827B23C-D7AC-F017-FBFB-394088A6636F}"/>
              </a:ext>
            </a:extLst>
          </p:cNvPr>
          <p:cNvSpPr/>
          <p:nvPr/>
        </p:nvSpPr>
        <p:spPr>
          <a:xfrm>
            <a:off x="8220211" y="2344313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3D9F66EF-5EDB-E93F-C08B-4393AFB5F830}"/>
              </a:ext>
            </a:extLst>
          </p:cNvPr>
          <p:cNvSpPr/>
          <p:nvPr/>
        </p:nvSpPr>
        <p:spPr>
          <a:xfrm>
            <a:off x="7934036" y="2750827"/>
            <a:ext cx="526473" cy="159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CCE5432-ED5F-2DEC-F217-9DE684348B82}"/>
              </a:ext>
            </a:extLst>
          </p:cNvPr>
          <p:cNvSpPr/>
          <p:nvPr/>
        </p:nvSpPr>
        <p:spPr>
          <a:xfrm>
            <a:off x="7929265" y="3138639"/>
            <a:ext cx="1057717" cy="389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9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>
            <a:extLst>
              <a:ext uri="{FF2B5EF4-FFF2-40B4-BE49-F238E27FC236}">
                <a16:creationId xmlns:a16="http://schemas.microsoft.com/office/drawing/2014/main" id="{463D92FE-7FE1-3296-0ED4-2F8A849A4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35" y="1630196"/>
            <a:ext cx="6911797" cy="44028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pl-PL" sz="1600" kern="100" dirty="0" smtClean="0"/>
              <a:t>Prvo rešenje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 </a:t>
            </a:r>
            <a:r>
              <a:rPr lang="en-US" dirty="0" smtClean="0"/>
              <a:t>MS </a:t>
            </a:r>
            <a:r>
              <a:rPr lang="en-US" dirty="0"/>
              <a:t>Excel </a:t>
            </a:r>
            <a:r>
              <a:rPr lang="sr-Latn-RS" dirty="0"/>
              <a:t>i</a:t>
            </a:r>
            <a:r>
              <a:rPr lang="en-US" dirty="0" smtClean="0"/>
              <a:t> </a:t>
            </a:r>
            <a:r>
              <a:rPr lang="en-US" dirty="0"/>
              <a:t>Solver</a:t>
            </a:r>
            <a:r>
              <a:rPr lang="pl-PL" dirty="0"/>
              <a:t> – </a:t>
            </a:r>
            <a:r>
              <a:rPr lang="pl-PL" dirty="0" smtClean="0"/>
              <a:t>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First solution to 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task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84902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i 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7245383" y="2012071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7193280" y="1988508"/>
            <a:ext cx="6380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kod datog veletrgovca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984260" y="2080841"/>
            <a:ext cx="761310" cy="1846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Snabdevanje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7399" y="285405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3" y="2792822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 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8" y="2988491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93147" y="2916745"/>
            <a:ext cx="6926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Potražnja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9CE1788B-D45D-6E65-E16A-85D9CDED6A6A}"/>
              </a:ext>
            </a:extLst>
          </p:cNvPr>
          <p:cNvSpPr/>
          <p:nvPr/>
        </p:nvSpPr>
        <p:spPr>
          <a:xfrm>
            <a:off x="2072413" y="3279477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F58B9D-7070-66E5-9E2E-9946327B8F38}"/>
              </a:ext>
            </a:extLst>
          </p:cNvPr>
          <p:cNvSpPr txBox="1"/>
          <p:nvPr/>
        </p:nvSpPr>
        <p:spPr>
          <a:xfrm>
            <a:off x="2166723" y="3279477"/>
            <a:ext cx="90496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 putovanja do sektora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5E3B60B1-D8A4-50FA-926F-B6225DC87808}"/>
              </a:ext>
            </a:extLst>
          </p:cNvPr>
          <p:cNvSpPr/>
          <p:nvPr/>
        </p:nvSpPr>
        <p:spPr>
          <a:xfrm>
            <a:off x="2166723" y="3778906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C67B05E-D6D6-D557-9C16-6548AE52D091}"/>
              </a:ext>
            </a:extLst>
          </p:cNvPr>
          <p:cNvSpPr txBox="1"/>
          <p:nvPr/>
        </p:nvSpPr>
        <p:spPr>
          <a:xfrm>
            <a:off x="2034658" y="3707163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 istovara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6E6BCA43-9EE1-BF51-C478-F36EE0556B50}"/>
              </a:ext>
            </a:extLst>
          </p:cNvPr>
          <p:cNvSpPr/>
          <p:nvPr/>
        </p:nvSpPr>
        <p:spPr>
          <a:xfrm>
            <a:off x="2044473" y="4103830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0DEE986-B455-0526-6FA0-981B0DE16770}"/>
              </a:ext>
            </a:extLst>
          </p:cNvPr>
          <p:cNvSpPr txBox="1"/>
          <p:nvPr/>
        </p:nvSpPr>
        <p:spPr>
          <a:xfrm>
            <a:off x="2034657" y="4048483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istovara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3F05009F-770B-6FD1-B926-CC5F25D1DEBF}"/>
              </a:ext>
            </a:extLst>
          </p:cNvPr>
          <p:cNvSpPr/>
          <p:nvPr/>
        </p:nvSpPr>
        <p:spPr>
          <a:xfrm>
            <a:off x="2034656" y="4572680"/>
            <a:ext cx="1114369" cy="360687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FA74D40-3C48-4745-F66C-9E842989FE50}"/>
              </a:ext>
            </a:extLst>
          </p:cNvPr>
          <p:cNvSpPr txBox="1"/>
          <p:nvPr/>
        </p:nvSpPr>
        <p:spPr>
          <a:xfrm>
            <a:off x="1783081" y="4518660"/>
            <a:ext cx="153927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putovanja (fiksno) i vreme istovara (promenljivo)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29A1E5D3-AD39-55EF-F05F-23DBD3DF8D49}"/>
              </a:ext>
            </a:extLst>
          </p:cNvPr>
          <p:cNvSpPr/>
          <p:nvPr/>
        </p:nvSpPr>
        <p:spPr>
          <a:xfrm>
            <a:off x="2044473" y="5116510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8E20179-5CDC-19D8-0667-2382FDD309E6}"/>
              </a:ext>
            </a:extLst>
          </p:cNvPr>
          <p:cNvSpPr txBox="1"/>
          <p:nvPr/>
        </p:nvSpPr>
        <p:spPr>
          <a:xfrm>
            <a:off x="1842641" y="5105566"/>
            <a:ext cx="149839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Bazne i nebazne rute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77391" y="5638058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25715" y="5630830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848950" y="5638058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701198" y="5584479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Objektivna 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/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18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Prevoz proizvoda na relaciji koja povezuje veletrgovca P sa sektorom F trenutno ima najduže trajanje, odnosno </a:t>
                </a:r>
                <a:r>
                  <a:rPr lang="en-US" sz="1800" dirty="0" smtClean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9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8 </a:t>
                </a:r>
                <a:r>
                  <a:rPr lang="sr-Latn-RS" dirty="0" smtClean="0">
                    <a:solidFill>
                      <a:srgbClr val="1065AB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sati</a:t>
                </a:r>
                <a:r>
                  <a:rPr lang="en-US" sz="18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sr-Latn-RS" sz="1800" dirty="0" smtClean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i treba da opslužuje </a:t>
                </a:r>
                <a:r>
                  <a:rPr lang="sr-Latn-RS" dirty="0" smtClean="0">
                    <a:solidFill>
                      <a:srgbClr val="1065AB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dve prodavnice</a:t>
                </a:r>
                <a:r>
                  <a:rPr lang="en-US" sz="1800" dirty="0" smtClean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l-PL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16</m:t>
                        </m:r>
                      </m:sub>
                    </m:sSub>
                    <m:r>
                      <a:rPr lang="en-US" sz="1800" i="1">
                        <a:solidFill>
                          <a:srgbClr val="1065AB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=2)</m:t>
                    </m:r>
                  </m:oMath>
                </a14:m>
                <a:r>
                  <a:rPr lang="pl-PL" dirty="0"/>
                  <a:t>.</a:t>
                </a:r>
              </a:p>
            </p:txBody>
          </p:sp>
        </mc:Choice>
        <mc:Fallback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blipFill>
                <a:blip r:embed="rId3"/>
                <a:stretch>
                  <a:fillRect l="-1863" t="-1802" r="-3313" b="-4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CEFDD90-0F32-3894-47B3-8DFEED04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666851"/>
            <a:ext cx="6340371" cy="2040772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80" y="1631694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pl-PL" sz="1600" kern="100" dirty="0" smtClean="0"/>
              <a:t>Drugo rešenje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 </a:t>
            </a:r>
            <a:r>
              <a:rPr lang="en-US" dirty="0" smtClean="0"/>
              <a:t>MS </a:t>
            </a:r>
            <a:r>
              <a:rPr lang="en-US" dirty="0"/>
              <a:t>Excel </a:t>
            </a:r>
            <a:r>
              <a:rPr lang="sr-Latn-RS" dirty="0"/>
              <a:t>i</a:t>
            </a:r>
            <a:r>
              <a:rPr lang="en-US" dirty="0" smtClean="0"/>
              <a:t> </a:t>
            </a:r>
            <a:r>
              <a:rPr lang="en-US" dirty="0"/>
              <a:t>Solver</a:t>
            </a:r>
            <a:r>
              <a:rPr lang="pl-PL" dirty="0"/>
              <a:t> – </a:t>
            </a:r>
            <a:r>
              <a:rPr lang="pl-PL" dirty="0" smtClean="0"/>
              <a:t>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10: Second solution to 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task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44473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i 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50341" y="2019286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98904" y="2003897"/>
            <a:ext cx="6534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kod datog veletrgovca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7" y="2096930"/>
            <a:ext cx="719198" cy="1846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Snabdevanje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8985" y="284098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1" y="2775675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 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6" y="2967916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61349" y="2891709"/>
            <a:ext cx="67915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Potražnja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07034" y="3333895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22516" y="3347085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33055" y="3276605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Objektivna 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U njega vredi uključiti uslov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x_28≤2, </a:t>
            </a:r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tj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$J$9≤2, </a:t>
            </a:r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jer će onda doprineti smanjenju vremena isporuke na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Z-H </a:t>
            </a:r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ruti za najmanje 0,4 sata 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(</a:t>
            </a:r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vreme istovara za proizvode u H sektoru će tada biti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2-0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4=7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</a:t>
            </a:r>
            <a:r>
              <a:rPr lang="sr-Latn-R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sati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4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1F3CAEB3-3AFA-0BA4-0F02-28A4A9D0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633979"/>
            <a:ext cx="6414190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pl-PL" sz="1600" kern="100" dirty="0" smtClean="0"/>
              <a:t>Treće rešenje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</a:t>
            </a:r>
            <a:r>
              <a:rPr lang="en-US" dirty="0" smtClean="0"/>
              <a:t>MS </a:t>
            </a:r>
            <a:r>
              <a:rPr lang="en-US" dirty="0"/>
              <a:t>Excel </a:t>
            </a:r>
            <a:r>
              <a:rPr lang="sr-Latn-RS" dirty="0"/>
              <a:t>i</a:t>
            </a:r>
            <a:r>
              <a:rPr lang="en-US" dirty="0" smtClean="0"/>
              <a:t> </a:t>
            </a:r>
            <a:r>
              <a:rPr lang="en-US" dirty="0"/>
              <a:t>Solver</a:t>
            </a:r>
            <a:r>
              <a:rPr lang="pl-PL" dirty="0"/>
              <a:t> – </a:t>
            </a:r>
            <a:r>
              <a:rPr lang="pl-PL" dirty="0" smtClean="0"/>
              <a:t>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third solution to the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task.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44473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i 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50341" y="2019286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815818" y="2011112"/>
            <a:ext cx="6657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kod datog veletrgovca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6" y="2096930"/>
            <a:ext cx="742969" cy="1846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Snabdevanje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22320" y="2819871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1" y="2755449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 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11220" y="2960073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76274" y="2872133"/>
            <a:ext cx="7543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Potražnja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07034" y="3333895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46287" y="3313811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57818" y="3259388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Objektivna 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Vreme na 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Z-H </a:t>
            </a:r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ruti smanjeno na </a:t>
            </a:r>
            <a:r>
              <a:rPr lang="en-U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5 </a:t>
            </a:r>
            <a:r>
              <a:rPr lang="sr-Latn-R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sati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ali je najduže zabeleženo na 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P-E r</a:t>
            </a:r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uti 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</a:t>
            </a:r>
            <a:r>
              <a:rPr lang="sr-Latn-R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sati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49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A5CD735-45E6-4273-5FEA-B6F0AFEB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248" y="1666637"/>
            <a:ext cx="6317901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6" y="1620114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pl-PL" sz="1600" kern="100" dirty="0" smtClean="0"/>
              <a:t>Četvrto rešenje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</a:t>
            </a:r>
            <a:r>
              <a:rPr lang="sr-Latn-RS" dirty="0" smtClean="0"/>
              <a:t>koristeći </a:t>
            </a:r>
            <a:r>
              <a:rPr lang="en-US" dirty="0" smtClean="0"/>
              <a:t>MS </a:t>
            </a:r>
            <a:r>
              <a:rPr lang="en-US" dirty="0"/>
              <a:t>Excel </a:t>
            </a:r>
            <a:r>
              <a:rPr lang="sr-Latn-RS" dirty="0" smtClean="0"/>
              <a:t>i </a:t>
            </a:r>
            <a:r>
              <a:rPr lang="en-US" dirty="0" smtClean="0"/>
              <a:t>Solver</a:t>
            </a:r>
            <a:r>
              <a:rPr lang="pl-PL" dirty="0" smtClean="0"/>
              <a:t> </a:t>
            </a:r>
            <a:r>
              <a:rPr lang="pl-PL" dirty="0"/>
              <a:t>– </a:t>
            </a:r>
            <a:r>
              <a:rPr lang="pl-PL" dirty="0" smtClean="0"/>
              <a:t>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12: Fourth solution to 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task.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97168" y="2031772"/>
            <a:ext cx="957648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i 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31550" y="2031772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9478" y="2132143"/>
            <a:ext cx="623612" cy="1692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Snabdevanje</a:t>
            </a:r>
            <a:endParaRPr lang="pl-PL" sz="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50836" y="2847715"/>
            <a:ext cx="731520" cy="68429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21344" y="2764374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 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11220" y="2973025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304790" y="2885009"/>
            <a:ext cx="72584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Potražnja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50472" y="3318646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21523" y="3322588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12107" y="3252996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Objektivna 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Najduže vreme isporuke je već samo </a:t>
            </a:r>
            <a:r>
              <a:rPr lang="en-U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5 </a:t>
            </a:r>
            <a:r>
              <a:rPr lang="sr-Latn-R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sati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Nakon uvođenja ograničenja na rute, koja sada određuju vrednost funkcije cilja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: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x_12≤2,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što je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$D$8≤2 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x_15≤2,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pl-PL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što je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$G$8≤2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80730" y="2013586"/>
            <a:ext cx="653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kod datog veletrgovca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AA8AF028-53EB-811C-7685-45DCC544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78" y="1666637"/>
            <a:ext cx="6220844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pl-PL" sz="1600" kern="100" dirty="0" smtClean="0"/>
              <a:t>Peto rešenje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 smtClean="0"/>
              <a:t>Transportni zadatak koristeći </a:t>
            </a:r>
            <a:r>
              <a:rPr lang="en-US" dirty="0" smtClean="0"/>
              <a:t>MS </a:t>
            </a:r>
            <a:r>
              <a:rPr lang="en-US" dirty="0"/>
              <a:t>Excel </a:t>
            </a:r>
            <a:r>
              <a:rPr lang="sr-Latn-RS" dirty="0"/>
              <a:t>i</a:t>
            </a:r>
            <a:r>
              <a:rPr lang="en-US" dirty="0" smtClean="0"/>
              <a:t> </a:t>
            </a:r>
            <a:r>
              <a:rPr lang="en-US" dirty="0"/>
              <a:t>Solver</a:t>
            </a:r>
            <a:r>
              <a:rPr lang="pl-PL" dirty="0"/>
              <a:t> – </a:t>
            </a:r>
            <a:r>
              <a:rPr lang="pl-PL" dirty="0" smtClean="0"/>
              <a:t>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13: Fifth solution to 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task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121344" y="2023101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i 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13853" y="2043860"/>
            <a:ext cx="498013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13220" y="2023100"/>
            <a:ext cx="653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kod datog veletrgovca</a:t>
            </a:r>
            <a:endParaRPr lang="pl-PL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471099" y="2107739"/>
            <a:ext cx="623612" cy="1692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Snabdevanje</a:t>
            </a:r>
            <a:endParaRPr lang="pl-PL" sz="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75013" y="2838132"/>
            <a:ext cx="731520" cy="68429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74037" y="2749531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 ukupno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46166" y="2956141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121344" y="2863377"/>
            <a:ext cx="9391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Potražnja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156290" y="3337462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55103" y="3315404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366694" y="3306536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162521" y="3252957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Objektivna funkcija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Pretpostavka za optimalno rešenje zadatka je da će najduže vreme isporuke od </a:t>
            </a:r>
            <a:r>
              <a:rPr lang="en-U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 </a:t>
            </a:r>
            <a:r>
              <a:rPr lang="sr-Latn-R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sata</a:t>
            </a:r>
            <a:r>
              <a:rPr lang="en-U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biti zabeleženo na dve rute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: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P-H </a:t>
            </a:r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i </a:t>
            </a:r>
            <a:r>
              <a:rPr lang="en-U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Z-H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sr-Latn-RS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Svaki sektor će biti snabdeven kompletima u skladu sa prijavljenom potražnjom. Snabdevanje veletrgovca PV biće maksimalno iskorišćeno. Za snabdevanje lanca supermarketa biće potrebno </a:t>
            </a:r>
            <a:r>
              <a:rPr lang="sr-Latn-RS" dirty="0" smtClean="0">
                <a:solidFill>
                  <a:schemeClr val="accent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13 kamiona</a:t>
            </a:r>
            <a:r>
              <a:rPr lang="pl-PL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F551777-15D6-28E2-B804-64064965E293}"/>
              </a:ext>
            </a:extLst>
          </p:cNvPr>
          <p:cNvSpPr txBox="1"/>
          <p:nvPr/>
        </p:nvSpPr>
        <p:spPr>
          <a:xfrm>
            <a:off x="8464947" y="1843742"/>
            <a:ext cx="35057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Upoređujući rezultate dobijene u četvrtom i petom rešenju, moglo bi se završiti primenom četvrte opcije zbog male razlike u vremenu </a:t>
            </a:r>
            <a:r>
              <a:rPr lang="en-US" dirty="0" smtClean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5-7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4=0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 h). </a:t>
            </a:r>
            <a:endParaRPr lang="pl-PL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Rezime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r-Latn-RS" sz="2000" dirty="0" smtClean="0"/>
              <a:t>Osnovni zadatak saobraćaja je da u potpunosti i blagovremeno zadovolji transportne potrebe nacionalne privrede i stanovništva, da poveća efikasnost i kvalitet transportne mreže</a:t>
            </a:r>
            <a:r>
              <a:rPr lang="pl-PL" sz="2000" dirty="0" smtClean="0"/>
              <a:t>;</a:t>
            </a:r>
            <a:endParaRPr lang="pl-PL" sz="2000" dirty="0"/>
          </a:p>
          <a:p>
            <a:r>
              <a:rPr lang="sr-Latn-RS" sz="2000" dirty="0" smtClean="0"/>
              <a:t>Optimizacioni model transportnog sistema obezbeđuje metode i naučne alate za upravljanje transportnim sistemom</a:t>
            </a:r>
            <a:r>
              <a:rPr lang="pl-PL" sz="2000" dirty="0" smtClean="0"/>
              <a:t>;</a:t>
            </a:r>
            <a:endParaRPr lang="pl-PL" sz="2000" dirty="0"/>
          </a:p>
          <a:p>
            <a:r>
              <a:rPr lang="sr-Latn-RS" sz="2000" dirty="0" smtClean="0"/>
              <a:t>Optimizacija u transportu je veoma širok koncept koji pokriva različite procese</a:t>
            </a:r>
            <a:r>
              <a:rPr lang="pl-PL" sz="2000" dirty="0" smtClean="0"/>
              <a:t>;</a:t>
            </a:r>
            <a:endParaRPr lang="pl-PL" sz="2000" dirty="0"/>
          </a:p>
          <a:p>
            <a:r>
              <a:rPr lang="pl-PL" sz="2000" dirty="0" smtClean="0"/>
              <a:t>Na predavanju je predstavljen ogledni transportni zadatak korišćenjem MS Excel</a:t>
            </a:r>
            <a:r>
              <a:rPr lang="pl-PL" sz="2000" dirty="0" smtClean="0"/>
              <a:t>-ovog</a:t>
            </a:r>
            <a:r>
              <a:rPr lang="pl-PL" sz="2000" dirty="0" smtClean="0"/>
              <a:t> </a:t>
            </a:r>
          </a:p>
          <a:p>
            <a:pPr marL="0" indent="0">
              <a:buNone/>
            </a:pPr>
            <a:r>
              <a:rPr lang="pl-PL" sz="2000" dirty="0" smtClean="0"/>
              <a:t>Solver-a.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 smtClean="0">
                <a:cs typeface="Times New Roman" panose="02020603050405020304" pitchFamily="18" charset="0"/>
              </a:rPr>
              <a:t>Definicija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Transport </a:t>
            </a:r>
            <a:r>
              <a:rPr lang="sr-Latn-RS" sz="2000" dirty="0" smtClean="0"/>
              <a:t>spada u oblast proizvodnje materijalnih usluga, obavlja prevoz ljudi i dobara, obezbeđuje distribuciju i snabdevanje sirovinama i proizvodima industrije i poljoprivrede u sve regione sveta, u zemlji i inostranstvu.</a:t>
            </a:r>
            <a:endParaRPr lang="pl-PL" sz="20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000" b="1" dirty="0" smtClean="0"/>
              <a:t>Osnovni zadatak transporta </a:t>
            </a:r>
            <a:r>
              <a:rPr lang="sr-Latn-RS" sz="2000" dirty="0" smtClean="0"/>
              <a:t>je da u potpunosti blagovremeno podmiri transportne potrebe nacionalne privrede i stanovništva, da poveća efikasnost i kvalitet transportne mreže</a:t>
            </a:r>
            <a:r>
              <a:rPr lang="pl-PL" sz="2000" dirty="0" smtClean="0"/>
              <a:t>. Sa obzirom na vodeću ulogu transporta u tržišnoj privredi, upravljanje transportom je izdvojeno u posebnu oblast koja se naziva transportna logistika.</a:t>
            </a:r>
            <a:endParaRPr lang="pl-PL" sz="20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Yahiaoui</a:t>
            </a:r>
            <a:r>
              <a:rPr lang="pl-PL" sz="1200" dirty="0">
                <a:solidFill>
                  <a:srgbClr val="7F7F7F"/>
                </a:solidFill>
              </a:rPr>
              <a:t>, 2019, pp. 190-199, </a:t>
            </a:r>
            <a:r>
              <a:rPr lang="pl-PL" sz="1200" dirty="0" err="1">
                <a:solidFill>
                  <a:srgbClr val="7F7F7F"/>
                </a:solidFill>
              </a:rPr>
              <a:t>Vakulenko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Evreenova</a:t>
            </a:r>
            <a:r>
              <a:rPr lang="pl-PL" sz="1200" dirty="0">
                <a:solidFill>
                  <a:srgbClr val="7F7F7F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 smtClean="0">
                <a:cs typeface="Times New Roman" panose="02020603050405020304" pitchFamily="18" charset="0"/>
              </a:rPr>
              <a:t>Elementi transportne logistike</a:t>
            </a:r>
            <a:endParaRPr lang="pl-PL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Yahiaoui</a:t>
            </a:r>
            <a:r>
              <a:rPr lang="pl-PL" sz="1200" dirty="0">
                <a:solidFill>
                  <a:srgbClr val="7F7F7F"/>
                </a:solidFill>
              </a:rPr>
              <a:t>, 2019, pp. 190-199, </a:t>
            </a:r>
            <a:r>
              <a:rPr lang="pl-PL" sz="1200" dirty="0" err="1">
                <a:solidFill>
                  <a:srgbClr val="7F7F7F"/>
                </a:solidFill>
              </a:rPr>
              <a:t>Vakulenko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Evreenova</a:t>
            </a:r>
            <a:r>
              <a:rPr lang="pl-PL" sz="1200" dirty="0">
                <a:solidFill>
                  <a:srgbClr val="7F7F7F"/>
                </a:solidFill>
              </a:rPr>
              <a:t>, 2019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9A1BDE-A295-D49F-5B96-F1368274A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415936"/>
              </p:ext>
            </p:extLst>
          </p:nvPr>
        </p:nvGraphicFramePr>
        <p:xfrm>
          <a:off x="2346037" y="1237673"/>
          <a:ext cx="7315200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21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 smtClean="0">
                <a:cs typeface="Times New Roman" panose="02020603050405020304" pitchFamily="18" charset="0"/>
              </a:rPr>
              <a:t>Definicija optimizacije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2000" dirty="0" smtClean="0"/>
              <a:t>Istraživanje i rad na </a:t>
            </a:r>
            <a:r>
              <a:rPr lang="sr-Latn-RS" sz="2000" b="1" dirty="0" smtClean="0"/>
              <a:t>optimizaciji transportnog sistema </a:t>
            </a:r>
            <a:r>
              <a:rPr lang="sr-Latn-RS" sz="2000" dirty="0" smtClean="0"/>
              <a:t>je povezan sa važnim pitanjima transportne politike, igrajući važnu ulogu u razvoju teorije ekonomije transporta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000" b="1" dirty="0" smtClean="0"/>
              <a:t>Optimizacija u transportu </a:t>
            </a:r>
            <a:r>
              <a:rPr lang="sr-Latn-RS" sz="2000" dirty="0" smtClean="0"/>
              <a:t>je veoma širok koncept koji obuhvata različite procese. Njihov cilj je da poboljšaju položaj strana uključenih u transport (pošiljaoca, primaoca, zaposlenih)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De Maio, </a:t>
            </a:r>
            <a:r>
              <a:rPr lang="pl-PL" sz="1200" dirty="0" err="1">
                <a:solidFill>
                  <a:srgbClr val="7F7F7F"/>
                </a:solidFill>
              </a:rPr>
              <a:t>Vitetta</a:t>
            </a:r>
            <a:r>
              <a:rPr lang="pl-PL" sz="1200" dirty="0">
                <a:solidFill>
                  <a:srgbClr val="7F7F7F"/>
                </a:solidFill>
              </a:rPr>
              <a:t>, 2015; </a:t>
            </a:r>
            <a:r>
              <a:rPr lang="pl-PL" sz="1200" dirty="0" err="1">
                <a:solidFill>
                  <a:srgbClr val="7F7F7F"/>
                </a:solidFill>
              </a:rPr>
              <a:t>Optifacility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accessed</a:t>
            </a:r>
            <a:r>
              <a:rPr lang="pl-PL" sz="1200" dirty="0">
                <a:solidFill>
                  <a:srgbClr val="7F7F7F"/>
                </a:solidFill>
              </a:rPr>
              <a:t> 30.05.2024</a:t>
            </a:r>
          </a:p>
        </p:txBody>
      </p:sp>
    </p:spTree>
    <p:extLst>
      <p:ext uri="{BB962C8B-B14F-4D97-AF65-F5344CB8AC3E}">
        <p14:creationId xmlns:p14="http://schemas.microsoft.com/office/powerpoint/2010/main" val="11026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5426551" cy="3210939"/>
          </a:xfrm>
        </p:spPr>
        <p:txBody>
          <a:bodyPr>
            <a:normAutofit/>
          </a:bodyPr>
          <a:lstStyle/>
          <a:p>
            <a:pPr algn="just"/>
            <a:r>
              <a:rPr lang="sr-Latn-RS" dirty="0" smtClean="0">
                <a:solidFill>
                  <a:schemeClr val="accent1"/>
                </a:solidFill>
              </a:rPr>
              <a:t>Prednosti </a:t>
            </a:r>
            <a:r>
              <a:rPr lang="sr-Latn-RS" dirty="0" smtClean="0"/>
              <a:t>pravilno sprovedenog procesa optimizacije uključuju</a:t>
            </a:r>
            <a:r>
              <a:rPr lang="pl-PL" dirty="0" smtClean="0"/>
              <a:t>:</a:t>
            </a:r>
            <a:endParaRPr lang="pl-PL" dirty="0"/>
          </a:p>
          <a:p>
            <a:pPr lvl="1" algn="just"/>
            <a:r>
              <a:rPr lang="sr-Latn-RS" dirty="0" smtClean="0"/>
              <a:t>Povećana sigurnost</a:t>
            </a:r>
            <a:r>
              <a:rPr lang="pl-PL" dirty="0" smtClean="0"/>
              <a:t>;</a:t>
            </a:r>
            <a:endParaRPr lang="pl-PL" dirty="0"/>
          </a:p>
          <a:p>
            <a:pPr lvl="1" algn="just"/>
            <a:r>
              <a:rPr lang="sr-Latn-RS" dirty="0" smtClean="0"/>
              <a:t>Bolji kvalitet usluge</a:t>
            </a:r>
            <a:r>
              <a:rPr lang="pl-PL" dirty="0" smtClean="0"/>
              <a:t>;</a:t>
            </a:r>
            <a:endParaRPr lang="pl-PL" dirty="0"/>
          </a:p>
          <a:p>
            <a:pPr lvl="1" algn="just"/>
            <a:r>
              <a:rPr lang="sr-Latn-RS" dirty="0" smtClean="0"/>
              <a:t>Veća dostupnost dobara i usluga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Zajdel, Filipowicz, 2008, p. 999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E7B2DFF-5849-11F4-DC43-28293A47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659" y="436952"/>
            <a:ext cx="5057140" cy="47886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6011101" y="5477181"/>
            <a:ext cx="5342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1</a:t>
            </a:r>
            <a:r>
              <a:rPr lang="pl-PL" sz="1200" dirty="0"/>
              <a:t>:</a:t>
            </a:r>
            <a:r>
              <a:rPr lang="en-US" sz="1200" dirty="0"/>
              <a:t> Changes resulting from the use of optimization of transport processes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9F3FA0-80D6-58E5-7D46-4E602B2A245F}"/>
              </a:ext>
            </a:extLst>
          </p:cNvPr>
          <p:cNvSpPr txBox="1"/>
          <p:nvPr/>
        </p:nvSpPr>
        <p:spPr>
          <a:xfrm>
            <a:off x="6296659" y="1733262"/>
            <a:ext cx="9156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err="1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</a:t>
            </a:r>
            <a:r>
              <a:rPr lang="pl-PL" sz="12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2C471CA-EEB9-799D-8E21-EC235CBB46D9}"/>
              </a:ext>
            </a:extLst>
          </p:cNvPr>
          <p:cNvSpPr/>
          <p:nvPr/>
        </p:nvSpPr>
        <p:spPr>
          <a:xfrm>
            <a:off x="7328535" y="2123440"/>
            <a:ext cx="857885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A6D63C4-E625-9576-04BB-A17F38AC91E5}"/>
              </a:ext>
            </a:extLst>
          </p:cNvPr>
          <p:cNvSpPr/>
          <p:nvPr/>
        </p:nvSpPr>
        <p:spPr>
          <a:xfrm>
            <a:off x="7282816" y="2144462"/>
            <a:ext cx="45719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2E26CFE-734C-E2F7-16F2-F2A4DA493E9A}"/>
              </a:ext>
            </a:extLst>
          </p:cNvPr>
          <p:cNvSpPr txBox="1"/>
          <p:nvPr/>
        </p:nvSpPr>
        <p:spPr>
          <a:xfrm>
            <a:off x="7212331" y="2049494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 OF SERVICES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5BAE1AE9-767D-397E-F576-D9A704813112}"/>
              </a:ext>
            </a:extLst>
          </p:cNvPr>
          <p:cNvSpPr/>
          <p:nvPr/>
        </p:nvSpPr>
        <p:spPr>
          <a:xfrm>
            <a:off x="8290560" y="1871761"/>
            <a:ext cx="75692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5D6E976-C85F-C09E-C96B-575F22AA39B1}"/>
              </a:ext>
            </a:extLst>
          </p:cNvPr>
          <p:cNvSpPr/>
          <p:nvPr/>
        </p:nvSpPr>
        <p:spPr>
          <a:xfrm>
            <a:off x="9276077" y="1768058"/>
            <a:ext cx="756920" cy="325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7EF4476-DDFB-9179-8AF6-9E1DEC9F3912}"/>
              </a:ext>
            </a:extLst>
          </p:cNvPr>
          <p:cNvSpPr/>
          <p:nvPr/>
        </p:nvSpPr>
        <p:spPr>
          <a:xfrm>
            <a:off x="10117404" y="1580915"/>
            <a:ext cx="10693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D83AED-2CCA-614A-F10F-E894F6B0BA7B}"/>
              </a:ext>
            </a:extLst>
          </p:cNvPr>
          <p:cNvSpPr txBox="1"/>
          <p:nvPr/>
        </p:nvSpPr>
        <p:spPr>
          <a:xfrm>
            <a:off x="8254363" y="1911475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315C8C8-F2B6-9C26-89CE-1CEDD1598CD0}"/>
              </a:ext>
            </a:extLst>
          </p:cNvPr>
          <p:cNvSpPr txBox="1"/>
          <p:nvPr/>
        </p:nvSpPr>
        <p:spPr>
          <a:xfrm>
            <a:off x="9196589" y="1680162"/>
            <a:ext cx="80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OF SERVICE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70B8C22-B375-51DB-CB4E-A5FCDE2D278A}"/>
              </a:ext>
            </a:extLst>
          </p:cNvPr>
          <p:cNvSpPr txBox="1"/>
          <p:nvPr/>
        </p:nvSpPr>
        <p:spPr>
          <a:xfrm>
            <a:off x="10278167" y="1581812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SATISFACTION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D818446-1B34-CE76-6484-352CF0CAE845}"/>
              </a:ext>
            </a:extLst>
          </p:cNvPr>
          <p:cNvSpPr/>
          <p:nvPr/>
        </p:nvSpPr>
        <p:spPr>
          <a:xfrm>
            <a:off x="8300280" y="2847803"/>
            <a:ext cx="3012497" cy="49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FDAE491-32AC-22D3-F099-F94C15605A4F}"/>
              </a:ext>
            </a:extLst>
          </p:cNvPr>
          <p:cNvSpPr txBox="1"/>
          <p:nvPr/>
        </p:nvSpPr>
        <p:spPr>
          <a:xfrm>
            <a:off x="8325802" y="2859403"/>
            <a:ext cx="304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C110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 OF TRANSPORT PROCESSES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7471B5B6-87AB-C34F-ACDD-D8D9AF39769B}"/>
              </a:ext>
            </a:extLst>
          </p:cNvPr>
          <p:cNvSpPr/>
          <p:nvPr/>
        </p:nvSpPr>
        <p:spPr>
          <a:xfrm>
            <a:off x="6662305" y="3510439"/>
            <a:ext cx="432810" cy="177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19C02F0-6CD0-C229-6E4A-FA1B40B9D941}"/>
              </a:ext>
            </a:extLst>
          </p:cNvPr>
          <p:cNvSpPr txBox="1"/>
          <p:nvPr/>
        </p:nvSpPr>
        <p:spPr>
          <a:xfrm>
            <a:off x="6732587" y="3382278"/>
            <a:ext cx="47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F4FA5B5-2005-2610-3BC9-C79438A409CB}"/>
              </a:ext>
            </a:extLst>
          </p:cNvPr>
          <p:cNvSpPr/>
          <p:nvPr/>
        </p:nvSpPr>
        <p:spPr>
          <a:xfrm>
            <a:off x="7724776" y="3814579"/>
            <a:ext cx="931544" cy="16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8EC686B-714A-D0A9-5159-FBD4C986F097}"/>
              </a:ext>
            </a:extLst>
          </p:cNvPr>
          <p:cNvSpPr txBox="1"/>
          <p:nvPr/>
        </p:nvSpPr>
        <p:spPr>
          <a:xfrm>
            <a:off x="7631430" y="3743239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TIME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28C907-C3EB-EF62-E2C6-4AB31703F4A2}"/>
              </a:ext>
            </a:extLst>
          </p:cNvPr>
          <p:cNvSpPr/>
          <p:nvPr/>
        </p:nvSpPr>
        <p:spPr>
          <a:xfrm>
            <a:off x="8766808" y="4089296"/>
            <a:ext cx="50926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78BC654-ECE8-7E57-33DB-ECBB983D2B2E}"/>
              </a:ext>
            </a:extLst>
          </p:cNvPr>
          <p:cNvSpPr txBox="1"/>
          <p:nvPr/>
        </p:nvSpPr>
        <p:spPr>
          <a:xfrm>
            <a:off x="8656320" y="4096669"/>
            <a:ext cx="698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AFC1F4A4-20EB-1FDA-B451-ACECD4BA50B5}"/>
              </a:ext>
            </a:extLst>
          </p:cNvPr>
          <p:cNvSpPr/>
          <p:nvPr/>
        </p:nvSpPr>
        <p:spPr>
          <a:xfrm>
            <a:off x="9806528" y="4391954"/>
            <a:ext cx="471639" cy="316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0CEFF01-E96C-068B-C749-25EB793E6536}"/>
              </a:ext>
            </a:extLst>
          </p:cNvPr>
          <p:cNvSpPr txBox="1"/>
          <p:nvPr/>
        </p:nvSpPr>
        <p:spPr>
          <a:xfrm>
            <a:off x="9657441" y="4387834"/>
            <a:ext cx="68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PRICES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Prednosti optimizacije</a:t>
            </a:r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EF03B05-5ABB-B200-B151-4A592DA54322}"/>
              </a:ext>
            </a:extLst>
          </p:cNvPr>
          <p:cNvSpPr/>
          <p:nvPr/>
        </p:nvSpPr>
        <p:spPr>
          <a:xfrm>
            <a:off x="9806528" y="4998441"/>
            <a:ext cx="1004347" cy="22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DA38FC1-32F8-142D-48FC-FB98509A435C}"/>
              </a:ext>
            </a:extLst>
          </p:cNvPr>
          <p:cNvSpPr txBox="1"/>
          <p:nvPr/>
        </p:nvSpPr>
        <p:spPr>
          <a:xfrm>
            <a:off x="9354821" y="4948588"/>
            <a:ext cx="197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Decreasing</a:t>
            </a:r>
            <a:r>
              <a:rPr lang="pl-PL" sz="12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8320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702904"/>
                <a:ext cx="10952072" cy="441214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2100" kern="100" dirty="0" smtClean="0">
                    <a:ea typeface="Calibri" panose="020F0502020204030204" pitchFamily="34" charset="0"/>
                  </a:rPr>
                  <a:t>Ukupni trošak sistema može se izračunati pomoću sledeće formule</a:t>
                </a:r>
                <a:r>
                  <a:rPr lang="pl-PL" sz="2100" kern="100" dirty="0" smtClean="0">
                    <a:ea typeface="Calibri" panose="020F0502020204030204" pitchFamily="34" charset="0"/>
                  </a:rPr>
                  <a:t>:</a:t>
                </a:r>
                <a:endParaRPr lang="pl-PL" sz="21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𝐶𝑆𝐷</m:t>
                          </m:r>
                        </m:sub>
                      </m:sSub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𝑗</m:t>
                          </m:r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l-PL" sz="20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sr-Latn-R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Gde je</a:t>
                </a:r>
                <a:r>
                  <a:rPr lang="en-U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9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KCSD – </a:t>
                </a:r>
                <a:r>
                  <a:rPr lang="sr-Latn-R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ukupni troškovi distributivnog sistema</a:t>
                </a:r>
                <a:r>
                  <a:rPr lang="en-U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19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d-Oj</a:t>
                </a:r>
                <a:r>
                  <a:rPr lang="pl-PL" sz="19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sr-Latn-R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troškovi transporta i odlaganja i-tog terminala</a:t>
                </a:r>
                <a:r>
                  <a:rPr lang="en-U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19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Tj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terminalni troškovi i-tog terminala</a:t>
                </a:r>
                <a:r>
                  <a:rPr lang="en-U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19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Pj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troškovi linearnog transporta i-tog terminala</a:t>
                </a:r>
                <a:r>
                  <a:rPr lang="en-U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19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– </a:t>
                </a:r>
                <a:r>
                  <a:rPr lang="sr-Latn-RS" sz="1900" kern="1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broj terminala</a:t>
                </a:r>
                <a:endParaRPr lang="en-US" sz="19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12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702904"/>
                <a:ext cx="10952072" cy="4412146"/>
              </a:xfrm>
              <a:blipFill>
                <a:blip r:embed="rId2"/>
                <a:stretch>
                  <a:fillRect l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17007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Milewski, 2011, p. 67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Troškovi distributivnog sistema</a:t>
            </a:r>
            <a:endParaRPr lang="pl-PL" dirty="0"/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941428" y="2209800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2444167">
            <a:off x="9836421" y="1051954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5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1800" kern="100" dirty="0" smtClean="0">
                    <a:ea typeface="Calibri" panose="020F0502020204030204" pitchFamily="34" charset="0"/>
                  </a:rPr>
                  <a:t>Optimizacioni model transportnog sistema obezbeđuje metode i naučne alate za upravljanje transportnim sistemom. Može se napisati u obliku sledećeg izraza</a:t>
                </a:r>
                <a:r>
                  <a:rPr lang="pl-PL" sz="1800" kern="100" dirty="0" smtClean="0">
                    <a:ea typeface="Calibri" panose="020F0502020204030204" pitchFamily="34" charset="0"/>
                  </a:rPr>
                  <a:t>:</a:t>
                </a:r>
                <a:endParaRPr lang="pl-PL" sz="1800" kern="100" dirty="0"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pl-PL" sz="18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𝑀𝐷𝐸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=&lt;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600"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&gt; </m:t>
                      </m:r>
                      <m:box>
                        <m:box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𝑆𝑇𝑂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groupChr>
                        </m:e>
                      </m:box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𝑚𝑖𝑛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2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401727" y="6634692"/>
            <a:ext cx="4580467" cy="223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Ficoń</a:t>
            </a:r>
            <a:r>
              <a:rPr lang="pl-PL" sz="1200" dirty="0">
                <a:solidFill>
                  <a:srgbClr val="7F7F7F"/>
                </a:solidFill>
              </a:rPr>
              <a:t>, 2010, p. 126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Model optimizacije transportnog sistema</a:t>
            </a:r>
            <a:endParaRPr lang="pl-PL" dirty="0"/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40231" y="3938889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7288439">
            <a:off x="1180041" y="477388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54E6B1D-D1D4-AD41-E99F-359A893F4F4A}"/>
              </a:ext>
            </a:extLst>
          </p:cNvPr>
          <p:cNvSpPr txBox="1"/>
          <p:nvPr/>
        </p:nvSpPr>
        <p:spPr>
          <a:xfrm>
            <a:off x="7030404" y="1743263"/>
            <a:ext cx="5161595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r-Latn-RS" sz="18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Gde je</a:t>
            </a:r>
            <a:r>
              <a:rPr lang="en-US" sz="18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skup operativnih (logističkih) resursa ST sistema</a:t>
            </a:r>
            <a:r>
              <a:rPr lang="en-U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en-U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skup operativnih (logističkih) procesa ST sistema</a:t>
            </a:r>
            <a:r>
              <a:rPr lang="en-U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skup ograničenja i graničnih uslova ST sistema</a:t>
            </a:r>
            <a:r>
              <a:rPr lang="en-U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ST</a:t>
            </a:r>
            <a:r>
              <a:rPr lang="en-U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funkcija kriterijuma rada sistema</a:t>
            </a:r>
            <a:r>
              <a:rPr lang="en-U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skup prihvatljivih radnih rasporeda za ST sistem</a:t>
            </a:r>
            <a:r>
              <a:rPr lang="en-U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globalni troškovi funkcionisanja ST transportnog makrosistema</a:t>
            </a:r>
            <a:r>
              <a:rPr lang="en-U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STO – 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standardi logističkih usluga za korisnike u sektoru transporta</a:t>
            </a:r>
            <a:r>
              <a:rPr lang="en-U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Ficoń</a:t>
            </a:r>
            <a:r>
              <a:rPr lang="pl-PL" sz="1200" dirty="0">
                <a:solidFill>
                  <a:srgbClr val="7F7F7F"/>
                </a:solidFill>
              </a:rPr>
              <a:t>, 2010, p. 126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3729719" y="5725533"/>
            <a:ext cx="5342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</a:t>
            </a:r>
            <a:r>
              <a:rPr lang="pl-PL" sz="1200" dirty="0"/>
              <a:t>2:</a:t>
            </a:r>
            <a:r>
              <a:rPr lang="en-US" sz="1200" dirty="0"/>
              <a:t> The concept of optimization modeling of the transport system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Optimizaciono modeliranje transportnog sistema</a:t>
            </a:r>
            <a:endParaRPr lang="pl-PL" dirty="0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8046E65C-9A2C-E50F-D0B2-DF3CCB106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60" y="1481668"/>
            <a:ext cx="7455285" cy="4238793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C7E2414-6A77-2428-769D-A4AAE53021FA}"/>
              </a:ext>
            </a:extLst>
          </p:cNvPr>
          <p:cNvSpPr txBox="1"/>
          <p:nvPr/>
        </p:nvSpPr>
        <p:spPr>
          <a:xfrm>
            <a:off x="4346480" y="1620168"/>
            <a:ext cx="11029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B9C0BD2D-C5D6-75E4-251C-4DF899F8FACA}"/>
              </a:ext>
            </a:extLst>
          </p:cNvPr>
          <p:cNvSpPr txBox="1"/>
          <p:nvPr/>
        </p:nvSpPr>
        <p:spPr>
          <a:xfrm>
            <a:off x="6474690" y="1605301"/>
            <a:ext cx="9336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DAB3EB8-8D2A-9F69-C035-23F96FCD2606}"/>
              </a:ext>
            </a:extLst>
          </p:cNvPr>
          <p:cNvSpPr txBox="1"/>
          <p:nvPr/>
        </p:nvSpPr>
        <p:spPr>
          <a:xfrm>
            <a:off x="8543636" y="2155018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7412E21-3629-9924-ADEB-0B70963E77A1}"/>
              </a:ext>
            </a:extLst>
          </p:cNvPr>
          <p:cNvSpPr txBox="1"/>
          <p:nvPr/>
        </p:nvSpPr>
        <p:spPr>
          <a:xfrm>
            <a:off x="8490526" y="3799239"/>
            <a:ext cx="1087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Macrosystem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94EF5823-D7A5-CBCD-02D3-3C45EF086EBC}"/>
              </a:ext>
            </a:extLst>
          </p:cNvPr>
          <p:cNvSpPr txBox="1"/>
          <p:nvPr/>
        </p:nvSpPr>
        <p:spPr>
          <a:xfrm>
            <a:off x="7783560" y="2827207"/>
            <a:ext cx="9194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steering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decisions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8571A0F-1030-EA5B-33F4-E4C4486D457F}"/>
              </a:ext>
            </a:extLst>
          </p:cNvPr>
          <p:cNvSpPr txBox="1"/>
          <p:nvPr/>
        </p:nvSpPr>
        <p:spPr>
          <a:xfrm>
            <a:off x="4902778" y="3059875"/>
            <a:ext cx="20387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A2BAAA85-CEA0-EE4C-3420-0E41E5DE6031}"/>
              </a:ext>
            </a:extLst>
          </p:cNvPr>
          <p:cNvSpPr txBox="1"/>
          <p:nvPr/>
        </p:nvSpPr>
        <p:spPr>
          <a:xfrm>
            <a:off x="5486669" y="3764055"/>
            <a:ext cx="914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Criterion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A933D93B-DF91-0F64-F79D-EF4DC408D891}"/>
              </a:ext>
            </a:extLst>
          </p:cNvPr>
          <p:cNvSpPr txBox="1"/>
          <p:nvPr/>
        </p:nvSpPr>
        <p:spPr>
          <a:xfrm>
            <a:off x="5423457" y="2363454"/>
            <a:ext cx="1040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Restrictions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3102EAC-5504-7BCA-AB4F-A0C81C66D9A9}"/>
              </a:ext>
            </a:extLst>
          </p:cNvPr>
          <p:cNvSpPr txBox="1"/>
          <p:nvPr/>
        </p:nvSpPr>
        <p:spPr>
          <a:xfrm>
            <a:off x="2625782" y="2980353"/>
            <a:ext cx="10440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identification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1CDB6A9F-C4CA-E7BB-C30E-7392D2FD03EA}"/>
              </a:ext>
            </a:extLst>
          </p:cNvPr>
          <p:cNvSpPr txBox="1"/>
          <p:nvPr/>
        </p:nvSpPr>
        <p:spPr>
          <a:xfrm>
            <a:off x="3900634" y="2980353"/>
            <a:ext cx="6305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Decision-making</a:t>
            </a:r>
            <a:r>
              <a:rPr lang="pl-PL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endParaRPr lang="pl-P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4F5D8C62-3A9F-502D-8BF4-D285AFB708D8}"/>
              </a:ext>
            </a:extLst>
          </p:cNvPr>
          <p:cNvSpPr txBox="1"/>
          <p:nvPr/>
        </p:nvSpPr>
        <p:spPr>
          <a:xfrm>
            <a:off x="5555288" y="4557592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EC0651B9-C763-982B-EAF0-831C033756B9}"/>
              </a:ext>
            </a:extLst>
          </p:cNvPr>
          <p:cNvSpPr txBox="1"/>
          <p:nvPr/>
        </p:nvSpPr>
        <p:spPr>
          <a:xfrm>
            <a:off x="4274853" y="4978965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5C79FCE3-2022-F186-B23E-A8C4A69E4339}"/>
              </a:ext>
            </a:extLst>
          </p:cNvPr>
          <p:cNvSpPr txBox="1"/>
          <p:nvPr/>
        </p:nvSpPr>
        <p:spPr>
          <a:xfrm>
            <a:off x="5265352" y="4973091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9221D544-A462-A4DB-42E3-79877E253A44}"/>
              </a:ext>
            </a:extLst>
          </p:cNvPr>
          <p:cNvSpPr txBox="1"/>
          <p:nvPr/>
        </p:nvSpPr>
        <p:spPr>
          <a:xfrm>
            <a:off x="6181541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98BF7DC5-702A-80F9-CC4D-8CBCABBCF49D}"/>
              </a:ext>
            </a:extLst>
          </p:cNvPr>
          <p:cNvSpPr txBox="1"/>
          <p:nvPr/>
        </p:nvSpPr>
        <p:spPr>
          <a:xfrm>
            <a:off x="7183398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2964719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5E0C31EE-73A5-4BE6-9937-5263F7BEC020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a92fe6ce-cc5e-4661-b3e6-d9d5535f70b5"/>
    <ds:schemaRef ds:uri="http://www.w3.org/XML/1998/namespace"/>
    <ds:schemaRef ds:uri="http://purl.org/dc/elements/1.1/"/>
    <ds:schemaRef ds:uri="http://schemas.microsoft.com/office/infopath/2007/PartnerControls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5402</TotalTime>
  <Words>2225</Words>
  <Application>Microsoft Office PowerPoint</Application>
  <PresentationFormat>Widescreen</PresentationFormat>
  <Paragraphs>272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Napredna upotreba tabele za analizu logističkih podataka</vt:lpstr>
      <vt:lpstr>Agenda</vt:lpstr>
      <vt:lpstr>Definicija transporta</vt:lpstr>
      <vt:lpstr>Elementi transportne logistike</vt:lpstr>
      <vt:lpstr>Definicija optimizacije transporta</vt:lpstr>
      <vt:lpstr>Prednosti optimizacije</vt:lpstr>
      <vt:lpstr>Troškovi distributivnog sistema</vt:lpstr>
      <vt:lpstr>Model optimizacije transportnog sistema</vt:lpstr>
      <vt:lpstr>Optimizaciono modeliranje transportnog sistema</vt:lpstr>
      <vt:lpstr>Definicija optimizacije rute</vt:lpstr>
      <vt:lpstr>Prodavci i problemi sa rutiranjem vozila</vt:lpstr>
      <vt:lpstr>Problem trgovačkog putnika</vt:lpstr>
      <vt:lpstr>Problem trgovačkog putnika</vt:lpstr>
      <vt:lpstr>Matematički model transportnog zadatka</vt:lpstr>
      <vt:lpstr>Matematički model transportnog zadatka</vt:lpstr>
      <vt:lpstr>Matematički model transportnog zadatka</vt:lpstr>
      <vt:lpstr>PowerPoint Presentation</vt:lpstr>
      <vt:lpstr>Transportni zadatak koristeći MS Excel i Solver – Primer</vt:lpstr>
      <vt:lpstr>Transportni zadatak pomoću MS Excel i Solver – primer </vt:lpstr>
      <vt:lpstr>Transportni zadatak pomoću MS Excel i Solver – primer</vt:lpstr>
      <vt:lpstr>Transportni zadatak koristeći MS Excel i Solver – primer</vt:lpstr>
      <vt:lpstr>Transportni zadatak koristeći MS Excel i Solver – primer</vt:lpstr>
      <vt:lpstr>Transportni zadatak koristeći MS Excel i Solver – primer</vt:lpstr>
      <vt:lpstr>Transportni zadatak koristeći MS Excel i Solver – primer</vt:lpstr>
      <vt:lpstr>Transportni zadatak MS Excel i Solver – primer</vt:lpstr>
      <vt:lpstr>Transportni zadatak koristeći MS Excel i Solver – primer</vt:lpstr>
      <vt:lpstr>Transportni zadatak koristeći MS Excel i Solver – primer</vt:lpstr>
      <vt:lpstr>Rezime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Snežana Vukobratović</cp:lastModifiedBy>
  <cp:revision>121</cp:revision>
  <dcterms:created xsi:type="dcterms:W3CDTF">2023-07-06T12:09:08Z</dcterms:created>
  <dcterms:modified xsi:type="dcterms:W3CDTF">2025-04-24T13:14:29Z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