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263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Controlling Łańcucha Dostaw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pl-PL" dirty="0"/>
            <a:t>analiza danych</a:t>
          </a:r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pl-PL" dirty="0"/>
            <a:t>prognozowanie</a:t>
          </a:r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pl-PL"/>
            <a:t>monitorowanie wydajności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pl-PL" dirty="0"/>
            <a:t>interwencje naprawcze</a:t>
          </a:r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Konkretny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46868B2F-0F96-48FC-B704-54A5D4C4C1DB}">
      <dgm:prSet/>
      <dgm:spPr/>
      <dgm:t>
        <a:bodyPr/>
        <a:lstStyle/>
        <a:p>
          <a:r>
            <a:rPr lang="pl-PL" dirty="0" err="1"/>
            <a:t>Mierzalny</a:t>
          </a:r>
        </a:p>
      </dgm:t>
    </dgm:pt>
    <dgm:pt modelId="{FB0F68A6-8464-45D2-AC38-3A4A9F73916C}" type="parTrans" cxnId="{5829D206-4172-4255-80E5-1FC18EFB14EB}">
      <dgm:prSet/>
      <dgm:spPr/>
      <dgm:t>
        <a:bodyPr/>
        <a:lstStyle/>
        <a:p>
          <a:endParaRPr lang="pl-PL"/>
        </a:p>
      </dgm:t>
    </dgm:pt>
    <dgm:pt modelId="{D5704801-B364-4353-9CD2-B877B0F7BA0B}" type="sibTrans" cxnId="{5829D206-4172-4255-80E5-1FC18EFB14EB}">
      <dgm:prSet/>
      <dgm:spPr/>
      <dgm:t>
        <a:bodyPr/>
        <a:lstStyle/>
        <a:p>
          <a:endParaRPr lang="pl-PL"/>
        </a:p>
      </dgm:t>
    </dgm:pt>
    <dgm:pt modelId="{7F7D3C84-1035-4135-A577-F0E6F8D6BF8A}">
      <dgm:prSet/>
      <dgm:spPr/>
      <dgm:t>
        <a:bodyPr/>
        <a:lstStyle/>
        <a:p>
          <a:r>
            <a:rPr lang="pl-PL" dirty="0" err="1"/>
            <a:t>Osiągalny</a:t>
          </a:r>
        </a:p>
      </dgm:t>
    </dgm:pt>
    <dgm:pt modelId="{11E481FC-E801-4D21-A38B-462A63E840D4}" type="parTrans" cxnId="{62B0DD71-9308-4ACC-B971-5EA34E615523}">
      <dgm:prSet/>
      <dgm:spPr/>
      <dgm:t>
        <a:bodyPr/>
        <a:lstStyle/>
        <a:p>
          <a:endParaRPr lang="pl-PL"/>
        </a:p>
      </dgm:t>
    </dgm:pt>
    <dgm:pt modelId="{A00E761E-2A55-422C-9875-2BD912269B90}" type="sibTrans" cxnId="{62B0DD71-9308-4ACC-B971-5EA34E615523}">
      <dgm:prSet/>
      <dgm:spPr/>
      <dgm:t>
        <a:bodyPr/>
        <a:lstStyle/>
        <a:p>
          <a:endParaRPr lang="pl-PL"/>
        </a:p>
      </dgm:t>
    </dgm:pt>
    <dgm:pt modelId="{A8E87EF4-4C45-48EA-9C6A-DA90B8685B93}">
      <dgm:prSet/>
      <dgm:spPr/>
      <dgm:t>
        <a:bodyPr/>
        <a:lstStyle/>
        <a:p>
          <a:r>
            <a:rPr lang="pl-PL" dirty="0" err="1"/>
            <a:t>Określony w czasie</a:t>
          </a:r>
        </a:p>
      </dgm:t>
    </dgm:pt>
    <dgm:pt modelId="{49498587-7A3F-43CA-9340-38682B49FB6F}" type="parTrans" cxnId="{09EA9A12-B189-4A6A-84DD-C3245325E9DC}">
      <dgm:prSet/>
      <dgm:spPr/>
      <dgm:t>
        <a:bodyPr/>
        <a:lstStyle/>
        <a:p>
          <a:endParaRPr lang="pl-PL"/>
        </a:p>
      </dgm:t>
    </dgm:pt>
    <dgm:pt modelId="{200492E3-A468-4144-B979-7FBB01754BE9}" type="sibTrans" cxnId="{09EA9A12-B189-4A6A-84DD-C3245325E9DC}">
      <dgm:prSet/>
      <dgm:spPr/>
      <dgm:t>
        <a:bodyPr/>
        <a:lstStyle/>
        <a:p>
          <a:endParaRPr lang="pl-PL"/>
        </a:p>
      </dgm:t>
    </dgm:pt>
    <dgm:pt modelId="{29535834-C536-4BE6-BD68-0030FEDE8B67}">
      <dgm:prSet/>
      <dgm:spPr/>
      <dgm:t>
        <a:bodyPr/>
        <a:lstStyle/>
        <a:p>
          <a:r>
            <a:rPr lang="pl-PL" dirty="0" err="1"/>
            <a:t>Istotny</a:t>
          </a:r>
        </a:p>
      </dgm:t>
    </dgm:pt>
    <dgm:pt modelId="{C6CF1CC3-5FE2-46E2-801E-15922885A984}" type="parTrans" cxnId="{16581478-8DA9-443D-9E6D-16D3086EB87F}">
      <dgm:prSet/>
      <dgm:spPr/>
      <dgm:t>
        <a:bodyPr/>
        <a:lstStyle/>
        <a:p>
          <a:endParaRPr lang="pl-PL"/>
        </a:p>
      </dgm:t>
    </dgm:pt>
    <dgm:pt modelId="{5AC00D6E-40E9-456D-8D00-655ACFC02723}" type="sibTrans" cxnId="{16581478-8DA9-443D-9E6D-16D3086EB87F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86F4593C-01A9-44F5-A25F-EA44DF9A2DA7}" type="pres">
      <dgm:prSet presAssocID="{46868B2F-0F96-48FC-B704-54A5D4C4C1DB}" presName="node" presStyleLbl="node1" presStyleIdx="1" presStyleCnt="5">
        <dgm:presLayoutVars>
          <dgm:bulletEnabled val="1"/>
        </dgm:presLayoutVars>
      </dgm:prSet>
      <dgm:spPr/>
    </dgm:pt>
    <dgm:pt modelId="{17FF9468-90E1-4868-9CC7-196C73371F0D}" type="pres">
      <dgm:prSet presAssocID="{46868B2F-0F96-48FC-B704-54A5D4C4C1DB}" presName="dummy" presStyleCnt="0"/>
      <dgm:spPr/>
    </dgm:pt>
    <dgm:pt modelId="{9A345AF9-FD51-4A9B-9904-99A72FD32A71}" type="pres">
      <dgm:prSet presAssocID="{D5704801-B364-4353-9CD2-B877B0F7BA0B}" presName="sibTrans" presStyleLbl="sibTrans2D1" presStyleIdx="1" presStyleCnt="5"/>
      <dgm:spPr/>
    </dgm:pt>
    <dgm:pt modelId="{ADC28FB8-99EA-4D90-AADB-0B9A4F5750F2}" type="pres">
      <dgm:prSet presAssocID="{7F7D3C84-1035-4135-A577-F0E6F8D6BF8A}" presName="node" presStyleLbl="node1" presStyleIdx="2" presStyleCnt="5">
        <dgm:presLayoutVars>
          <dgm:bulletEnabled val="1"/>
        </dgm:presLayoutVars>
      </dgm:prSet>
      <dgm:spPr/>
    </dgm:pt>
    <dgm:pt modelId="{FF6D0789-8ABA-4058-980A-290F3E2F824D}" type="pres">
      <dgm:prSet presAssocID="{7F7D3C84-1035-4135-A577-F0E6F8D6BF8A}" presName="dummy" presStyleCnt="0"/>
      <dgm:spPr/>
    </dgm:pt>
    <dgm:pt modelId="{09A94049-442D-4F04-8288-FA8EC0BC993C}" type="pres">
      <dgm:prSet presAssocID="{A00E761E-2A55-422C-9875-2BD912269B90}" presName="sibTrans" presStyleLbl="sibTrans2D1" presStyleIdx="2" presStyleCnt="5"/>
      <dgm:spPr/>
    </dgm:pt>
    <dgm:pt modelId="{1820DD7D-05CC-45D5-98E4-B8BC94B4CCF5}" type="pres">
      <dgm:prSet presAssocID="{A8E87EF4-4C45-48EA-9C6A-DA90B8685B93}" presName="node" presStyleLbl="node1" presStyleIdx="3" presStyleCnt="5">
        <dgm:presLayoutVars>
          <dgm:bulletEnabled val="1"/>
        </dgm:presLayoutVars>
      </dgm:prSet>
      <dgm:spPr/>
    </dgm:pt>
    <dgm:pt modelId="{98DDB7BB-557C-4898-AA12-400787A6F59B}" type="pres">
      <dgm:prSet presAssocID="{A8E87EF4-4C45-48EA-9C6A-DA90B8685B93}" presName="dummy" presStyleCnt="0"/>
      <dgm:spPr/>
    </dgm:pt>
    <dgm:pt modelId="{AD8131EB-759C-4B4C-B90F-56AC3A340938}" type="pres">
      <dgm:prSet presAssocID="{200492E3-A468-4144-B979-7FBB01754BE9}" presName="sibTrans" presStyleLbl="sibTrans2D1" presStyleIdx="3" presStyleCnt="5"/>
      <dgm:spPr/>
    </dgm:pt>
    <dgm:pt modelId="{76CC1631-A63A-436E-B0A0-5B4B6DE152B7}" type="pres">
      <dgm:prSet presAssocID="{29535834-C536-4BE6-BD68-0030FEDE8B67}" presName="node" presStyleLbl="node1" presStyleIdx="4" presStyleCnt="5">
        <dgm:presLayoutVars>
          <dgm:bulletEnabled val="1"/>
        </dgm:presLayoutVars>
      </dgm:prSet>
      <dgm:spPr/>
    </dgm:pt>
    <dgm:pt modelId="{CC88161A-0439-4B49-BE4A-7EC18EAD4F79}" type="pres">
      <dgm:prSet presAssocID="{29535834-C536-4BE6-BD68-0030FEDE8B67}" presName="dummy" presStyleCnt="0"/>
      <dgm:spPr/>
    </dgm:pt>
    <dgm:pt modelId="{FD557766-E1CA-45BA-A4C0-AAC35582204D}" type="pres">
      <dgm:prSet presAssocID="{5AC00D6E-40E9-456D-8D00-655ACFC02723}" presName="sibTrans" presStyleLbl="sibTrans2D1" presStyleIdx="4" presStyleCnt="5"/>
      <dgm:spPr/>
    </dgm:pt>
  </dgm:ptLst>
  <dgm:cxnLst>
    <dgm:cxn modelId="{5829D206-4172-4255-80E5-1FC18EFB14EB}" srcId="{3910AB86-6D1B-4D97-9961-A50C464E3D24}" destId="{46868B2F-0F96-48FC-B704-54A5D4C4C1DB}" srcOrd="1" destOrd="0" parTransId="{FB0F68A6-8464-45D2-AC38-3A4A9F73916C}" sibTransId="{D5704801-B364-4353-9CD2-B877B0F7BA0B}"/>
    <dgm:cxn modelId="{26DB5E09-9215-43D4-9AA8-7B50ED07B369}" type="presOf" srcId="{D5704801-B364-4353-9CD2-B877B0F7BA0B}" destId="{9A345AF9-FD51-4A9B-9904-99A72FD32A71}" srcOrd="0" destOrd="0" presId="urn:microsoft.com/office/officeart/2005/8/layout/radial6"/>
    <dgm:cxn modelId="{09EA9A12-B189-4A6A-84DD-C3245325E9DC}" srcId="{3910AB86-6D1B-4D97-9961-A50C464E3D24}" destId="{A8E87EF4-4C45-48EA-9C6A-DA90B8685B93}" srcOrd="3" destOrd="0" parTransId="{49498587-7A3F-43CA-9340-38682B49FB6F}" sibTransId="{200492E3-A468-4144-B979-7FBB01754BE9}"/>
    <dgm:cxn modelId="{CC50F313-74B6-49A3-A39E-1EB381CF87A4}" type="presOf" srcId="{5AC00D6E-40E9-456D-8D00-655ACFC02723}" destId="{FD557766-E1CA-45BA-A4C0-AAC35582204D}" srcOrd="0" destOrd="0" presId="urn:microsoft.com/office/officeart/2005/8/layout/radial6"/>
    <dgm:cxn modelId="{DB097348-A61D-445E-A95D-D899AB9191B1}" type="presOf" srcId="{200492E3-A468-4144-B979-7FBB01754BE9}" destId="{AD8131EB-759C-4B4C-B90F-56AC3A340938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62B0DD71-9308-4ACC-B971-5EA34E615523}" srcId="{3910AB86-6D1B-4D97-9961-A50C464E3D24}" destId="{7F7D3C84-1035-4135-A577-F0E6F8D6BF8A}" srcOrd="2" destOrd="0" parTransId="{11E481FC-E801-4D21-A38B-462A63E840D4}" sibTransId="{A00E761E-2A55-422C-9875-2BD912269B90}"/>
    <dgm:cxn modelId="{16581478-8DA9-443D-9E6D-16D3086EB87F}" srcId="{3910AB86-6D1B-4D97-9961-A50C464E3D24}" destId="{29535834-C536-4BE6-BD68-0030FEDE8B67}" srcOrd="4" destOrd="0" parTransId="{C6CF1CC3-5FE2-46E2-801E-15922885A984}" sibTransId="{5AC00D6E-40E9-456D-8D00-655ACFC02723}"/>
    <dgm:cxn modelId="{958E1280-D8D8-4D7E-9FA4-80417992BFEA}" type="presOf" srcId="{7F7D3C84-1035-4135-A577-F0E6F8D6BF8A}" destId="{ADC28FB8-99EA-4D90-AADB-0B9A4F5750F2}" srcOrd="0" destOrd="0" presId="urn:microsoft.com/office/officeart/2005/8/layout/radial6"/>
    <dgm:cxn modelId="{1D648D88-D8D2-4489-882C-088968020663}" type="presOf" srcId="{29535834-C536-4BE6-BD68-0030FEDE8B67}" destId="{76CC1631-A63A-436E-B0A0-5B4B6DE152B7}" srcOrd="0" destOrd="0" presId="urn:microsoft.com/office/officeart/2005/8/layout/radial6"/>
    <dgm:cxn modelId="{C5A41F94-836E-4B0C-9D28-C7EF586CD6FC}" type="presOf" srcId="{46868B2F-0F96-48FC-B704-54A5D4C4C1DB}" destId="{86F4593C-01A9-44F5-A25F-EA44DF9A2DA7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471F2BAF-825B-416C-9555-A558168E4B62}" type="presOf" srcId="{A8E87EF4-4C45-48EA-9C6A-DA90B8685B93}" destId="{1820DD7D-05CC-45D5-98E4-B8BC94B4CCF5}" srcOrd="0" destOrd="0" presId="urn:microsoft.com/office/officeart/2005/8/layout/radial6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19DC8DD6-3124-4030-BA9D-B0492E0C7933}" type="presOf" srcId="{A00E761E-2A55-422C-9875-2BD912269B90}" destId="{09A94049-442D-4F04-8288-FA8EC0BC993C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FAFE00A3-88BB-4C97-A097-CD0EE5FDCB53}" type="presParOf" srcId="{FE2EB03F-6D37-4FE8-9DFA-F14931F82833}" destId="{86F4593C-01A9-44F5-A25F-EA44DF9A2DA7}" srcOrd="4" destOrd="0" presId="urn:microsoft.com/office/officeart/2005/8/layout/radial6"/>
    <dgm:cxn modelId="{61E9240B-2EBD-47E0-8BFE-4B005CCDDC24}" type="presParOf" srcId="{FE2EB03F-6D37-4FE8-9DFA-F14931F82833}" destId="{17FF9468-90E1-4868-9CC7-196C73371F0D}" srcOrd="5" destOrd="0" presId="urn:microsoft.com/office/officeart/2005/8/layout/radial6"/>
    <dgm:cxn modelId="{78ED7325-6BAF-47D2-A9FD-5ED338A11F2C}" type="presParOf" srcId="{FE2EB03F-6D37-4FE8-9DFA-F14931F82833}" destId="{9A345AF9-FD51-4A9B-9904-99A72FD32A71}" srcOrd="6" destOrd="0" presId="urn:microsoft.com/office/officeart/2005/8/layout/radial6"/>
    <dgm:cxn modelId="{F3C3E510-0628-4C3D-B86C-92FCA9BE859E}" type="presParOf" srcId="{FE2EB03F-6D37-4FE8-9DFA-F14931F82833}" destId="{ADC28FB8-99EA-4D90-AADB-0B9A4F5750F2}" srcOrd="7" destOrd="0" presId="urn:microsoft.com/office/officeart/2005/8/layout/radial6"/>
    <dgm:cxn modelId="{073F05A3-D3BC-4416-8D10-D3524AD9C3E1}" type="presParOf" srcId="{FE2EB03F-6D37-4FE8-9DFA-F14931F82833}" destId="{FF6D0789-8ABA-4058-980A-290F3E2F824D}" srcOrd="8" destOrd="0" presId="urn:microsoft.com/office/officeart/2005/8/layout/radial6"/>
    <dgm:cxn modelId="{62EFBF89-B740-4B5D-8D2B-744CCA8A0746}" type="presParOf" srcId="{FE2EB03F-6D37-4FE8-9DFA-F14931F82833}" destId="{09A94049-442D-4F04-8288-FA8EC0BC993C}" srcOrd="9" destOrd="0" presId="urn:microsoft.com/office/officeart/2005/8/layout/radial6"/>
    <dgm:cxn modelId="{8BFCF52A-7D01-495F-8CDF-9A9F27CEC43B}" type="presParOf" srcId="{FE2EB03F-6D37-4FE8-9DFA-F14931F82833}" destId="{1820DD7D-05CC-45D5-98E4-B8BC94B4CCF5}" srcOrd="10" destOrd="0" presId="urn:microsoft.com/office/officeart/2005/8/layout/radial6"/>
    <dgm:cxn modelId="{34EDC32D-BE39-4270-B756-EDB10284C644}" type="presParOf" srcId="{FE2EB03F-6D37-4FE8-9DFA-F14931F82833}" destId="{98DDB7BB-557C-4898-AA12-400787A6F59B}" srcOrd="11" destOrd="0" presId="urn:microsoft.com/office/officeart/2005/8/layout/radial6"/>
    <dgm:cxn modelId="{35AAB16E-BA2B-4930-9BCC-352624560071}" type="presParOf" srcId="{FE2EB03F-6D37-4FE8-9DFA-F14931F82833}" destId="{AD8131EB-759C-4B4C-B90F-56AC3A340938}" srcOrd="12" destOrd="0" presId="urn:microsoft.com/office/officeart/2005/8/layout/radial6"/>
    <dgm:cxn modelId="{00204937-46ED-45D6-9FBB-80E8E3B9344B}" type="presParOf" srcId="{FE2EB03F-6D37-4FE8-9DFA-F14931F82833}" destId="{76CC1631-A63A-436E-B0A0-5B4B6DE152B7}" srcOrd="13" destOrd="0" presId="urn:microsoft.com/office/officeart/2005/8/layout/radial6"/>
    <dgm:cxn modelId="{1E44CFEC-51DD-4090-9C7D-D9818BF4270C}" type="presParOf" srcId="{FE2EB03F-6D37-4FE8-9DFA-F14931F82833}" destId="{CC88161A-0439-4B49-BE4A-7EC18EAD4F79}" srcOrd="14" destOrd="0" presId="urn:microsoft.com/office/officeart/2005/8/layout/radial6"/>
    <dgm:cxn modelId="{3B8BFDC5-4C36-440C-97A3-858AF0CD131D}" type="presParOf" srcId="{FE2EB03F-6D37-4FE8-9DFA-F14931F82833}" destId="{FD557766-E1CA-45BA-A4C0-AAC35582204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/>
            <a:t>KPI</a:t>
          </a:r>
          <a:endParaRPr lang="pl-PL" dirty="0"/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4D4FC88C-09DA-484F-A8DB-A56FD761AC06}">
      <dgm:prSet phldrT="[Tekst]"/>
      <dgm:spPr/>
      <dgm:t>
        <a:bodyPr/>
        <a:lstStyle/>
        <a:p>
          <a:r>
            <a:rPr lang="pl-PL" dirty="0"/>
            <a:t>Konkretny</a:t>
          </a:r>
        </a:p>
      </dgm:t>
    </dgm:pt>
    <dgm:pt modelId="{72BC0E59-D367-45C5-AA29-A34A80BAEC5A}" type="parTrans" cxnId="{44D9CAFE-FE36-4587-A950-35A627432C0D}">
      <dgm:prSet/>
      <dgm:spPr/>
      <dgm:t>
        <a:bodyPr/>
        <a:lstStyle/>
        <a:p>
          <a:endParaRPr lang="pl-PL"/>
        </a:p>
      </dgm:t>
    </dgm:pt>
    <dgm:pt modelId="{4A0C2AD0-15E6-4209-BB72-3694F6127E16}" type="sibTrans" cxnId="{44D9CAFE-FE36-4587-A950-35A627432C0D}">
      <dgm:prSet/>
      <dgm:spPr/>
      <dgm:t>
        <a:bodyPr/>
        <a:lstStyle/>
        <a:p>
          <a:endParaRPr lang="pl-PL"/>
        </a:p>
      </dgm:t>
    </dgm:pt>
    <dgm:pt modelId="{5DDE7C45-3159-4C56-8447-F49624663D69}">
      <dgm:prSet/>
      <dgm:spPr/>
      <dgm:t>
        <a:bodyPr/>
        <a:lstStyle/>
        <a:p>
          <a:r>
            <a:rPr lang="pl-PL" dirty="0" err="1"/>
            <a:t>Mierzalny</a:t>
          </a:r>
        </a:p>
      </dgm:t>
    </dgm:pt>
    <dgm:pt modelId="{0DDFC406-4EA7-4BE8-B5A3-8340872F07B4}" type="parTrans" cxnId="{0221370C-362C-42CA-A283-D1DB6E863BCF}">
      <dgm:prSet/>
      <dgm:spPr/>
      <dgm:t>
        <a:bodyPr/>
        <a:lstStyle/>
        <a:p>
          <a:endParaRPr lang="pl-PL"/>
        </a:p>
      </dgm:t>
    </dgm:pt>
    <dgm:pt modelId="{E3A57DA2-88A3-47F8-A526-13059ABFF819}" type="sibTrans" cxnId="{0221370C-362C-42CA-A283-D1DB6E863BCF}">
      <dgm:prSet/>
      <dgm:spPr/>
      <dgm:t>
        <a:bodyPr/>
        <a:lstStyle/>
        <a:p>
          <a:endParaRPr lang="pl-PL"/>
        </a:p>
      </dgm:t>
    </dgm:pt>
    <dgm:pt modelId="{1F174F98-5C04-4605-98FD-8EF8339C8CD4}">
      <dgm:prSet/>
      <dgm:spPr/>
      <dgm:t>
        <a:bodyPr/>
        <a:lstStyle/>
        <a:p>
          <a:r>
            <a:rPr lang="pl-PL" dirty="0" err="1"/>
            <a:t>Osiągalny</a:t>
          </a:r>
        </a:p>
      </dgm:t>
    </dgm:pt>
    <dgm:pt modelId="{FFF79AA5-25EB-4B20-8070-7D3466A3FB30}" type="parTrans" cxnId="{FD1D2859-74A8-480C-9F71-D34636B10FE7}">
      <dgm:prSet/>
      <dgm:spPr/>
      <dgm:t>
        <a:bodyPr/>
        <a:lstStyle/>
        <a:p>
          <a:endParaRPr lang="pl-PL"/>
        </a:p>
      </dgm:t>
    </dgm:pt>
    <dgm:pt modelId="{30065BE0-68FD-4D3C-A9F1-F5A216C86BED}" type="sibTrans" cxnId="{FD1D2859-74A8-480C-9F71-D34636B10FE7}">
      <dgm:prSet/>
      <dgm:spPr/>
      <dgm:t>
        <a:bodyPr/>
        <a:lstStyle/>
        <a:p>
          <a:endParaRPr lang="pl-PL"/>
        </a:p>
      </dgm:t>
    </dgm:pt>
    <dgm:pt modelId="{97BF90D6-E97A-40C2-A93B-D477AEB957F9}">
      <dgm:prSet/>
      <dgm:spPr/>
      <dgm:t>
        <a:bodyPr/>
        <a:lstStyle/>
        <a:p>
          <a:r>
            <a:rPr lang="pl-PL" dirty="0" err="1"/>
            <a:t>Określony w czasie</a:t>
          </a:r>
        </a:p>
      </dgm:t>
    </dgm:pt>
    <dgm:pt modelId="{80C5FB59-2BB0-4F30-8DC9-D828E15190A4}" type="parTrans" cxnId="{6A2B89DE-0DA3-4A7A-BA25-751216B226C8}">
      <dgm:prSet/>
      <dgm:spPr/>
      <dgm:t>
        <a:bodyPr/>
        <a:lstStyle/>
        <a:p>
          <a:endParaRPr lang="pl-PL"/>
        </a:p>
      </dgm:t>
    </dgm:pt>
    <dgm:pt modelId="{29D8D3EC-680E-4C71-A0B4-80C9468F0E2C}" type="sibTrans" cxnId="{6A2B89DE-0DA3-4A7A-BA25-751216B226C8}">
      <dgm:prSet/>
      <dgm:spPr/>
      <dgm:t>
        <a:bodyPr/>
        <a:lstStyle/>
        <a:p>
          <a:endParaRPr lang="pl-PL"/>
        </a:p>
      </dgm:t>
    </dgm:pt>
    <dgm:pt modelId="{73AE556B-EA3A-4A25-972D-CDC7FA3910EB}">
      <dgm:prSet/>
      <dgm:spPr/>
      <dgm:t>
        <a:bodyPr/>
        <a:lstStyle/>
        <a:p>
          <a:r>
            <a:rPr lang="pl-PL" dirty="0" err="1"/>
            <a:t>Istotny</a:t>
          </a:r>
        </a:p>
      </dgm:t>
    </dgm:pt>
    <dgm:pt modelId="{8CF3DBC6-172A-402D-99B0-7C8D781D3C02}" type="parTrans" cxnId="{C01EEBDD-FCD5-4CE7-976D-8DA989B1026C}">
      <dgm:prSet/>
      <dgm:spPr/>
      <dgm:t>
        <a:bodyPr/>
        <a:lstStyle/>
        <a:p>
          <a:endParaRPr lang="pl-PL"/>
        </a:p>
      </dgm:t>
    </dgm:pt>
    <dgm:pt modelId="{FFF0E222-4852-48CC-A6DE-9B2D58CE22B5}" type="sibTrans" cxnId="{C01EEBDD-FCD5-4CE7-976D-8DA989B1026C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00C1A190-3F65-4767-973C-B682B0DD81FD}" type="pres">
      <dgm:prSet presAssocID="{4D4FC88C-09DA-484F-A8DB-A56FD761AC06}" presName="node" presStyleLbl="node1" presStyleIdx="0" presStyleCnt="5">
        <dgm:presLayoutVars>
          <dgm:bulletEnabled val="1"/>
        </dgm:presLayoutVars>
      </dgm:prSet>
      <dgm:spPr/>
    </dgm:pt>
    <dgm:pt modelId="{3440A5E8-1C22-4F5C-845D-B639FC1B8F45}" type="pres">
      <dgm:prSet presAssocID="{4D4FC88C-09DA-484F-A8DB-A56FD761AC06}" presName="dummy" presStyleCnt="0"/>
      <dgm:spPr/>
    </dgm:pt>
    <dgm:pt modelId="{DC297731-3231-4EE8-834F-19958814114C}" type="pres">
      <dgm:prSet presAssocID="{4A0C2AD0-15E6-4209-BB72-3694F6127E16}" presName="sibTrans" presStyleLbl="sibTrans2D1" presStyleIdx="0" presStyleCnt="5"/>
      <dgm:spPr/>
    </dgm:pt>
    <dgm:pt modelId="{B583DE37-025C-4529-A347-87F5167E932C}" type="pres">
      <dgm:prSet presAssocID="{5DDE7C45-3159-4C56-8447-F49624663D69}" presName="node" presStyleLbl="node1" presStyleIdx="1" presStyleCnt="5">
        <dgm:presLayoutVars>
          <dgm:bulletEnabled val="1"/>
        </dgm:presLayoutVars>
      </dgm:prSet>
      <dgm:spPr/>
    </dgm:pt>
    <dgm:pt modelId="{4D3598CC-95A5-428D-BEEF-25485C6D0FC1}" type="pres">
      <dgm:prSet presAssocID="{5DDE7C45-3159-4C56-8447-F49624663D69}" presName="dummy" presStyleCnt="0"/>
      <dgm:spPr/>
    </dgm:pt>
    <dgm:pt modelId="{951F5E47-DFCC-44AF-B0EF-0382735B9183}" type="pres">
      <dgm:prSet presAssocID="{E3A57DA2-88A3-47F8-A526-13059ABFF819}" presName="sibTrans" presStyleLbl="sibTrans2D1" presStyleIdx="1" presStyleCnt="5"/>
      <dgm:spPr/>
    </dgm:pt>
    <dgm:pt modelId="{6EDE16D8-CB8E-42B7-A1E2-57FFEC6BCE54}" type="pres">
      <dgm:prSet presAssocID="{1F174F98-5C04-4605-98FD-8EF8339C8CD4}" presName="node" presStyleLbl="node1" presStyleIdx="2" presStyleCnt="5">
        <dgm:presLayoutVars>
          <dgm:bulletEnabled val="1"/>
        </dgm:presLayoutVars>
      </dgm:prSet>
      <dgm:spPr/>
    </dgm:pt>
    <dgm:pt modelId="{4AC7AB58-758D-4BA2-A4C0-09A0AB57F2CF}" type="pres">
      <dgm:prSet presAssocID="{1F174F98-5C04-4605-98FD-8EF8339C8CD4}" presName="dummy" presStyleCnt="0"/>
      <dgm:spPr/>
    </dgm:pt>
    <dgm:pt modelId="{5B94AE04-4A0F-482E-BA1D-2195EF5C98B5}" type="pres">
      <dgm:prSet presAssocID="{30065BE0-68FD-4D3C-A9F1-F5A216C86BED}" presName="sibTrans" presStyleLbl="sibTrans2D1" presStyleIdx="2" presStyleCnt="5"/>
      <dgm:spPr/>
    </dgm:pt>
    <dgm:pt modelId="{88D7B4AF-AD31-454F-BB5F-C32015819F5E}" type="pres">
      <dgm:prSet presAssocID="{97BF90D6-E97A-40C2-A93B-D477AEB957F9}" presName="node" presStyleLbl="node1" presStyleIdx="3" presStyleCnt="5">
        <dgm:presLayoutVars>
          <dgm:bulletEnabled val="1"/>
        </dgm:presLayoutVars>
      </dgm:prSet>
      <dgm:spPr/>
    </dgm:pt>
    <dgm:pt modelId="{EB8EFCED-1E20-4B5D-8AC5-30681B802326}" type="pres">
      <dgm:prSet presAssocID="{97BF90D6-E97A-40C2-A93B-D477AEB957F9}" presName="dummy" presStyleCnt="0"/>
      <dgm:spPr/>
    </dgm:pt>
    <dgm:pt modelId="{F067F6F7-86E8-4D91-9C2D-1A16AE797F3B}" type="pres">
      <dgm:prSet presAssocID="{29D8D3EC-680E-4C71-A0B4-80C9468F0E2C}" presName="sibTrans" presStyleLbl="sibTrans2D1" presStyleIdx="3" presStyleCnt="5"/>
      <dgm:spPr/>
    </dgm:pt>
    <dgm:pt modelId="{AC21958A-77FD-482A-8D77-668B863991A4}" type="pres">
      <dgm:prSet presAssocID="{73AE556B-EA3A-4A25-972D-CDC7FA3910EB}" presName="node" presStyleLbl="node1" presStyleIdx="4" presStyleCnt="5">
        <dgm:presLayoutVars>
          <dgm:bulletEnabled val="1"/>
        </dgm:presLayoutVars>
      </dgm:prSet>
      <dgm:spPr/>
    </dgm:pt>
    <dgm:pt modelId="{CB7D67A3-A381-4EF2-8B17-6445F4A96896}" type="pres">
      <dgm:prSet presAssocID="{73AE556B-EA3A-4A25-972D-CDC7FA3910EB}" presName="dummy" presStyleCnt="0"/>
      <dgm:spPr/>
    </dgm:pt>
    <dgm:pt modelId="{805F7C62-B5EB-471A-AA84-5DE6E9EE4E9A}" type="pres">
      <dgm:prSet presAssocID="{FFF0E222-4852-48CC-A6DE-9B2D58CE22B5}" presName="sibTrans" presStyleLbl="sibTrans2D1" presStyleIdx="4" presStyleCnt="5"/>
      <dgm:spPr/>
    </dgm:pt>
  </dgm:ptLst>
  <dgm:cxnLst>
    <dgm:cxn modelId="{0221370C-362C-42CA-A283-D1DB6E863BCF}" srcId="{3910AB86-6D1B-4D97-9961-A50C464E3D24}" destId="{5DDE7C45-3159-4C56-8447-F49624663D69}" srcOrd="1" destOrd="0" parTransId="{0DDFC406-4EA7-4BE8-B5A3-8340872F07B4}" sibTransId="{E3A57DA2-88A3-47F8-A526-13059ABFF819}"/>
    <dgm:cxn modelId="{4BC2A511-598A-4C98-B025-077A6456539F}" type="presOf" srcId="{1F174F98-5C04-4605-98FD-8EF8339C8CD4}" destId="{6EDE16D8-CB8E-42B7-A1E2-57FFEC6BCE54}" srcOrd="0" destOrd="0" presId="urn:microsoft.com/office/officeart/2005/8/layout/radial6"/>
    <dgm:cxn modelId="{D1163361-7D5F-4951-A1E1-5FB56D994305}" type="presOf" srcId="{4A0C2AD0-15E6-4209-BB72-3694F6127E16}" destId="{DC297731-3231-4EE8-834F-19958814114C}" srcOrd="0" destOrd="0" presId="urn:microsoft.com/office/officeart/2005/8/layout/radial6"/>
    <dgm:cxn modelId="{10018B57-F1B0-471E-AFCA-450F1368369C}" type="presOf" srcId="{97BF90D6-E97A-40C2-A93B-D477AEB957F9}" destId="{88D7B4AF-AD31-454F-BB5F-C32015819F5E}" srcOrd="0" destOrd="0" presId="urn:microsoft.com/office/officeart/2005/8/layout/radial6"/>
    <dgm:cxn modelId="{FD1D2859-74A8-480C-9F71-D34636B10FE7}" srcId="{3910AB86-6D1B-4D97-9961-A50C464E3D24}" destId="{1F174F98-5C04-4605-98FD-8EF8339C8CD4}" srcOrd="2" destOrd="0" parTransId="{FFF79AA5-25EB-4B20-8070-7D3466A3FB30}" sibTransId="{30065BE0-68FD-4D3C-A9F1-F5A216C86BED}"/>
    <dgm:cxn modelId="{A273F88C-959A-4FDB-A8AE-EFD06876B885}" type="presOf" srcId="{4D4FC88C-09DA-484F-A8DB-A56FD761AC06}" destId="{00C1A190-3F65-4767-973C-B682B0DD81FD}" srcOrd="0" destOrd="0" presId="urn:microsoft.com/office/officeart/2005/8/layout/radial6"/>
    <dgm:cxn modelId="{879E3196-BBA7-404C-A872-8BEE3068D8FB}" type="presOf" srcId="{29D8D3EC-680E-4C71-A0B4-80C9468F0E2C}" destId="{F067F6F7-86E8-4D91-9C2D-1A16AE797F3B}" srcOrd="0" destOrd="0" presId="urn:microsoft.com/office/officeart/2005/8/layout/radial6"/>
    <dgm:cxn modelId="{6083D89C-F766-4F2E-9839-E80998786849}" type="presOf" srcId="{E3A57DA2-88A3-47F8-A526-13059ABFF819}" destId="{951F5E47-DFCC-44AF-B0EF-0382735B9183}" srcOrd="0" destOrd="0" presId="urn:microsoft.com/office/officeart/2005/8/layout/radial6"/>
    <dgm:cxn modelId="{57EF57A3-A1E7-44D9-983B-1FA6E6F5952B}" type="presOf" srcId="{73AE556B-EA3A-4A25-972D-CDC7FA3910EB}" destId="{AC21958A-77FD-482A-8D77-668B863991A4}" srcOrd="0" destOrd="0" presId="urn:microsoft.com/office/officeart/2005/8/layout/radial6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993353CD-3E7B-4E03-A045-9E0E643ACF5C}" type="presOf" srcId="{5DDE7C45-3159-4C56-8447-F49624663D69}" destId="{B583DE37-025C-4529-A347-87F5167E932C}" srcOrd="0" destOrd="0" presId="urn:microsoft.com/office/officeart/2005/8/layout/radial6"/>
    <dgm:cxn modelId="{439D28D7-566F-4569-9CFA-6EF7CF0D6316}" type="presOf" srcId="{30065BE0-68FD-4D3C-A9F1-F5A216C86BED}" destId="{5B94AE04-4A0F-482E-BA1D-2195EF5C98B5}" srcOrd="0" destOrd="0" presId="urn:microsoft.com/office/officeart/2005/8/layout/radial6"/>
    <dgm:cxn modelId="{C01EEBDD-FCD5-4CE7-976D-8DA989B1026C}" srcId="{3910AB86-6D1B-4D97-9961-A50C464E3D24}" destId="{73AE556B-EA3A-4A25-972D-CDC7FA3910EB}" srcOrd="4" destOrd="0" parTransId="{8CF3DBC6-172A-402D-99B0-7C8D781D3C02}" sibTransId="{FFF0E222-4852-48CC-A6DE-9B2D58CE22B5}"/>
    <dgm:cxn modelId="{6A2B89DE-0DA3-4A7A-BA25-751216B226C8}" srcId="{3910AB86-6D1B-4D97-9961-A50C464E3D24}" destId="{97BF90D6-E97A-40C2-A93B-D477AEB957F9}" srcOrd="3" destOrd="0" parTransId="{80C5FB59-2BB0-4F30-8DC9-D828E15190A4}" sibTransId="{29D8D3EC-680E-4C71-A0B4-80C9468F0E2C}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6D6B7DEF-9BF8-4E5D-8785-292A0B289FF0}" type="presOf" srcId="{FFF0E222-4852-48CC-A6DE-9B2D58CE22B5}" destId="{805F7C62-B5EB-471A-AA84-5DE6E9EE4E9A}" srcOrd="0" destOrd="0" presId="urn:microsoft.com/office/officeart/2005/8/layout/radial6"/>
    <dgm:cxn modelId="{44D9CAFE-FE36-4587-A950-35A627432C0D}" srcId="{3910AB86-6D1B-4D97-9961-A50C464E3D24}" destId="{4D4FC88C-09DA-484F-A8DB-A56FD761AC06}" srcOrd="0" destOrd="0" parTransId="{72BC0E59-D367-45C5-AA29-A34A80BAEC5A}" sibTransId="{4A0C2AD0-15E6-4209-BB72-3694F6127E16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9140B174-B71E-465C-8DA1-96EF4635C16A}" type="presParOf" srcId="{FE2EB03F-6D37-4FE8-9DFA-F14931F82833}" destId="{00C1A190-3F65-4767-973C-B682B0DD81FD}" srcOrd="1" destOrd="0" presId="urn:microsoft.com/office/officeart/2005/8/layout/radial6"/>
    <dgm:cxn modelId="{959EE04F-1C6F-4D53-95EE-B6A4BA9929F3}" type="presParOf" srcId="{FE2EB03F-6D37-4FE8-9DFA-F14931F82833}" destId="{3440A5E8-1C22-4F5C-845D-B639FC1B8F45}" srcOrd="2" destOrd="0" presId="urn:microsoft.com/office/officeart/2005/8/layout/radial6"/>
    <dgm:cxn modelId="{5982A991-A866-4754-9BB3-A846B5160820}" type="presParOf" srcId="{FE2EB03F-6D37-4FE8-9DFA-F14931F82833}" destId="{DC297731-3231-4EE8-834F-19958814114C}" srcOrd="3" destOrd="0" presId="urn:microsoft.com/office/officeart/2005/8/layout/radial6"/>
    <dgm:cxn modelId="{D6D8F8CD-CFDD-4711-ABD3-DFE7A36262F7}" type="presParOf" srcId="{FE2EB03F-6D37-4FE8-9DFA-F14931F82833}" destId="{B583DE37-025C-4529-A347-87F5167E932C}" srcOrd="4" destOrd="0" presId="urn:microsoft.com/office/officeart/2005/8/layout/radial6"/>
    <dgm:cxn modelId="{2369BF84-0661-40F0-908F-6F61E054E76A}" type="presParOf" srcId="{FE2EB03F-6D37-4FE8-9DFA-F14931F82833}" destId="{4D3598CC-95A5-428D-BEEF-25485C6D0FC1}" srcOrd="5" destOrd="0" presId="urn:microsoft.com/office/officeart/2005/8/layout/radial6"/>
    <dgm:cxn modelId="{07F6AD47-599B-4755-A7E6-64DF5E0DCE80}" type="presParOf" srcId="{FE2EB03F-6D37-4FE8-9DFA-F14931F82833}" destId="{951F5E47-DFCC-44AF-B0EF-0382735B9183}" srcOrd="6" destOrd="0" presId="urn:microsoft.com/office/officeart/2005/8/layout/radial6"/>
    <dgm:cxn modelId="{DD06C5B3-4590-465A-B68C-381F8D088A46}" type="presParOf" srcId="{FE2EB03F-6D37-4FE8-9DFA-F14931F82833}" destId="{6EDE16D8-CB8E-42B7-A1E2-57FFEC6BCE54}" srcOrd="7" destOrd="0" presId="urn:microsoft.com/office/officeart/2005/8/layout/radial6"/>
    <dgm:cxn modelId="{E975C40F-C5F8-4C64-A498-45E74C335DE2}" type="presParOf" srcId="{FE2EB03F-6D37-4FE8-9DFA-F14931F82833}" destId="{4AC7AB58-758D-4BA2-A4C0-09A0AB57F2CF}" srcOrd="8" destOrd="0" presId="urn:microsoft.com/office/officeart/2005/8/layout/radial6"/>
    <dgm:cxn modelId="{B435AFC6-95FF-4005-919F-F8B22E9BB67A}" type="presParOf" srcId="{FE2EB03F-6D37-4FE8-9DFA-F14931F82833}" destId="{5B94AE04-4A0F-482E-BA1D-2195EF5C98B5}" srcOrd="9" destOrd="0" presId="urn:microsoft.com/office/officeart/2005/8/layout/radial6"/>
    <dgm:cxn modelId="{09226A31-D52B-4E8F-A089-CD57650EA76F}" type="presParOf" srcId="{FE2EB03F-6D37-4FE8-9DFA-F14931F82833}" destId="{88D7B4AF-AD31-454F-BB5F-C32015819F5E}" srcOrd="10" destOrd="0" presId="urn:microsoft.com/office/officeart/2005/8/layout/radial6"/>
    <dgm:cxn modelId="{F618CA3C-DFAC-4119-9771-FC03B3E37412}" type="presParOf" srcId="{FE2EB03F-6D37-4FE8-9DFA-F14931F82833}" destId="{EB8EFCED-1E20-4B5D-8AC5-30681B802326}" srcOrd="11" destOrd="0" presId="urn:microsoft.com/office/officeart/2005/8/layout/radial6"/>
    <dgm:cxn modelId="{C1CDA2C9-2732-4154-96A7-59F843805767}" type="presParOf" srcId="{FE2EB03F-6D37-4FE8-9DFA-F14931F82833}" destId="{F067F6F7-86E8-4D91-9C2D-1A16AE797F3B}" srcOrd="12" destOrd="0" presId="urn:microsoft.com/office/officeart/2005/8/layout/radial6"/>
    <dgm:cxn modelId="{49BEBFA1-CA26-468A-A3FD-E5804D747E7A}" type="presParOf" srcId="{FE2EB03F-6D37-4FE8-9DFA-F14931F82833}" destId="{AC21958A-77FD-482A-8D77-668B863991A4}" srcOrd="13" destOrd="0" presId="urn:microsoft.com/office/officeart/2005/8/layout/radial6"/>
    <dgm:cxn modelId="{1DE71C81-9289-4AAE-83A4-B0D2FDC8EC75}" type="presParOf" srcId="{FE2EB03F-6D37-4FE8-9DFA-F14931F82833}" destId="{CB7D67A3-A381-4EF2-8B17-6445F4A96896}" srcOrd="14" destOrd="0" presId="urn:microsoft.com/office/officeart/2005/8/layout/radial6"/>
    <dgm:cxn modelId="{B4D57920-6CC8-4290-A8E6-3E964E9F1BD4}" type="presParOf" srcId="{FE2EB03F-6D37-4FE8-9DFA-F14931F82833}" destId="{805F7C62-B5EB-471A-AA84-5DE6E9EE4E9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Controlling Łańcucha Dostaw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analiza danych</a:t>
          </a:r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prognozowanie</a:t>
          </a:r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monitorowanie wydajności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interwencje naprawcze</a:t>
          </a:r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57766-E1CA-45BA-A4C0-AAC35582204D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31EB-759C-4B4C-B90F-56AC3A34093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94049-442D-4F04-8288-FA8EC0BC993C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5AF9-FD51-4A9B-9904-99A72FD32A71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Konkretny</a:t>
          </a:r>
        </a:p>
      </dsp:txBody>
      <dsp:txXfrm>
        <a:off x="2639734" y="155015"/>
        <a:ext cx="740577" cy="740577"/>
      </dsp:txXfrm>
    </dsp:sp>
    <dsp:sp modelId="{86F4593C-01A9-44F5-A25F-EA44DF9A2DA7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Mierzalny</a:t>
          </a:r>
        </a:p>
      </dsp:txBody>
      <dsp:txXfrm>
        <a:off x="4148409" y="1251131"/>
        <a:ext cx="740577" cy="740577"/>
      </dsp:txXfrm>
    </dsp:sp>
    <dsp:sp modelId="{ADC28FB8-99EA-4D90-AADB-0B9A4F5750F2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Osiągalny</a:t>
          </a:r>
        </a:p>
      </dsp:txBody>
      <dsp:txXfrm>
        <a:off x="3572147" y="3024685"/>
        <a:ext cx="740577" cy="740577"/>
      </dsp:txXfrm>
    </dsp:sp>
    <dsp:sp modelId="{1820DD7D-05CC-45D5-98E4-B8BC94B4CCF5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Określony w czasie</a:t>
          </a:r>
        </a:p>
      </dsp:txBody>
      <dsp:txXfrm>
        <a:off x="1707322" y="3024685"/>
        <a:ext cx="740577" cy="740577"/>
      </dsp:txXfrm>
    </dsp:sp>
    <dsp:sp modelId="{76CC1631-A63A-436E-B0A0-5B4B6DE152B7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Istotny</a:t>
          </a:r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F7C62-B5EB-471A-AA84-5DE6E9EE4E9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F6F7-86E8-4D91-9C2D-1A16AE797F3B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4AE04-4A0F-482E-BA1D-2195EF5C98B5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5E47-DFCC-44AF-B0EF-0382735B9183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97731-3231-4EE8-834F-19958814114C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KPI</a:t>
          </a:r>
          <a:endParaRPr lang="pl-PL" sz="5500" kern="1200" dirty="0"/>
        </a:p>
      </dsp:txBody>
      <dsp:txXfrm>
        <a:off x="2481038" y="1582633"/>
        <a:ext cx="1057969" cy="1057969"/>
      </dsp:txXfrm>
    </dsp:sp>
    <dsp:sp modelId="{00C1A190-3F65-4767-973C-B682B0DD81FD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Konkretny</a:t>
          </a:r>
        </a:p>
      </dsp:txBody>
      <dsp:txXfrm>
        <a:off x="2639734" y="155015"/>
        <a:ext cx="740577" cy="740577"/>
      </dsp:txXfrm>
    </dsp:sp>
    <dsp:sp modelId="{B583DE37-025C-4529-A347-87F5167E932C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Mierzalny</a:t>
          </a:r>
        </a:p>
      </dsp:txBody>
      <dsp:txXfrm>
        <a:off x="4148409" y="1251131"/>
        <a:ext cx="740577" cy="740577"/>
      </dsp:txXfrm>
    </dsp:sp>
    <dsp:sp modelId="{6EDE16D8-CB8E-42B7-A1E2-57FFEC6BCE54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Osiągalny</a:t>
          </a:r>
        </a:p>
      </dsp:txBody>
      <dsp:txXfrm>
        <a:off x="3572147" y="3024685"/>
        <a:ext cx="740577" cy="740577"/>
      </dsp:txXfrm>
    </dsp:sp>
    <dsp:sp modelId="{88D7B4AF-AD31-454F-BB5F-C32015819F5E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Określony w czasie</a:t>
          </a:r>
        </a:p>
      </dsp:txBody>
      <dsp:txXfrm>
        <a:off x="1707322" y="3024685"/>
        <a:ext cx="740577" cy="740577"/>
      </dsp:txXfrm>
    </dsp:sp>
    <dsp:sp modelId="{AC21958A-77FD-482A-8D77-668B863991A4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Istotny</a:t>
          </a:r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862247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zarządzaniu łańcuchem dostaw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741618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523FFE2-4CD2-99E2-90A9-88EB0644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963" y="699909"/>
            <a:ext cx="7442447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Zaawansowane wykorzystanie arkusza kalkulacyjnego do analizy danych logistycznych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Kluczowe wskaźniki efektywności (KPI) - wskaźniki finansowe </a:t>
            </a:r>
            <a:br>
              <a:rPr lang="pl-PL" dirty="0"/>
            </a:br>
            <a:r>
              <a:rPr lang="pl-PL" dirty="0"/>
              <a:t>i niefinansowe wykorzystywane jako mierniki w procesach pomiaru stopnia realizacji celów organizacji.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61483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395896" cy="4351338"/>
          </a:xfrm>
        </p:spPr>
        <p:txBody>
          <a:bodyPr>
            <a:normAutofit/>
          </a:bodyPr>
          <a:lstStyle/>
          <a:p>
            <a:r>
              <a:rPr lang="pl-PL" sz="3200" dirty="0"/>
              <a:t>filar łańcucha dostaw;</a:t>
            </a:r>
          </a:p>
          <a:p>
            <a:endParaRPr lang="pl-PL" sz="3200" dirty="0"/>
          </a:p>
          <a:p>
            <a:r>
              <a:rPr lang="pl-PL" sz="3200" dirty="0"/>
              <a:t>filar relacji partnerskich;</a:t>
            </a:r>
          </a:p>
          <a:p>
            <a:endParaRPr lang="pl-PL" sz="3200" dirty="0"/>
          </a:p>
          <a:p>
            <a:r>
              <a:rPr lang="pl-PL" sz="3200" dirty="0"/>
              <a:t>indywidualny podmiot gospodarczy w filarze łańcucha dostaw.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54685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sz="1800" dirty="0"/>
                  <a:t>OTIF (On-Time In-Full) - mierzy procent zamówień dostarczonych do klienta na czas i w pełni, zgodnie z jego specyfikacją;</a:t>
                </a:r>
              </a:p>
              <a:p>
                <a:pPr algn="just"/>
                <a:endParaRPr lang="pl-PL" sz="1800" dirty="0"/>
              </a:p>
              <a:p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𝑧𝑎𝑚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𝑤𝑖𝑒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ń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𝑑𝑜𝑠𝑡𝑎𝑟𝑐𝑧𝑜𝑛𝑦𝑐h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𝑛𝑎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𝑐𝑧𝑎𝑠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𝑝𝑒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num>
                          <m:den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𝑐𝑎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𝑘𝑜𝑤𝑖𝑡𝑎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𝑧𝑎𝑚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𝑤𝑖𝑒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ń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69" y="3941451"/>
            <a:ext cx="36719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 poziom wdrożenia OTIF wskazuje na skuteczność zarządzania zapasami, planowania produkcji, zarządzania czasem transportu i dokładności w procesie przyjmowania zamówień.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sz="1800" dirty="0"/>
                  <a:t>czas realizacji zamówienia LT (</a:t>
                </a:r>
                <a:r>
                  <a:rPr lang="pl-PL" sz="1800" dirty="0" err="1"/>
                  <a:t>Lead</a:t>
                </a:r>
                <a:r>
                  <a:rPr lang="pl-PL" sz="1800" dirty="0"/>
                  <a:t> Time, Order </a:t>
                </a:r>
                <a:r>
                  <a:rPr lang="pl-PL" sz="1800" dirty="0" err="1"/>
                  <a:t>Fulfillment</a:t>
                </a:r>
                <a:r>
                  <a:rPr lang="pl-PL" sz="1800" dirty="0"/>
                  <a:t> Time) - mierzy czas od przyjęcia zamówienia do jego dostarczenia do klienta;</a:t>
                </a:r>
              </a:p>
              <a:p>
                <a:pPr algn="just"/>
                <a:endParaRPr lang="pl-PL" sz="1800" dirty="0"/>
              </a:p>
              <a:p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𝑑𝑜𝑠𝑡𝑎𝑤𝑦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𝑧𝑎𝑡𝑎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𝑝𝑟𝑧𝑦𝑗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ę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𝑐𝑖𝑎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𝑧𝑎𝑚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pl-PL" sz="1800" b="0" i="1" smtClean="0">
                        <a:latin typeface="Cambria Math" panose="02040503050406030204" pitchFamily="18" charset="0"/>
                      </a:rPr>
                      <m:t>𝑖𝑒𝑛𝑖𝑎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time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obejmuje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przygotowania zamówienia;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produkcji;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dostawy.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poziom obsługi klienta - mierzy zdolność organizacji do spełnienia wymagań klienta, często definiowany jako procent zamówień zrealizowanych bez błędów;</a:t>
            </a:r>
          </a:p>
          <a:p>
            <a:pPr algn="just"/>
            <a:r>
              <a:rPr lang="pl-PL" sz="1800" dirty="0"/>
              <a:t>można rozważyć poziom obsługi klienta (CSL) z punktu widzenia pojedynczego asortymentu produktów</a:t>
            </a:r>
            <a:r>
              <a:rPr lang="en-US" sz="1800" dirty="0"/>
              <a:t>:</a:t>
            </a:r>
          </a:p>
          <a:p>
            <a:pPr lvl="1"/>
            <a:r>
              <a:rPr lang="pl-PL" sz="1400" dirty="0">
                <a:solidFill>
                  <a:srgbClr val="1065AB"/>
                </a:solidFill>
              </a:rPr>
              <a:t>probabilistycznie </a:t>
            </a:r>
            <a:r>
              <a:rPr lang="pl-PL" sz="1400" dirty="0"/>
              <a:t>- jako prawdopodobieństwo, że w danym cyklu uzupełniania zapasu nie wystąpi żaden niedobór (PSL)</a:t>
            </a:r>
            <a:r>
              <a:rPr lang="en-US" sz="1400" dirty="0"/>
              <a:t>,</a:t>
            </a:r>
          </a:p>
          <a:p>
            <a:pPr lvl="1" algn="just"/>
            <a:r>
              <a:rPr lang="pl-PL" sz="1400" dirty="0">
                <a:solidFill>
                  <a:srgbClr val="1065AB"/>
                </a:solidFill>
              </a:rPr>
              <a:t>ilościowo </a:t>
            </a:r>
            <a:r>
              <a:rPr lang="pl-PL" sz="1400" dirty="0"/>
              <a:t>- jako stopień ilościowego zaspokojenia popytu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16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Probabilistyczny poziom obsługi klienta można obliczyć ze wzoru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/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100%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–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probabilistyczny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poziom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cykli uzupełniania zapasów w badanym okresie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cykli uzupełniania zapasów, w których odnotowano braki w badanym okresie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F5A1-0580-EFC1-4A9C-1B6DAEB2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D9586E-514A-047A-D2F9-96A8EA37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583D5CA-8708-794C-8286-5B688A08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poziom obsługi klienta - mierzy zdolność organizacji do spełnienia wymagań klienta, często definiowany jako procent zamówień zrealizowanych bez błędów;</a:t>
            </a:r>
          </a:p>
          <a:p>
            <a:pPr algn="just"/>
            <a:r>
              <a:rPr lang="pl-PL" sz="1800" dirty="0"/>
              <a:t>można rozważyć poziom obsługi klienta (CSL) z punktu widzenia pojedynczego asortymentu produktów</a:t>
            </a:r>
            <a:r>
              <a:rPr lang="en-US" sz="1800" dirty="0"/>
              <a:t>:</a:t>
            </a:r>
          </a:p>
          <a:p>
            <a:pPr lvl="1"/>
            <a:r>
              <a:rPr lang="pl-PL" sz="1400" dirty="0">
                <a:solidFill>
                  <a:srgbClr val="1065AB"/>
                </a:solidFill>
              </a:rPr>
              <a:t>probabilistycznie </a:t>
            </a:r>
            <a:r>
              <a:rPr lang="pl-PL" sz="1400" dirty="0"/>
              <a:t>- jako prawdopodobieństwo, że w danym cyklu uzupełniania zapasu nie wystąpi żaden niedobór (PSL)</a:t>
            </a:r>
            <a:r>
              <a:rPr lang="en-US" sz="1400" dirty="0"/>
              <a:t>,</a:t>
            </a:r>
          </a:p>
          <a:p>
            <a:pPr lvl="1" algn="just"/>
            <a:r>
              <a:rPr lang="pl-PL" sz="1400" dirty="0">
                <a:solidFill>
                  <a:srgbClr val="1065AB"/>
                </a:solidFill>
              </a:rPr>
              <a:t>ilościowo </a:t>
            </a:r>
            <a:r>
              <a:rPr lang="pl-PL" sz="1400" dirty="0"/>
              <a:t>- jako stopień ilościowego zaspokojenia popytu 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635249F7-DAEC-0524-59B1-3FA8C5FA74C8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33971CC4-05F8-1862-603D-5B50FFB5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7DD4BB-929F-8568-9295-F79658C53EED}"/>
              </a:ext>
            </a:extLst>
          </p:cNvPr>
          <p:cNvSpPr txBox="1"/>
          <p:nvPr/>
        </p:nvSpPr>
        <p:spPr>
          <a:xfrm>
            <a:off x="6481232" y="1618262"/>
            <a:ext cx="5556888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Współczynnik wypełnienia zapotrzebowania można obliczyć za pomocą wzoru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- wskaźnik realizacji popytu,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- popyt, całkowita liczba zamówionych jednostek,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- liczba braków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sz="1800" dirty="0"/>
                  <a:t>wskaźnik dostępności zapasów (IA) - procent czasu, w którym zapasy są dostępne dla klientów bez opóźnień;</a:t>
                </a:r>
              </a:p>
              <a:p>
                <a:pPr algn="just"/>
                <a:endParaRPr lang="pl-PL" sz="1800" dirty="0"/>
              </a:p>
              <a:p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𝑑𝑛𝑖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𝑘𝑡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𝑟𝑦𝑐h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𝑧𝑎𝑝𝑎𝑠𝑦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𝑏𝑦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𝑑𝑜𝑠𝑡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𝑝𝑛𝑒</m:t>
                            </m:r>
                          </m:num>
                          <m:den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𝑐𝑎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𝑘𝑜𝑤𝑖𝑡𝑎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𝑑𝑛𝑖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𝑜𝑘𝑟𝑒𝑠𝑖𝑒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pl-PL" sz="1800" dirty="0"/>
                  <a:t>lub</a:t>
                </a:r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𝑑𝑜𝑠𝑡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ę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𝑝𝑛𝑎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𝑖𝑙𝑜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ść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𝑧𝑎𝑝𝑎𝑠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żą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𝑑𝑎𝑛𝑎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𝑖𝑙𝑜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ść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𝑧𝑎𝑝𝑎𝑠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Wskaźnik ten mierzy procent dni lub przypadków, w których zapasy były dostępne do natychmiastowej realizacji w stosunku do ogólnego popytu lub liczby dni w określonym okresie.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sz="1800" dirty="0"/>
                  <a:t>wskaźnik rotacji zapasów (IT) - mierzy, jak często firma wykorzystuje i zastępuje zapasy w danym okresie, pokazuje, jak skutecznie organizacja zarządza swoimi zasobami </a:t>
                </a:r>
                <a:br>
                  <a:rPr lang="pl-PL" sz="1800" dirty="0"/>
                </a:br>
                <a:r>
                  <a:rPr lang="pl-PL" sz="1800" dirty="0"/>
                  <a:t>i reaguje na popyt rynkowy;</a:t>
                </a:r>
              </a:p>
              <a:p>
                <a:pPr algn="just"/>
                <a:endParaRPr lang="pl-PL" sz="1800" dirty="0"/>
              </a:p>
              <a:p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𝑘𝑜𝑠𝑧𝑡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𝑠𝑝𝑟𝑧𝑒𝑑𝑎𝑛𝑦𝑐h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𝑡𝑜𝑤𝑎𝑟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ś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𝑟𝑒𝑑𝑛𝑖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𝑝𝑜𝑧𝑖𝑜𝑚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𝑧𝑎𝑝𝑎𝑠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wysoki wskaźnik może wskazywać na ryzyko braków w zapasach.</a:t>
            </a:r>
          </a:p>
          <a:p>
            <a:pPr algn="just"/>
            <a:endParaRPr lang="pl-PL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niski wskaźnik może oznaczać nadmierne zapasy lub słabą sprzedaż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sz="1800" dirty="0"/>
                  <a:t>Stopa zwrotu (</a:t>
                </a:r>
                <a:r>
                  <a:rPr lang="pl-PL" sz="1800" dirty="0" err="1"/>
                  <a:t>RoR</a:t>
                </a:r>
                <a:r>
                  <a:rPr lang="pl-PL" sz="1800" dirty="0"/>
                  <a:t>) - procent produktów zwróconych przez klientów w stosunku do całkowitej liczby sprzedanych produktów;</a:t>
                </a:r>
              </a:p>
              <a:p>
                <a:pPr algn="just"/>
                <a:endParaRPr lang="pl-PL" sz="1800" dirty="0"/>
              </a:p>
              <a:p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𝑧𝑤𝑟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𝑐𝑜𝑛𝑦𝑐h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𝑗𝑒𝑑𝑛𝑜𝑠𝑡𝑒𝑘</m:t>
                            </m:r>
                          </m:num>
                          <m:den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𝑐𝑎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𝑘𝑜𝑤𝑖𝑡𝑎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𝑙𝑜𝑖𝑐𝑧𝑏𝑎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𝑠𝑝𝑟𝑧𝑒𝑑𝑎𝑛𝑦𝑐h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1800" b="0" i="1" smtClean="0">
                                <a:latin typeface="Cambria Math" panose="02040503050406030204" pitchFamily="18" charset="0"/>
                              </a:rPr>
                              <m:t>𝑗𝑒𝑑𝑛𝑜𝑠𝑡𝑒𝑘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 wskaźnik zwrotów może wskazywać na problemy z jakością produktów, niezgodności z opisem lub niewłaściwe spełnienie oczekiwań klientów, co negatywnie wpływa na ich zadowolenie.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sz="1800" dirty="0"/>
                  <a:t>wskaźnik wydajności dostawców (SPI) - ocena </a:t>
                </a:r>
                <a:br>
                  <a:rPr lang="pl-PL" sz="1800" dirty="0"/>
                </a:br>
                <a:r>
                  <a:rPr lang="pl-PL" sz="1800" dirty="0"/>
                  <a:t>i monitorowanie wydajności dostawców w łańcuchu dostaw; określenie, w jakim stopniu dostawcy spełniają ustalone kryteria, takie jak jakość dostarczanych produktów, terminowość dostaw lub zdolność do realizacji zamówień bez błędów;</a:t>
                </a:r>
              </a:p>
              <a:p>
                <a:pPr algn="just"/>
                <a:endParaRPr lang="pl-PL" sz="1800" dirty="0"/>
              </a:p>
              <a:p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𝑠𝑢𝑚𝑎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𝑝𝑢𝑛𝑘𝑡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𝑤𝑠𝑧𝑦𝑠𝑡𝑘𝑖𝑒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𝑘𝑟𝑦𝑡𝑒𝑟𝑖𝑎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𝑚𝑎𝑘𝑠𝑦𝑚𝑎𝑙𝑛𝑎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𝑚𝑜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ż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𝑙𝑖𝑤𝑎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𝑝𝑢𝑛𝑘𝑡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jest zazwyczaj obliczany na podstawie kilku indywidualnych wskaźników wydajności, np. jakość dostaw, terminowość i elastyczność.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pojęcie controllingu;</a:t>
            </a:r>
          </a:p>
          <a:p>
            <a:r>
              <a:rPr lang="pl-PL" sz="2000" dirty="0"/>
              <a:t>cele i zakres controllingu w łańcuchu dostaw;</a:t>
            </a:r>
          </a:p>
          <a:p>
            <a:r>
              <a:rPr lang="pl-PL" sz="2000" dirty="0"/>
              <a:t>podstawowe kluczowe wskaźniki wydajności (KPI) w łańcuchu dostaw.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353801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Zamówienia złożone przez klientów i planowane terminy ich realizacji przedstawia poniższa tabela</a:t>
            </a:r>
            <a:endParaRPr lang="en-US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85937"/>
              </p:ext>
            </p:extLst>
          </p:nvPr>
        </p:nvGraphicFramePr>
        <p:xfrm>
          <a:off x="838199" y="1875347"/>
          <a:ext cx="6263356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818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09769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09769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Ilości dostarczone do klienta wraz z faktyczną datą dostawy przedstawiono w poniższej tabeli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38063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podstawie danych podanych w tabeli oblicz OTIF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800" dirty="0"/>
              <a:t>Weryfikacja ilości dostarczonych do klienta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02022"/>
              </p:ext>
            </p:extLst>
          </p:nvPr>
        </p:nvGraphicFramePr>
        <p:xfrm>
          <a:off x="838199" y="1781343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800" dirty="0"/>
              <a:t>Weryfikacja ilości dostarczonych do klienta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8810"/>
              </p:ext>
            </p:extLst>
          </p:nvPr>
        </p:nvGraphicFramePr>
        <p:xfrm>
          <a:off x="838199" y="17229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5" y="3806032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806032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5" y="5035766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5035766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1800" dirty="0" err="1"/>
              <a:t>Weryfikacja</a:t>
            </a:r>
            <a:r>
              <a:rPr lang="en-US" sz="1800" dirty="0"/>
              <a:t> </a:t>
            </a:r>
            <a:r>
              <a:rPr lang="en-US" sz="1800" dirty="0" err="1"/>
              <a:t>terminów</a:t>
            </a:r>
            <a:r>
              <a:rPr lang="en-US" sz="1800" dirty="0"/>
              <a:t> </a:t>
            </a:r>
            <a:r>
              <a:rPr lang="en-US" sz="1800" dirty="0" err="1"/>
              <a:t>dostaw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57639"/>
              </p:ext>
            </p:extLst>
          </p:nvPr>
        </p:nvGraphicFramePr>
        <p:xfrm>
          <a:off x="838197" y="1764253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888350" y="2618187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618187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1" y="2727314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Liczba dostaw z nieprawidłową ilością 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delayed deliveries 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Całkowita liczba nieprawidłowych dostaw = 3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dirty="0"/>
              <a:t>Obliczenie wskaźnika OTIF:</a:t>
            </a:r>
          </a:p>
          <a:p>
            <a:pPr lvl="1" algn="just"/>
            <a:r>
              <a:rPr lang="pl-PL" sz="2000" dirty="0"/>
              <a:t>Całkowita liczba zamówień 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pl-PL" sz="2000" dirty="0"/>
              <a:t>Liczba zamówień dostarczonych na czas i w pełnej ilości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𝑧𝑎𝑚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𝑤𝑖𝑒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ń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𝑑𝑜𝑠𝑡𝑎𝑟𝑐𝑧𝑜𝑛𝑦𝑐h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𝑐𝑧𝑎𝑠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𝑝𝑒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𝑘𝑜𝑤𝑖𝑡𝑎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𝑧𝑎𝑚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𝑤𝑖𝑒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ń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×100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2000" dirty="0"/>
              <a:t>Controlling w łańcuchu dostaw to proces zarządzania i optymalizacji przepływów finansowych, materiałowych i informacyjnych w całym łańcuchu dostaw;</a:t>
            </a:r>
          </a:p>
          <a:p>
            <a:pPr algn="just"/>
            <a:r>
              <a:rPr lang="pl-PL" sz="2000" dirty="0"/>
              <a:t>Kluczowe Wskaźniki Efektywności (KPI) - wskaźniki finansowe i niefinansowe wykorzystywane jako mierniki w procesach pomiaru stopnia realizacji celów organizacji;</a:t>
            </a:r>
          </a:p>
          <a:p>
            <a:pPr algn="just"/>
            <a:r>
              <a:rPr lang="pl-PL" sz="2000" dirty="0"/>
              <a:t>KPI są wykorzystywane jako wskaźniki do kontroli realizacji procesów w łańcuchu dostaw;</a:t>
            </a:r>
          </a:p>
          <a:p>
            <a:pPr algn="just"/>
            <a:r>
              <a:rPr lang="pl-PL" sz="2000" dirty="0"/>
              <a:t>Wskaźnik OTIF, jako jeden z najważniejszych wskaźników, jest narzędziem, które pozwala organizacjom monitorować i oceniać ich skuteczność, efektywność i produktywność </a:t>
            </a:r>
            <a:br>
              <a:rPr lang="pl-PL" sz="2000" dirty="0"/>
            </a:br>
            <a:r>
              <a:rPr lang="pl-PL" sz="2000" dirty="0"/>
              <a:t>w kluczowych obszarach działalności.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Controlling </a:t>
            </a:r>
            <a:r>
              <a:rPr lang="pl-PL" dirty="0"/>
              <a:t>można opisać jako „system wzajemnie uzgodnionych środków, zasad, celów, metod i technik, który służy wewnętrznej kontroli i zarządzaniu celami związanymi </a:t>
            </a:r>
            <a:br>
              <a:rPr lang="pl-PL" dirty="0"/>
            </a:br>
            <a:r>
              <a:rPr lang="pl-PL" dirty="0"/>
              <a:t>z wynikami”;</a:t>
            </a:r>
          </a:p>
          <a:p>
            <a:pPr algn="just"/>
            <a:endParaRPr lang="pl-PL" dirty="0">
              <a:solidFill>
                <a:srgbClr val="1065AB"/>
              </a:solidFill>
            </a:endParaRPr>
          </a:p>
          <a:p>
            <a:pPr algn="just"/>
            <a:r>
              <a:rPr lang="pl-PL" dirty="0"/>
              <a:t>Controlling w </a:t>
            </a:r>
            <a:r>
              <a:rPr lang="pl-PL" dirty="0">
                <a:solidFill>
                  <a:srgbClr val="1065AB"/>
                </a:solidFill>
              </a:rPr>
              <a:t>łańcuchu dostaw </a:t>
            </a:r>
            <a:r>
              <a:rPr lang="pl-PL" dirty="0"/>
              <a:t>to proces zarządzania </a:t>
            </a:r>
            <a:br>
              <a:rPr lang="pl-PL" dirty="0"/>
            </a:br>
            <a:r>
              <a:rPr lang="pl-PL" dirty="0"/>
              <a:t>i optymalizacji przepływów finansowych, materiałowych </a:t>
            </a:r>
            <a:br>
              <a:rPr lang="pl-PL" dirty="0"/>
            </a:br>
            <a:r>
              <a:rPr lang="pl-PL" dirty="0"/>
              <a:t>i informacyjnych w całym łańcuchu dostaw.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Nowak, 2015;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Cigolini</a:t>
            </a:r>
            <a:r>
              <a:rPr lang="pl-PL" sz="1200" dirty="0">
                <a:solidFill>
                  <a:srgbClr val="7F7F7F"/>
                </a:solidFill>
              </a:rPr>
              <a:t> i in.,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152637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Ciągłe dostosowywanie działań do zmieniających się warunków rynkowych i operacyjnych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Mazur i in., 2021,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 i in.,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75216"/>
              </p:ext>
            </p:extLst>
          </p:nvPr>
        </p:nvGraphicFramePr>
        <p:xfrm>
          <a:off x="225039" y="1674911"/>
          <a:ext cx="11741922" cy="423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74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913974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913974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Kryterium różnicujące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Controlling w łańcuchu dostaw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Controlling w przedsiębiorstwie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działalności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obejmuje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zarządzanie i koordynację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działań w wielu niezależnych organizacjach, które współpracują w celu wytworzenia i dostarczenia produktów do odbiorcy końcowego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koncentruje się na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wewnętrznych procesach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jednej organizacji, skupiając się na optymalizacji i wydajności operacyjnej w samym przedsiębiorstwie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dąży do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optymalizacji całego procesu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dostawców do klientów, koncentrując się na integracji i synchronizacji działań między różnymi podmiotami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koncentruje się na osiąganiu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celów finansowych </a:t>
                      </a:r>
                      <a:b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operacyjnych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samego przedsiębiorstwa, takich jak rentowność, wydajność operacyjna i zgodność z budżetem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Obszary interwencji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zajmuje się takimi aspektami jak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czas realizacji zamówień, koszty logistyczne, jakość współpracy między partnerami oraz zarządzanie zapasami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poziomie całego łańcucha.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może koncentrować się na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controllingu kosztów wewnętrznych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analizowaniu rentowności produktów lub działów oraz optymalizacji procesów biznesowych w firmie.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Zastosowane narzędzia i metodologie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często korzysta z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zaawansowanych systemów informatycznych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które integrują dane z różnych przedsiębiorstw, takich jak systemy ERP lub SCM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mogą korzystać z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narzędzi i systemów bardziej skoncentrowanych na firmie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które niekoniecznie muszą być zintegrowane z zewnętrznymi partnerami biznesowymi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pl-P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Różnice między controllingiem w łańcuchu dostaw i w przedsiębiorstwie</a:t>
            </a: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Sprzężenie zwrotne Controllingu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feedback (feed-back</a:t>
            </a:r>
            <a:r>
              <a:rPr lang="pl-PL" dirty="0">
                <a:solidFill>
                  <a:srgbClr val="1065AB"/>
                </a:solidFill>
              </a:rPr>
              <a:t> – sprzężenie zwrotne</a:t>
            </a:r>
            <a:r>
              <a:rPr lang="en-US" dirty="0">
                <a:solidFill>
                  <a:srgbClr val="1065AB"/>
                </a:solidFill>
              </a:rPr>
              <a:t>) – </a:t>
            </a:r>
            <a:r>
              <a:rPr lang="pl-PL" dirty="0"/>
              <a:t>regulacja umożliwiająca identyfikację odchyleń w systemie realizacji planu oraz podejmowanie odpowiednich działań korygujących </a:t>
            </a:r>
            <a:br>
              <a:rPr lang="pl-PL" dirty="0"/>
            </a:br>
            <a:r>
              <a:rPr lang="pl-PL" dirty="0"/>
              <a:t>i zapobiegawczych w celu uniknięcia odchyleń od wyznaczonego celu;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feed-forward</a:t>
            </a:r>
            <a:r>
              <a:rPr lang="pl-PL" dirty="0">
                <a:solidFill>
                  <a:srgbClr val="1065AB"/>
                </a:solidFill>
              </a:rPr>
              <a:t> (sprzężenie w przód)</a:t>
            </a:r>
            <a:r>
              <a:rPr lang="en-US" dirty="0">
                <a:solidFill>
                  <a:srgbClr val="1065AB"/>
                </a:solidFill>
              </a:rPr>
              <a:t> – </a:t>
            </a:r>
            <a:r>
              <a:rPr lang="pl-PL" dirty="0"/>
              <a:t>rozumiana jako kontrola związana z wykorzystaniem prognozowanych wielkości </a:t>
            </a:r>
            <a:br>
              <a:rPr lang="pl-PL" dirty="0"/>
            </a:br>
            <a:r>
              <a:rPr lang="pl-PL" dirty="0"/>
              <a:t>i informacji o przeszłych działaniach w celu określenia, jakie działania należy podjąć w przyszłości</a:t>
            </a:r>
            <a:r>
              <a:rPr lang="en-US" dirty="0"/>
              <a:t>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cele Controllingu Łańcucha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4" y="1621438"/>
            <a:ext cx="8391921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Zwiększenie wydajności operacyjnej </a:t>
            </a:r>
            <a:r>
              <a:rPr lang="pl-PL" dirty="0"/>
              <a:t>poprzez analizę procesów, optymalizację przepływu pracy </a:t>
            </a:r>
            <a:br>
              <a:rPr lang="pl-PL" dirty="0"/>
            </a:br>
            <a:r>
              <a:rPr lang="pl-PL" dirty="0"/>
              <a:t>i minimalizację odpadów, co poprawia ogólną wydajność łańcucha dostaw;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Redukcja kosztów</a:t>
            </a:r>
            <a:r>
              <a:rPr lang="pl-PL" dirty="0"/>
              <a:t>, ponieważ kontrolowanie </a:t>
            </a:r>
            <a:br>
              <a:rPr lang="pl-PL" dirty="0"/>
            </a:br>
            <a:r>
              <a:rPr lang="pl-PL" dirty="0"/>
              <a:t>i ciągłe monitorowanie kosztów w łańcuchu dostaw pomaga zidentyfikować obszary, w których można osiągnąć oszczędności bez uszczerbku dla jakości;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Zapewnienie zgodności i jakości </a:t>
            </a:r>
            <a:r>
              <a:rPr lang="pl-PL" dirty="0"/>
              <a:t>poprzez monitorowanie i zapewnienie zgodności </a:t>
            </a:r>
            <a:br>
              <a:rPr lang="pl-PL" dirty="0"/>
            </a:br>
            <a:r>
              <a:rPr lang="pl-PL" dirty="0"/>
              <a:t>z przepisami i normami jakości w całym łańcuchu dostaw;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cele Controllingu Łańcucha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Poprawa współpracy między partnerami </a:t>
            </a:r>
            <a:r>
              <a:rPr lang="pl-PL" dirty="0"/>
              <a:t>poprzez lepsze planowanie, komunikację i koordynację działań;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Zwiększenie elastyczności i odporności łańcucha dostaw </a:t>
            </a:r>
            <a:r>
              <a:rPr lang="pl-PL" dirty="0"/>
              <a:t>poprzez rozwijanie zdolności do szybkiego dostosowywania się do zmian rynkowych lub środowisk operacyjnych oraz minimalizowanie ryzyka przestojów lub zakłóceń;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Optymalizacja zarządzania zapasami</a:t>
            </a:r>
            <a:r>
              <a:rPr lang="pl-PL" dirty="0"/>
              <a:t>, która równoważy potrzeby redukcji kosztów z wymaganiami dotyczącymi dostępności produktów;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cele Controllingu Łańcucha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Usprawnienie procesu decyzyjnego </a:t>
            </a:r>
            <a:r>
              <a:rPr lang="pl-PL" dirty="0"/>
              <a:t>poprzez dostarczanie kluczowych danych i analiz, które wspierają strategiczne i taktyczne decyzje zarządcze;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Zapewnienie ciągłego doskonalenia </a:t>
            </a:r>
            <a:r>
              <a:rPr lang="pl-PL" dirty="0"/>
              <a:t>poprzez promowanie kultury ciągłego doskonalenia w łańcuchu dostaw poprzez regularne przeglądy, oceny i aktualizacje procesów.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61548916-6BE2-4C2A-ACFF-94D639D37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2381</Words>
  <Application>Microsoft Office PowerPoint</Application>
  <PresentationFormat>Panoramiczny</PresentationFormat>
  <Paragraphs>495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Motyw pakietu Office</vt:lpstr>
      <vt:lpstr>Zaawansowane wykorzystanie arkusza kalkulacyjnego do analizy danych logistycznych</vt:lpstr>
      <vt:lpstr>Agenda</vt:lpstr>
      <vt:lpstr>Controlling</vt:lpstr>
      <vt:lpstr>Controlling</vt:lpstr>
      <vt:lpstr>Controlling</vt:lpstr>
      <vt:lpstr>Sprzężenie zwrotne Controllingu</vt:lpstr>
      <vt:lpstr>Kluczowe cele Controllingu Łańcucha Dostaw</vt:lpstr>
      <vt:lpstr>Kluczowe cele Controllingu Łańcucha Dostaw</vt:lpstr>
      <vt:lpstr>Kluczowe cele Controllingu Łańcucha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74</cp:revision>
  <dcterms:created xsi:type="dcterms:W3CDTF">2023-07-06T12:09:08Z</dcterms:created>
  <dcterms:modified xsi:type="dcterms:W3CDTF">2025-04-04T20:11:56Z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