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8" r:id="rId7"/>
    <p:sldId id="271" r:id="rId8"/>
    <p:sldId id="272" r:id="rId9"/>
    <p:sldId id="273" r:id="rId10"/>
    <p:sldId id="274" r:id="rId11"/>
    <p:sldId id="275" r:id="rId12"/>
    <p:sldId id="276" r:id="rId13"/>
    <p:sldId id="278" r:id="rId14"/>
    <p:sldId id="277" r:id="rId15"/>
    <p:sldId id="279" r:id="rId16"/>
    <p:sldId id="282" r:id="rId17"/>
    <p:sldId id="280" r:id="rId18"/>
    <p:sldId id="281" r:id="rId19"/>
    <p:sldId id="262" r:id="rId20"/>
    <p:sldId id="283" r:id="rId21"/>
    <p:sldId id="284" r:id="rId22"/>
    <p:sldId id="285" r:id="rId23"/>
    <p:sldId id="287" r:id="rId24"/>
    <p:sldId id="286" r:id="rId25"/>
    <p:sldId id="269" r:id="rId26"/>
    <p:sldId id="270" r:id="rId27"/>
    <p:sldId id="266" r:id="rId28"/>
    <p:sldId id="263" r:id="rId2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207345"/>
    <a:srgbClr val="FFFFFF"/>
    <a:srgbClr val="7F7F7F"/>
    <a:srgbClr val="AEAEAE"/>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64DC97-3A8C-406C-68DA-38125C1A4DB7}" v="2" dt="2024-09-24T17:00:58.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72" d="100"/>
          <a:sy n="72" d="100"/>
        </p:scale>
        <p:origin x="57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bs-Latn-BA" sz="4400" dirty="0">
                <a:latin typeface="Tahoma" panose="020B0604030504040204" pitchFamily="34" charset="0"/>
                <a:ea typeface="Tahoma" panose="020B0604030504040204" pitchFamily="34" charset="0"/>
                <a:cs typeface="Tahoma" panose="020B0604030504040204" pitchFamily="34" charset="0"/>
              </a:rPr>
              <a:t>Uvod u analizu tabela</a:t>
            </a:r>
            <a:endParaRPr lang="pl-PL" sz="4400" dirty="0">
              <a:latin typeface="Tahoma" panose="020B0604030504040204" pitchFamily="34" charset="0"/>
              <a:ea typeface="Tahoma" panose="020B0604030504040204" pitchFamily="34" charset="0"/>
              <a:cs typeface="Tahoma" panose="020B0604030504040204" pitchFamily="34" charset="0"/>
            </a:endParaRP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Predavanje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12" name="Tytuł 1">
            <a:extLst>
              <a:ext uri="{FF2B5EF4-FFF2-40B4-BE49-F238E27FC236}">
                <a16:creationId xmlns:a16="http://schemas.microsoft.com/office/drawing/2014/main" id="{A3F133F8-74D7-A670-5CDB-02E295887A77}"/>
              </a:ext>
            </a:extLst>
          </p:cNvPr>
          <p:cNvSpPr>
            <a:spLocks noGrp="1"/>
          </p:cNvSpPr>
          <p:nvPr>
            <p:ph type="ctrTitle"/>
          </p:nvPr>
        </p:nvSpPr>
        <p:spPr>
          <a:xfrm>
            <a:off x="4811697" y="546867"/>
            <a:ext cx="7306347" cy="1752566"/>
          </a:xfrm>
        </p:spPr>
        <p:txBody>
          <a:bodyPr>
            <a:normAutofit fontScale="90000"/>
          </a:bodyPr>
          <a:lstStyle/>
          <a:p>
            <a:r>
              <a:rPr lang="bs-Latn-BA" b="1" dirty="0"/>
              <a:t>Napredno korišćenje tabele za analizu logističkih podataka</a:t>
            </a:r>
            <a:endParaRPr lang="pl-PL" b="1" dirty="0"/>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bs-Latn-BA" dirty="0"/>
              <a:t>Značaj podataka za logistiku</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640168"/>
            <a:ext cx="11364704" cy="4526951"/>
          </a:xfrm>
        </p:spPr>
        <p:txBody>
          <a:bodyPr>
            <a:noAutofit/>
          </a:bodyPr>
          <a:lstStyle/>
          <a:p>
            <a:pPr algn="just"/>
            <a:r>
              <a:rPr lang="bs-Latn-BA" sz="3000" dirty="0"/>
              <a:t>U teoriji, termin </a:t>
            </a:r>
            <a:r>
              <a:rPr lang="en-US" sz="3000" dirty="0" err="1">
                <a:solidFill>
                  <a:srgbClr val="1065AB"/>
                </a:solidFill>
              </a:rPr>
              <a:t>logisti</a:t>
            </a:r>
            <a:r>
              <a:rPr lang="bs-Latn-BA" sz="3000" dirty="0">
                <a:solidFill>
                  <a:srgbClr val="1065AB"/>
                </a:solidFill>
              </a:rPr>
              <a:t>ka</a:t>
            </a:r>
            <a:r>
              <a:rPr lang="en-US" sz="3000" dirty="0"/>
              <a:t> </a:t>
            </a:r>
            <a:r>
              <a:rPr lang="bs-Latn-BA" sz="3000" dirty="0"/>
              <a:t>nije jasno definisan </a:t>
            </a:r>
            <a:r>
              <a:rPr lang="en-US" sz="3000" dirty="0"/>
              <a:t>(</a:t>
            </a:r>
            <a:r>
              <a:rPr lang="bs-Latn-BA" sz="3000" dirty="0"/>
              <a:t>postoji izvestan dualitet</a:t>
            </a:r>
            <a:r>
              <a:rPr lang="en-US" sz="3000" dirty="0"/>
              <a:t>). </a:t>
            </a:r>
            <a:r>
              <a:rPr lang="bs-Latn-BA" sz="3000" dirty="0"/>
              <a:t>Ne postoji do sada prihvaćena jedinstvena definicija logistike</a:t>
            </a:r>
            <a:r>
              <a:rPr lang="pl-PL" sz="3000" dirty="0"/>
              <a:t>;</a:t>
            </a:r>
          </a:p>
          <a:p>
            <a:pPr algn="just"/>
            <a:r>
              <a:rPr lang="bs-Latn-BA" sz="3000" dirty="0"/>
              <a:t>Udruženje američkih logističara </a:t>
            </a:r>
            <a:r>
              <a:rPr lang="en-US" sz="3000" dirty="0"/>
              <a:t>– </a:t>
            </a:r>
            <a:r>
              <a:rPr lang="bs-Latn-BA" sz="3000" dirty="0"/>
              <a:t>Savet za Upravljanje logistikom predložio je definiciju koja se široko koristi u SAD</a:t>
            </a:r>
            <a:r>
              <a:rPr lang="pl-PL" sz="3000" dirty="0"/>
              <a:t>:</a:t>
            </a:r>
          </a:p>
          <a:p>
            <a:pPr lvl="1" algn="just"/>
            <a:r>
              <a:rPr lang="pl-PL" sz="2800" dirty="0"/>
              <a:t>”</a:t>
            </a:r>
            <a:r>
              <a:rPr lang="en-US" sz="2800" dirty="0" err="1">
                <a:solidFill>
                  <a:srgbClr val="1065AB"/>
                </a:solidFill>
              </a:rPr>
              <a:t>Logisti</a:t>
            </a:r>
            <a:r>
              <a:rPr lang="bs-Latn-BA" sz="2800" dirty="0">
                <a:solidFill>
                  <a:srgbClr val="1065AB"/>
                </a:solidFill>
              </a:rPr>
              <a:t>ka</a:t>
            </a:r>
            <a:r>
              <a:rPr lang="en-US" sz="2800" dirty="0"/>
              <a:t> </a:t>
            </a:r>
            <a:r>
              <a:rPr lang="bs-Latn-BA" sz="2800" dirty="0"/>
              <a:t>je proces planiranja, implementacije i kontrole efikasnog i efektivnog ekonomskog toka sirovina, proizvodnog materijala, gotovih proizvoda i usluga i relevantnih informacija od tačke porekla do tačke potrošnje u cilju ispunjivanja zahteva kupaca</a:t>
            </a:r>
            <a:r>
              <a:rPr lang="pl-PL" sz="2800" dirty="0"/>
              <a:t>”.</a:t>
            </a:r>
            <a:endParaRPr lang="en-US" sz="2800" dirty="0"/>
          </a:p>
          <a:p>
            <a:pPr algn="just"/>
            <a:endParaRPr lang="en-US" sz="32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2015</a:t>
            </a:r>
          </a:p>
        </p:txBody>
      </p:sp>
    </p:spTree>
    <p:extLst>
      <p:ext uri="{BB962C8B-B14F-4D97-AF65-F5344CB8AC3E}">
        <p14:creationId xmlns:p14="http://schemas.microsoft.com/office/powerpoint/2010/main" val="385849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bs-Latn-BA" dirty="0"/>
              <a:t>Značaj podataka za logistiku</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68170" y="1640168"/>
            <a:ext cx="7290543" cy="4526951"/>
          </a:xfrm>
        </p:spPr>
        <p:txBody>
          <a:bodyPr>
            <a:noAutofit/>
          </a:bodyPr>
          <a:lstStyle/>
          <a:p>
            <a:pPr algn="just"/>
            <a:r>
              <a:rPr lang="bs-Latn-BA" sz="3000" dirty="0"/>
              <a:t>Evropsko logističko udruženje usvojilo je sledeću definiciju</a:t>
            </a:r>
            <a:r>
              <a:rPr lang="pl-PL" sz="3000" dirty="0"/>
              <a:t>:</a:t>
            </a:r>
          </a:p>
          <a:p>
            <a:pPr lvl="1" algn="just"/>
            <a:r>
              <a:rPr lang="pl-PL" sz="2800" dirty="0"/>
              <a:t>”</a:t>
            </a:r>
            <a:r>
              <a:rPr lang="en-US" sz="2800" dirty="0" err="1">
                <a:solidFill>
                  <a:srgbClr val="1065AB"/>
                </a:solidFill>
              </a:rPr>
              <a:t>Logist</a:t>
            </a:r>
            <a:r>
              <a:rPr lang="bs-Latn-BA" sz="2800" dirty="0">
                <a:solidFill>
                  <a:srgbClr val="1065AB"/>
                </a:solidFill>
              </a:rPr>
              <a:t>ika</a:t>
            </a:r>
            <a:r>
              <a:rPr lang="en-US" sz="2800" dirty="0">
                <a:solidFill>
                  <a:srgbClr val="1065AB"/>
                </a:solidFill>
              </a:rPr>
              <a:t> </a:t>
            </a:r>
            <a:r>
              <a:rPr lang="bs-Latn-BA" sz="2800" dirty="0"/>
              <a:t>je koncept koji obuhvata organizaciju, planiranje, kontrolu i realizaciju tokova robe od mesta njihove proizvodnje (nabavke) kroz sferu proizvodnje i distribucije do krajnjeg primaoca, čiji je cilj zadovoljavanje potreba tržišta, uz minimalne troškove i minimalno učešće kapitala.</a:t>
            </a:r>
            <a:r>
              <a:rPr lang="pl-PL" sz="2800" dirty="0"/>
              <a:t>”.</a:t>
            </a:r>
            <a:endParaRPr lang="en-US" sz="2800" dirty="0"/>
          </a:p>
          <a:p>
            <a:pPr algn="just"/>
            <a:endParaRPr lang="en-US" sz="32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2015</a:t>
            </a:r>
          </a:p>
        </p:txBody>
      </p:sp>
      <p:pic>
        <p:nvPicPr>
          <p:cNvPr id="11" name="Obraz 10" descr="Obraz zawierający pojazd&#10;&#10;Opis wygenerowany automatycznie">
            <a:extLst>
              <a:ext uri="{FF2B5EF4-FFF2-40B4-BE49-F238E27FC236}">
                <a16:creationId xmlns:a16="http://schemas.microsoft.com/office/drawing/2014/main" id="{A0E4BF4D-EAF6-4CDB-37D3-B833999ED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7018" y="2040605"/>
            <a:ext cx="4166812" cy="2776790"/>
          </a:xfrm>
          <a:prstGeom prst="rect">
            <a:avLst/>
          </a:prstGeom>
        </p:spPr>
      </p:pic>
    </p:spTree>
    <p:extLst>
      <p:ext uri="{BB962C8B-B14F-4D97-AF65-F5344CB8AC3E}">
        <p14:creationId xmlns:p14="http://schemas.microsoft.com/office/powerpoint/2010/main" val="1498097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bs-Latn-BA" dirty="0"/>
              <a:t>Definicije logistike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569048"/>
            <a:ext cx="11364704" cy="4526951"/>
          </a:xfrm>
        </p:spPr>
        <p:txBody>
          <a:bodyPr>
            <a:noAutofit/>
          </a:bodyPr>
          <a:lstStyle/>
          <a:p>
            <a:pPr algn="just"/>
            <a:r>
              <a:rPr lang="en-US" sz="3000" dirty="0" err="1">
                <a:solidFill>
                  <a:srgbClr val="1065AB"/>
                </a:solidFill>
              </a:rPr>
              <a:t>Logisti</a:t>
            </a:r>
            <a:r>
              <a:rPr lang="bs-Latn-BA" sz="3000" dirty="0">
                <a:solidFill>
                  <a:srgbClr val="1065AB"/>
                </a:solidFill>
              </a:rPr>
              <a:t>ka</a:t>
            </a:r>
            <a:r>
              <a:rPr lang="en-US" sz="3000" dirty="0"/>
              <a:t> </a:t>
            </a:r>
            <a:r>
              <a:rPr lang="bs-Latn-BA" sz="3000" dirty="0"/>
              <a:t>je proces fizičkog toka robe/usluga i informacija koje prate ove procese</a:t>
            </a:r>
            <a:r>
              <a:rPr lang="pl-PL" sz="3000" dirty="0"/>
              <a:t>;</a:t>
            </a:r>
          </a:p>
          <a:p>
            <a:pPr algn="just"/>
            <a:endParaRPr lang="en-US" sz="3000" dirty="0"/>
          </a:p>
          <a:p>
            <a:pPr algn="just"/>
            <a:r>
              <a:rPr lang="en-US" sz="3000" dirty="0" err="1">
                <a:solidFill>
                  <a:srgbClr val="1065AB"/>
                </a:solidFill>
              </a:rPr>
              <a:t>Logisti</a:t>
            </a:r>
            <a:r>
              <a:rPr lang="bs-Latn-BA" sz="3000" dirty="0">
                <a:solidFill>
                  <a:srgbClr val="1065AB"/>
                </a:solidFill>
              </a:rPr>
              <a:t>ka</a:t>
            </a:r>
            <a:r>
              <a:rPr lang="en-US" sz="3000" dirty="0">
                <a:solidFill>
                  <a:srgbClr val="1065AB"/>
                </a:solidFill>
              </a:rPr>
              <a:t> </a:t>
            </a:r>
            <a:r>
              <a:rPr lang="bs-Latn-BA" sz="3000" dirty="0"/>
              <a:t>je koncept integrisanog upravljanja sistemom tokova roba/usluga i informacija</a:t>
            </a:r>
            <a:r>
              <a:rPr lang="pl-PL" sz="3000" dirty="0"/>
              <a:t>;</a:t>
            </a:r>
          </a:p>
          <a:p>
            <a:pPr algn="just"/>
            <a:endParaRPr lang="en-US" sz="3000" dirty="0"/>
          </a:p>
          <a:p>
            <a:pPr algn="just"/>
            <a:r>
              <a:rPr lang="en-US" sz="3000" dirty="0" err="1">
                <a:solidFill>
                  <a:srgbClr val="1065AB"/>
                </a:solidFill>
              </a:rPr>
              <a:t>Logisti</a:t>
            </a:r>
            <a:r>
              <a:rPr lang="bs-Latn-BA" sz="3000" dirty="0">
                <a:solidFill>
                  <a:srgbClr val="1065AB"/>
                </a:solidFill>
              </a:rPr>
              <a:t>ka</a:t>
            </a:r>
            <a:r>
              <a:rPr lang="en-US" sz="3000" dirty="0"/>
              <a:t> </a:t>
            </a:r>
            <a:r>
              <a:rPr lang="bs-Latn-BA" sz="3000" dirty="0"/>
              <a:t>je interdisciplinarna oblast znanja, čiji je predmet proučavanje zakonitosti i pojava koje se javljaju tokom protoka robe i informacija duž čitavog lanca snabdevanja.</a:t>
            </a:r>
            <a:endParaRPr lang="en-US" sz="30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2015</a:t>
            </a:r>
          </a:p>
        </p:txBody>
      </p:sp>
    </p:spTree>
    <p:extLst>
      <p:ext uri="{BB962C8B-B14F-4D97-AF65-F5344CB8AC3E}">
        <p14:creationId xmlns:p14="http://schemas.microsoft.com/office/powerpoint/2010/main" val="77165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bs-Latn-BA" dirty="0"/>
              <a:t>Značaj podataka za logistiku</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640168"/>
            <a:ext cx="11364704" cy="4526951"/>
          </a:xfrm>
        </p:spPr>
        <p:txBody>
          <a:bodyPr>
            <a:noAutofit/>
          </a:bodyPr>
          <a:lstStyle/>
          <a:p>
            <a:pPr algn="just"/>
            <a:r>
              <a:rPr lang="bs-Latn-BA" sz="3000" dirty="0"/>
              <a:t>Suština logistike je tok materijlanih dobara i usluga od mesta njihovog porekla do krajnjeg primaoca (potrošača);</a:t>
            </a:r>
            <a:endParaRPr lang="pl-PL" sz="3000" dirty="0"/>
          </a:p>
          <a:p>
            <a:pPr algn="just"/>
            <a:r>
              <a:rPr lang="bs-Latn-BA" sz="3000" dirty="0"/>
              <a:t>Uu tradicionaljno vođenoj kompaniji, analize podataka i izveštaje sprovode mnoga odeljenja na osnovu različitih tipova sistema i </a:t>
            </a:r>
            <a:r>
              <a:rPr lang="en-US" sz="3000" dirty="0">
                <a:solidFill>
                  <a:srgbClr val="1065AB"/>
                </a:solidFill>
              </a:rPr>
              <a:t>IT </a:t>
            </a:r>
            <a:r>
              <a:rPr lang="bs-Latn-BA" sz="3000" dirty="0">
                <a:solidFill>
                  <a:srgbClr val="1065AB"/>
                </a:solidFill>
              </a:rPr>
              <a:t>alata</a:t>
            </a:r>
            <a:r>
              <a:rPr lang="pl-PL" sz="3000" dirty="0"/>
              <a:t>;</a:t>
            </a:r>
            <a:endParaRPr lang="en-US" sz="3000" dirty="0"/>
          </a:p>
          <a:p>
            <a:pPr algn="just"/>
            <a:r>
              <a:rPr lang="bs-Latn-BA" sz="3000" dirty="0"/>
              <a:t>Jedna od oblasti logistike u kojoj upravljane informacije čine operacije efikasnim i efektivnim je </a:t>
            </a:r>
            <a:r>
              <a:rPr lang="bs-Latn-BA" sz="3000" dirty="0">
                <a:solidFill>
                  <a:srgbClr val="1065AB"/>
                </a:solidFill>
              </a:rPr>
              <a:t>lanac snabdevanja</a:t>
            </a:r>
            <a:r>
              <a:rPr lang="pl-PL" sz="3000" dirty="0"/>
              <a:t>;</a:t>
            </a:r>
            <a:endParaRPr lang="en-US" sz="3000" dirty="0"/>
          </a:p>
          <a:p>
            <a:pPr algn="just"/>
            <a:r>
              <a:rPr lang="bs-Latn-BA" sz="3000" dirty="0"/>
              <a:t>Savremenoj logistici nisu potrebni samo </a:t>
            </a:r>
            <a:r>
              <a:rPr lang="bs-Latn-BA" sz="3000" dirty="0">
                <a:solidFill>
                  <a:srgbClr val="1065AB"/>
                </a:solidFill>
              </a:rPr>
              <a:t>podaci i informacije</a:t>
            </a:r>
            <a:r>
              <a:rPr lang="en-US" sz="3000" dirty="0"/>
              <a:t>, </a:t>
            </a:r>
            <a:r>
              <a:rPr lang="bs-Latn-BA" sz="3000" dirty="0"/>
              <a:t>već i </a:t>
            </a:r>
            <a:r>
              <a:rPr lang="bs-Latn-BA" sz="3000" dirty="0">
                <a:solidFill>
                  <a:srgbClr val="1065AB"/>
                </a:solidFill>
              </a:rPr>
              <a:t>znanje</a:t>
            </a:r>
            <a:r>
              <a:rPr lang="pl-PL" sz="3000" dirty="0"/>
              <a:t>.</a:t>
            </a:r>
            <a:endParaRPr lang="en-US" sz="30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2010; Szymonik, 2015</a:t>
            </a:r>
          </a:p>
        </p:txBody>
      </p:sp>
    </p:spTree>
    <p:extLst>
      <p:ext uri="{BB962C8B-B14F-4D97-AF65-F5344CB8AC3E}">
        <p14:creationId xmlns:p14="http://schemas.microsoft.com/office/powerpoint/2010/main" val="21933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Definicija podataka</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6390639" y="1307764"/>
            <a:ext cx="5435601" cy="4526951"/>
          </a:xfrm>
        </p:spPr>
        <p:txBody>
          <a:bodyPr>
            <a:noAutofit/>
          </a:bodyPr>
          <a:lstStyle/>
          <a:p>
            <a:pPr algn="just"/>
            <a:r>
              <a:rPr lang="bs-Latn-BA" sz="3000" dirty="0">
                <a:solidFill>
                  <a:srgbClr val="1065AB"/>
                </a:solidFill>
              </a:rPr>
              <a:t>Podaci</a:t>
            </a:r>
            <a:r>
              <a:rPr lang="en-US" sz="3000" dirty="0"/>
              <a:t> </a:t>
            </a:r>
            <a:r>
              <a:rPr lang="bs-Latn-BA" sz="3000" dirty="0"/>
              <a:t>su skupovi vrednosti prikupljeni iz različitih izvora kao što su baze podataka, tekstualne datoteke, tabele, veb stranice, istraživanja javnog mnjenja, koji prenose informacije koje opisuju kvantitet, kvalitet, činjenice, statistiku, druga značenja ili nizove simbola koji se mogu dalje tumačiti i obraditi.</a:t>
            </a:r>
            <a:endParaRPr lang="en-US" sz="32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Dembowska, 1979; </a:t>
            </a:r>
            <a:r>
              <a:rPr lang="pl-PL" sz="1200" dirty="0" err="1">
                <a:solidFill>
                  <a:srgbClr val="7F7F7F"/>
                </a:solidFill>
              </a:rPr>
              <a:t>Strefakursów</a:t>
            </a:r>
            <a:r>
              <a:rPr lang="pl-PL" sz="1200" dirty="0">
                <a:solidFill>
                  <a:srgbClr val="7F7F7F"/>
                </a:solidFill>
              </a:rPr>
              <a:t>, 2023</a:t>
            </a:r>
          </a:p>
        </p:txBody>
      </p:sp>
      <p:pic>
        <p:nvPicPr>
          <p:cNvPr id="8" name="Obraz 7" descr="Obraz zawierający tekst, zrzut ekranu, Grafika, plakat&#10;&#10;Opis wygenerowany automatycznie">
            <a:extLst>
              <a:ext uri="{FF2B5EF4-FFF2-40B4-BE49-F238E27FC236}">
                <a16:creationId xmlns:a16="http://schemas.microsoft.com/office/drawing/2014/main" id="{C7B820E5-DECC-4FA6-D310-CA5E788EC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610" y="1711169"/>
            <a:ext cx="5582390" cy="3720140"/>
          </a:xfrm>
          <a:prstGeom prst="rect">
            <a:avLst/>
          </a:prstGeom>
        </p:spPr>
      </p:pic>
    </p:spTree>
    <p:extLst>
      <p:ext uri="{BB962C8B-B14F-4D97-AF65-F5344CB8AC3E}">
        <p14:creationId xmlns:p14="http://schemas.microsoft.com/office/powerpoint/2010/main" val="1612532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Definicija podataka</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13317" y="1622909"/>
            <a:ext cx="5457563" cy="4526951"/>
          </a:xfrm>
        </p:spPr>
        <p:txBody>
          <a:bodyPr>
            <a:noAutofit/>
          </a:bodyPr>
          <a:lstStyle/>
          <a:p>
            <a:pPr algn="just"/>
            <a:r>
              <a:rPr lang="bs-Latn-BA" dirty="0">
                <a:solidFill>
                  <a:srgbClr val="1065AB"/>
                </a:solidFill>
              </a:rPr>
              <a:t>Analiza podataka </a:t>
            </a:r>
            <a:r>
              <a:rPr lang="bs-Latn-BA" dirty="0"/>
              <a:t>je proces ispitivanja, tummačenja i predstavljanja informacija priupljenih iz različitih izvora</a:t>
            </a:r>
            <a:r>
              <a:rPr lang="pl-PL" dirty="0"/>
              <a:t>;</a:t>
            </a:r>
          </a:p>
          <a:p>
            <a:pPr algn="just"/>
            <a:r>
              <a:rPr lang="bs-Latn-BA" dirty="0"/>
              <a:t>Koristeći različite tehnike i alate, naučnici podataka pretvaraju neobrađene podatke u korisne informacije koje pomažu preduzećima da donose odluke, identifikuju trendove i rešavaju probleme</a:t>
            </a:r>
            <a:r>
              <a:rPr lang="pl-PL" dirty="0"/>
              <a:t>.</a:t>
            </a:r>
            <a:endParaRPr lang="en-US"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Strefakursów</a:t>
            </a:r>
            <a:r>
              <a:rPr lang="pl-PL" sz="1200" dirty="0">
                <a:solidFill>
                  <a:srgbClr val="7F7F7F"/>
                </a:solidFill>
              </a:rPr>
              <a:t>, 2023</a:t>
            </a:r>
          </a:p>
        </p:txBody>
      </p:sp>
      <p:pic>
        <p:nvPicPr>
          <p:cNvPr id="6" name="Obraz 5">
            <a:extLst>
              <a:ext uri="{FF2B5EF4-FFF2-40B4-BE49-F238E27FC236}">
                <a16:creationId xmlns:a16="http://schemas.microsoft.com/office/drawing/2014/main" id="{71B45F29-62B7-CDAE-871F-554E2B991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1120" y="1894060"/>
            <a:ext cx="5457563" cy="3069879"/>
          </a:xfrm>
          <a:prstGeom prst="rect">
            <a:avLst/>
          </a:prstGeom>
        </p:spPr>
      </p:pic>
    </p:spTree>
    <p:extLst>
      <p:ext uri="{BB962C8B-B14F-4D97-AF65-F5344CB8AC3E}">
        <p14:creationId xmlns:p14="http://schemas.microsoft.com/office/powerpoint/2010/main" val="2162962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Tabela i njene funkcije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6070603" cy="4351338"/>
          </a:xfrm>
        </p:spPr>
        <p:txBody>
          <a:bodyPr>
            <a:normAutofit lnSpcReduction="10000"/>
          </a:bodyPr>
          <a:lstStyle/>
          <a:p>
            <a:pPr algn="just"/>
            <a:r>
              <a:rPr lang="bs-Latn-BA" sz="2400" dirty="0">
                <a:solidFill>
                  <a:srgbClr val="1065AB"/>
                </a:solidFill>
              </a:rPr>
              <a:t>Tabela</a:t>
            </a:r>
            <a:r>
              <a:rPr lang="en-US" sz="2400" dirty="0"/>
              <a:t> </a:t>
            </a:r>
            <a:r>
              <a:rPr lang="bs-Latn-BA" sz="2400" dirty="0"/>
              <a:t>je računarski program koji se koristi za obavljanje različitih vrsta proračuna, često veoma složenih</a:t>
            </a:r>
            <a:r>
              <a:rPr lang="pl-PL" sz="2400" dirty="0"/>
              <a:t>;</a:t>
            </a:r>
          </a:p>
          <a:p>
            <a:pPr algn="just"/>
            <a:r>
              <a:rPr lang="bs-Latn-BA" sz="2400" dirty="0"/>
              <a:t>Tabele se koriste za predstavljanje podataka, uglavnom numeričkih, u obliku skupa tabela koje omogućavaju automatsku obradu ovih podataka, njihovu analizu i prezentaciju na različite načine, na primer, u obliku različitih tipova grafikona, u rasponu od jednostavnih linijskih grafikona, preko kružnih grafikona i trakastih grafikona, do privlačnij mehurastih grafikona</a:t>
            </a:r>
            <a:r>
              <a:rPr lang="pl-PL" sz="2400"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XBlue.pl, 2023</a:t>
            </a:r>
          </a:p>
        </p:txBody>
      </p:sp>
      <p:pic>
        <p:nvPicPr>
          <p:cNvPr id="3" name="Obraz 2" descr="Obraz zawierający tekst, zrzut ekranu, projekt graficzny, Grafika&#10;&#10;Opis wygenerowany automatycznie">
            <a:extLst>
              <a:ext uri="{FF2B5EF4-FFF2-40B4-BE49-F238E27FC236}">
                <a16:creationId xmlns:a16="http://schemas.microsoft.com/office/drawing/2014/main" id="{2697854F-41F4-5787-BDF4-001355D9D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7196" y="1910918"/>
            <a:ext cx="2784730" cy="3036163"/>
          </a:xfrm>
          <a:prstGeom prst="rect">
            <a:avLst/>
          </a:prstGeom>
        </p:spPr>
      </p:pic>
    </p:spTree>
    <p:extLst>
      <p:ext uri="{BB962C8B-B14F-4D97-AF65-F5344CB8AC3E}">
        <p14:creationId xmlns:p14="http://schemas.microsoft.com/office/powerpoint/2010/main" val="1952772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bs-Latn-BA" dirty="0"/>
              <a:t>Najvažnije mogućnosti tabela</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54059" y="616500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XBlue.pl, 2023</a:t>
            </a:r>
          </a:p>
        </p:txBody>
      </p:sp>
      <p:pic>
        <p:nvPicPr>
          <p:cNvPr id="3" name="Obraz 2" descr="Obraz zawierający tekst, zrzut ekranu, projekt graficzny, Grafika&#10;&#10;Opis wygenerowany automatycznie">
            <a:extLst>
              <a:ext uri="{FF2B5EF4-FFF2-40B4-BE49-F238E27FC236}">
                <a16:creationId xmlns:a16="http://schemas.microsoft.com/office/drawing/2014/main" id="{2697854F-41F4-5787-BDF4-001355D9D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4789" y="1158557"/>
            <a:ext cx="2082421" cy="2270443"/>
          </a:xfrm>
          <a:prstGeom prst="rect">
            <a:avLst/>
          </a:prstGeom>
        </p:spPr>
      </p:pic>
      <p:sp>
        <p:nvSpPr>
          <p:cNvPr id="2" name="pole tekstowe 1">
            <a:extLst>
              <a:ext uri="{FF2B5EF4-FFF2-40B4-BE49-F238E27FC236}">
                <a16:creationId xmlns:a16="http://schemas.microsoft.com/office/drawing/2014/main" id="{ED2782BC-FA5E-A543-5318-883238EE707F}"/>
              </a:ext>
            </a:extLst>
          </p:cNvPr>
          <p:cNvSpPr txBox="1"/>
          <p:nvPr/>
        </p:nvSpPr>
        <p:spPr>
          <a:xfrm>
            <a:off x="649072" y="4066685"/>
            <a:ext cx="1579880" cy="646331"/>
          </a:xfrm>
          <a:prstGeom prst="rect">
            <a:avLst/>
          </a:prstGeom>
          <a:solidFill>
            <a:srgbClr val="207345"/>
          </a:solidFill>
        </p:spPr>
        <p:txBody>
          <a:bodyPr wrap="square" rtlCol="0">
            <a:spAutoFit/>
          </a:bodyPr>
          <a:lstStyle/>
          <a:p>
            <a:pPr algn="ctr"/>
            <a:r>
              <a:rPr lang="pl-PL" dirty="0">
                <a:solidFill>
                  <a:schemeClr val="bg1"/>
                </a:solidFill>
                <a:latin typeface="Tahoma" panose="020B0604030504040204" pitchFamily="34" charset="0"/>
                <a:ea typeface="Tahoma" panose="020B0604030504040204" pitchFamily="34" charset="0"/>
                <a:cs typeface="Tahoma" panose="020B0604030504040204" pitchFamily="34" charset="0"/>
              </a:rPr>
              <a:t>analiza podataka</a:t>
            </a:r>
          </a:p>
        </p:txBody>
      </p:sp>
      <p:sp>
        <p:nvSpPr>
          <p:cNvPr id="7" name="pole tekstowe 6">
            <a:extLst>
              <a:ext uri="{FF2B5EF4-FFF2-40B4-BE49-F238E27FC236}">
                <a16:creationId xmlns:a16="http://schemas.microsoft.com/office/drawing/2014/main" id="{98FC005D-377B-C307-4033-6B36B09002B4}"/>
              </a:ext>
            </a:extLst>
          </p:cNvPr>
          <p:cNvSpPr txBox="1"/>
          <p:nvPr/>
        </p:nvSpPr>
        <p:spPr>
          <a:xfrm>
            <a:off x="2361032" y="4775782"/>
            <a:ext cx="1579880" cy="646331"/>
          </a:xfrm>
          <a:prstGeom prst="rect">
            <a:avLst/>
          </a:prstGeom>
          <a:solidFill>
            <a:srgbClr val="207345"/>
          </a:solidFill>
        </p:spPr>
        <p:txBody>
          <a:bodyPr wrap="square" rtlCol="0">
            <a:spAutoFit/>
          </a:bodyPr>
          <a:lstStyle/>
          <a:p>
            <a:pPr algn="ctr"/>
            <a:r>
              <a:rPr lang="pl-PL" dirty="0">
                <a:solidFill>
                  <a:schemeClr val="bg1"/>
                </a:solidFill>
                <a:latin typeface="Tahoma" panose="020B0604030504040204" pitchFamily="34" charset="0"/>
                <a:ea typeface="Tahoma" panose="020B0604030504040204" pitchFamily="34" charset="0"/>
                <a:cs typeface="Tahoma" panose="020B0604030504040204" pitchFamily="34" charset="0"/>
              </a:rPr>
              <a:t>vršenje proračuna</a:t>
            </a:r>
          </a:p>
        </p:txBody>
      </p:sp>
      <p:sp>
        <p:nvSpPr>
          <p:cNvPr id="8" name="pole tekstowe 7">
            <a:extLst>
              <a:ext uri="{FF2B5EF4-FFF2-40B4-BE49-F238E27FC236}">
                <a16:creationId xmlns:a16="http://schemas.microsoft.com/office/drawing/2014/main" id="{026D7B65-61D5-E2ED-DE3D-F434E5FB5870}"/>
              </a:ext>
            </a:extLst>
          </p:cNvPr>
          <p:cNvSpPr txBox="1"/>
          <p:nvPr/>
        </p:nvSpPr>
        <p:spPr>
          <a:xfrm>
            <a:off x="4201159" y="4775781"/>
            <a:ext cx="1579880" cy="646331"/>
          </a:xfrm>
          <a:prstGeom prst="rect">
            <a:avLst/>
          </a:prstGeom>
          <a:solidFill>
            <a:srgbClr val="207345"/>
          </a:solidFill>
        </p:spPr>
        <p:txBody>
          <a:bodyPr wrap="square" rtlCol="0">
            <a:spAutoFit/>
          </a:bodyPr>
          <a:lstStyle/>
          <a:p>
            <a:pPr algn="ctr"/>
            <a:r>
              <a:rPr lang="pl-PL" dirty="0">
                <a:solidFill>
                  <a:schemeClr val="bg1"/>
                </a:solidFill>
                <a:latin typeface="Tahoma" panose="020B0604030504040204" pitchFamily="34" charset="0"/>
                <a:ea typeface="Tahoma" panose="020B0604030504040204" pitchFamily="34" charset="0"/>
                <a:cs typeface="Tahoma" panose="020B0604030504040204" pitchFamily="34" charset="0"/>
              </a:rPr>
              <a:t>priprema ponude</a:t>
            </a:r>
          </a:p>
        </p:txBody>
      </p:sp>
      <p:sp>
        <p:nvSpPr>
          <p:cNvPr id="9" name="pole tekstowe 8">
            <a:extLst>
              <a:ext uri="{FF2B5EF4-FFF2-40B4-BE49-F238E27FC236}">
                <a16:creationId xmlns:a16="http://schemas.microsoft.com/office/drawing/2014/main" id="{8728514C-453C-E52A-E524-9C3AFB21423E}"/>
              </a:ext>
            </a:extLst>
          </p:cNvPr>
          <p:cNvSpPr txBox="1"/>
          <p:nvPr/>
        </p:nvSpPr>
        <p:spPr>
          <a:xfrm>
            <a:off x="5976809" y="4775780"/>
            <a:ext cx="1703771" cy="646331"/>
          </a:xfrm>
          <a:prstGeom prst="rect">
            <a:avLst/>
          </a:prstGeom>
          <a:solidFill>
            <a:srgbClr val="207345"/>
          </a:solidFill>
        </p:spPr>
        <p:txBody>
          <a:bodyPr wrap="square" rtlCol="0">
            <a:spAutoFit/>
          </a:bodyPr>
          <a:lstStyle/>
          <a:p>
            <a:pPr algn="ctr"/>
            <a:r>
              <a:rPr lang="pl-PL" dirty="0">
                <a:solidFill>
                  <a:schemeClr val="bg1"/>
                </a:solidFill>
                <a:latin typeface="Tahoma" panose="020B0604030504040204" pitchFamily="34" charset="0"/>
                <a:ea typeface="Tahoma" panose="020B0604030504040204" pitchFamily="34" charset="0"/>
                <a:cs typeface="Tahoma" panose="020B0604030504040204" pitchFamily="34" charset="0"/>
              </a:rPr>
              <a:t>predstavljanje rezultata</a:t>
            </a:r>
          </a:p>
        </p:txBody>
      </p:sp>
      <p:sp>
        <p:nvSpPr>
          <p:cNvPr id="10" name="pole tekstowe 9">
            <a:extLst>
              <a:ext uri="{FF2B5EF4-FFF2-40B4-BE49-F238E27FC236}">
                <a16:creationId xmlns:a16="http://schemas.microsoft.com/office/drawing/2014/main" id="{1319BD2E-D946-EA27-4C16-57BDF57244E1}"/>
              </a:ext>
            </a:extLst>
          </p:cNvPr>
          <p:cNvSpPr txBox="1"/>
          <p:nvPr/>
        </p:nvSpPr>
        <p:spPr>
          <a:xfrm>
            <a:off x="10431590" y="3928185"/>
            <a:ext cx="1579880" cy="646331"/>
          </a:xfrm>
          <a:prstGeom prst="rect">
            <a:avLst/>
          </a:prstGeom>
          <a:solidFill>
            <a:srgbClr val="207345"/>
          </a:solidFill>
        </p:spPr>
        <p:txBody>
          <a:bodyPr wrap="square" rtlCol="0">
            <a:spAutoFit/>
          </a:bodyPr>
          <a:lstStyle/>
          <a:p>
            <a:pPr algn="ctr"/>
            <a:r>
              <a:rPr lang="pl-PL" dirty="0">
                <a:solidFill>
                  <a:schemeClr val="bg1"/>
                </a:solidFill>
                <a:latin typeface="Tahoma" panose="020B0604030504040204" pitchFamily="34" charset="0"/>
                <a:ea typeface="Tahoma" panose="020B0604030504040204" pitchFamily="34" charset="0"/>
                <a:cs typeface="Tahoma" panose="020B0604030504040204" pitchFamily="34" charset="0"/>
              </a:rPr>
              <a:t>kreiranje grafikona</a:t>
            </a:r>
          </a:p>
        </p:txBody>
      </p:sp>
      <p:sp>
        <p:nvSpPr>
          <p:cNvPr id="11" name="pole tekstowe 10">
            <a:extLst>
              <a:ext uri="{FF2B5EF4-FFF2-40B4-BE49-F238E27FC236}">
                <a16:creationId xmlns:a16="http://schemas.microsoft.com/office/drawing/2014/main" id="{CB7B02F0-99CD-326E-3C8B-D43B9CE429E7}"/>
              </a:ext>
            </a:extLst>
          </p:cNvPr>
          <p:cNvSpPr txBox="1"/>
          <p:nvPr/>
        </p:nvSpPr>
        <p:spPr>
          <a:xfrm>
            <a:off x="7990080" y="4775779"/>
            <a:ext cx="2082420" cy="646331"/>
          </a:xfrm>
          <a:prstGeom prst="rect">
            <a:avLst/>
          </a:prstGeom>
          <a:solidFill>
            <a:srgbClr val="207345"/>
          </a:solidFill>
        </p:spPr>
        <p:txBody>
          <a:bodyPr wrap="square" rtlCol="0">
            <a:spAutoFit/>
          </a:bodyPr>
          <a:lstStyle/>
          <a:p>
            <a:pPr algn="ctr"/>
            <a:r>
              <a:rPr lang="pl-PL" dirty="0">
                <a:solidFill>
                  <a:schemeClr val="bg1"/>
                </a:solidFill>
                <a:latin typeface="Tahoma" panose="020B0604030504040204" pitchFamily="34" charset="0"/>
                <a:ea typeface="Tahoma" panose="020B0604030504040204" pitchFamily="34" charset="0"/>
                <a:cs typeface="Tahoma" panose="020B0604030504040204" pitchFamily="34" charset="0"/>
              </a:rPr>
              <a:t>kreiranje izveštaja i rezimea</a:t>
            </a:r>
          </a:p>
        </p:txBody>
      </p:sp>
      <p:cxnSp>
        <p:nvCxnSpPr>
          <p:cNvPr id="15" name="Łącznik prosty ze strzałką 14">
            <a:extLst>
              <a:ext uri="{FF2B5EF4-FFF2-40B4-BE49-F238E27FC236}">
                <a16:creationId xmlns:a16="http://schemas.microsoft.com/office/drawing/2014/main" id="{CD3A0AA8-9145-15C6-A030-C238DC429FF4}"/>
              </a:ext>
            </a:extLst>
          </p:cNvPr>
          <p:cNvCxnSpPr>
            <a:stCxn id="3" idx="1"/>
            <a:endCxn id="2" idx="0"/>
          </p:cNvCxnSpPr>
          <p:nvPr/>
        </p:nvCxnSpPr>
        <p:spPr>
          <a:xfrm flipH="1">
            <a:off x="1439012" y="2293779"/>
            <a:ext cx="3615777" cy="1772906"/>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a:extLst>
              <a:ext uri="{FF2B5EF4-FFF2-40B4-BE49-F238E27FC236}">
                <a16:creationId xmlns:a16="http://schemas.microsoft.com/office/drawing/2014/main" id="{940B72F6-0CB6-28D8-F49B-11ABA64FDB20}"/>
              </a:ext>
            </a:extLst>
          </p:cNvPr>
          <p:cNvCxnSpPr>
            <a:cxnSpLocks/>
            <a:stCxn id="3" idx="1"/>
            <a:endCxn id="7" idx="0"/>
          </p:cNvCxnSpPr>
          <p:nvPr/>
        </p:nvCxnSpPr>
        <p:spPr>
          <a:xfrm flipH="1">
            <a:off x="3150972" y="2293779"/>
            <a:ext cx="1903817" cy="2482003"/>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Łącznik prosty ze strzałką 21">
            <a:extLst>
              <a:ext uri="{FF2B5EF4-FFF2-40B4-BE49-F238E27FC236}">
                <a16:creationId xmlns:a16="http://schemas.microsoft.com/office/drawing/2014/main" id="{7B318F02-31E7-F9FA-3036-EDB3BD473AAC}"/>
              </a:ext>
            </a:extLst>
          </p:cNvPr>
          <p:cNvCxnSpPr>
            <a:cxnSpLocks/>
            <a:stCxn id="3" idx="2"/>
            <a:endCxn id="8" idx="0"/>
          </p:cNvCxnSpPr>
          <p:nvPr/>
        </p:nvCxnSpPr>
        <p:spPr>
          <a:xfrm flipH="1">
            <a:off x="4991099" y="3429000"/>
            <a:ext cx="1104901" cy="1346781"/>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a:extLst>
              <a:ext uri="{FF2B5EF4-FFF2-40B4-BE49-F238E27FC236}">
                <a16:creationId xmlns:a16="http://schemas.microsoft.com/office/drawing/2014/main" id="{793FBB75-F34D-0ED7-04B4-EA3C5EE0F09B}"/>
              </a:ext>
            </a:extLst>
          </p:cNvPr>
          <p:cNvCxnSpPr>
            <a:cxnSpLocks/>
            <a:stCxn id="3" idx="2"/>
            <a:endCxn id="9" idx="0"/>
          </p:cNvCxnSpPr>
          <p:nvPr/>
        </p:nvCxnSpPr>
        <p:spPr>
          <a:xfrm>
            <a:off x="6096000" y="3429000"/>
            <a:ext cx="732695" cy="1346780"/>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Łącznik prosty ze strzałką 30">
            <a:extLst>
              <a:ext uri="{FF2B5EF4-FFF2-40B4-BE49-F238E27FC236}">
                <a16:creationId xmlns:a16="http://schemas.microsoft.com/office/drawing/2014/main" id="{02FCACD8-CAB9-212B-8A41-3D2F5803EDEC}"/>
              </a:ext>
            </a:extLst>
          </p:cNvPr>
          <p:cNvCxnSpPr>
            <a:cxnSpLocks/>
            <a:stCxn id="3" idx="3"/>
            <a:endCxn id="11" idx="0"/>
          </p:cNvCxnSpPr>
          <p:nvPr/>
        </p:nvCxnSpPr>
        <p:spPr>
          <a:xfrm>
            <a:off x="7137210" y="2293779"/>
            <a:ext cx="1894080" cy="2482000"/>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a:extLst>
              <a:ext uri="{FF2B5EF4-FFF2-40B4-BE49-F238E27FC236}">
                <a16:creationId xmlns:a16="http://schemas.microsoft.com/office/drawing/2014/main" id="{9304339C-103B-47E6-C01E-D92B02103FF1}"/>
              </a:ext>
            </a:extLst>
          </p:cNvPr>
          <p:cNvCxnSpPr>
            <a:cxnSpLocks/>
            <a:stCxn id="3" idx="3"/>
            <a:endCxn id="10" idx="1"/>
          </p:cNvCxnSpPr>
          <p:nvPr/>
        </p:nvCxnSpPr>
        <p:spPr>
          <a:xfrm>
            <a:off x="7137210" y="2293779"/>
            <a:ext cx="3294380" cy="1957572"/>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52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bs-Latn-BA" dirty="0"/>
              <a:t>Najvažniji alati koje pružaju tabele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10937240" cy="4351338"/>
          </a:xfrm>
        </p:spPr>
        <p:txBody>
          <a:bodyPr>
            <a:normAutofit/>
          </a:bodyPr>
          <a:lstStyle/>
          <a:p>
            <a:pPr algn="just"/>
            <a:r>
              <a:rPr lang="en-US" sz="2400" dirty="0"/>
              <a:t>Microsoft Excel </a:t>
            </a:r>
            <a:r>
              <a:rPr lang="bs-Latn-BA" sz="2400" dirty="0"/>
              <a:t>datoteke se nazivaju </a:t>
            </a:r>
            <a:r>
              <a:rPr lang="en-US" sz="2400" dirty="0">
                <a:solidFill>
                  <a:srgbClr val="1065AB"/>
                </a:solidFill>
              </a:rPr>
              <a:t>workbooks</a:t>
            </a:r>
            <a:r>
              <a:rPr lang="bs-Latn-BA" sz="2400" dirty="0">
                <a:solidFill>
                  <a:srgbClr val="1065AB"/>
                </a:solidFill>
              </a:rPr>
              <a:t>-radne sveske</a:t>
            </a:r>
            <a:r>
              <a:rPr lang="pl-PL" sz="2400" dirty="0"/>
              <a:t>;</a:t>
            </a:r>
          </a:p>
          <a:p>
            <a:pPr algn="just"/>
            <a:r>
              <a:rPr lang="bs-Latn-BA" sz="2400" dirty="0"/>
              <a:t>Radne sveske se sastoje od jednog ili više </a:t>
            </a:r>
            <a:r>
              <a:rPr lang="en-US" sz="2400" dirty="0">
                <a:solidFill>
                  <a:srgbClr val="1065AB"/>
                </a:solidFill>
              </a:rPr>
              <a:t>worksheets</a:t>
            </a:r>
            <a:r>
              <a:rPr lang="bs-Latn-BA" sz="2400" dirty="0">
                <a:solidFill>
                  <a:srgbClr val="1065AB"/>
                </a:solidFill>
              </a:rPr>
              <a:t>-radnih listova</a:t>
            </a:r>
            <a:r>
              <a:rPr lang="pl-PL" sz="2400" dirty="0"/>
              <a:t>;</a:t>
            </a:r>
            <a:r>
              <a:rPr lang="en-US" sz="2400" dirty="0"/>
              <a:t> </a:t>
            </a:r>
            <a:endParaRPr lang="pl-PL" sz="2400" dirty="0"/>
          </a:p>
          <a:p>
            <a:pPr algn="just"/>
            <a:r>
              <a:rPr lang="bs-Latn-BA" sz="2400" dirty="0"/>
              <a:t>List je podeljen na </a:t>
            </a:r>
            <a:r>
              <a:rPr lang="bs-Latn-BA" sz="2400" dirty="0">
                <a:solidFill>
                  <a:srgbClr val="1065AB"/>
                </a:solidFill>
              </a:rPr>
              <a:t>kolone</a:t>
            </a:r>
            <a:r>
              <a:rPr lang="en-US" sz="2400" dirty="0"/>
              <a:t>, </a:t>
            </a:r>
            <a:r>
              <a:rPr lang="bs-Latn-BA" sz="2400" dirty="0"/>
              <a:t>postavljene vertikalno</a:t>
            </a:r>
            <a:r>
              <a:rPr lang="en-US" sz="2400" dirty="0"/>
              <a:t>, </a:t>
            </a:r>
            <a:r>
              <a:rPr lang="bs-Latn-BA" sz="2400" dirty="0"/>
              <a:t>i</a:t>
            </a:r>
            <a:r>
              <a:rPr lang="en-US" sz="2400" dirty="0"/>
              <a:t> </a:t>
            </a:r>
            <a:r>
              <a:rPr lang="en-US" sz="2400" dirty="0">
                <a:solidFill>
                  <a:srgbClr val="1065AB"/>
                </a:solidFill>
              </a:rPr>
              <a:t>r</a:t>
            </a:r>
            <a:r>
              <a:rPr lang="bs-Latn-BA" sz="2400" dirty="0">
                <a:solidFill>
                  <a:srgbClr val="1065AB"/>
                </a:solidFill>
              </a:rPr>
              <a:t>edove</a:t>
            </a:r>
            <a:r>
              <a:rPr lang="en-US" sz="2400" dirty="0"/>
              <a:t>, </a:t>
            </a:r>
            <a:r>
              <a:rPr lang="bs-Latn-BA" sz="2400" dirty="0"/>
              <a:t>raspoređene horizontalno</a:t>
            </a:r>
            <a:r>
              <a:rPr lang="pl-PL" sz="2400" dirty="0"/>
              <a:t>;</a:t>
            </a:r>
          </a:p>
          <a:p>
            <a:pPr algn="just"/>
            <a:r>
              <a:rPr lang="bs-Latn-BA" sz="2400" dirty="0"/>
              <a:t>Osnovni element tabele je</a:t>
            </a:r>
            <a:r>
              <a:rPr lang="en-US" sz="2400" dirty="0"/>
              <a:t> </a:t>
            </a:r>
            <a:r>
              <a:rPr lang="bs-Latn-BA" sz="2400" dirty="0">
                <a:solidFill>
                  <a:srgbClr val="1065AB"/>
                </a:solidFill>
              </a:rPr>
              <a:t>ćelija</a:t>
            </a:r>
            <a:r>
              <a:rPr lang="en-US" sz="2400" dirty="0"/>
              <a:t>, </a:t>
            </a:r>
            <a:r>
              <a:rPr lang="bs-Latn-BA" sz="2400" dirty="0"/>
              <a:t>koja je mala pravougaona oblast čija jedinstvena</a:t>
            </a:r>
            <a:r>
              <a:rPr lang="en-US" sz="2400" dirty="0"/>
              <a:t> </a:t>
            </a:r>
            <a:r>
              <a:rPr lang="en-US" sz="2400" dirty="0" err="1">
                <a:solidFill>
                  <a:srgbClr val="1065AB"/>
                </a:solidFill>
              </a:rPr>
              <a:t>adres</a:t>
            </a:r>
            <a:r>
              <a:rPr lang="bs-Latn-BA" sz="2400" dirty="0">
                <a:solidFill>
                  <a:srgbClr val="1065AB"/>
                </a:solidFill>
              </a:rPr>
              <a:t>a</a:t>
            </a:r>
            <a:r>
              <a:rPr lang="en-US" sz="2400" dirty="0"/>
              <a:t>, </a:t>
            </a:r>
            <a:r>
              <a:rPr lang="bs-Latn-BA" sz="2400" dirty="0"/>
              <a:t>nazvana </a:t>
            </a:r>
            <a:r>
              <a:rPr lang="en-US" sz="2400" dirty="0" err="1">
                <a:solidFill>
                  <a:srgbClr val="1065AB"/>
                </a:solidFill>
              </a:rPr>
              <a:t>referen</a:t>
            </a:r>
            <a:r>
              <a:rPr lang="bs-Latn-BA" sz="2400" dirty="0">
                <a:solidFill>
                  <a:srgbClr val="1065AB"/>
                </a:solidFill>
              </a:rPr>
              <a:t>ca</a:t>
            </a:r>
            <a:r>
              <a:rPr lang="en-US" sz="2400" dirty="0"/>
              <a:t>, </a:t>
            </a:r>
            <a:r>
              <a:rPr lang="bs-Latn-BA" sz="2400" dirty="0"/>
              <a:t>nastaje kao rezultat kombinacije slova zaglavlja kolone i broja reda na čijem preseku se nalazi.</a:t>
            </a:r>
            <a:endParaRPr lang="pl-PL" sz="24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XBlue.pl, 2023</a:t>
            </a:r>
          </a:p>
        </p:txBody>
      </p:sp>
    </p:spTree>
    <p:extLst>
      <p:ext uri="{BB962C8B-B14F-4D97-AF65-F5344CB8AC3E}">
        <p14:creationId xmlns:p14="http://schemas.microsoft.com/office/powerpoint/2010/main" val="626110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bs-Latn-BA" dirty="0"/>
              <a:t>Najvažniji alati koje pružaju tabele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10937240" cy="4351338"/>
          </a:xfrm>
        </p:spPr>
        <p:txBody>
          <a:bodyPr>
            <a:normAutofit/>
          </a:bodyPr>
          <a:lstStyle/>
          <a:p>
            <a:pPr algn="just"/>
            <a:r>
              <a:rPr lang="bs-Latn-BA" sz="2400" dirty="0"/>
              <a:t>Možete da unesete numeričke ili tekstualne podatke u svaku ćeliju</a:t>
            </a:r>
            <a:r>
              <a:rPr lang="en-US" sz="2400" dirty="0"/>
              <a:t>, </a:t>
            </a:r>
            <a:r>
              <a:rPr lang="bs-Latn-BA" sz="2400" dirty="0"/>
              <a:t>ili </a:t>
            </a:r>
            <a:r>
              <a:rPr lang="en-US" sz="2400" dirty="0" err="1">
                <a:solidFill>
                  <a:srgbClr val="1065AB"/>
                </a:solidFill>
              </a:rPr>
              <a:t>formul</a:t>
            </a:r>
            <a:r>
              <a:rPr lang="bs-Latn-BA" sz="2400" dirty="0">
                <a:solidFill>
                  <a:srgbClr val="1065AB"/>
                </a:solidFill>
              </a:rPr>
              <a:t>u</a:t>
            </a:r>
            <a:r>
              <a:rPr lang="en-US" sz="2400" dirty="0"/>
              <a:t> </a:t>
            </a:r>
            <a:r>
              <a:rPr lang="pl-PL" sz="2400" dirty="0"/>
              <a:t>(</a:t>
            </a:r>
            <a:r>
              <a:rPr lang="bs-Latn-BA" sz="2400" dirty="0"/>
              <a:t>npr</a:t>
            </a:r>
            <a:r>
              <a:rPr lang="pl-PL" sz="2400" dirty="0"/>
              <a:t>,</a:t>
            </a:r>
            <a:r>
              <a:rPr lang="pt-BR" sz="2400" dirty="0"/>
              <a:t> =A8+C11 </a:t>
            </a:r>
            <a:r>
              <a:rPr lang="bs-Latn-BA" sz="2400" dirty="0"/>
              <a:t>ili</a:t>
            </a:r>
            <a:r>
              <a:rPr lang="pt-BR" sz="2400" dirty="0"/>
              <a:t> =(F14‐E10)*12, </a:t>
            </a:r>
            <a:r>
              <a:rPr lang="bs-Latn-BA" sz="2400" dirty="0"/>
              <a:t>itd</a:t>
            </a:r>
            <a:r>
              <a:rPr lang="pl-PL" sz="2400" dirty="0"/>
              <a:t>.) </a:t>
            </a:r>
            <a:r>
              <a:rPr lang="bs-Latn-BA" sz="2400" dirty="0"/>
              <a:t>u radni list</a:t>
            </a:r>
            <a:r>
              <a:rPr lang="en-US" sz="2400" dirty="0"/>
              <a:t>, </a:t>
            </a:r>
            <a:r>
              <a:rPr lang="bs-Latn-BA" sz="2400" dirty="0"/>
              <a:t>što vam omogućava da izračunate datu vrednost na osnovu sadržaja ćelija</a:t>
            </a:r>
            <a:r>
              <a:rPr lang="pl-PL" sz="2400" dirty="0"/>
              <a:t>;</a:t>
            </a:r>
          </a:p>
          <a:p>
            <a:pPr algn="just"/>
            <a:endParaRPr lang="pl-PL" sz="2400" dirty="0"/>
          </a:p>
          <a:p>
            <a:pPr algn="just"/>
            <a:r>
              <a:rPr lang="bs-Latn-BA" sz="2400" dirty="0"/>
              <a:t>Može da sadrži </a:t>
            </a:r>
            <a:r>
              <a:rPr lang="en-US" sz="2400" dirty="0" err="1">
                <a:solidFill>
                  <a:srgbClr val="1065AB"/>
                </a:solidFill>
              </a:rPr>
              <a:t>adrese</a:t>
            </a:r>
            <a:r>
              <a:rPr lang="en-US" sz="2400" dirty="0"/>
              <a:t> </a:t>
            </a:r>
            <a:r>
              <a:rPr lang="bs-Latn-BA" sz="2400" dirty="0"/>
              <a:t>ovih ćelija</a:t>
            </a:r>
            <a:r>
              <a:rPr lang="en-US" sz="2400" dirty="0"/>
              <a:t>, </a:t>
            </a:r>
            <a:r>
              <a:rPr lang="bs-Latn-BA" sz="2400" dirty="0"/>
              <a:t>matematičke simbole i naprednije operacije kao što su funkcije</a:t>
            </a:r>
            <a:r>
              <a:rPr lang="pl-PL" sz="2400" dirty="0"/>
              <a:t>;</a:t>
            </a:r>
          </a:p>
          <a:p>
            <a:pPr algn="just"/>
            <a:endParaRPr lang="pl-PL" sz="2400" dirty="0"/>
          </a:p>
          <a:p>
            <a:pPr algn="just"/>
            <a:r>
              <a:rPr lang="bs-Latn-BA" sz="2400" dirty="0"/>
              <a:t>Funkcija tabele je, zauzvrat, algoritam koji su posebno dizajnirali kreatori programa, kao i formule spremne za upotrebu koje vam omogućavaju da obavljate specijalizovane proračune ili tražite određene vrednosti.</a:t>
            </a:r>
            <a:endParaRPr lang="pl-PL" sz="24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XBlue.pl, 2023</a:t>
            </a:r>
          </a:p>
        </p:txBody>
      </p:sp>
    </p:spTree>
    <p:extLst>
      <p:ext uri="{BB962C8B-B14F-4D97-AF65-F5344CB8AC3E}">
        <p14:creationId xmlns:p14="http://schemas.microsoft.com/office/powerpoint/2010/main" val="176966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bs-Latn-BA" sz="2000" dirty="0"/>
              <a:t>Osnovne informacije</a:t>
            </a:r>
            <a:r>
              <a:rPr lang="pl-PL" sz="2000" dirty="0"/>
              <a:t>;</a:t>
            </a:r>
            <a:endParaRPr lang="en-US" sz="2000" dirty="0"/>
          </a:p>
          <a:p>
            <a:r>
              <a:rPr lang="bs-Latn-BA" sz="2000" dirty="0"/>
              <a:t>Značaj podataka za logistiku</a:t>
            </a:r>
            <a:r>
              <a:rPr lang="pl-PL" sz="2000" dirty="0"/>
              <a:t>;</a:t>
            </a:r>
            <a:endParaRPr lang="en-US" sz="2000" dirty="0"/>
          </a:p>
          <a:p>
            <a:r>
              <a:rPr lang="bs-Latn-BA" sz="2000" dirty="0"/>
              <a:t>Analiza podataka</a:t>
            </a:r>
            <a:r>
              <a:rPr lang="pl-PL" sz="2000" dirty="0"/>
              <a:t>;</a:t>
            </a:r>
            <a:endParaRPr lang="en-US" sz="2000" dirty="0"/>
          </a:p>
          <a:p>
            <a:r>
              <a:rPr lang="bs-Latn-BA" sz="2000" dirty="0"/>
              <a:t>Tabela i njena primena</a:t>
            </a:r>
            <a:r>
              <a:rPr lang="pl-PL" sz="2000" dirty="0"/>
              <a:t>.</a:t>
            </a:r>
            <a:endParaRPr lang="en-US" sz="2000" dirty="0"/>
          </a:p>
          <a:p>
            <a:endParaRPr lang="pl-PL" sz="20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bs-Latn-BA" dirty="0"/>
              <a:t>Najvažniji alati koje pružaju tabele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5461000" cy="4351338"/>
          </a:xfrm>
        </p:spPr>
        <p:txBody>
          <a:bodyPr>
            <a:normAutofit/>
          </a:bodyPr>
          <a:lstStyle/>
          <a:p>
            <a:pPr algn="just"/>
            <a:r>
              <a:rPr lang="bs-Latn-BA" sz="2400" dirty="0"/>
              <a:t>Softver za tabelarne proračune može prikazati prikupljene podatke ili rezultate proraačuna pomoću </a:t>
            </a:r>
            <a:r>
              <a:rPr lang="bs-Latn-BA" sz="2400" dirty="0">
                <a:solidFill>
                  <a:srgbClr val="1065AB"/>
                </a:solidFill>
              </a:rPr>
              <a:t>grafikona</a:t>
            </a:r>
            <a:r>
              <a:rPr lang="pl-PL" sz="2400" dirty="0"/>
              <a:t>;</a:t>
            </a:r>
          </a:p>
          <a:p>
            <a:pPr algn="just"/>
            <a:endParaRPr lang="pl-PL" sz="2400" dirty="0"/>
          </a:p>
          <a:p>
            <a:pPr algn="just"/>
            <a:r>
              <a:rPr lang="bs-Latn-BA" sz="2400" dirty="0"/>
              <a:t>Napredni programi za tabelarne proračune su u stanju da generišu mnogo različitih tipova grafikona, koji se mogu koristiti u statističke svrhe, optimizaciju datog procesa ili vizuelizaciju promena planiranih za implementaciju u organizaciji</a:t>
            </a:r>
            <a:r>
              <a:rPr lang="pl-PL" sz="2400"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XBlue.pl, 2023</a:t>
            </a:r>
          </a:p>
        </p:txBody>
      </p:sp>
      <p:pic>
        <p:nvPicPr>
          <p:cNvPr id="8" name="Obraz 7" descr="Obraz zawierający diagram, Sztuka dziecięca, clipart, design&#10;&#10;Opis wygenerowany automatycznie">
            <a:extLst>
              <a:ext uri="{FF2B5EF4-FFF2-40B4-BE49-F238E27FC236}">
                <a16:creationId xmlns:a16="http://schemas.microsoft.com/office/drawing/2014/main" id="{F6E109D0-548B-0459-DB23-086CBAACE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7783" y="1554480"/>
            <a:ext cx="5099651" cy="3749040"/>
          </a:xfrm>
          <a:prstGeom prst="rect">
            <a:avLst/>
          </a:prstGeom>
        </p:spPr>
      </p:pic>
    </p:spTree>
    <p:extLst>
      <p:ext uri="{BB962C8B-B14F-4D97-AF65-F5344CB8AC3E}">
        <p14:creationId xmlns:p14="http://schemas.microsoft.com/office/powerpoint/2010/main" val="1408927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bs-Latn-BA" dirty="0"/>
              <a:t>Najvažniji alati koje pružaju tabele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10937240" cy="4351338"/>
          </a:xfrm>
        </p:spPr>
        <p:txBody>
          <a:bodyPr>
            <a:normAutofit/>
          </a:bodyPr>
          <a:lstStyle/>
          <a:p>
            <a:pPr algn="just"/>
            <a:r>
              <a:rPr lang="bs-Latn-BA" sz="2400" dirty="0"/>
              <a:t>Tako veliki izbor alata iz ove kategorije omogućava najčitljiviju sliku mnogih različitih tipova podataka</a:t>
            </a:r>
            <a:r>
              <a:rPr lang="pl-PL" sz="2400" dirty="0"/>
              <a:t>;</a:t>
            </a:r>
          </a:p>
          <a:p>
            <a:pPr algn="just"/>
            <a:r>
              <a:rPr lang="bs-Latn-BA" sz="2400" dirty="0"/>
              <a:t>Drugi način da se jasno vizualizuju brojevi u tabeli je preko </a:t>
            </a:r>
            <a:r>
              <a:rPr lang="bs-Latn-BA" sz="2400" dirty="0">
                <a:solidFill>
                  <a:srgbClr val="1065AB"/>
                </a:solidFill>
              </a:rPr>
              <a:t>zaokretnih tabela(pivot tabela)</a:t>
            </a:r>
            <a:r>
              <a:rPr lang="en-US" sz="2400" dirty="0"/>
              <a:t>- </a:t>
            </a:r>
            <a:r>
              <a:rPr lang="bs-Latn-BA" sz="2400" dirty="0"/>
              <a:t>analitičkog alata u kojem može slobodno da se preuredi informacije sadržane u njima</a:t>
            </a:r>
            <a:r>
              <a:rPr lang="pl-PL" sz="2400" dirty="0"/>
              <a:t>;</a:t>
            </a:r>
          </a:p>
          <a:p>
            <a:pPr algn="just"/>
            <a:r>
              <a:rPr lang="bs-Latn-BA" sz="2400" dirty="0"/>
              <a:t>Zahvaljujući upotrebi pivot tabele, moguće je slobodno rekonstruisati redove i kolone tako da dobijeni oblik tabele bude jasniji ili jasnije ukazuje na specifične podatke koje korisnik želi da istakne </a:t>
            </a:r>
            <a:r>
              <a:rPr lang="pl-PL" sz="2400" dirty="0"/>
              <a:t>;</a:t>
            </a:r>
          </a:p>
          <a:p>
            <a:pPr algn="just"/>
            <a:r>
              <a:rPr lang="bs-Latn-BA" sz="2400"/>
              <a:t>Poznavanje ove funkcije tabele je od suštinskog značaja za kreiranje rezimea i izveštaja</a:t>
            </a:r>
            <a:r>
              <a:rPr lang="pl-PL" sz="2400"/>
              <a:t>.</a:t>
            </a:r>
            <a:endParaRPr lang="pl-PL" sz="24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XBlue.pl, 2023</a:t>
            </a:r>
          </a:p>
        </p:txBody>
      </p:sp>
    </p:spTree>
    <p:extLst>
      <p:ext uri="{BB962C8B-B14F-4D97-AF65-F5344CB8AC3E}">
        <p14:creationId xmlns:p14="http://schemas.microsoft.com/office/powerpoint/2010/main" val="3804031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bs-Latn-BA" dirty="0"/>
              <a:t>Najčešće korišćene tabele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693855" y="1825625"/>
            <a:ext cx="10515600" cy="592378"/>
          </a:xfrm>
        </p:spPr>
        <p:txBody>
          <a:bodyPr>
            <a:normAutofit/>
          </a:bodyPr>
          <a:lstStyle/>
          <a:p>
            <a:r>
              <a:rPr lang="pl-PL" sz="3200" dirty="0"/>
              <a:t>Najpopularnije aplikacije za tabele</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https://zapier.com</a:t>
            </a:r>
          </a:p>
        </p:txBody>
      </p:sp>
      <p:pic>
        <p:nvPicPr>
          <p:cNvPr id="1026" name="Picture 2" descr="Microsoft Excel – Wikipedia, wolna encyklopedia">
            <a:extLst>
              <a:ext uri="{FF2B5EF4-FFF2-40B4-BE49-F238E27FC236}">
                <a16:creationId xmlns:a16="http://schemas.microsoft.com/office/drawing/2014/main" id="{20BE2011-6E79-607D-031E-DA97D616A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6267" y="2403000"/>
            <a:ext cx="1102315" cy="1025189"/>
          </a:xfrm>
          <a:prstGeom prst="rect">
            <a:avLst/>
          </a:prstGeom>
          <a:noFill/>
          <a:extLst>
            <a:ext uri="{909E8E84-426E-40DD-AFC4-6F175D3DCCD1}">
              <a14:hiddenFill xmlns:a14="http://schemas.microsoft.com/office/drawing/2010/main">
                <a:solidFill>
                  <a:srgbClr val="FFFFFF"/>
                </a:solidFill>
              </a14:hiddenFill>
            </a:ext>
          </a:extLst>
        </p:spPr>
      </p:pic>
      <p:pic>
        <p:nvPicPr>
          <p:cNvPr id="2" name="Obraz 1">
            <a:extLst>
              <a:ext uri="{FF2B5EF4-FFF2-40B4-BE49-F238E27FC236}">
                <a16:creationId xmlns:a16="http://schemas.microsoft.com/office/drawing/2014/main" id="{B207DF3A-57E7-937C-1114-F8AE0DA70E81}"/>
              </a:ext>
            </a:extLst>
          </p:cNvPr>
          <p:cNvPicPr>
            <a:picLocks noChangeAspect="1"/>
          </p:cNvPicPr>
          <p:nvPr/>
        </p:nvPicPr>
        <p:blipFill>
          <a:blip r:embed="rId3"/>
          <a:stretch>
            <a:fillRect/>
          </a:stretch>
        </p:blipFill>
        <p:spPr>
          <a:xfrm>
            <a:off x="8701896" y="2403000"/>
            <a:ext cx="1026000" cy="1026000"/>
          </a:xfrm>
          <a:prstGeom prst="rect">
            <a:avLst/>
          </a:prstGeom>
        </p:spPr>
      </p:pic>
      <p:pic>
        <p:nvPicPr>
          <p:cNvPr id="7" name="Obraz 6">
            <a:extLst>
              <a:ext uri="{FF2B5EF4-FFF2-40B4-BE49-F238E27FC236}">
                <a16:creationId xmlns:a16="http://schemas.microsoft.com/office/drawing/2014/main" id="{A7BFAB92-D48A-7C1C-098F-48F537C5A262}"/>
              </a:ext>
            </a:extLst>
          </p:cNvPr>
          <p:cNvPicPr>
            <a:picLocks noChangeAspect="1"/>
          </p:cNvPicPr>
          <p:nvPr/>
        </p:nvPicPr>
        <p:blipFill>
          <a:blip r:embed="rId4"/>
          <a:stretch>
            <a:fillRect/>
          </a:stretch>
        </p:blipFill>
        <p:spPr>
          <a:xfrm>
            <a:off x="10201210" y="2402189"/>
            <a:ext cx="1026000" cy="1026000"/>
          </a:xfrm>
          <a:prstGeom prst="rect">
            <a:avLst/>
          </a:prstGeom>
        </p:spPr>
      </p:pic>
      <p:pic>
        <p:nvPicPr>
          <p:cNvPr id="8" name="Obraz 7">
            <a:extLst>
              <a:ext uri="{FF2B5EF4-FFF2-40B4-BE49-F238E27FC236}">
                <a16:creationId xmlns:a16="http://schemas.microsoft.com/office/drawing/2014/main" id="{F9A8EEFA-E402-53C7-FB63-ED701C01D66E}"/>
              </a:ext>
            </a:extLst>
          </p:cNvPr>
          <p:cNvPicPr>
            <a:picLocks noChangeAspect="1"/>
          </p:cNvPicPr>
          <p:nvPr/>
        </p:nvPicPr>
        <p:blipFill>
          <a:blip r:embed="rId5"/>
          <a:stretch>
            <a:fillRect/>
          </a:stretch>
        </p:blipFill>
        <p:spPr>
          <a:xfrm>
            <a:off x="7316979" y="3627268"/>
            <a:ext cx="1026000" cy="1026000"/>
          </a:xfrm>
          <a:prstGeom prst="rect">
            <a:avLst/>
          </a:prstGeom>
        </p:spPr>
      </p:pic>
      <p:pic>
        <p:nvPicPr>
          <p:cNvPr id="9" name="Obraz 8">
            <a:extLst>
              <a:ext uri="{FF2B5EF4-FFF2-40B4-BE49-F238E27FC236}">
                <a16:creationId xmlns:a16="http://schemas.microsoft.com/office/drawing/2014/main" id="{065DC694-7FAC-6A79-83BD-5E1B9A5AA839}"/>
              </a:ext>
            </a:extLst>
          </p:cNvPr>
          <p:cNvPicPr>
            <a:picLocks noChangeAspect="1"/>
          </p:cNvPicPr>
          <p:nvPr/>
        </p:nvPicPr>
        <p:blipFill rotWithShape="1">
          <a:blip r:embed="rId6"/>
          <a:srcRect l="35604" t="19190" r="35697" b="21088"/>
          <a:stretch/>
        </p:blipFill>
        <p:spPr>
          <a:xfrm>
            <a:off x="8745323" y="3627268"/>
            <a:ext cx="939145" cy="1026000"/>
          </a:xfrm>
          <a:prstGeom prst="rect">
            <a:avLst/>
          </a:prstGeom>
        </p:spPr>
      </p:pic>
      <p:pic>
        <p:nvPicPr>
          <p:cNvPr id="10" name="Obraz 9">
            <a:extLst>
              <a:ext uri="{FF2B5EF4-FFF2-40B4-BE49-F238E27FC236}">
                <a16:creationId xmlns:a16="http://schemas.microsoft.com/office/drawing/2014/main" id="{CA2C247C-DCFB-022B-26B2-1B353233D257}"/>
              </a:ext>
            </a:extLst>
          </p:cNvPr>
          <p:cNvPicPr>
            <a:picLocks noChangeAspect="1"/>
          </p:cNvPicPr>
          <p:nvPr/>
        </p:nvPicPr>
        <p:blipFill>
          <a:blip r:embed="rId7"/>
          <a:stretch>
            <a:fillRect/>
          </a:stretch>
        </p:blipFill>
        <p:spPr>
          <a:xfrm>
            <a:off x="9910618" y="3627268"/>
            <a:ext cx="1824000" cy="1026000"/>
          </a:xfrm>
          <a:prstGeom prst="rect">
            <a:avLst/>
          </a:prstGeom>
        </p:spPr>
      </p:pic>
      <p:pic>
        <p:nvPicPr>
          <p:cNvPr id="11" name="Obraz 10">
            <a:extLst>
              <a:ext uri="{FF2B5EF4-FFF2-40B4-BE49-F238E27FC236}">
                <a16:creationId xmlns:a16="http://schemas.microsoft.com/office/drawing/2014/main" id="{DD8A44AF-7964-C7AC-8CAF-996DC87851F1}"/>
              </a:ext>
            </a:extLst>
          </p:cNvPr>
          <p:cNvPicPr>
            <a:picLocks noChangeAspect="1"/>
          </p:cNvPicPr>
          <p:nvPr/>
        </p:nvPicPr>
        <p:blipFill>
          <a:blip r:embed="rId8"/>
          <a:stretch>
            <a:fillRect/>
          </a:stretch>
        </p:blipFill>
        <p:spPr>
          <a:xfrm>
            <a:off x="7404311" y="4997225"/>
            <a:ext cx="1890568" cy="592378"/>
          </a:xfrm>
          <a:prstGeom prst="rect">
            <a:avLst/>
          </a:prstGeom>
        </p:spPr>
      </p:pic>
      <p:pic>
        <p:nvPicPr>
          <p:cNvPr id="12" name="Obraz 11">
            <a:extLst>
              <a:ext uri="{FF2B5EF4-FFF2-40B4-BE49-F238E27FC236}">
                <a16:creationId xmlns:a16="http://schemas.microsoft.com/office/drawing/2014/main" id="{32F7A269-9B5C-49F8-1BC0-74C2FA6C2D02}"/>
              </a:ext>
            </a:extLst>
          </p:cNvPr>
          <p:cNvPicPr>
            <a:picLocks noChangeAspect="1"/>
          </p:cNvPicPr>
          <p:nvPr/>
        </p:nvPicPr>
        <p:blipFill>
          <a:blip r:embed="rId9"/>
          <a:stretch>
            <a:fillRect/>
          </a:stretch>
        </p:blipFill>
        <p:spPr>
          <a:xfrm>
            <a:off x="10201210" y="4716832"/>
            <a:ext cx="1026000" cy="1026000"/>
          </a:xfrm>
          <a:prstGeom prst="rect">
            <a:avLst/>
          </a:prstGeom>
        </p:spPr>
      </p:pic>
      <p:sp>
        <p:nvSpPr>
          <p:cNvPr id="16" name="pole tekstowe 15">
            <a:extLst>
              <a:ext uri="{FF2B5EF4-FFF2-40B4-BE49-F238E27FC236}">
                <a16:creationId xmlns:a16="http://schemas.microsoft.com/office/drawing/2014/main" id="{85E675FF-0D92-0316-9AB2-D48A0E97C8A3}"/>
              </a:ext>
            </a:extLst>
          </p:cNvPr>
          <p:cNvSpPr txBox="1"/>
          <p:nvPr/>
        </p:nvSpPr>
        <p:spPr>
          <a:xfrm>
            <a:off x="693855" y="2365006"/>
            <a:ext cx="2557345"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pl-PL" sz="2400" dirty="0">
                <a:latin typeface="Tahoma" panose="020B0604030504040204" pitchFamily="34" charset="0"/>
                <a:ea typeface="Tahoma" panose="020B0604030504040204" pitchFamily="34" charset="0"/>
                <a:cs typeface="Tahoma" panose="020B0604030504040204" pitchFamily="34" charset="0"/>
              </a:rPr>
              <a:t>MS Excel;</a:t>
            </a:r>
            <a:endParaRPr lang="pl-PL" dirty="0"/>
          </a:p>
        </p:txBody>
      </p:sp>
      <p:sp>
        <p:nvSpPr>
          <p:cNvPr id="13" name="pole tekstowe 12">
            <a:extLst>
              <a:ext uri="{FF2B5EF4-FFF2-40B4-BE49-F238E27FC236}">
                <a16:creationId xmlns:a16="http://schemas.microsoft.com/office/drawing/2014/main" id="{769A60AA-C9AE-ED93-94EA-862EA599B227}"/>
              </a:ext>
            </a:extLst>
          </p:cNvPr>
          <p:cNvSpPr txBox="1"/>
          <p:nvPr/>
        </p:nvSpPr>
        <p:spPr>
          <a:xfrm>
            <a:off x="693853" y="2761960"/>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pl-PL" sz="2400" dirty="0">
                <a:latin typeface="Tahoma" panose="020B0604030504040204" pitchFamily="34" charset="0"/>
                <a:ea typeface="Tahoma" panose="020B0604030504040204" pitchFamily="34" charset="0"/>
                <a:cs typeface="Tahoma" panose="020B0604030504040204" pitchFamily="34" charset="0"/>
              </a:rPr>
              <a:t>Google </a:t>
            </a:r>
            <a:r>
              <a:rPr lang="pl-PL" sz="2400" dirty="0" err="1">
                <a:latin typeface="Tahoma" panose="020B0604030504040204" pitchFamily="34" charset="0"/>
                <a:ea typeface="Tahoma" panose="020B0604030504040204" pitchFamily="34" charset="0"/>
                <a:cs typeface="Tahoma" panose="020B0604030504040204" pitchFamily="34" charset="0"/>
              </a:rPr>
              <a:t>Sheets</a:t>
            </a:r>
            <a:r>
              <a:rPr lang="pl-PL"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14" name="pole tekstowe 13">
            <a:extLst>
              <a:ext uri="{FF2B5EF4-FFF2-40B4-BE49-F238E27FC236}">
                <a16:creationId xmlns:a16="http://schemas.microsoft.com/office/drawing/2014/main" id="{E2D0A357-2EB6-F7A5-BFCD-91380323BCA0}"/>
              </a:ext>
            </a:extLst>
          </p:cNvPr>
          <p:cNvSpPr txBox="1"/>
          <p:nvPr/>
        </p:nvSpPr>
        <p:spPr>
          <a:xfrm>
            <a:off x="693853" y="3165603"/>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pl-PL" sz="2400" dirty="0" err="1">
                <a:latin typeface="Tahoma" panose="020B0604030504040204" pitchFamily="34" charset="0"/>
                <a:ea typeface="Tahoma" panose="020B0604030504040204" pitchFamily="34" charset="0"/>
                <a:cs typeface="Tahoma" panose="020B0604030504040204" pitchFamily="34" charset="0"/>
              </a:rPr>
              <a:t>Zoho</a:t>
            </a:r>
            <a:r>
              <a:rPr lang="pl-PL" sz="2400" dirty="0">
                <a:latin typeface="Tahoma" panose="020B0604030504040204" pitchFamily="34" charset="0"/>
                <a:ea typeface="Tahoma" panose="020B0604030504040204" pitchFamily="34" charset="0"/>
                <a:cs typeface="Tahoma" panose="020B0604030504040204" pitchFamily="34" charset="0"/>
              </a:rPr>
              <a:t> </a:t>
            </a:r>
            <a:r>
              <a:rPr lang="pl-PL" sz="2400" dirty="0" err="1">
                <a:latin typeface="Tahoma" panose="020B0604030504040204" pitchFamily="34" charset="0"/>
                <a:ea typeface="Tahoma" panose="020B0604030504040204" pitchFamily="34" charset="0"/>
                <a:cs typeface="Tahoma" panose="020B0604030504040204" pitchFamily="34" charset="0"/>
              </a:rPr>
              <a:t>Sheet</a:t>
            </a:r>
            <a:r>
              <a:rPr lang="pl-PL"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15" name="pole tekstowe 14">
            <a:extLst>
              <a:ext uri="{FF2B5EF4-FFF2-40B4-BE49-F238E27FC236}">
                <a16:creationId xmlns:a16="http://schemas.microsoft.com/office/drawing/2014/main" id="{3BD1BB3A-1AF5-6D5B-596F-FEB7372AC24E}"/>
              </a:ext>
            </a:extLst>
          </p:cNvPr>
          <p:cNvSpPr txBox="1"/>
          <p:nvPr/>
        </p:nvSpPr>
        <p:spPr>
          <a:xfrm>
            <a:off x="693853" y="3581709"/>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pl-PL" sz="2400" dirty="0" err="1">
                <a:latin typeface="Tahoma" panose="020B0604030504040204" pitchFamily="34" charset="0"/>
                <a:ea typeface="Tahoma" panose="020B0604030504040204" pitchFamily="34" charset="0"/>
                <a:cs typeface="Tahoma" panose="020B0604030504040204" pitchFamily="34" charset="0"/>
              </a:rPr>
              <a:t>LibreOffice</a:t>
            </a:r>
            <a:r>
              <a:rPr lang="pl-PL" sz="2400" dirty="0">
                <a:latin typeface="Tahoma" panose="020B0604030504040204" pitchFamily="34" charset="0"/>
                <a:ea typeface="Tahoma" panose="020B0604030504040204" pitchFamily="34" charset="0"/>
                <a:cs typeface="Tahoma" panose="020B0604030504040204" pitchFamily="34" charset="0"/>
              </a:rPr>
              <a:t> </a:t>
            </a:r>
            <a:r>
              <a:rPr lang="pl-PL" sz="2400" dirty="0" err="1">
                <a:latin typeface="Tahoma" panose="020B0604030504040204" pitchFamily="34" charset="0"/>
                <a:ea typeface="Tahoma" panose="020B0604030504040204" pitchFamily="34" charset="0"/>
                <a:cs typeface="Tahoma" panose="020B0604030504040204" pitchFamily="34" charset="0"/>
              </a:rPr>
              <a:t>Calc</a:t>
            </a:r>
            <a:r>
              <a:rPr lang="pl-PL"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17" name="pole tekstowe 16">
            <a:extLst>
              <a:ext uri="{FF2B5EF4-FFF2-40B4-BE49-F238E27FC236}">
                <a16:creationId xmlns:a16="http://schemas.microsoft.com/office/drawing/2014/main" id="{A401FD70-EB6A-91C3-5911-F75260EE7DE4}"/>
              </a:ext>
            </a:extLst>
          </p:cNvPr>
          <p:cNvSpPr txBox="1"/>
          <p:nvPr/>
        </p:nvSpPr>
        <p:spPr>
          <a:xfrm>
            <a:off x="693852" y="3985352"/>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pl-PL" sz="2400" dirty="0" err="1">
                <a:latin typeface="Tahoma" panose="020B0604030504040204" pitchFamily="34" charset="0"/>
                <a:ea typeface="Tahoma" panose="020B0604030504040204" pitchFamily="34" charset="0"/>
                <a:cs typeface="Tahoma" panose="020B0604030504040204" pitchFamily="34" charset="0"/>
              </a:rPr>
              <a:t>CryptPad</a:t>
            </a:r>
            <a:r>
              <a:rPr lang="pl-PL" sz="2400" dirty="0">
                <a:latin typeface="Tahoma" panose="020B0604030504040204" pitchFamily="34" charset="0"/>
                <a:ea typeface="Tahoma" panose="020B0604030504040204" pitchFamily="34" charset="0"/>
                <a:cs typeface="Tahoma" panose="020B0604030504040204" pitchFamily="34" charset="0"/>
              </a:rPr>
              <a:t> </a:t>
            </a:r>
            <a:r>
              <a:rPr lang="pl-PL" sz="2400" dirty="0" err="1">
                <a:latin typeface="Tahoma" panose="020B0604030504040204" pitchFamily="34" charset="0"/>
                <a:ea typeface="Tahoma" panose="020B0604030504040204" pitchFamily="34" charset="0"/>
                <a:cs typeface="Tahoma" panose="020B0604030504040204" pitchFamily="34" charset="0"/>
              </a:rPr>
              <a:t>Sheet</a:t>
            </a:r>
            <a:r>
              <a:rPr lang="pl-PL"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18" name="pole tekstowe 17">
            <a:extLst>
              <a:ext uri="{FF2B5EF4-FFF2-40B4-BE49-F238E27FC236}">
                <a16:creationId xmlns:a16="http://schemas.microsoft.com/office/drawing/2014/main" id="{6B850308-AC73-2995-FD54-CAABD755E3F2}"/>
              </a:ext>
            </a:extLst>
          </p:cNvPr>
          <p:cNvSpPr txBox="1"/>
          <p:nvPr/>
        </p:nvSpPr>
        <p:spPr>
          <a:xfrm>
            <a:off x="693851" y="4361391"/>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pl-PL" sz="2400" dirty="0" err="1">
                <a:latin typeface="Tahoma" panose="020B0604030504040204" pitchFamily="34" charset="0"/>
                <a:ea typeface="Tahoma" panose="020B0604030504040204" pitchFamily="34" charset="0"/>
                <a:cs typeface="Tahoma" panose="020B0604030504040204" pitchFamily="34" charset="0"/>
              </a:rPr>
              <a:t>Smartsheet</a:t>
            </a:r>
            <a:r>
              <a:rPr lang="pl-PL"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19" name="pole tekstowe 18">
            <a:extLst>
              <a:ext uri="{FF2B5EF4-FFF2-40B4-BE49-F238E27FC236}">
                <a16:creationId xmlns:a16="http://schemas.microsoft.com/office/drawing/2014/main" id="{C2D35E85-2165-4D8B-DE29-DE77C684E551}"/>
              </a:ext>
            </a:extLst>
          </p:cNvPr>
          <p:cNvSpPr txBox="1"/>
          <p:nvPr/>
        </p:nvSpPr>
        <p:spPr>
          <a:xfrm>
            <a:off x="693850" y="4765034"/>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pl-PL" sz="2400" dirty="0" err="1">
                <a:latin typeface="Tahoma" panose="020B0604030504040204" pitchFamily="34" charset="0"/>
                <a:ea typeface="Tahoma" panose="020B0604030504040204" pitchFamily="34" charset="0"/>
                <a:cs typeface="Tahoma" panose="020B0604030504040204" pitchFamily="34" charset="0"/>
              </a:rPr>
              <a:t>Quip</a:t>
            </a:r>
            <a:r>
              <a:rPr lang="pl-PL"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22" name="pole tekstowe 21">
            <a:extLst>
              <a:ext uri="{FF2B5EF4-FFF2-40B4-BE49-F238E27FC236}">
                <a16:creationId xmlns:a16="http://schemas.microsoft.com/office/drawing/2014/main" id="{80D6183C-59D5-0F0A-9858-E5CD0AC8B6F0}"/>
              </a:ext>
            </a:extLst>
          </p:cNvPr>
          <p:cNvSpPr txBox="1"/>
          <p:nvPr/>
        </p:nvSpPr>
        <p:spPr>
          <a:xfrm>
            <a:off x="693850" y="5157843"/>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pl-PL" sz="2400" dirty="0" err="1">
                <a:latin typeface="Tahoma" panose="020B0604030504040204" pitchFamily="34" charset="0"/>
                <a:ea typeface="Tahoma" panose="020B0604030504040204" pitchFamily="34" charset="0"/>
                <a:cs typeface="Tahoma" panose="020B0604030504040204" pitchFamily="34" charset="0"/>
              </a:rPr>
              <a:t>Airtable</a:t>
            </a:r>
            <a:r>
              <a:rPr lang="pl-PL"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Tree>
    <p:extLst>
      <p:ext uri="{BB962C8B-B14F-4D97-AF65-F5344CB8AC3E}">
        <p14:creationId xmlns:p14="http://schemas.microsoft.com/office/powerpoint/2010/main" val="250975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1000"/>
                                        <p:tgtEl>
                                          <p:spTgt spid="19"/>
                                        </p:tgtEl>
                                      </p:cBhvr>
                                    </p:animEffect>
                                    <p:anim calcmode="lin" valueType="num">
                                      <p:cBhvr>
                                        <p:cTn id="80" dur="1000" fill="hold"/>
                                        <p:tgtEl>
                                          <p:spTgt spid="19"/>
                                        </p:tgtEl>
                                        <p:attrNameLst>
                                          <p:attrName>ppt_x</p:attrName>
                                        </p:attrNameLst>
                                      </p:cBhvr>
                                      <p:tavLst>
                                        <p:tav tm="0">
                                          <p:val>
                                            <p:strVal val="#ppt_x"/>
                                          </p:val>
                                        </p:tav>
                                        <p:tav tm="100000">
                                          <p:val>
                                            <p:strVal val="#ppt_x"/>
                                          </p:val>
                                        </p:tav>
                                      </p:tavLst>
                                    </p:anim>
                                    <p:anim calcmode="lin" valueType="num">
                                      <p:cBhvr>
                                        <p:cTn id="81" dur="1000" fill="hold"/>
                                        <p:tgtEl>
                                          <p:spTgt spid="19"/>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1000"/>
                                        <p:tgtEl>
                                          <p:spTgt spid="11"/>
                                        </p:tgtEl>
                                      </p:cBhvr>
                                    </p:animEffect>
                                    <p:anim calcmode="lin" valueType="num">
                                      <p:cBhvr>
                                        <p:cTn id="85" dur="1000" fill="hold"/>
                                        <p:tgtEl>
                                          <p:spTgt spid="11"/>
                                        </p:tgtEl>
                                        <p:attrNameLst>
                                          <p:attrName>ppt_x</p:attrName>
                                        </p:attrNameLst>
                                      </p:cBhvr>
                                      <p:tavLst>
                                        <p:tav tm="0">
                                          <p:val>
                                            <p:strVal val="#ppt_x"/>
                                          </p:val>
                                        </p:tav>
                                        <p:tav tm="100000">
                                          <p:val>
                                            <p:strVal val="#ppt_x"/>
                                          </p:val>
                                        </p:tav>
                                      </p:tavLst>
                                    </p:anim>
                                    <p:anim calcmode="lin" valueType="num">
                                      <p:cBhvr>
                                        <p:cTn id="8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1000"/>
                                        <p:tgtEl>
                                          <p:spTgt spid="22"/>
                                        </p:tgtEl>
                                      </p:cBhvr>
                                    </p:animEffect>
                                    <p:anim calcmode="lin" valueType="num">
                                      <p:cBhvr>
                                        <p:cTn id="92" dur="1000" fill="hold"/>
                                        <p:tgtEl>
                                          <p:spTgt spid="22"/>
                                        </p:tgtEl>
                                        <p:attrNameLst>
                                          <p:attrName>ppt_x</p:attrName>
                                        </p:attrNameLst>
                                      </p:cBhvr>
                                      <p:tavLst>
                                        <p:tav tm="0">
                                          <p:val>
                                            <p:strVal val="#ppt_x"/>
                                          </p:val>
                                        </p:tav>
                                        <p:tav tm="100000">
                                          <p:val>
                                            <p:strVal val="#ppt_x"/>
                                          </p:val>
                                        </p:tav>
                                      </p:tavLst>
                                    </p:anim>
                                    <p:anim calcmode="lin" valueType="num">
                                      <p:cBhvr>
                                        <p:cTn id="93" dur="1000" fill="hold"/>
                                        <p:tgtEl>
                                          <p:spTgt spid="22"/>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fade">
                                      <p:cBhvr>
                                        <p:cTn id="96" dur="1000"/>
                                        <p:tgtEl>
                                          <p:spTgt spid="12"/>
                                        </p:tgtEl>
                                      </p:cBhvr>
                                    </p:animEffect>
                                    <p:anim calcmode="lin" valueType="num">
                                      <p:cBhvr>
                                        <p:cTn id="97" dur="1000" fill="hold"/>
                                        <p:tgtEl>
                                          <p:spTgt spid="12"/>
                                        </p:tgtEl>
                                        <p:attrNameLst>
                                          <p:attrName>ppt_x</p:attrName>
                                        </p:attrNameLst>
                                      </p:cBhvr>
                                      <p:tavLst>
                                        <p:tav tm="0">
                                          <p:val>
                                            <p:strVal val="#ppt_x"/>
                                          </p:val>
                                        </p:tav>
                                        <p:tav tm="100000">
                                          <p:val>
                                            <p:strVal val="#ppt_x"/>
                                          </p:val>
                                        </p:tav>
                                      </p:tavLst>
                                    </p:anim>
                                    <p:anim calcmode="lin" valueType="num">
                                      <p:cBhvr>
                                        <p:cTn id="9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14" grpId="0"/>
      <p:bldP spid="15" grpId="0"/>
      <p:bldP spid="17" grpId="0"/>
      <p:bldP spid="18" grpId="0"/>
      <p:bldP spid="19"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bs-Latn-BA" dirty="0"/>
              <a:t>Najčešće korišćene tabele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693855" y="1825625"/>
            <a:ext cx="10515600" cy="3838328"/>
          </a:xfrm>
        </p:spPr>
        <p:txBody>
          <a:bodyPr>
            <a:normAutofit fontScale="92500" lnSpcReduction="20000"/>
          </a:bodyPr>
          <a:lstStyle/>
          <a:p>
            <a:pPr algn="just"/>
            <a:r>
              <a:rPr lang="bs-Latn-BA" sz="3200" dirty="0"/>
              <a:t>Najpopularnija i najčešće korišćena tabela u preduzećima je </a:t>
            </a:r>
            <a:r>
              <a:rPr lang="en-US" sz="3200" dirty="0">
                <a:solidFill>
                  <a:srgbClr val="1065AB"/>
                </a:solidFill>
              </a:rPr>
              <a:t>Excel, </a:t>
            </a:r>
            <a:r>
              <a:rPr lang="bs-Latn-BA" sz="3200" dirty="0">
                <a:solidFill>
                  <a:srgbClr val="1065AB"/>
                </a:solidFill>
              </a:rPr>
              <a:t>koja je deo </a:t>
            </a:r>
            <a:r>
              <a:rPr lang="en-US" sz="3200" dirty="0">
                <a:solidFill>
                  <a:srgbClr val="1065AB"/>
                </a:solidFill>
              </a:rPr>
              <a:t>Microsoft Office pa</a:t>
            </a:r>
            <a:r>
              <a:rPr lang="bs-Latn-BA" sz="3200" dirty="0">
                <a:solidFill>
                  <a:srgbClr val="1065AB"/>
                </a:solidFill>
              </a:rPr>
              <a:t>keta</a:t>
            </a:r>
            <a:r>
              <a:rPr lang="pl-PL" sz="3200" dirty="0"/>
              <a:t>;</a:t>
            </a:r>
            <a:r>
              <a:rPr lang="en-US" sz="3200" dirty="0"/>
              <a:t> </a:t>
            </a:r>
            <a:endParaRPr lang="pl-PL" sz="3200" dirty="0"/>
          </a:p>
          <a:p>
            <a:pPr algn="just"/>
            <a:r>
              <a:rPr lang="bs-Latn-BA" sz="3200" dirty="0"/>
              <a:t>Nudi veoma širok spektar alata i stalno se ažurira i poboljšava</a:t>
            </a:r>
            <a:r>
              <a:rPr lang="pl-PL" sz="3200" dirty="0"/>
              <a:t>;</a:t>
            </a:r>
          </a:p>
          <a:p>
            <a:pPr algn="just"/>
            <a:r>
              <a:rPr lang="bs-Latn-BA" sz="3200" dirty="0"/>
              <a:t>Pošto je to plaćeni alat</a:t>
            </a:r>
            <a:r>
              <a:rPr lang="en-US" sz="3200" dirty="0"/>
              <a:t>, </a:t>
            </a:r>
            <a:r>
              <a:rPr lang="en-US" sz="3200" dirty="0">
                <a:solidFill>
                  <a:srgbClr val="1065AB"/>
                </a:solidFill>
              </a:rPr>
              <a:t>Libre Office </a:t>
            </a:r>
            <a:r>
              <a:rPr lang="bs-Latn-BA" sz="3200" dirty="0"/>
              <a:t>tabela</a:t>
            </a:r>
            <a:r>
              <a:rPr lang="en-US" sz="3200" dirty="0"/>
              <a:t> </a:t>
            </a:r>
            <a:r>
              <a:rPr lang="en-US" sz="3200" dirty="0">
                <a:solidFill>
                  <a:srgbClr val="1065AB"/>
                </a:solidFill>
              </a:rPr>
              <a:t>Calc</a:t>
            </a:r>
            <a:r>
              <a:rPr lang="en-US" sz="3200" dirty="0"/>
              <a:t> </a:t>
            </a:r>
            <a:r>
              <a:rPr lang="bs-Latn-BA" sz="3200" dirty="0"/>
              <a:t>se takođe često koristi kao alternativa</a:t>
            </a:r>
            <a:r>
              <a:rPr lang="en-US" sz="3200" dirty="0"/>
              <a:t> Excel</a:t>
            </a:r>
            <a:r>
              <a:rPr lang="bs-Latn-BA" sz="3200" dirty="0"/>
              <a:t>-u</a:t>
            </a:r>
            <a:r>
              <a:rPr lang="pl-PL" sz="3200" dirty="0"/>
              <a:t>;</a:t>
            </a:r>
          </a:p>
          <a:p>
            <a:pPr algn="just"/>
            <a:r>
              <a:rPr lang="bs-Latn-BA" sz="3200" dirty="0"/>
              <a:t>Ovaj program je veoma sličan </a:t>
            </a:r>
            <a:r>
              <a:rPr lang="en-US" sz="3200" dirty="0"/>
              <a:t>Microsoft Office </a:t>
            </a:r>
            <a:r>
              <a:rPr lang="bs-Latn-BA" sz="3200" dirty="0"/>
              <a:t>proizvodu</a:t>
            </a:r>
            <a:r>
              <a:rPr lang="en-US" sz="3200" dirty="0"/>
              <a:t>, </a:t>
            </a:r>
            <a:r>
              <a:rPr lang="bs-Latn-BA" sz="3200" dirty="0"/>
              <a:t>ali mu nedostaju neke naprednije funkcionalnosti, zbog čega je veća verovatnoća da će ga koristiti u lične svrhe i to najčešće studenti</a:t>
            </a:r>
            <a:r>
              <a:rPr lang="pl-PL" sz="3200"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XBlue.pl, 2023</a:t>
            </a:r>
          </a:p>
        </p:txBody>
      </p:sp>
    </p:spTree>
    <p:extLst>
      <p:ext uri="{BB962C8B-B14F-4D97-AF65-F5344CB8AC3E}">
        <p14:creationId xmlns:p14="http://schemas.microsoft.com/office/powerpoint/2010/main" val="378761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Rezime</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bs-Latn-BA" sz="2000" dirty="0"/>
              <a:t>Logistika je proces fizičkog toka robe/usluga i informacija koje prate ove procese</a:t>
            </a:r>
            <a:r>
              <a:rPr lang="pl-PL" sz="2000" dirty="0"/>
              <a:t>;</a:t>
            </a:r>
          </a:p>
          <a:p>
            <a:r>
              <a:rPr lang="bs-Latn-BA" sz="2000" dirty="0"/>
              <a:t>Tabela je računarski program koji se koristi za obavljanje različitih vrsta proračuna, često veoma složenih</a:t>
            </a:r>
            <a:r>
              <a:rPr lang="pl-PL" sz="2000" dirty="0"/>
              <a:t>;</a:t>
            </a:r>
          </a:p>
          <a:p>
            <a:r>
              <a:rPr lang="bs-Latn-BA" sz="2000" dirty="0"/>
              <a:t>Tabele se koriste za predstavljanje podataka, uglavnom numeričkih pomoću tabela i grafikona koji mogu biti zaista korisni u upravljanju podacima logističkih procesa i procesa lanca snabdevanja</a:t>
            </a:r>
            <a:r>
              <a:rPr lang="pl-PL" sz="2000" dirty="0"/>
              <a:t>;</a:t>
            </a:r>
          </a:p>
          <a:p>
            <a:r>
              <a:rPr lang="bs-Latn-BA" sz="2000" dirty="0"/>
              <a:t>Postoji mnogo jednostavnih tabela alata za analizu podataka koji se mogu koristiti za upravljanje logističkim podacima</a:t>
            </a:r>
            <a:r>
              <a:rPr lang="pl-PL" sz="2000" dirty="0"/>
              <a:t>;</a:t>
            </a:r>
          </a:p>
          <a:p>
            <a:r>
              <a:rPr lang="bs-Latn-BA" sz="2000" dirty="0"/>
              <a:t>Jedna od najčešće korišćenih tabela je</a:t>
            </a:r>
            <a:r>
              <a:rPr lang="en-US" sz="2000" dirty="0"/>
              <a:t> MS Excel</a:t>
            </a:r>
            <a:r>
              <a:rPr lang="pl-PL" sz="2000" dirty="0"/>
              <a:t>.</a:t>
            </a:r>
          </a:p>
          <a:p>
            <a:endParaRPr lang="pl-PL" sz="2000" dirty="0"/>
          </a:p>
        </p:txBody>
      </p:sp>
    </p:spTree>
    <p:extLst>
      <p:ext uri="{BB962C8B-B14F-4D97-AF65-F5344CB8AC3E}">
        <p14:creationId xmlns:p14="http://schemas.microsoft.com/office/powerpoint/2010/main" val="3298298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a:t>Hvala na pažnji!</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Osnovne informacije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949022" y="1509836"/>
            <a:ext cx="6053174" cy="3838328"/>
          </a:xfrm>
        </p:spPr>
        <p:txBody>
          <a:bodyPr>
            <a:noAutofit/>
          </a:bodyPr>
          <a:lstStyle/>
          <a:p>
            <a:pPr algn="just"/>
            <a:r>
              <a:rPr lang="pl-PL" dirty="0"/>
              <a:t>Upravljanje podacima:</a:t>
            </a:r>
          </a:p>
          <a:p>
            <a:pPr lvl="1" algn="just"/>
            <a:r>
              <a:rPr lang="bs-Latn-BA" dirty="0">
                <a:solidFill>
                  <a:srgbClr val="1065AB"/>
                </a:solidFill>
              </a:rPr>
              <a:t>Podaci</a:t>
            </a:r>
            <a:r>
              <a:rPr lang="en-US" dirty="0"/>
              <a:t> </a:t>
            </a:r>
            <a:r>
              <a:rPr lang="bs-Latn-BA" dirty="0"/>
              <a:t>su resurs koji se tretira kao imovina preduzeća, koji nije samo od operativnog ili taktičkog značaja, omogućavajući efikasno rukovanje njegovim tekućim aktivnostima, već je sve strateški, omogućava razvoj i prati sve veću konkurenciju na tržištu.</a:t>
            </a:r>
            <a:r>
              <a:rPr lang="en-US" dirty="0"/>
              <a:t> </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2010</a:t>
            </a:r>
          </a:p>
        </p:txBody>
      </p:sp>
      <p:pic>
        <p:nvPicPr>
          <p:cNvPr id="26" name="Obraz 25" descr="Lupa przedstawiająca spadek wydajności">
            <a:extLst>
              <a:ext uri="{FF2B5EF4-FFF2-40B4-BE49-F238E27FC236}">
                <a16:creationId xmlns:a16="http://schemas.microsoft.com/office/drawing/2014/main" id="{B7A5A748-F514-AB41-9729-3E7BAF6D5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96" y="1688976"/>
            <a:ext cx="5221346" cy="3480047"/>
          </a:xfrm>
          <a:prstGeom prst="rect">
            <a:avLst/>
          </a:prstGeom>
        </p:spPr>
      </p:pic>
    </p:spTree>
    <p:extLst>
      <p:ext uri="{BB962C8B-B14F-4D97-AF65-F5344CB8AC3E}">
        <p14:creationId xmlns:p14="http://schemas.microsoft.com/office/powerpoint/2010/main" val="4178975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Osnovne informacije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853529"/>
            <a:ext cx="6053174" cy="3150941"/>
          </a:xfrm>
        </p:spPr>
        <p:txBody>
          <a:bodyPr>
            <a:noAutofit/>
          </a:bodyPr>
          <a:lstStyle/>
          <a:p>
            <a:pPr algn="just"/>
            <a:r>
              <a:rPr lang="pl-PL" dirty="0"/>
              <a:t>Upravljanje podacima:</a:t>
            </a:r>
          </a:p>
          <a:p>
            <a:pPr lvl="1" algn="just"/>
            <a:r>
              <a:rPr lang="bs-Latn-BA" dirty="0"/>
              <a:t>Savremne organizacije </a:t>
            </a:r>
            <a:r>
              <a:rPr lang="en-US" dirty="0"/>
              <a:t>(</a:t>
            </a:r>
            <a:r>
              <a:rPr lang="bs-Latn-BA" dirty="0"/>
              <a:t>preduzeća</a:t>
            </a:r>
            <a:r>
              <a:rPr lang="en-US" dirty="0"/>
              <a:t>, </a:t>
            </a:r>
            <a:r>
              <a:rPr lang="en-US" dirty="0" err="1"/>
              <a:t>institu</a:t>
            </a:r>
            <a:r>
              <a:rPr lang="bs-Latn-BA" dirty="0"/>
              <a:t>cije</a:t>
            </a:r>
            <a:r>
              <a:rPr lang="en-US" dirty="0"/>
              <a:t>) </a:t>
            </a:r>
            <a:r>
              <a:rPr lang="bs-Latn-BA" dirty="0"/>
              <a:t>deluju u sve </a:t>
            </a:r>
            <a:r>
              <a:rPr lang="bs-Latn-BA" dirty="0">
                <a:solidFill>
                  <a:srgbClr val="1065AB"/>
                </a:solidFill>
              </a:rPr>
              <a:t>složenijem informacionom </a:t>
            </a:r>
            <a:r>
              <a:rPr lang="bs-Latn-BA" dirty="0"/>
              <a:t>okruženju sa dinamičnim razvojem sektora informacionih usluga</a:t>
            </a:r>
            <a:r>
              <a:rPr lang="pl-PL" dirty="0"/>
              <a:t>;</a:t>
            </a:r>
          </a:p>
          <a:p>
            <a:pPr lvl="1" algn="just"/>
            <a:r>
              <a:rPr lang="pl-PL" dirty="0"/>
              <a:t>Sve je</a:t>
            </a:r>
            <a:r>
              <a:rPr lang="en-US" dirty="0"/>
              <a:t> </a:t>
            </a:r>
            <a:r>
              <a:rPr lang="bs-Latn-BA" dirty="0">
                <a:solidFill>
                  <a:srgbClr val="1065AB"/>
                </a:solidFill>
              </a:rPr>
              <a:t>veći broj izvora </a:t>
            </a:r>
            <a:r>
              <a:rPr lang="bs-Latn-BA" dirty="0"/>
              <a:t>za dobijanje korisnih informacija.</a:t>
            </a:r>
            <a:r>
              <a:rPr lang="en-US" dirty="0"/>
              <a:t> </a:t>
            </a:r>
            <a:endParaRPr lang="pl-PL" dirty="0"/>
          </a:p>
        </p:txBody>
      </p:sp>
      <p:pic>
        <p:nvPicPr>
          <p:cNvPr id="3" name="Obraz 2" descr="Obraz zawierający zrzut ekranu, projekt graficzny, design&#10;&#10;Opis wygenerowany automatycznie">
            <a:extLst>
              <a:ext uri="{FF2B5EF4-FFF2-40B4-BE49-F238E27FC236}">
                <a16:creationId xmlns:a16="http://schemas.microsoft.com/office/drawing/2014/main" id="{C3866769-719A-6460-307D-07C06B800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232" y="1613659"/>
            <a:ext cx="5448148" cy="3630680"/>
          </a:xfrm>
          <a:prstGeom prst="rect">
            <a:avLst/>
          </a:prstGeom>
        </p:spPr>
      </p:pic>
      <p:sp>
        <p:nvSpPr>
          <p:cNvPr id="7" name="Symbol zastępczy zawartości 4">
            <a:extLst>
              <a:ext uri="{FF2B5EF4-FFF2-40B4-BE49-F238E27FC236}">
                <a16:creationId xmlns:a16="http://schemas.microsoft.com/office/drawing/2014/main" id="{A7E452E2-09C9-C3B7-54C4-BFB3BC79CC28}"/>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2010</a:t>
            </a:r>
          </a:p>
        </p:txBody>
      </p:sp>
    </p:spTree>
    <p:extLst>
      <p:ext uri="{BB962C8B-B14F-4D97-AF65-F5344CB8AC3E}">
        <p14:creationId xmlns:p14="http://schemas.microsoft.com/office/powerpoint/2010/main" val="367207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Osnovne informacije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949022" y="1509836"/>
            <a:ext cx="6053174" cy="3838328"/>
          </a:xfrm>
        </p:spPr>
        <p:txBody>
          <a:bodyPr>
            <a:noAutofit/>
          </a:bodyPr>
          <a:lstStyle/>
          <a:p>
            <a:pPr algn="just"/>
            <a:r>
              <a:rPr lang="pl-PL" dirty="0"/>
              <a:t>Upravljanje podacima:</a:t>
            </a:r>
          </a:p>
          <a:p>
            <a:pPr lvl="1" algn="just"/>
            <a:r>
              <a:rPr lang="bs-Latn-BA" dirty="0"/>
              <a:t>Utvrđivanje i jačanje posebnog karaktera informacije kao proizvodnog faktora</a:t>
            </a:r>
            <a:r>
              <a:rPr lang="en-US" dirty="0"/>
              <a:t>. </a:t>
            </a:r>
            <a:r>
              <a:rPr lang="bs-Latn-BA" dirty="0"/>
              <a:t>Podaci su poseban resurs zbog svojih specifičnih opštih svojstava</a:t>
            </a:r>
            <a:r>
              <a:rPr lang="en-US" dirty="0"/>
              <a:t>, </a:t>
            </a:r>
            <a:r>
              <a:rPr lang="bs-Latn-BA" dirty="0">
                <a:solidFill>
                  <a:srgbClr val="1065AB"/>
                </a:solidFill>
              </a:rPr>
              <a:t>odnosno nematerijalne prirode, podložnosti izobličavanju, itd., raznolikosti funkcija i velike raznolikosti.</a:t>
            </a:r>
            <a:endParaRPr lang="pl-PL" dirty="0"/>
          </a:p>
        </p:txBody>
      </p:sp>
      <p:pic>
        <p:nvPicPr>
          <p:cNvPr id="3" name="Obraz 2" descr="Obraz zawierający Grafika, logo, diagram, Czcionka&#10;&#10;Opis wygenerowany automatycznie">
            <a:extLst>
              <a:ext uri="{FF2B5EF4-FFF2-40B4-BE49-F238E27FC236}">
                <a16:creationId xmlns:a16="http://schemas.microsoft.com/office/drawing/2014/main" id="{19856350-F5F9-CD8E-7400-E7F05D7A6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861" y="1819921"/>
            <a:ext cx="4096418" cy="4096418"/>
          </a:xfrm>
          <a:prstGeom prst="rect">
            <a:avLst/>
          </a:prstGeom>
        </p:spPr>
      </p:pic>
      <p:sp>
        <p:nvSpPr>
          <p:cNvPr id="7" name="Symbol zastępczy zawartości 4">
            <a:extLst>
              <a:ext uri="{FF2B5EF4-FFF2-40B4-BE49-F238E27FC236}">
                <a16:creationId xmlns:a16="http://schemas.microsoft.com/office/drawing/2014/main" id="{EF4B9D22-B23D-3584-C546-2637BB5B63FC}"/>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2010</a:t>
            </a:r>
          </a:p>
        </p:txBody>
      </p:sp>
    </p:spTree>
    <p:extLst>
      <p:ext uri="{BB962C8B-B14F-4D97-AF65-F5344CB8AC3E}">
        <p14:creationId xmlns:p14="http://schemas.microsoft.com/office/powerpoint/2010/main" val="888625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Osnovne informacije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853529"/>
            <a:ext cx="6053174" cy="4192164"/>
          </a:xfrm>
        </p:spPr>
        <p:txBody>
          <a:bodyPr>
            <a:noAutofit/>
          </a:bodyPr>
          <a:lstStyle/>
          <a:p>
            <a:pPr algn="just"/>
            <a:r>
              <a:rPr lang="pl-PL" dirty="0"/>
              <a:t>Upravljanje podacima:</a:t>
            </a:r>
          </a:p>
          <a:p>
            <a:pPr lvl="1" algn="just"/>
            <a:r>
              <a:rPr lang="bs-Latn-BA" dirty="0"/>
              <a:t>Dinamičan razvoj </a:t>
            </a:r>
            <a:r>
              <a:rPr lang="bs-Latn-BA" dirty="0">
                <a:solidFill>
                  <a:srgbClr val="1065AB"/>
                </a:solidFill>
              </a:rPr>
              <a:t>informacionih tehnologija </a:t>
            </a:r>
            <a:r>
              <a:rPr lang="en-US" dirty="0">
                <a:solidFill>
                  <a:srgbClr val="1065AB"/>
                </a:solidFill>
              </a:rPr>
              <a:t> </a:t>
            </a:r>
            <a:r>
              <a:rPr lang="bs-Latn-BA" dirty="0"/>
              <a:t>i njihova primena   u praktičnoj implementaciji informacionih procesa</a:t>
            </a:r>
            <a:r>
              <a:rPr lang="pl-PL" dirty="0"/>
              <a:t>;</a:t>
            </a:r>
          </a:p>
          <a:p>
            <a:pPr lvl="1" algn="just"/>
            <a:r>
              <a:rPr lang="bs-Latn-BA" dirty="0"/>
              <a:t>Upotreba savremenih informacionih tehnologija u implementaciji informacionih procesa stvara specifične oblasti i probleme upravljanja i analize podataka za specifične tehnologije i usvojena detaljna</a:t>
            </a:r>
            <a:r>
              <a:rPr lang="en-US" dirty="0"/>
              <a:t> </a:t>
            </a:r>
            <a:r>
              <a:rPr lang="en-US" dirty="0">
                <a:solidFill>
                  <a:srgbClr val="1065AB"/>
                </a:solidFill>
              </a:rPr>
              <a:t>IT </a:t>
            </a:r>
            <a:r>
              <a:rPr lang="bs-Latn-BA" dirty="0">
                <a:solidFill>
                  <a:srgbClr val="1065AB"/>
                </a:solidFill>
              </a:rPr>
              <a:t>rešenja</a:t>
            </a:r>
            <a:r>
              <a:rPr lang="pl-PL" dirty="0"/>
              <a:t>.</a:t>
            </a:r>
          </a:p>
        </p:txBody>
      </p:sp>
      <p:pic>
        <p:nvPicPr>
          <p:cNvPr id="7" name="Obraz 6" descr="Obraz zawierający koło zębate, krąg, wyroby z metalu, design&#10;&#10;Opis wygenerowany automatycznie">
            <a:extLst>
              <a:ext uri="{FF2B5EF4-FFF2-40B4-BE49-F238E27FC236}">
                <a16:creationId xmlns:a16="http://schemas.microsoft.com/office/drawing/2014/main" id="{38D6A8F3-2CDD-A54A-95FB-02F4A8EE6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8603" y="1924850"/>
            <a:ext cx="5348089" cy="3008300"/>
          </a:xfrm>
          <a:prstGeom prst="rect">
            <a:avLst/>
          </a:prstGeom>
        </p:spPr>
      </p:pic>
      <p:sp>
        <p:nvSpPr>
          <p:cNvPr id="8" name="Symbol zastępczy zawartości 4">
            <a:extLst>
              <a:ext uri="{FF2B5EF4-FFF2-40B4-BE49-F238E27FC236}">
                <a16:creationId xmlns:a16="http://schemas.microsoft.com/office/drawing/2014/main" id="{89AA5BFD-DF59-88AD-8D90-97E9678B9A71}"/>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2010</a:t>
            </a:r>
          </a:p>
        </p:txBody>
      </p:sp>
    </p:spTree>
    <p:extLst>
      <p:ext uri="{BB962C8B-B14F-4D97-AF65-F5344CB8AC3E}">
        <p14:creationId xmlns:p14="http://schemas.microsoft.com/office/powerpoint/2010/main" val="521569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Analiza i upravljanje podacima</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853529"/>
            <a:ext cx="11273658" cy="4192164"/>
          </a:xfrm>
        </p:spPr>
        <p:txBody>
          <a:bodyPr>
            <a:noAutofit/>
          </a:bodyPr>
          <a:lstStyle/>
          <a:p>
            <a:pPr algn="just"/>
            <a:r>
              <a:rPr lang="bs-Latn-BA" dirty="0"/>
              <a:t>Analiza i upravljanje obuhvataju sledeće aktivnosti</a:t>
            </a:r>
            <a:r>
              <a:rPr lang="pl-PL" dirty="0"/>
              <a:t>:</a:t>
            </a:r>
          </a:p>
          <a:p>
            <a:pPr algn="just"/>
            <a:endParaRPr lang="pl-PL" dirty="0"/>
          </a:p>
          <a:p>
            <a:pPr lvl="1" algn="just"/>
            <a:r>
              <a:rPr lang="bs-Latn-BA" dirty="0"/>
              <a:t>Čini informativnu funkciju preduzeća, odnosno pribavljanje, čuvanje, obrada, deljenje i korišćenje informacija</a:t>
            </a:r>
            <a:r>
              <a:rPr lang="pl-PL" dirty="0"/>
              <a:t>;</a:t>
            </a:r>
          </a:p>
          <a:p>
            <a:pPr lvl="1" algn="just"/>
            <a:endParaRPr lang="en-US" dirty="0"/>
          </a:p>
          <a:p>
            <a:pPr lvl="1" algn="just"/>
            <a:r>
              <a:rPr lang="bs-Latn-BA" dirty="0"/>
              <a:t>U okviru planova </a:t>
            </a:r>
            <a:r>
              <a:rPr lang="en-US" dirty="0"/>
              <a:t>(</a:t>
            </a:r>
            <a:r>
              <a:rPr lang="bs-Latn-BA" dirty="0"/>
              <a:t>tehnoloških, organizacionih, ljudskih resursa</a:t>
            </a:r>
            <a:r>
              <a:rPr lang="en-US" dirty="0"/>
              <a:t>) </a:t>
            </a:r>
            <a:r>
              <a:rPr lang="bs-Latn-BA" dirty="0"/>
              <a:t>koji utiču na realizaciju ove funkcije</a:t>
            </a:r>
            <a:r>
              <a:rPr lang="pl-PL" dirty="0"/>
              <a:t>.</a:t>
            </a:r>
            <a:endParaRPr lang="en-US" dirty="0"/>
          </a:p>
          <a:p>
            <a:pPr lvl="1" algn="just"/>
            <a:endParaRPr lang="pl-PL"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2010</a:t>
            </a:r>
          </a:p>
        </p:txBody>
      </p:sp>
    </p:spTree>
    <p:extLst>
      <p:ext uri="{BB962C8B-B14F-4D97-AF65-F5344CB8AC3E}">
        <p14:creationId xmlns:p14="http://schemas.microsoft.com/office/powerpoint/2010/main" val="2058185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Kvalitativne karakteristike informacija</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853529"/>
            <a:ext cx="9942007" cy="4384711"/>
          </a:xfrm>
        </p:spPr>
        <p:txBody>
          <a:bodyPr>
            <a:noAutofit/>
          </a:bodyPr>
          <a:lstStyle/>
          <a:p>
            <a:pPr algn="just"/>
            <a:r>
              <a:rPr lang="bs-Latn-BA" dirty="0"/>
              <a:t>Karakteristike kvalitativnih informacija uključuju</a:t>
            </a:r>
            <a:r>
              <a:rPr lang="en-US" dirty="0"/>
              <a:t>:</a:t>
            </a:r>
            <a:endParaRPr lang="pl-PL" dirty="0"/>
          </a:p>
          <a:p>
            <a:pPr lvl="1" algn="just"/>
            <a:r>
              <a:rPr lang="en-US" dirty="0" err="1"/>
              <a:t>relativ</a:t>
            </a:r>
            <a:r>
              <a:rPr lang="bs-Latn-BA" dirty="0"/>
              <a:t>nost</a:t>
            </a:r>
            <a:r>
              <a:rPr lang="en-US" dirty="0"/>
              <a:t> – </a:t>
            </a:r>
            <a:r>
              <a:rPr lang="en-US" dirty="0" err="1"/>
              <a:t>informa</a:t>
            </a:r>
            <a:r>
              <a:rPr lang="bs-Latn-BA" dirty="0"/>
              <a:t>cija zadovoljava potrebe i važna je za primaoca</a:t>
            </a:r>
            <a:r>
              <a:rPr lang="pl-PL" dirty="0"/>
              <a:t>;</a:t>
            </a:r>
            <a:endParaRPr lang="en-US" dirty="0"/>
          </a:p>
          <a:p>
            <a:pPr lvl="1" algn="just"/>
            <a:r>
              <a:rPr lang="bs-Latn-BA" dirty="0"/>
              <a:t>tačnost</a:t>
            </a:r>
            <a:r>
              <a:rPr lang="en-US" dirty="0"/>
              <a:t> – </a:t>
            </a:r>
            <a:r>
              <a:rPr lang="en-US" dirty="0" err="1"/>
              <a:t>informa</a:t>
            </a:r>
            <a:r>
              <a:rPr lang="bs-Latn-BA" dirty="0"/>
              <a:t>cija je adekvatna nivou znanja koje predstavlja primalac, precizno i tačno održava i definiše temu</a:t>
            </a:r>
            <a:r>
              <a:rPr lang="pl-PL" dirty="0"/>
              <a:t>;</a:t>
            </a:r>
          </a:p>
          <a:p>
            <a:pPr lvl="1" algn="just"/>
            <a:r>
              <a:rPr lang="en-US" dirty="0"/>
              <a:t>up-to-date – </a:t>
            </a:r>
            <a:r>
              <a:rPr lang="bs-Latn-BA" dirty="0"/>
              <a:t>ažuran ciklus je u skladu sa sadržajem i tempom promena</a:t>
            </a:r>
            <a:r>
              <a:rPr lang="pl-PL" dirty="0"/>
              <a:t>;</a:t>
            </a:r>
            <a:endParaRPr lang="en-US" dirty="0"/>
          </a:p>
          <a:p>
            <a:pPr lvl="1" algn="just"/>
            <a:r>
              <a:rPr lang="bs-Latn-BA" dirty="0"/>
              <a:t>kompletnost</a:t>
            </a:r>
            <a:r>
              <a:rPr lang="en-US" dirty="0"/>
              <a:t> – </a:t>
            </a:r>
            <a:r>
              <a:rPr lang="bs-Latn-BA" dirty="0"/>
              <a:t>informacija sadrži optimalnu i dovoljnu količinu podataka za transformaciju informacije u specifično znanje, a njen nivo detaljnosti zavisi od potreba primaoca</a:t>
            </a:r>
            <a:r>
              <a:rPr lang="pl-PL" dirty="0"/>
              <a:t>;</a:t>
            </a:r>
            <a:endParaRPr lang="en-US"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2010</a:t>
            </a:r>
          </a:p>
        </p:txBody>
      </p:sp>
      <p:sp>
        <p:nvSpPr>
          <p:cNvPr id="3" name="Gwiazda: 5 punktów 2">
            <a:extLst>
              <a:ext uri="{FF2B5EF4-FFF2-40B4-BE49-F238E27FC236}">
                <a16:creationId xmlns:a16="http://schemas.microsoft.com/office/drawing/2014/main" id="{E9C5626A-08E9-B839-B3FE-C860DF23026B}"/>
              </a:ext>
            </a:extLst>
          </p:cNvPr>
          <p:cNvSpPr/>
          <p:nvPr/>
        </p:nvSpPr>
        <p:spPr>
          <a:xfrm>
            <a:off x="8327255" y="1342159"/>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Gwiazda: 5 punktów 5">
            <a:extLst>
              <a:ext uri="{FF2B5EF4-FFF2-40B4-BE49-F238E27FC236}">
                <a16:creationId xmlns:a16="http://schemas.microsoft.com/office/drawing/2014/main" id="{FCCACB4C-D9F6-D8B7-3ABE-EBEFE15DEDCB}"/>
              </a:ext>
            </a:extLst>
          </p:cNvPr>
          <p:cNvSpPr/>
          <p:nvPr/>
        </p:nvSpPr>
        <p:spPr>
          <a:xfrm>
            <a:off x="8941294" y="1342158"/>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Gwiazda: 5 punktów 7">
            <a:extLst>
              <a:ext uri="{FF2B5EF4-FFF2-40B4-BE49-F238E27FC236}">
                <a16:creationId xmlns:a16="http://schemas.microsoft.com/office/drawing/2014/main" id="{48DA9572-F287-CAD9-A561-3F5B8147B2FE}"/>
              </a:ext>
            </a:extLst>
          </p:cNvPr>
          <p:cNvSpPr/>
          <p:nvPr/>
        </p:nvSpPr>
        <p:spPr>
          <a:xfrm>
            <a:off x="9555333" y="1342158"/>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Gwiazda: 5 punktów 8">
            <a:extLst>
              <a:ext uri="{FF2B5EF4-FFF2-40B4-BE49-F238E27FC236}">
                <a16:creationId xmlns:a16="http://schemas.microsoft.com/office/drawing/2014/main" id="{530B6F70-D53E-4C70-4A12-6C2A7D1D643A}"/>
              </a:ext>
            </a:extLst>
          </p:cNvPr>
          <p:cNvSpPr/>
          <p:nvPr/>
        </p:nvSpPr>
        <p:spPr>
          <a:xfrm>
            <a:off x="10169372" y="1342157"/>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Gwiazda: 5 punktów 9">
            <a:extLst>
              <a:ext uri="{FF2B5EF4-FFF2-40B4-BE49-F238E27FC236}">
                <a16:creationId xmlns:a16="http://schemas.microsoft.com/office/drawing/2014/main" id="{FDA885AD-1C1F-4252-ABA7-8506AC4A7E95}"/>
              </a:ext>
            </a:extLst>
          </p:cNvPr>
          <p:cNvSpPr/>
          <p:nvPr/>
        </p:nvSpPr>
        <p:spPr>
          <a:xfrm>
            <a:off x="10783411" y="1342156"/>
            <a:ext cx="488271" cy="466079"/>
          </a:xfrm>
          <a:prstGeom prst="star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28147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Kvalitativne karakteristike informacija</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853528"/>
            <a:ext cx="10145503" cy="4526951"/>
          </a:xfrm>
        </p:spPr>
        <p:txBody>
          <a:bodyPr>
            <a:noAutofit/>
          </a:bodyPr>
          <a:lstStyle/>
          <a:p>
            <a:pPr algn="just"/>
            <a:r>
              <a:rPr lang="bs-Latn-BA" dirty="0"/>
              <a:t>Karakteristike kvalitativnih informacija uključuju</a:t>
            </a:r>
            <a:r>
              <a:rPr lang="en-US" dirty="0"/>
              <a:t>:</a:t>
            </a:r>
            <a:endParaRPr lang="pl-PL" dirty="0"/>
          </a:p>
          <a:p>
            <a:pPr lvl="1" algn="just"/>
            <a:r>
              <a:rPr lang="bs-Latn-BA" dirty="0"/>
              <a:t>konzistentnost</a:t>
            </a:r>
            <a:r>
              <a:rPr lang="en-US" dirty="0"/>
              <a:t> – </a:t>
            </a:r>
            <a:r>
              <a:rPr lang="bs-Latn-BA" dirty="0"/>
              <a:t>pojedinačni podaci se međusobno usklađuju, forma odgovara sadržaju, ažuriranje podataka je u skladu sa ciljevima</a:t>
            </a:r>
            <a:r>
              <a:rPr lang="pl-PL" dirty="0"/>
              <a:t>;</a:t>
            </a:r>
            <a:endParaRPr lang="en-US" dirty="0"/>
          </a:p>
          <a:p>
            <a:pPr lvl="1" algn="just"/>
            <a:r>
              <a:rPr lang="bs-Latn-BA" dirty="0"/>
              <a:t>prikladnost</a:t>
            </a:r>
            <a:r>
              <a:rPr lang="en-US" dirty="0"/>
              <a:t> – </a:t>
            </a:r>
            <a:r>
              <a:rPr lang="bs-Latn-BA" dirty="0"/>
              <a:t>odgovarajuće predstavljanje informacija i opis za prezentaciju, omogućavajući pravilno tumačenje</a:t>
            </a:r>
            <a:r>
              <a:rPr lang="pl-PL" dirty="0"/>
              <a:t>;</a:t>
            </a:r>
            <a:endParaRPr lang="en-US" dirty="0"/>
          </a:p>
          <a:p>
            <a:pPr lvl="1" algn="just"/>
            <a:r>
              <a:rPr lang="bs-Latn-BA" dirty="0"/>
              <a:t>dostupnost</a:t>
            </a:r>
            <a:r>
              <a:rPr lang="en-US" dirty="0"/>
              <a:t> – </a:t>
            </a:r>
            <a:r>
              <a:rPr lang="en-US" dirty="0" err="1"/>
              <a:t>informa</a:t>
            </a:r>
            <a:r>
              <a:rPr lang="bs-Latn-BA" dirty="0"/>
              <a:t>cija je dostupna sa bilo kog mesta u bilo koje vreme</a:t>
            </a:r>
            <a:r>
              <a:rPr lang="en-US" dirty="0"/>
              <a:t>,</a:t>
            </a:r>
          </a:p>
          <a:p>
            <a:pPr lvl="1" algn="just"/>
            <a:r>
              <a:rPr lang="bs-Latn-BA" dirty="0"/>
              <a:t>kredibilitet</a:t>
            </a:r>
            <a:r>
              <a:rPr lang="en-US" dirty="0"/>
              <a:t> – </a:t>
            </a:r>
            <a:r>
              <a:rPr lang="bs-Latn-BA" dirty="0"/>
              <a:t>informacija potvrđuje istinitost podataka i sadrži elemente koji obezbeđuju pouzdanost poruke</a:t>
            </a:r>
            <a:r>
              <a:rPr lang="pl-PL" dirty="0"/>
              <a:t>;</a:t>
            </a:r>
            <a:endParaRPr lang="en-US" dirty="0"/>
          </a:p>
          <a:p>
            <a:pPr lvl="1" algn="just"/>
            <a:r>
              <a:rPr lang="bs-Latn-BA" dirty="0"/>
              <a:t>kongruentna</a:t>
            </a:r>
            <a:r>
              <a:rPr lang="en-US" dirty="0"/>
              <a:t> – </a:t>
            </a:r>
            <a:r>
              <a:rPr lang="bs-Latn-BA" dirty="0"/>
              <a:t>informacija je u skladu sa drugim informacijama, interpretirana u odgovarajućem kontekstu, funkcionišući u poznatom komunikacijskom sistemu.</a:t>
            </a:r>
            <a:endParaRPr lang="en-US"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2010</a:t>
            </a:r>
          </a:p>
        </p:txBody>
      </p:sp>
      <p:sp>
        <p:nvSpPr>
          <p:cNvPr id="3" name="Gwiazda: 5 punktów 2">
            <a:extLst>
              <a:ext uri="{FF2B5EF4-FFF2-40B4-BE49-F238E27FC236}">
                <a16:creationId xmlns:a16="http://schemas.microsoft.com/office/drawing/2014/main" id="{983C5941-8211-C5E8-ED83-703525DC55C9}"/>
              </a:ext>
            </a:extLst>
          </p:cNvPr>
          <p:cNvSpPr/>
          <p:nvPr/>
        </p:nvSpPr>
        <p:spPr>
          <a:xfrm>
            <a:off x="8327255" y="1342159"/>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Gwiazda: 5 punktów 5">
            <a:extLst>
              <a:ext uri="{FF2B5EF4-FFF2-40B4-BE49-F238E27FC236}">
                <a16:creationId xmlns:a16="http://schemas.microsoft.com/office/drawing/2014/main" id="{10230766-5A51-E089-29A0-F20A8709F231}"/>
              </a:ext>
            </a:extLst>
          </p:cNvPr>
          <p:cNvSpPr/>
          <p:nvPr/>
        </p:nvSpPr>
        <p:spPr>
          <a:xfrm>
            <a:off x="8941294" y="1342158"/>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Gwiazda: 5 punktów 6">
            <a:extLst>
              <a:ext uri="{FF2B5EF4-FFF2-40B4-BE49-F238E27FC236}">
                <a16:creationId xmlns:a16="http://schemas.microsoft.com/office/drawing/2014/main" id="{033AF149-6BEA-C68D-CB0D-5566318854F9}"/>
              </a:ext>
            </a:extLst>
          </p:cNvPr>
          <p:cNvSpPr/>
          <p:nvPr/>
        </p:nvSpPr>
        <p:spPr>
          <a:xfrm>
            <a:off x="9555333" y="1342158"/>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Gwiazda: 5 punktów 7">
            <a:extLst>
              <a:ext uri="{FF2B5EF4-FFF2-40B4-BE49-F238E27FC236}">
                <a16:creationId xmlns:a16="http://schemas.microsoft.com/office/drawing/2014/main" id="{9B330B23-4EF7-8BAC-A3CE-43E85C31B582}"/>
              </a:ext>
            </a:extLst>
          </p:cNvPr>
          <p:cNvSpPr/>
          <p:nvPr/>
        </p:nvSpPr>
        <p:spPr>
          <a:xfrm>
            <a:off x="10169372" y="1342157"/>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Gwiazda: 5 punktów 8">
            <a:extLst>
              <a:ext uri="{FF2B5EF4-FFF2-40B4-BE49-F238E27FC236}">
                <a16:creationId xmlns:a16="http://schemas.microsoft.com/office/drawing/2014/main" id="{635B90FA-8551-2408-A284-D84F15FCD737}"/>
              </a:ext>
            </a:extLst>
          </p:cNvPr>
          <p:cNvSpPr/>
          <p:nvPr/>
        </p:nvSpPr>
        <p:spPr>
          <a:xfrm>
            <a:off x="10783411" y="1342156"/>
            <a:ext cx="488271" cy="466079"/>
          </a:xfrm>
          <a:prstGeom prst="star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94832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C50351A3-889A-4ED7-A39D-E94FD4516EBC}"/>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otalTime>2935</TotalTime>
  <Words>1559</Words>
  <Application>Microsoft Office PowerPoint</Application>
  <PresentationFormat>Widescreen</PresentationFormat>
  <Paragraphs>140</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Tahoma</vt:lpstr>
      <vt:lpstr>Motyw pakietu Office</vt:lpstr>
      <vt:lpstr>Napredno korišćenje tabele za analizu logističkih podataka</vt:lpstr>
      <vt:lpstr>Agenda</vt:lpstr>
      <vt:lpstr>Osnovne informacije</vt:lpstr>
      <vt:lpstr>Osnovne informacije</vt:lpstr>
      <vt:lpstr>Osnovne informacije</vt:lpstr>
      <vt:lpstr>Osnovne informacije</vt:lpstr>
      <vt:lpstr>Analiza i upravljanje podacima</vt:lpstr>
      <vt:lpstr>Kvalitativne karakteristike informacija</vt:lpstr>
      <vt:lpstr>Kvalitativne karakteristike informacija</vt:lpstr>
      <vt:lpstr>Značaj podataka za logistiku</vt:lpstr>
      <vt:lpstr>Značaj podataka za logistiku</vt:lpstr>
      <vt:lpstr>Definicije logistike</vt:lpstr>
      <vt:lpstr>Značaj podataka za logistiku</vt:lpstr>
      <vt:lpstr>Definicija podataka</vt:lpstr>
      <vt:lpstr>Definicija podataka</vt:lpstr>
      <vt:lpstr>Tabela i njene funkcije</vt:lpstr>
      <vt:lpstr>Najvažnije mogućnosti tabela</vt:lpstr>
      <vt:lpstr>Najvažniji alati koje pružaju tabele</vt:lpstr>
      <vt:lpstr>Najvažniji alati koje pružaju tabele</vt:lpstr>
      <vt:lpstr>Najvažniji alati koje pružaju tabele</vt:lpstr>
      <vt:lpstr>Najvažniji alati koje pružaju tabele</vt:lpstr>
      <vt:lpstr>Najčešće korišćene tabele</vt:lpstr>
      <vt:lpstr>Najčešće korišćene tabele</vt:lpstr>
      <vt:lpstr>Rezime</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ST 8/2021 - Mihajlović Sofija</cp:lastModifiedBy>
  <cp:revision>48</cp:revision>
  <dcterms:created xsi:type="dcterms:W3CDTF">2023-07-06T12:09:08Z</dcterms:created>
  <dcterms:modified xsi:type="dcterms:W3CDTF">2025-04-22T17:13:39Z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