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4" r:id="rId6"/>
    <p:sldId id="281" r:id="rId7"/>
    <p:sldId id="282" r:id="rId8"/>
    <p:sldId id="276" r:id="rId9"/>
    <p:sldId id="267" r:id="rId10"/>
    <p:sldId id="261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62" r:id="rId21"/>
    <p:sldId id="279" r:id="rId22"/>
    <p:sldId id="280" r:id="rId23"/>
    <p:sldId id="278" r:id="rId24"/>
    <p:sldId id="266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8-49C1-9875-9FB5428EF9AF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8-49C1-9875-9FB5428EF9AF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8-49C1-9875-9FB5428EF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445C-B641-0E85F3D5D70E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445C-B641-0E85F3D5D70E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445C-B641-0E85F3D5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PL!$G$24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8-4C9F-B82E-B0280BDD2D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8-4C9F-B82E-B0280BDD2D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8-4C9F-B82E-B0280BDD2D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PL!$B$25:$B$27</c:f>
              <c:strCache>
                <c:ptCount val="3"/>
                <c:pt idx="0">
                  <c:v>Dział 1</c:v>
                </c:pt>
                <c:pt idx="1">
                  <c:v>Dział 2</c:v>
                </c:pt>
                <c:pt idx="2">
                  <c:v>Dział 3</c:v>
                </c:pt>
              </c:strCache>
            </c:strRef>
          </c:cat>
          <c:val>
            <c:numRef>
              <c:f>PL!$G$25:$G$27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18-4C9F-B82E-B0280BDD2D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cat>
            <c:strRef>
              <c:f>Podsumowanie!$AD$3:$AO$3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Podsumowanie!$AD$4:$AO$4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E-4F07-A349-ADBD6DF96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Podsumowanie!$AR$3</c:f>
              <c:strCache>
                <c:ptCount val="1"/>
                <c:pt idx="0">
                  <c:v>Cena otwarcia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Podsumowanie!$AR$4:$AR$15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5-4ED3-BE2B-2AE20DCD25E9}"/>
            </c:ext>
          </c:extLst>
        </c:ser>
        <c:ser>
          <c:idx val="1"/>
          <c:order val="1"/>
          <c:tx>
            <c:strRef>
              <c:f>Podsumowanie!$AS$3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Podsumowanie!$AS$4:$AS$15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5-4ED3-BE2B-2AE20DCD25E9}"/>
            </c:ext>
          </c:extLst>
        </c:ser>
        <c:ser>
          <c:idx val="2"/>
          <c:order val="2"/>
          <c:tx>
            <c:strRef>
              <c:f>Podsumowanie!$AT$3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Podsumowanie!$AT$4:$AT$15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5-4ED3-BE2B-2AE20DCD25E9}"/>
            </c:ext>
          </c:extLst>
        </c:ser>
        <c:ser>
          <c:idx val="3"/>
          <c:order val="3"/>
          <c:tx>
            <c:strRef>
              <c:f>Podsumowanie!$AU$3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Podsumowanie!$AU$4:$AU$15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D5-4ED3-BE2B-2AE20DCD2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Podsumowanie!$AR$25</c:f>
              <c:strCache>
                <c:ptCount val="1"/>
                <c:pt idx="0">
                  <c:v>Dostawca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Podsumowanie!$AR$26:$AR$30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7-42EE-9FE5-089794B48589}"/>
            </c:ext>
          </c:extLst>
        </c:ser>
        <c:ser>
          <c:idx val="1"/>
          <c:order val="1"/>
          <c:tx>
            <c:strRef>
              <c:f>Podsumowanie!$AS$25</c:f>
              <c:strCache>
                <c:ptCount val="1"/>
                <c:pt idx="0">
                  <c:v>Dostawca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Podsumowanie!$AS$26:$AS$30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7-42EE-9FE5-089794B48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'[Analiza zwierzaków_zebranie zarządu.xlsx]Podsumowanie'!$AC$6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zarządu.xlsx]Podsumowanie'!$AD$6:$AO$6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'[Analiza zwierzaków_zebranie zarządu.xlsx]Podsumowanie'!$AC$7</c:f>
              <c:strCache>
                <c:ptCount val="1"/>
                <c:pt idx="0">
                  <c:v>Retnowność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zarządu.xlsx]Podsumowanie'!$AD$7:$AO$7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>
          <cx:tx>
            <cx:txData>
              <cx:f>Podsumowanie!$AR$34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2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'[Analiza zwierzaków_zebranie zarządu.xlsx]Podsumowanie'!$AU$52:$AU$56</cx:f>
        <cx:nf>'[Analiza zwierzaków_zebranie zarządu.xlsx]Podsumowanie'!$AU$51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'[Analiza zwierzaków_zebranie zarządu.xlsx]Podsumowanie'!$AV$52:$AV$56</cx:f>
        <cx:nf>'[Analiza zwierzaków_zebranie zarządu.xlsx]Podsumowanie'!$AV$51</cx:nf>
        <cx:lvl ptCount="5" formatCode="Standardowy" name="Wartość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>
          <cx:tx>
            <cx:txData>
              <cx:f>'[Analiza zwierzaków_zebranie zarządu.xlsx]Podsumowanie'!$AV$51</cx:f>
              <cx:v>Wartość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1HrZjuU2tuWvJPK5lRYpSiIL1/1ASjpznJiHfBEiYxBJzaREDY8X6J/o/p2u/+oddtlwulzuukA1
0BVAIhGh4ZDc3Gvi+Y+X+S8v1duz+TTXVWP/8jL/+FkOQ/eXH36wL/KtfrZfavViWtu+D19e2vqH
9v1dvbz98GqeJ9UUP2AfkR9e5LMZ3ubP//0/4G3FW3tsX54H1TZX45tZrt/sWA32T6794aVPz6+1
ahJlB6NeBvTj57/+r+p//w9bfv701gxqWG6X7u3Hz9/d9PnTD79/1d997KcKRjaMr/Bs6H8JAhQj
EgWfP1VtU/zt74h+YYzggPiU/fzzy2dePNfw3EOrv3z66//8aTTq7ZdrfzSen0bz/Ppq3qyF+fz0
/98//90cfvx8c/z86aUdm+Fj6QpYxR8/X7aVLZ8/f1K2FT9fEe3HDC7hVpjyD9+v+t/9ARbhd7f8
pjC/X7H/26W/q8uk3qqy7T6G+Oer8V+sDobq+CwmIfV/+vldkeIvmGAcMz/8pQK/qc7DPzumP6nQ
797xuyo9XP57Val+/ut//uuLRNgXGjLsxyj8oyJh/wuOfZ/56OerPvqDWp3+yZH9Sam+f8XvKnX6
N6tUNX57+1f3EvqCsU9RHEI1Pn6gDr8BPIy/sI8qxSH+9fLPIPubljr+M8P6kxr95vnfFeh49+/V
SjCT8V+OdYhFfhBj9l1hUPglIDhCAcZ/0Dj/zDj+vCB/m8bv68H//67HPyDH38qC7275r8oC/AVh
EsWIBb/S/2+aBbEvxPehKjT6via/kPQ/HscfF+OX574b8/9rzv/HeuBXxZQ8D8/pT1LrN5Lgz6/+
NEHQf7979DvF9t00f1nB3euPnxEDVPpVwH284m/P/QxCvyzTz8v76wNvz3b48TMmXxAJ45hGYeT7
IXDS50/T28cVBFcwZpRFIQkJ8hFUrWnNIEH/kS80iFjIaEAp1JvSz59sO35cAl7zfZC2MegPGgYh
PPXL3GAcS9E2vy7E337/1Iz1Zauawf74GdgQxEr3840fI419Qgn+wF8/JDQiAYXxdS/P16Cg4X70
32LkkSICuSlUPpy9eTiUpss09Q8G3biurwXxAoGDJWmmOMux3VdUcVTKNA7kBhVajOZ10GMSBOWu
xFp4Yc2XtuF5NG+jkWSuetLRqZivKrVTdODaIhHgVvjGF2W9bcogWdavMXom3kUeuQxVSCxuyEjk
87FSQo8d74fnTo5cj4yjBT/Xj2hY+WI9XlrKJ/LSR5brOk9d4Lhb7uVqeVHaY+l2Fj4hUIk3FMKN
faLrr/MQiDFYMtpdd/1DM+rrr3Vx2y2G0/mE2Y1qNsFwCJaSx6wSCsWio1eNvagnHoWaY7vx7CQQ
NjzCOmHm5HVXYbuNWZF4cRKHIc+9r011YniBQXSJHHTSxAtv48cOXorHs4uuGSl5kKjuuUWSE53l
43bIVdKGdt8bgZuR58wX1G/5KE/G2/R0Hxgq+mpn/acyPuhSJshcdysTk9bcBTXHZO/Qe2y3Q0N4
181vzrAs8ILrsQz3RJ6kMekytryxx3EO+RolZThxtzZpQwuuybgpcp/PRIQIihYi4Q/RwAnMUffl
pg4eGhNzg59wYUUc7PIiW6Y8CWg2KHvA8clhx0vyoOoXFvjcun0YV4liJV/bdVt707n3dmrtRRjE
XGLNfTbzYWa7NY+FlUrgxecFk2mjcl5FSqw+TnNTnTC+qskMRZiT2CbGD2Cs/k4FDFa34pXsk5bq
xG2X4GZikkcV3Zm8EMZWJ7JEohnXfVD3ws9PNLpZ4lxU9Zq40J3Y6PGoDPiEJ57n12yMxIhGbvua
y/LYkGTweK93iCmu6S1jyRzcBSS8dHK8WoMzCzohu0b4EpZqPM/mSLW7XAvDZTeISdXp2p+7oOAh
KY/1uvLeeLyl664z7auTWRxnCz3G5F7nV1IlqsiM2XnDJqBfieY1VXvXzNw0C6+gRSatOHXsGukh
nf0mWzDdWL2mXXVHS9g05ST0PKf+WohxzkU+GdEy7+A3BW+ahqu24lKbtAmYMH2x89TWdPIyMKNA
ck3HaE782uf+UoqyeI6DTTQmdrPk7jT4SU/vdR9w0tWaj7Pchkas7f0axWl/bLqI4yda5BdyngVW
HWxe6Nd25DOrD5VCmwo/m/U9wHd9BW9cLiczpbkts75Hm9qFB2rqTUhEhDyurCy5DGy2ml7QNW3Y
VgX0YLt+O0zT7TS8BjbiRTNvnXqgtE/IXG1iWW7a2Dx4pOa187nz97JDqTefVfNMWHP0+9vRbqie
uAphN5pKODt91eV+6F7k+i32W4Hzioc5bD32rQqu1qW6dibgC5lEDluqg/WO2rtcaW6qRfQzOUxq
yUo/3pfFTUhXPjYm61CVyhBvIcrQsEWdFd55QSeqSwolMPuqVRtVvztAotiHvWT2/lymTY2zoAt3
ZffNxoGQrsooaZKZuDREbF+4u4m4PZZD4uMr7fecBec6ktm8onQd15SE1Z4AXBSm37g1OOU2zvy8
4KQ0O6V9vnoHg4uIl2rSfFZ2m5v1m67HZIwfVxm1R2MnyudBPrsgjXTdp9o1jg9VgdMhZo1oUATt
MpRjhleS8zhChNugk3zKCeLWSB6wskjqzu5XFJ9CNtUXJIxup7nrNigPIh62y6Ux5a7pkBLEUSfW
9ZWsFeZ4ieYNCz1zaveeJ/DMKX70e/XiVCV56NGsYHO8x6G6xyBQN7rwXpiMDnFYVPvZwwcb5Xd1
WJpNE5smiUwVbpsQc9/Vu8W7WUqtRGWZS2lQJA3WGXae5VVHvYTYYEkjBUA+6z7z6fiG7Brytg4n
0YXlvCsZVWnE1E0J1NUrB/0RDCK3Lnpsl4ozXHe8GeRT3CPFA5+WME/1XmifbQHaayrGsitEE/aX
ZN160q2iYK7hVT6Pu54rVelkHFvh+lryuQtbQOLRZV4XzZxc4cozqTQJq9u9bOYyiYdFhKZGiezV
u+3FyEiXQgBRJXPV+rs+0m82XQZYwb5T23YZR+4tWIl+UT0fho0NH4b8aQY5z+lQ8nGqLknulbwl
Zb5ls3ld0th4Ml2lvlyXeeTVwurd4Kad1L6QtO9fsBqupoV8k6QgVywEBjelN25Go5SY4nncj53/
NiNgvb4HYMyXi9xX2TDYOI1lsSEmC6u4uxj7+B3ArecRMnRH1Qr4JqfrSvXx9WiqC4YA7BXrOK6G
8Yzy2G0Ce6r8atkovCJAb+rSdskzotYxNTO7K+em31fx8lW76Rte6jntVgqFdZHoHIL51rd2MhX/
2BkGc5dDRw/1vc3x3eqXKAl7ei3N4zBr6ABmAcSCZjv7gMlDLJftAkgSTgSag8iHvh6SGrcyces6
bJx29M5zDeVFAf3BzLSLUbCX0h8PWlU2myi+L+JYnrSK823uNADg8NLXxbjHQcstLA6vUaP345T4
hdECleY+bNvqJHv0MIWUJh7LQTOgeldZ02+ntF9swfNCrkJiNyRTRMiGztUFkOFFTgp5zlcdXmh0
YQaKeF+DQGJz/Rz2kROUtq9hP/rpRDCAFuzROfCECVmRNrI9BoErkqhamnQog+ns1+RmKcpwGzUd
MEgA9KL0KizsqR2rohsi83KjjU83fk8upk4Y7E+W57rzk8H6IZ+oDPfhEhAxDkMpSDdt59wWu3EG
PobblsQ3yh1zXdxHcVnz4UhNTIHyoiFb3cQ7qocLAzcDo1KX6SHoU5gdaMC+3cPsdKbjV7biGzL5
kSC6HkTkhmPoBUNm2XRkunUn1/Y7Hw9ZrZbbUrNnM9ILTNzGM8ElZMNJMOg2Q5hrvCV2T3OXTCAF
u3bmE5ARxi1ooUNYbbU5NsGO4mIzayqwmUXljQKkZUGTPrdiLLLKSV7U6w4Nz2uXTugQjWfbryJo
fF4DYoZTnBRtfybVvpJfJXqJ2kOA3gJ2ZnJjQDRUMANpb2h946k4A0dxNhbDJM91sSuaI/O9jVe+
R/qiHLqL2tXQJzK1Jc87nIzRpUP7YSmSrpO7qt13RZM5epNPLZ+aZusXig+IPC+h4XMx710QbnEw
JWWTbxe/4TU7VIP62gz1sxcYHtawecsMcIYX3pAhR0FTjKJDD0Y9LVWZ1VA9N3KzHqzXixjq69ri
UPbXIKHjyTy0oF0HtmZe9LXr5zSPLnpk95Zjc2m78jYaVtHD7vfrfdBH6eierDPXUp/nVXKbb6Oq
zkDncKpXHkgvGaDsDiSVIwQk8eU4+llE5sRO8hhPQdraPVqv26bkU4xT4vkH4h8i1N4SNGgeMnYJ
zimVxOcluggXltr+iXV14qNA6DBPWLhZPbb3zcKdWy60N3KFjrb2tis0NmifdtNhvvjhoxtLMYOc
qJvMIJATDB1cs9+B1p7plnTDpZpbgaCHGrYmJj/JoRP1es5xt3XhmhbxDstvco5hv67c1NwDXzHP
PfdhUzm9o/6VX3bpOEqeO5yY6EWWWTDO6Qy1quYBHMyJsiVZ59fShtyWYLhWwuX4NvodX1YwSaZK
Z2CxKJ6SiPCSpdociuLZmWzOL/0u5ApkZ3VyVS0oaU8x3ZTRg90YZEDaXK3yepw8Po53Hg55g0JA
ufs88kQBip+tQ1oB1eX1R8OgXaV0QnEuVnXu80G0zl1YU14sJFF1nJYx3dpwAV9VddyPi7OsYXk7
sslJbDjS6/3oGAdeTjQphK183uaRmDuaxu2uX+SlmgjXBYwChyBTo3SYFQfpotDORVLQ4KIIL1F7
2RFgO+/SL64puXRTBFbL30m27yd0ZOoJz7Xwlcn8YMPqQPiR3k8zSZxfJrakiZleI3XM40jU5orW
YAAcfGr+tZRlgmE9u3jKVG9B9ZaCrU0WkIEvXi4Kv7t25XITdReOzPsAgTeU8baxXaqDZudTmXp2
TjqCxUBPYzs+UK/dBPMh8A6x1FkvC9Bdj8BefFxWoaPLsgGHNlxIuiOq4J6O9pUf7H18gmbU0SpK
Z5K+XkVd662qH5fmAqF1B36nja/UOCd9qzkrvkYFCIIpPHT586iZALfponNgchifX2QovusLKQbX
ZwrcV48l4Qp2LW2hAo+hcXeEADfEQdYuZ4ymZFk8HmB5brpx14G9KIO9aUg2+qeiB0M4gc5dN2NU
JzndKuducXw7g/IJ5JSysOJBtA1GvfW8D9PALLj13Tjsl665tbVOKl3wioAbbWZhY5XOprsZPHKb
52ij1m9zH15gcPBzxipIFVaUNfMhhqEG6D4HlCByAFSzsIniIUXRtoRIYu68ZJ4PtT8mhbteBsmd
97LaKa0G0DXK5okEBzuxfjubMWkggsjVtkPdRus4M1HV87CS5yKoRUPry5kA20rLZXtu6qeJ0k1U
dDsPeqAv8Lme9LdWAbSjIk6XIj72TX2YdwGAF9LnAt/0dN3GctzE9riueRLKCNzEXTcvO88UuyUM
j3hnIrNhZN3HsXdYo1yw2hMVePjajWAh2xuAhczr7U2zVtzPUVLbOgOLcu/LYkcic9UBMQe0P9Z9
kxTl/QKJwtweFtQmfdGJ8DqMb0M7iA6XfFG44MtSPjJdHCppzmOZxYEvbNRt8nJMmQTWbfFV7B8R
6zb+kgsflYqrmHytKSw9ORvpnWLARlSQrPHiATzjcnKqTYrZpJqwTc90GvtCheHdHCrYrAOoSciE
iiLmUR28zrji8Qgltve4AqIp+oPMvdeFeunMGt429ErF6xUFC1nXberRJ+1fFcykYfs6R7d2fTQ6
2Gtagv69i/L3SnWQOxBAewa4YUWnXRb0qhHt2F45RQ5oee9dmOECQgtwCUU4v3SapHRpd91gENCJ
yaIYhGyVYjoPvDZjihdzkhVQDjKJLG1mw/lhoTP352wq7LlSjeLGQCLhHulSn9dwwybYemyFnayF
a844LFLfxbuIRUlArlW99SdfRB/bfb3wwDANoDlcUKU52VeNn9wjslyVuMlQ86SZJyRI5VB1oH3f
ZvawVP6h8APhyPsAyVHTndtgyupcCzvvonlfTGDZCN5X5QJLJTMTHCFOSXr/lC+bkoJcrWiq6m9+
k6eVkUePhE9Isou8mEQZF1fyg8lmm6rg2u8LzS25WMNtGAN1zqBbcC3iCoxpEX9EU7uwOfnvBiS2
wmM6gcwo6moLmVnf3tFq3OuqFMbPUGi2rYRVKA332kYEEXQx7vdxPgkXz8c2ZsBERDB74dGrCACQ
CDhYr5rgsVVbpNm+bNmmld3Rb0miwY11+cEGEmYvr/LlMpAGABbANTh3YX1oG3zTTuAVL4O1vem8
w6D3bW0T6ApouWuVEz77QD/mG5PjLcG9CKYlGboApOL7KLdFl/NWLt9cG8KOyJO8Lrkqcq78OvMw
vlH9HfCo0Q85+zbG3+RwEbPbGk/puiyibtC+HnesrjcQr0V9grzHtZcPClIbs7bANWsS9PO2CNps
WavE1TZrgqRH+6kptlrVgt3QKCsIpyiLYP2lFiw/ksvIntv1w2gOoikgHq1Fi93eLDdVCXGHnZqE
TtFmgTmiuNx2aoI5TNs6vEBg7uJx2hLTgOMBR+r0SdVhGrV4H2QkBH+FBCQTQwnggXveSXXvIKxS
+WU9Yn61tmZTqQGCxNuhoifd9YlZSzEVNz4+UDlmhX5kiqTzind2nLIusLtYjSfoBh4srwUDyUbQ
poPmXA38AxzE1Oeo2bUaimIBWIo8m8YP5ZWt9mrGBAJl0IRRz115VeZzhkGqND57KccgCa0UbVfx
JSyz1X9AuUqraXnp5XtVeikO9mAr08EctAFza11WtYdmcoc5Wjmeb6168/1RQLvxfDbg1qMkZC2f
XZ7WGPMCX84WkEc23G9WoAgivOgpDpdEMsgAAFYXSBiHqgM7fS4Ls11CCjNpAFIZGDp9db1Wcqca
mxZLCzEZeKBFg/WvhHHjvq4g5yzPOmjFrEKORik0tFsr26tlMNeRhUfAktZ1flE4LV6GYc157ccH
r7EZmzKIQcCb+zwGOCppL9q3FqAPaMkuYeoHGWRDoFntzsHtI/KEq3nHVFaAV2aQAIwVhKWh2dtq
o6YyDd0m6kDjFCDimnPYRnyND4HaFbU8NbgRdDxPS7635QVhcDNLSJE5BmleD7EKGVID8Q9BEOqQ
01IOvC/dVsOE7XRgU5mw1mwdbfi0XHS94lJCCklfKVZ8GSGZayZIoPsNqZeN+VBR3Xs1P1i5brUc
E8/hbISEV1eg5pja0jHpfMNz6NLRw6kZRpCLTyvsZbO8lIalUWe3Dj8XyEJvrJBM1du43+IoiYGr
/ZLXm6DyxNA/eOEmGCuQUJZ3sAxzd5pWH0K4XjRTNrlGaDWcZn1Wy3OsnOjbgn+EvgwBXFDAG0B1
l9egvktw7fuGrBmttig8TablxbKfhuPqVYLGj+Fcch1NSVtsWXUeop0HZxmTakUz9+nUuGS819Mi
lIPdPxxrkBh9e+iiE64WWDqgYHr2lx6Qc09BSXdDvu3IfWPPeThs8ezxobntwq+dY6KCsfnqovIg
YioMnI84jupTtJ59F6ZFxQuwTmP1QtT9Oi27OJi2y5ALOUIT2PEpYFfF6vOg0ClYGRAzmyqKuXaG
4/io1a70L/q2S+FAZ/WX7VwVfIRIEb7+ky7M29WnZQF9F6/JEt24cN9BPFvMFbDNofe+ItMKAujf
7YcIlLh+MXWZlLp4DYa3it1asFFjfd1Ny6ZCz7K/Wc23iY2bqQQhhIKUQKxGXbD158eIrWIY1LZX
h17u/SLK4EtIuzIoBFIN1553XHKcWivBpVMRdokF7BliSGrozTD1HIgOA+4p2Hd1UqyhgFxchqcA
VVy30aFa39ACLEAWsaDn2OwCAgjszRCO8Snskx67jZrzu6F1WRN3qUPD1xa06Efc65GshvRzXW9C
wK2RVnDC89IAjAcDFR6GGMBfNmvZnKKy+ig+R2F5o+Jwr1G/c3BsFsEZA+iuIlKbfKiFmzImn+up
PUULBDhpVJcZRh0cU6yCTomCMyA6p2Mx824CqFh1UuvXUC8po81h8E5dfzuDkgmWMZkLBevz1Qul
qMZDQLsMgqEFJKpbLm0wbXLfbNaBfUQqwBn9gws/nLtNHJoP1nWnpTOiZnB6U58XutzFQ5/l/ciD
teBxobcQMI5MENbtw7LjjHpcoicpZ9BpN7I8UVSItVb3A+ylOM+Tqrnq0GXT3ZL5m+vbnaUdZCZL
0nsTnORFwhSHhrTCG967Ll36qeAQ8hzh7JPX+CqfaiiiTqNi4p5lKVoeV/ewxEkYb9FjPr7ENWdu
TqOw2bjirm3JTfW4mrMFzJp9zFfi7krw1KXvX3adE6gfIO5d9xN5iIY4NeWYrCO9LtbnqYbmaumh
NfboIMEsvSoxaEghxl2cDyvuAt7Vt6vsUrSqltPFPM3+el9JSMci4PRwEVNjtz2EQQVjEGw/re2Y
5AZADqi2w96WTmHazt9WsItE3y/TmeFkQVGy4HrfozbNq4Gz/iHQcAoVVU8TBHOxZMIP3JEWCx+c
valCdACVvqc9goQq8jM8TAmuLmis94UfZ02pdkN49IYDo8W9A80fAi6S/MGAJRhnsyn7AXhLw+ob
IO0ineMGcm7vNgTrrb39ol3azCwBV5k0tb4jcBLXdhrMIOHNPIkBT5umudTlLe3a1DKI6iabFfki
SqX4nOcgduitbELOfLKRfn1AEHsjVm6H6JHMEgSk3E4xPU2oPIbR1TqAA24hvgTz55s8k4WXNPQ2
Ynmq6VPVP4w6ulvM/DLWK2cXDSIiGHtuo0PQ4hQC1sS5fTcc1jqGmLoRFb6LVZeWwx07DJ08j7LL
cH+J/Vks0cH1E5c+HG/nNy0+KyQdr4K7fG0QD52ErgRBB2Gwey9je7Zls5Gr3GjnHnL49NBGV5Op
sxjOwfxx2C0oSJxck65/tVanhtqDAe+zGn0YokRSdYwbfZAEjpM/4P+sgU/6cBaQ8Qu2HAeX78Jw
4JOWAhPIsnvoLreBcHMHdViXzAUGzIjbE0jzC/QERLh1L4AEkb0uxqO/bpQ7z+xWkRuZISBc5F6B
iT15LtV9bEhiaLb2D7q6ovpyWWoxXNYtPvQRn667YVvI3cAye4fIrnQnnG9Lb6MXblkp+rriFPKP
6Lmv1peyRtnsgbKTJLM4EGiwlrsQPFGkkmWELLypN14XAr+/1YjsI9VvUWuzZdQPup95C9oJTu4g
0o2vJno5QMBRRzdrPR68qd4UfTYBvg+rPjUf3yPolmsFXyDorX5mC+Zh32YDnMmQGicxQqnzMOSP
FyuO0o+Dj3Yts3lqUg0n8b3rdiWIDTg33Ptw4NADw+IQZNRcQW1uGtgYRQsn5MVeETjUBYJvzLyp
eptEs93audoF+ZO3vkeNBH82AzN2wmL5WLsyXW2ctD0ciiKAgZqXeXRUpoDEbU6nFo4c5xFCvcuZ
es9FfOOx5prgKzIcyUSTEo64bQvJZ4QhzX2gFpKD/8PFmW1HCmtN+om0liQGwS1DkqPTU3m6YZXL
NjMCJCHg6TvS5+8+3X1DpbM8MmjvHfGFWrVE2853+KMwJGnWNfPEJ2d7A7Ve9yxR+Tdd39DNp10t
Xh05xgX7oLKKlPnL7XzBWuDCTB42TG7Nna6vPQYBjjVK4MbbchmJnsVCDZjZMcYO9mNo/vqVm5St
ydiAtT7USdHqTHxqXmIInvHHvs+ugNpx4zE4rspDFfyRLIgV8IB03gicrTamK55dfqo+RC6vlUTD
QuO61Xey+5Tee2/DSHflNxlRLLv8PizmuLKfHjmGxktK/lIKetEyzzTubcK/bXhXbuwV3TfwEhUr
Un0J06bBPO5rmLSkhqS5wP0uUdVdnbAS7QTJKAo6/NS4Lv2XXvwpup/eLeMpv3aQwxpnvdaMRSuq
pNvMqW39qOwUZvNH6a9JTk20qcO0lDHrunhqSUrbLd7cf8Gg7gIbZn5ePktvPQZueAgdsafmHMx/
1rqAdAAtBb2dDV/97sfrcQ6OQRXsamjAqt3l/RZ7qK4jZDW3haGZR5MDugO9NmiV1C3JM0gMrABY
InFZMM7ZIfJ8c5EGQ61giWn9vW3vxCBXrOv1vmzLhJvlIFx7LNp5b0j5BP46aO39rMk/rsN0FOa4
0Q1qps700B63QUaMQu2D0aq7KS2C1NViR/r2eZ7qb1FuEC6AFazdztu+2zkrx/daLJir5ytVTqSG
bz6pKMBsEMAy0u5yJdWEVurFC+ByN3HR5tEA6KIfx4sT5q8rfyDC3VVMnvCFp6FpYcngr3g12/Nt
YIAl/659nLtm3QseGtxfM0SvAYMPpvoftFH7jg9/utDZ1WOUPxoDKS93h4MXfrFNx6GpskkrkEhH
tTh7O6g/TQ+1CvBBbV7bhmaNJN+COCoOwic5wGSidRww91rl9CrtXqLdcPNao3XgUafGTC9zStfu
DOH9xDzyWPP1oCZ5KMo2LjhaR2gCcmDZZDKq7J0U5mDLq/MlIfpa2v4VsDxwWnx5Ryd04Jw9OYU5
gQg4j2b6WfpdWwC82PxsCNxDqbbd4NmsCMqT9KH2VFFRDpdyPnEsZwUpooEJCP/wJT3rHxyTA2c5
ydWN2MR3uQyO4cISKrDSeOGcVEZETMGN7TYSS6xSbNJPwWL+OblOTo0/HWyD61M/bhMKTNtDyRsf
BMra6kCSt5+5q+BtspOFQAhv4TFsTBWvfR4FUxQC/DCdeQQvkk68yyhaCcfRCfH8mEOkJpy96c0e
axQtRrZn4TmRbEDrEPoXhkDS5SJB93kYwA7BnYzb/MHaNjLVcK/ZdBYCXBZlBzMrTBTvgVUQ8f0i
CSY543svabvK/bCim/bztKgwcLcy9Rr/YTZmJ/hyT0Bu5PcjmaMVDTMQpfmpKcP3KSjQ99potH9Y
60J3A59lbFoVX6VBd4KbXzKaVhgdR/fUwVfsiXtmXH8sHQGA8mdCs1nVzqGIRiwBZk88uMx56sOd
29bvZfsyhBzQMSVrm++2HrAPd6eomftvt7zp3vrYc3VQaMlIeUJbYif10t+evBJNnTKHTfwEwJd6
uWTTuiUS5FHf9JE/bZEEHNQKEW8zfwHklzh5kCx9i8czFPdsnpN+RQ+aWYwmudQfupH7smaJr2G1
1tmg7L7WLVy990CjNk0Qo4uC7OeexEbuFmgWHToBGCUWN0dvwTGN2aoetC4vzbokOc6768L3xXCt
oLYAtch9AQCpS4eginM27snNhCvICxbNRDb3Prv5znbXTHeeu508UGcgL044IXcsx829Jk1DorYy
1yLfKzbvcitOvCpSjxd7FoLvUnNUQKKHHhIVFYg3PexchuLJTTxJ/zjw/pp3RTJ9BrghDcjAm1UE
pR1YkHzr5Qux/NrqW3GHrFDZh6FqUwt+KxTBY4/ZPG+gNGMy7P0pkQ/jVMAPnSMxbQfiEZz34ak2
a6xkDwHh3XXfqw2NqMAoQhNhcUttVdzzE0yGF4Hmd5oFtLlLI7yoNfPzoPvj5OX/uIunWC7DvnLn
R9I471yhVXJ6P1PQYDpK02nVR0c32WjI3bKiK+o7qFnbnlY04uiVIlvQVNU8cRlOPMcUDv1i5Dsx
bJA1RntXBWvkLM6BFBBzgnLXYIqsd70O0Ik30BDyryo3uw5DWdsUf0gbxqPYQL8Myf0Y9tlQOnGg
t2O9fTUA2BY1x1o6b3l9mOFvre6rS74HCCkLCMawfwvYmhU1nO7xa3Uyh2M6KK8a9TNfVTKEgOj4
M1nYfh0c6PnVw1C4e2HqSMS68uNQ5oexMHEN25uDo9Pdhc1O7Jf1wW26ZAIb5xZPjvex9YeOzrvR
4N9uBpn3OYRPvCb7wfPivC/h7N9t9LEYHvny1/YQhdy0DjF3uHWy4sxaBuDLUQ9mC75FByEFlQGt
rF7wkPR/Zelgyveeys6eSuJFaB8vsiKpdYZsDTboYTp2vPq8zuqzovaddSxilkUukTBg/D2BUcLQ
CYowI+SySItxAKAIFrNh0w+LQe/iY9VHGghKDzvbao5CW2igfOG3FeX7BGldeg0WE8dcJix+Zp0x
JywfW45lQX3KrkAr1TcXGNSNM91hQfW8J0o6EyvG423RYFTm/K11WVzi0ezuAIfibijmaGjXe7ON
T6MsL97ixGrl4APo6YYzBkNktYay/G+GXjsNx21r/6plq6Mhd3XcDDe9e0Kl2bno1CTrznPDu5Rs
nvsKcffe90x1akpaZNuM4dVf6IsN3a+ioWddlu+zKuRrUCyp3MRLH45rPBBv3NOyhHqrJ7jX/prl
0wpttFfRDaQqHj0SiiLiaHzxEKNHiOREhidq4YwOZeoIG/fAQWdHex/GujT23G6+MFzsblNT0vqm
hcC5gK0K2vc+aHdC1vfhbKrdOlWw6bHMbUMBPW6DerfAlsoAarQtVoO80cmSOwIjlv4KDMnRNAbh
Y14BTQpDQKx1j9uvcz9lQ8tjbUyeBIapJKjED8qwv/dYAXKjxOTjspOgN221XxT0nanImnZ4LfH8
Ngo6oLfSlANFCGsn8tFObmWTUrYddf5CzqyE/Od+hfxOhysM67eifVjkckLnk97wC94MBz9f01ZB
SYZ32t06dDA8+IYgId2Y1tcA9TIs9lzMML5pTNw6lZyDPasPKn/Vy7Lzy+FA0c8O/qGnuGOg/MHJ
hxvvnFixPuWzzU9dYdtnNwCUwi196SoMi93L6qLYTHV9Ny56SNwafpUW/2aNJcxfXPva+qpPYWxF
kCDCxJIeWEt5b/mA2dAc5uW2Ikh9rEy7b0LtZPNc9zA0F7MjZd0AHIbZKy1MLtlMyVwrE+cN7J3F
6fy4WDEFLwryIxhUB+0lPHW/nXaF8zQCSR6ZAd4IbXwB+chBJbH7ktbTkY3LZw1Bam/lBD1tmZcY
wBp5ZhSEOeujrRoEfIyGYtjrndTzr4qBXRjK/nkB+bIWdxWsW6coEz3/26C5dTWF3w/auYcShPoX
Ql/LtzUNRvDIy+XWWEEsjF12DNc59gcIGjNcQVslORohgXXBmVG+XZoKD5WsgCoEgsHhCZt/Wsyh
Uw+iz/3jFHpvNSqzC6rvUUHrCovPEZxDgKtVe39J10LkqaNWgo+gSeAmTRmgK/gSDqxeH71h4cWr
wVcXQXSD2WXTAqFe9qo6Lt5H1+udlOaQe/9mMNnEA5cT/mE1CHs/WjwB+y6MZIHCP0Bn33Os8LWf
1XYH6TNexqzttx1zMHxXQ9Ja6GTw+QgE88B9672/tQvvSd+hwE7Dcze8BhCNZqoON451k0eZu7Dv
HmS5RCGB1xO0AI3RxIJ2qWYMknncjXuH48+h6lyJM9btAaZd59RJQz8sXaE0vkqItk5DIUICX8mf
fTrBsXmbe0i7KI7Kh2qwYVxaUNDdNupw1hTc86o/8eEHIwRBc1CtWN0toAMWTf5VoFw4ojlMJRz9
LbpJz706DsBw1qqJPWvj9gmK04oZWJ9pdYKE4eVXH1o9bdZdqfNscTOLSV94HzN7HISKltqLynXn
w9qWW1o6TjTmM8bPQ0jyFE18HAZD1qkwJqiOLqTn8guyaNzpM3gHLPhTDG22qb7KWkKkMwBf4CR/
dAMoAHnNx7ubgURgcAA/Hse/skPwAO5FB8uNtqljVMzIDN8LOEI17hacGm7OOZRT38REvIWQcE31
NuDULB4+B1dFAn6W487MVRIAsr2RmGJFF/G6QZT22N2g6pN0hsifK2DbUBCHt1odxq6JdX6sEfSA
CDWwUzF/8/x+uM/h284odpZfFoo+EhbSusQEkQrvZJEU0JjRh+2RaLDbZZuQ6STyZw5YRGC97xtw
cu1zV8/HBiN6OTytNnWnf9sIjJ7fj+XXWB0VICdwRo29rOF3PkNbLYaoc3u4SWmACutYL4JPsfNA
2a57H/BkD9D4O1TTzQM+tHiIJ0zmxNM7P/zxW6wuG0TOxYs9/5uWGAxtqjf8FRjhx/5Yuypi7h+6
ZDnKmSnVMa/TMj9V9Z9eL5GHMbThu2r4AQka9QHGpr10Ada0EIx2zB+ivF3iDks3O0pIbmWebR4I
ZZccFiwlhj6QMRUENA27OhhZVJCtANOmN1b4J9v+K9DNGh1EuXxZ7In6u2DNaKXS262zwWWvMQLR
kSb+8HdBEmTaOctNjjuGUDaLgkXg+9Z+1/G3qflBoY24N+8KrJZOJTGe4G6oVdSNaO1YPHQHp3ne
/G8174v2wwPwOX7JqklkGIM/9Ts3IfkfZwBI4o0T3YtZbbHY+nUHuUBVy3AfyEexUrVnClPJNM7/
VjsUieTMP7DVaw8iqFgi4dWOosewhUlo5+VtiWhMTZLpRs8RLR8aGH0QWb4d6r77GwHCvFYGtoSX
P4Xe1WJIEqxyX0gVJoOF1s7HYontuH6VXhe8qBmTVF6Mb5OBTVlJCUPAUEg1cM1lAAVZdNmyBHew
tr0/Rn/wvhZp3/IusQukqYA8jH5fPLrtvzCfWxhoWKqIq5FU8rlA5zj/dMP66reonsDDcAUfZAuy
qPKfVD4FWWn8nV+odwZj9bMbSxl1mBRc2FkYLAdobgYLPikpS0tui11HY2NBzVwLNl5X84fisXfx
iziighPywCo8DMAnQvwc2BUQbjkc6QCRKPq5NHTf9499czbhCtwTBlPwE9SZoPerbJ5XhIj8fjtO
/CfX0DStzDb7o8V+ss8jOQftl0vqhwqnF0y0QDP/0ligrj6CTyY1DoQ4oDTWnxNhdOS7jwogSYGY
UtmO4I0v/fISzu5dGH4Q5HbI/Gss3oqj01royG7alPY8ufhryu7YLMBPwHHbe0nnPuEYZHVF39uJ
320d/HM9YWbe8jD2vHEAGiuxzCvwb8qPfZ9FLQnYF+TWzPVMc57nuM7L7X6s1KEkaHk6UaM++l25
K6TnndqlHjJU/ldNEtWO9uoZp46CDRenUP6+bkiYoVMukFs6V31zV81Y78ARofgxC8eq8Z9ajdZL
jF4iCV0iPgzLIRzxgOgO8wofPfALtka4hor7ltTnHDbnsGJxxrPAIg6tcTc6a9xateyQvXsJhlle
uJnKdG4CG5mtPQeOgXQBa/wxd+9gYD1WrRbIxSmbODdia+vAlErL3Yho/zp10Mq70cq4qnxwhUfW
8yWxtuTxDTtWyzpc2g34OfDofTk2nyEHoICGmGXo6Q6hUBuuVGIkeS7BCgfNdSo6GXuYytKaaDhM
3Qdb5wJD5ufq0QXya5MQ5W2ZakbY2U37DQnnxuMAy8RjC0MFvxDOBkI+7EVWnsU9dI8/rkK3FywQ
/KvdlKO+TxPgGd8A4KuIPHawPaMRpxND9+qhY2RZXgpYMz0EiarcD2Gvo2osgzicRB9vioRxURcQ
OWYfkhPk5Fvyi+jhNp2gUyzoonaYqFUqmhIERtk+IYixBy+BPgLg5zYCTZAdSv/E5Huv6wOSgcfC
ReUryvl+XXznLPwWJ3JISVGHe9N34OibCHOqgDcLRnor4Eyj9rEKuMMySnRueXX6/dgdqQs5onla
lwbu4O3QtERhWr+9/H3z99B6Yj3W3GrYkreXv2/qkcBKceZrOIbhEcOH9eLflytwmz4qGCKMvqyn
GAM7OhkJT1PRnh7N7bCIfPvP4fe9/374+7//33u//6u1/b+/bOi38hhMR+ngFox9nP7jOueAWZiq
64QQ6BrC0fchK5BWqNDwRcPiyBMZaf0/L2knwHaHdNKHYMxjsxXDCeShPP3nPxiWV4q0QtCuRzJY
ZOM8atbjfw5znUe1ncEGc8R0ptUXx99Xw/959Z8PK284OCDySD13p7L53wdsgdLEPCgIZku3OXlA
riDMeic4alsGNDrvV33ihCBeeDt4Nbw+53b4/97LR9IeSDdDS68FSq0Wp99XmOMhQzUrNAnoGS7m
mmjVvcN3aBFkNtXm3eYO01GPXWfOpg1asI95v5N8qPcQQO9L47mnYGmqCe1r5cF7te6J1M7/83G5
FNupfP3vJ/x+1e+nmh5PSc78Pt3oQs7QcP/nYLZhOn0bAaMpp/Xp92BDB5PQfz92cA7gjxoIBy7y
C9mS07+aT/zkeT1iNYEYAbS23tM2B6+D1uAZMJdw94H0HbvLS+gfpJ7uZkekG6vVg+vo6gjb9oMj
FwRKDIQ6wJYgsxoDiDct7aWwCK0aHh43zUAoI6OT2gVElsvq8uzX/C8AHW+nXKoiBCwgtELBPP0e
EPBUUIEI0AczjKel6gK8JFhATR/qlMS5mJxTsanPpik06GjAMmAlVC5JOhTFnyJ3R5hwzXwSMLgg
WKGP7wN7yaeJpCUUxqiukPGjw3yaDMCYkdDHbfbpvhPboestsAK1yIMv0KOFAE0Hf0USuYEcx0q1
k72Tef4GYIyOU7oUrYB1bK517spDZZ/9MiAvBXjvfsZUwTevzDjHxAbWPD+IsALoW5Nshr+cOlu4
Y2RJpAPC2u0rzGYOZitN+LVokO6jlNpoK0l55Jh6o62BuRCseqdHevMyqsc+hGymNt2eZTGiG+vU
vbxsQhM07bZMKw8qfcXANAYtZLJxUteyjX5/tKdyhB9y6p36AVkEW23P/YrY4JrDmfL0/OwTxFmA
pvx+4jpCRmcYNg89B+3iSO1nXgutdQ6h6KwIJQWYZ9J5rEaYfFLvFjcH7DKFdTxAa3qwALfQzXfv
E61Nykw37soOLWjtEH/f+T297wmaUzFuXYb8z3YfCl0gZTtDotfbOw03++AjCSnAtDVcrXsONq3c
6h/ZFsCqGWvu5UAv8zY4r7gWPJXdIOJygzXpsqHI0NKahPsayFjbPDdyUUA5b6xpXvz0dPVOHKhw
3h0gDkH/b6S61M5KAGAvL143NTvVzutHhXyMGPrpvtDN4xp0wSODQjRURMBLMOJRc2fOOISjASe7
XLj/4Iaj/yBA3mI2dLrdf98b65sqzT2QVGYxV6MoQEiq7+cN/j1y7zKrIY3c/x5UV45AEJpH7tAN
mTNRXv2Nn3N+S41KTKyqx2lSrKBZN4TTeamcZsew01RUubo4dYwUJ0jkXSYdhX2xIig2AoVQl+d2
8IszOmzqXObGd2FMV+FtSoWkxtci80IxXEDODJexQBchhyFMTTtBVUGjvVN64ZHgnbwbddAjAeVN
mX+T1NQ0ykuej6B5hQEQ4yG+UkAsTwZjljMa/urg1O1F3+7GZgP7vM2AP5gJwCpqR4+xb4pPp4Fu
VoSGnRCbRBB14fBne3KZNVNngmD44hp6NtrFgRsKm9BAmgkuPkrKqWWVuC8ZXNMcsN9eAVEPESh8
aNqSxsPEkMu9fa+x40Hiue69HmdIRr07PXCixX3vIZ1EaGKNSw96FcubwOwEJ1XgcfnjqQBQqsoR
4UED6NdG3AvfU4+NyF9bgOhwpmD34GfQQFexR0pyqsYaUSETcCipW3GpTcWAFcPmHeu7xZT0NKtH
NbXQibowuCuQfD1RLdSpWdYtQqQ2T1dK57tWjvPdwooHv0CeG5faTbq1zO+cZgxSjo4wCdjMEgJy
Zx/wMkZE0X8onPBl0GuI2oexjs8+/6OsnVM3ONAZazNYdHuAR/LoGARNQ+pfZKj5frF2itaxbsEX
rc8zUPxz60H8qI2Tllu3/R2C4dlyhMDzmo4nUnX1czghYAPJBJe9+YNeqUtzdBEHTps5YQ5IlJF0
lwEG6n0PC1UUz0FYcUSzlgmR1M7LzAh67neRyj2I5t1QA2Uo+aM/KnevA4sRGNifQZYQWUMxrfY0
drjaZhH25LlVc2ipSHMGcsibECR0V1myaFa4uYKy2SAHwwObC+0eGwAJrK7+c38JpHgIt+YI5REE
pl3KiyZn5RUSX1KBA1zycXi3W02vjgdss5+faA4PmGqY/v4ormO5ksvvDRU2kMOorJfEq4pqj/b8
YOewOaF8qXQchP9WgaW/gVPDXmHhuk6MkawPJMhhy9prU5bF1X8qJCPXAovVjlW2j9kw4sPbewF6
iz3niD6EOeRi5qN8zo4j7vTtUHotANlqo/95otfZvQSSbwdtANEv8u73gdssbMy6w7cNZo0gCFHn
gaCxK+awBEIQQupxS66uzHZsP+HmjGCEIQ9E55e8bvgVAwy/YoMCdAN9B8li9DO/das7nesKfGlV
/+eV0h6UXAMYErJ/Wiw53FIPhyQkzauzKgZSjDtJ4Pn80GCrgKKceLxoihTgjJD6ssxviynkxVaA
2QKoaI2DLUGQnqluDktzt+h5TIohyJyaNxBcveVer8GPKkWd+UGbn7CVxUzrfLcO63dYsiJhytnl
ORWx71RdUm0thB/RuCkl1W4Ei7yHBXbvwOYERUiRbs87UNRFDgPUImK/SISlgjA4jR7EFcc3b/Ww
m0Vf/lA+gvAZKufP3AUoKFB0V+TgPJ3Xe+S162PrAVZWjYewFkp/qAAk5MBzM+HOu7Wz14W7Sdir
A+BdNDqrd49I1ONotr0q89gyznacYuobdPi4VcVziz0dlswClT5W+YfrdeGTx3ygSFNbx3JMwwqc
pnEmMI1dmR/93MTligxa71YUq8p23aZpNzdOA7FsaKJ29h46Oey3oMfkB3bLuvve60e0sKvcdbCw
OueWC1jIa7foC+ZPc6E3mGQMENQh6Pl9m197nGmBDe7ieT6vS8CTqnYl9rgIru6AmZwGlT7aeUWA
7ro6DSrcSA/d0mAdnu4hBmNjE40cOjYX8MH5xYNor2bu0WY0/7D9THEaNlnFjelhlXUv2PQCIlyb
DpiM/aCnYINVHTdT8ZfXrRP3IzgCv89P4cz5ngS3srN9zkV9oBSKJCXbeDaOfWUF6LOBbRc22o9A
YNrSSmMxcsGvBwbcLR2GqNbueBgprEEXyG2zIPxWe95jX/khLCZL4k6IC8VTk7LK58dVuuLmKEFs
aM5hGDwRXiThsn3zCtI7tAbAXqUp4prIakfa19XHTiWAFaaYUuWeitU5UYQPFNbIB0faO+UqdS5c
dlf04fRi2xnoRoc/fR0ewmATEdY771poyHlbL6HCgxw7tgBNUa012LRujvIKmwP4Fd8p7AoAnbE8
lO5kdrA5bjStXybGC99Ljm1b1mY6h1453uVQ0AFm8LRnBoJLTgBZTg9T3ZJ3qqqMB/qpLfl1mKYx
aTt1JAj9IYnNt4SGHn5dW1/Rrk17pMvJwVB77BnFzicdtpWw3va8tLZ/EsgyntG1vRinfPht/36b
vpzp5kgC/hk4A/AT66OBlX0GA2IBJeRk5hY0oCJvs5WtFWgBMOleZUCkSpS9oIaB1cnLAmwQNpWO
a7qm3J/NDnarirf2k+rxxS+x8UAucgRBJp0u80Neq/k+CJ204oPcm3ZZcX1ChGowhc7Ux34v6/qX
ljn2V6HLJxAB5P79UMfzkE+JLcebWI102oANhix+b3C1Bh08IjaB6zl7tf5j66SxpVH3iBNuoOvD
rXJDG6QKF3Zya3DhiBFmrhKfQrreiS5fW+ABwVqP2uFDhuD2O6MFT7AvpXehxkMcfT2Z2r7rnhQJ
HWsAZivP1kXifHMXwVg7fRPsxZCsNaniQAF6LB82DzxXBRIVeZFxTlqIVtiGZ35aRLNlxEBars09
gsI8aln3Vq78h7nCidp6cJKOQ9zqKMD7Gkh43oPM3+DNGdDFAVbcJNQMHDluvxN2AXFgMWunflUY
IlJdj2PSQ3n/Ctf7XrX/JG/3RiDP1TNcVNJ5ddx5bEqnGkZX200kBkK+o3yiyRYMTkQgJpbYj8hf
xj4WfvPBxdru3Po9hKmaWaOABJjxEnYMYI6WYBAMhn9FnofGwqSr2zfjmZdSFkm5Qq11Pf6kNgZ/
WaVQS6ls9Rud+DfrbHvWCHuHHGWQovHEviItatbQZt7omNOKjRMMw9Ygbp6WTTulevR23lxXqQM6
RYv+YTP9e+nBRJ89AIW2gHEdQJNHjhILIHbfiKumOq66fuRoSyf5UwiSZ309uhFl2GYgLL6dpnur
VmxEEZQIR0HF35fGLdIhxK48a1D8uJYv8dwgBu8S9i39EjKzXf4yQf70tgcM3sOvWdHJ+Lw8OxM2
cQqte4ddFtAWSPnlqjfXtwvQ8vFzDNG85ysqOGHTx5qj1WHKT30jQYWBKxocdMTzTEFnQATLWxX7
PDhrWMRyLfsUiDeyyFu+W9h813fYcmmM5DPxMaEbCv+lV28YeBDVWVE/hfOILTby5MHr679TOyLp
W7RQ+LHA5759K8pb6NCI70IuTla0UJpqpM8opkjsB8IeWfWvKfxnLfzMnbeXtYGpNKrOgbIAk5CN
MFPcgyuaJtH+TI5NXf4hjYBtqWt0MPLv/6LsPJYjR7os/SrzAiiDQziAzSwCCMWgCGqxgVEkoR3S
oZ6+v6jp+dWizdqsFsXMJBkRANyvn3vOd12d4syvsb3Nvnt3iRaJ2Nq5zmxuVNzd55aLVJe3+yzr
WVx8VNbggo7o1UIHRZi7riFIP+nL68qco9cQt/FL3Adzar84K8KYdOeokN9dUXlXwaXtuzb0ZTnu
+8AMSrPbOn37klONbqFh7EHznuJ5jroijqaMlSGzcRICnMnshtMdDWC3scsdNRV9Zomc6y3E8Cwy
+qIg3thPbYR59DGfvVOCcXD0V6gI8YD2NgbXqM4EexdzVxjLc9MSku/Skv1m4hf6coX3sOTYUji3
lHH37VzcnNbnIMaKUKP3UdiYejy1defWQ6dFzGh4aVWcvc3j8LSwdQJ+kQc/Ndttor19zbIlK85F
JPKB12QbR1XnQno3NZZYxaHfzM/ah/jj11zrXHFqq5rkp+x4SLTXEN0wr1tSAOA5yitocxjaY+8Q
iwe4NGY4xuxoPS4qB8GgUY9Th2PDUKEWnnkQ6U+Szt8VqtPGybC2c/oMlcJyzjKHh1W0n0GP5Uw0
5f1aLVfKNPe5UtlThmd04hDGJ9mGmZrK0I4rdhd2JVA948sAJu+Yoi7xGNOcNSs8HLDF0u2ygDsB
n3JC+7LDos2juSifHdUdMKp+mObDNDSPjVJgEuzOCX1th/jKLx8MzsRuWa7GmvUnjp2D2abjTsd1
TZegu3fy9N0vAnPjsklt+l6dym6qtlX2uahCbm0bOIu7zPdmRmLBikfczYDWqEe7vZeXB6oqdGD2
7643290w8yG1nrM352FrmnCWjIB0n1c8qswhtlQNe1OPBSfXoDxWgUMUUD40De4RP+//ZPGy0Zc0
IZExPIoNWmFO3NS1hcQmdz/xCMSqI5tRtN9lvshd52joEPEjXRayYfNNgS4eaU0npZ3aGySn+5zI
w6G7fH6jB+NGzBxE0yC/MgPirEI+pb57XQwGPodZ/7ZVF0dSjDBT1HdxSf3ZjteGMwHijWk7r5Y1
2Bu1qBSig/Wjh/KMdW5AWIRtt6TJbWEj7NVrfmc3ZhWmibszEvnKi1zpEOZv5ZJWIJPw3CzOegPY
D73MF6iGPAD7tRGR1xFgJfV78gL6oLC5pi7D/ZmnOEJdGXGKDptLhQfEp8XBAnsqE4sINdiIRUL2
sh1qh9rDh1PXJtoIloTGKHHGTHg9C7KnUERex6CZt7QOuJG71juyqR/Lxu5ORkHvCu7BqsrrhtvJ
t+V0KGZ9HbBIWRjiHOW9iVifWJpPOgl+F0lDDiQiLjfoUYvlPKK0ATpMbXbu4mNddbdPquG27LzX
wqtBt6h9Xn8lRnPDs/rR/o3oQZtUpGwINFXcZo158hPrpsz19ZJMZxVb7Tal3qOz6VIuEubhnZM9
9miiuDioSMtokD8tNLC+kOHqTaCBGnZXAAofxOCQR0ah7gxbfk998zku/sanQ7qzFQbq2rnz8mS6
qqpj7fqEYLrXhfYqF1B+5h6X3FqdPpq1GS4G9XVosGNQE5T27QRNZp3EvkCa4BDYJyHvHEFEziSd
nPFp7ZtnPD5VpHrK/1S05iZY/eGqZ1enMPvAewa0I3GAHiAbnfxhXjd8AE+41IMqD86VnUb1RIpt
8huYhpb3gGEYIwlOi42RLa8BUWeXhb4c7ibLfpEJ719QGscGjblVAxwseMI5pyy4mA3sVlgwaKc9
LL1NasIwQLM05o937a4dK3CpVZQXHg8QHJ1oLZ32RJH02s004+HBbGuveVacFZs8bQ5F2QabCfCK
V2YIuTahs6I/rYb1tRIYG5ykp/NckKhJKf5XJ2GhvlS9D5XRsRZ4JR0Tq8WMraQI87ktQ+nn5RYQ
S4rrruB0BAxxcWCHgQ07rFPwIFISBdLw1nDq3ZRfhqJbDz0MsxanaI8xrkO1LtBOQ0vyzf0YHFo7
BthicKTTuQUKxH+txP3kxdSIIEg2ZlDg3e1e/QvFxxrjl77XH7rFYiAH1Ney3hX2cBCl/djb83qv
AbJTLfLdy1Bhjnfm/dwPOnQ3eSmt2y4rTnE84zIeljSiD3PXJCIO58nETNKV32KyWU39ZDv55St7
BjdyEgiMmTM3YydPSJTt1gnkndXqG7t/cQtbQNYboyCf8MX71S4Zsw+iXpT9on6IERy2ce7d6Ivb
t87mbgft9HGowSQFpY3VM0YVX3rzugegGGOC2QeJhTetEh/5SkseLvKxGlnMdSOOPIQsK7kVxqn8
adI6ZhdIgCb6LNZDn+yTDGRlg2JV+oSXY9mRMIsNPmF3JOHgdg2FGnu1v5YP9O2IAQVEo4yyftJ1
zInARo9cG2hXdvJdIQtSU0I6of/x1M7WXW0jV5sElZ21ELsVHR2Vr9n7FhqxmQ8Liaax27PC7gIj
CHYGDkRTE+I3HPrT8TwVN72qbvqAzqfsq+Yun6mt3B4Ttp817iFHoSoTdva004QLgEaJjOTPYqc7
u1DmIW6R5TUd1dXRn3ldAKu6b0nHhdQuhKxtEoyJlZ+qbN5x9iuiKflUZozptU43tYX8Wq9g7OoJ
tEMQW1Hp0ZBUBeqMqGh/zBWMinjddVXyUuJWKC7d9Vjp+4pNOimjpsIDB2+MBvupioNi2494UEVa
PimfUxuGVGxKxLoBNXrreEoFAZTYg8NoSnUeCuPHrBqD3Ig3h4nf3K9GfT1M4kMjo4V1nC2bPBDn
v7+CFFhHqoRHmtBTiDxaKZs+m8pDwpIZ2+aw8T2MW/1C2DEpE5Z0yQcdTztLQuZpSlritpn/Dv0E
ghauXY+jvs3SX9CTWN0sf72QHw/4bcZnbTVXFHfqIAMMP7lLvM1q8DSlmaN3psQ5a6qzzrAzJSZ+
tSXPdytxzNDyoAKOwj8ml+0qM7lyOiEjpZxpV4/DrcjGKzyRx9Eo5nO2zL8tJ1PqAjv0LI89syc7
EMe4sxtvPi0FkTF3mILIhk6LKRJLUMbGdLk9YLc0YG0unJ2acs8uh49MD/POgA7QObMIh2L8zVb1
OsZOtbWN7cAJgcd0WiNNHK6xqOsnB1ClU2L2yDHzBPENrSLaD3528WiTgGBZHIc/ppm8VBCfrvtV
fZRNsVA3Dff+LIuT7NR17LdY7SAOZkVX3dAle23NegrdNIUgZGxiGymV+gWHTmeve0fyaeSV8Uqp
uVwrv6CpsXIK9VODbgqPXG0vp3KS+Zmici5Rh5c5FlRjat43Y3WgjD4ZA8QHYzXNcJVDGvHDbMx9
pEPdwyDSQ40c1MOI4dkHybRm8z7P+MGuvUa57ZG7VToaM2yWTeUUITBvLHBDlWzRWLhFqqvR9JBm
UjeSGk6Hu/BeJICETgMdjEljVd7k4OVbsMa3do/PxPxueC5T00hZdnkfpuoe46Flh1M1RyQMfmmz
pmezJJmyEhFPMDqxy2esqkQHqqnz2ebm3Wok03HJ4Ayt8+9Cx3Mz697fSfoPJ1MY5zJ3kxt8tkBy
8tcpyOxdkdkZ4Afy420CLYh8R9sv0dQ51NgttECaazjHxmyviXv0JGOizMGDHqTpfN0Ibn7+7iGd
cB7B4ihg3fLSJ2yTirLKxvTRNZcFA7dO0VR8f07YsE3OHAmzgyPbJ1kLm55Yundmlma9eLdllZyr
EkOLQ7sPjAdH1RbMlk7yEoWkPnbtR5N/mO3gwvGco2ANfOwF1tdSu19OzPvoFUSXKb0QE91iazvi
Y3aLh1655DuVfu4kifJVQYltgFjgH2LlRhEpSuxzQfDp+zEuQ+tWFsU3/vsXI5a7sc4/Fs4W4Wz5
d1NcQxSZSYYuSvHImbgX+na6WizYiWLEkKX0U6mbMK8HGoWY1XdLv+rn2enBOdfLkczMDZZ9DP26
HraFWmU4KOy9KM+bQsTsJOAGd1YMu4T7PswTGbqY5icPjT1LiNX3dQ5ykMPVSGhhW64JjnU97kta
g6Hd5xVH4O5iTrr8C5+MZZE8iNFka8UJ6l0kW7870a6aNwQHWdULbJPWAO1pEL9Nl+FzLeOPKkuv
15aMAQDOb+IKGEvht5r6nR5EhE0B2rGpxXYq5NdSzo8YeshGtru2x9JqLY8lffzIM+4D46q3kUjL
GLFXlQrPNZNCQpkJ0HclrLx+HI9VHLunhDpdxZlzlbKg4MwaSA1gxV4rzsuiU+GSwH1we9iQdGaC
TL1XJqLpuAwGS9B4tU4+xb7hTltrn01NGsZt4R9aDPlmrvJ9YOYf6MUNJAg4toM7/ngNWA1JqM+c
+moPBTzejBA05goOW6Uw27dEirCT85ZQ8vG/t1n965VxAMM7XvfeVLy0mJCnqmOjVoCT8ONsszHF
Wg1UaPIDhN7hXNREBleXzqCsEVkMpGvZkGy0uPBGIA6T8GG4YYnjglkml6SQBTHWggMG7sPPjLgI
Z9BzmXpoTp1zZyrrdewwc7atxUfhBd0Gq3WCgrxuu15I8lKqxuJK6GDBWUndJWoqyCLM0KU3MnYp
9RqChKOLPhSTFk5TXGNWgknG8C+x+FT8lGX93MISU5aRn7QFWoCkD1eh6nGIzCeJm3HjOPN7qQpy
ME7xJp22Ozp98mlmJCsNTsK639YmLJxuaMaD5Zq38eId6q57EhaSNK1DAArJjea4S8hI/TRdMgPE
8t/tKvisCxe0bXNn+vmTTnFBF0arQCiVITXkvrdBb03QOmgr0ZV32VZ5/nk0TFJEhCtpeE67UXak
h/yCVEyTY2BADTKxwzSFQXAXYK/vgUQEhXx0BvLL42RQ9XHEDugSE1QbWe86G27CfLfK2r3wv++N
giRWgVNYOM5LN7Q+F9Urw7T8MmJGFEncRp4gQIBKCSSQ9G9neiAcRxIrKZ6sZKxPw2L/ZnL8HkYM
h2kz69Crmx0dRVzRwb6HuCkN54MO4GdijjG3HaRzYMaVhy02IR6jYkrRvv0yMn1l2HVwxM9zJ5Ou
OS0DZZuyx3tjJMY3GMi0yR9MIKd8hjIXJNkXEaaX1coMckgGdnbvHTcZJ82lPVasHGirDtZcuiwd
qZBwnEvIWONL8D5Ozh8pLfal0ae6QhApZ/kZU8KHI/6eYgXFS7rCxr8Y7wtzTcNG0RqasE0T+5p3
Ts+D23QjGpXnbIZ0/nvdeq6qC4H9WPIQxCNB89VObvD07LgQ7h7zAZE7c2EBI/HwCzUDbqGe6TFW
9mMe00iqkPY9H2FduD5Z0u5jLsnLT64pIgGZRfIWelGTfcyBuQUOmDP3VwWLHQ2xCN1en0qOj/t1
iZ+074vToA8zvMOr3mp2oKDSozvM30knc5pqgYfwosLAS8dHXPW4xKbiumRlXoK827eTuCt0QASv
wZ3Z4c0NZTFdGaDLhuFRd0PPcpJEjuMGtElCKOCbHAMRTpYzWtKRoRCA9FrI39rsL/lQmHVZOT0H
HdnBwZheStQfeGzBnSPN+8KBu9PF/herMlqwvWKMWdi8ekNjWEpmI4qbaOi5bdYYykCDjETpSIDu
DkDq8mnD1Y9y3bIS9HDtlaHjkL79cKDsQBewnDSyA/WlGn5AWr609EtpaGLRyrIu1MYAMiduD9AT
C9DlxVU2EvIs0MLsrMU4MbZ/BkTiaRJ/JgOummIV5S3Qt+7ZT/oFx43VcY/PK7QJIiZy5VDmZnLb
dkjyHVHJiS76RdwTLTC+GcWqnpedX4LJ7EdKCtjqW7p0143PCqvljcF73NhdQGQumfduVdfbqZrd
yKLSykaM8yobwO9N5kclZ2D9IDAcTGMKZWdCTwEA1/pRPvv7bgWnU3PA2KrceJkWFq1VwsEgfgP5
Ac3Nx2pRDyC+prV6Xdd9XtR/hsm7shJ+W+na+wWUFb8I+TVxaPwJWlnGSqdsiI/KCE4iI/xVYs4O
ElMezWS5VzO8EYFpZ+MBLq1N9UrtYW5nnwQSjo4Kq/0wrim9eZ+Wokv3vX8esvaxw04EvAKQ07Cg
kGn7kfPVXtsCCHxbXfgR6sRxA1HFdrcGpx9kDZJQM6YrGCvX8bo+sdL0m2JhdkDOit5n0qTJczkY
FyQRLFnuFoNVwO3c40gRHjqxD78WDs7Gser7cjp5C1htmd2ZOWGOcX2r0/fZsI7OiEvOMjklK6V5
+hz7JkM1pcAC4a+Is7iMXjBsWjBzRvedPv0uoNfDc1P428vN0ZCVoZNV4aSY55u0fjfZIUOHjhP7
fvtmoe40kpxgnS8vWamHcNasLJNTw+kPsxSUfj7/8Cquy8y7u4SAp7m/BsL93A4JbKduW2TBeFiV
QRIUTbt0ADavyfTudcGywfK2KI9cFmJtE3s1WFvz3AV3YxoADcr6l9SHKxo8qnT6KqDr75q3Nada
aQaAvF4jb60yfaPobMLa6sRWO2+soAJP5HReB+NsgA7F7ILs3N7yEJ682T1gYdcYASUhm4DO/KTy
n0aQdsZnkVxkBKOdd6ngqL3aWI5EgI5kWdBTPUB+wrQ/aZlFRprREc3Uwb6wWYuvGc1136uaOmsi
ATemKKYquEhM0yHTrQ1ca8+hCUqWJf1967rgfAcQxaul1kheOo2D8SLKJiA9gxKU9HV6NJrnspxB
k0PttSiZKKKgjNg0Zeji7M0OxnO+spKYnoMGKIaToL+4jGSn7Ckpw6Wdr4OkfEgq97daTw2ZlICb
PEOZDLs08IEBQVaXEwptirxDhU22r5X9oayC614M+kS09HJQB7iIin/yfefVXHnEC9WO21x+Gw4o
v8BtbychSGgk+im10QuaUb1ggCfaFLPGrKitm66KI1OimXjIkTQAJnpQHl2aCTY1fLRPp6C/hP/g
y08om1x/fiqRjqJ0GnPYBSjyrkDVp8wqIu3BteVid+2ZpgRGAt/5qaS49ufA36HxkLHoSDz3QBfS
1YnW1v2UCdlEIrgWAVYOSzShlgJRwiYKlSngSHNbgPz3S9belT83WLI308Ewlj+p3b3mqbvnYPMw
MzmksWKysc6ZJ3vEW4VCmvrA21IXGZz4oB/riIbOiHGVJ09Yh8TlQfIQSxRQ8ySr5KZUsbFnXIkP
+9SO5mo824XVng1NztFJu2NFj1NWvd6XyXgr2iHbtjUH4WmKj77bfM+0CIyFllWeepiCNaHHcryr
CWZxeJ/BBygjon7hnYpCHE0HvQcyzZHqMbICFGevt75x00k+JNYDRhhs+5VuOjBFI6pV/p3Oxr2q
y8fcGV/XGNsAmvB3HVj1dqAwawb3gO/iO++C4oiVfVuStbPsbogIE/WHQMqtNQPxatJPpgJ58GbU
tQtGlQxd7GOFJLkuiDlCzV821UB6pW8BTQdY+Wlk3STmalxpx3jGlPOVQqvcJtP4tmQzPYD02QR8
G+qKdIZ4XBeEAheTx1pUIKAHJIEJuW2dPSS+sgT2h322aIrXuKBE7zDXMn1JvFvdgiKkPtjfPe9H
zd2z3VGqGzEjS/L+3Bj6aig4gNSz+sh9eIuVePfnvOCRpMFfdKm9bd3sYbRfa7M8rG1WXGPKD3W8
FUSgw4JA19CDzjemz9EW76ob7pzCeekFheSY2VdYrSGF1tFMBJVz+yeR6UfR4fbpRwuMqJtv7RrP
rKCX4EnNQVKYt7QJxshCc9lmfLCmdmqMFequY8s1ZvWyDG5z5U38D9rQlZDTXdbi/9YJXPzVjc+5
S3w8AahElA9CppiLR2369FKRNufhOQ6QTqWH9zgoi7e2ZnZF3rQUYruA3F9K/rvZ6Q42DvEWkmXL
hSkBGXgss2uZ4WAnA8QC2c1QIeCQ7Nw7X4102i+hDKu1gE069VvgIHwsy2viguK06vQEEEbx+5x2
a+mz9JhwpGkiuMSsozwGFOMLwUl+SYjl6ssOivg1pSTbe2sbLPKFqSlwczNEo+oNy2O7G01+E6oI
7nWcozw/juSvZT//qqW4Daqg3VjVcjtiAYuyLkfEFV8YGquTFRB06ZDduT1hddjuLi2IvcdK3plZ
+eI9ogkGB7CmEJBzzIuMjvLr6a6Zh/NaymbnU5Lb7HeUlyvRf8M92hVt3Ta/m7pLcbMkT6Nd7Idx
tG9dOE3SIoTta/Z4M8Un52bdUbT5r6iLQ9+/lEXz4aVDCmVLn+uYl1RNkRN4743NctNi1YzKdLgI
xw0X2A4OsSV+44kWkNV2kZhytK0KClKCVxxj3U5q9xEA/Uuj4TCBiY6U5HClWmM7ZvpDFhWCyjRf
D0OpdkoPVrQOGJK9rchBYPi+60eBsN8aYUSaUi3CZPicm6i0FuOfIoMZaBs9LhDgJtxb2D+J3XiK
dHX1k9OljzLfs3YODqbiYsUT1fLDKBQKj2F+0tnKZ4eIsMHCeSotd70AXUksX9BgHkixxWzEBtq8
FM+Zjw8OaduMbA/12VpoWIJNuMwOMo4DHHRsCFuCdV8Jo6Sy2Ht3HWiKo4+WMPovJlL9vpG0Hmvo
WVfknlUtmxBHQwcXpX9p6qDC0QoyItFZ5F3oDiUOZ1KxuJOXAEKr0T67LdQSopzagYGi8/iqStm3
zdxgV5Kut/EpRmIb12qc0fkden3IbesrmRaULRvuYEvoFhCHB/Yc3WC+z7LpMOUDAtiF4rVkTktC
vPloG48LolqGYhTun2SSH6vPrJxaZrT3OD6nomKLcIvrm5qGfFgObAK17X4vwXsO9sIiTBOB1boE
yKwncL15OOMQimw8/NFsmLhjvEtgy4IcVzHxaKAjOINHixjoQOgvJY7lp+mrdjwZsV0e2fWWyE6M
49oFD4aNxksAI+icPZwJY5PkxXVzmWtGb4Mofek/o+njcRxWbk1hoIJPLQNKqBWYEA0IEaApDTvK
ydb7M4OEZ14Ps3oE0Tpa4vSpnudSUcLkcP97oJ0ogYN7P9g/bq1/XS7EbqykH4niu/ER9JlaFJY4
KbIYryMHQx0GI8wuBm45oyxZlBTxs9rcsYfE1LV4Kn0xc1hypE/KjYZCrxj9lOCWwIdt7wZ8YKGR
KGO32DQvbcvcm3UvoEx453Vsrb1IoCvUqx0Oeg4duzq7yZs39TegUU4SoF7ePhvxL8Li2baqRw6w
GcwJtGVZutvczZ+1S4+va7I/ZEreLMYmwUvUjFsQwgWpAgAhGNfdktIPyrLGOpiG/cxoslpWJ68m
x9KkDeur1TCzgdu5GC680/ZDaVbtBX/WKHHPeQK4FY70NflsEyyU/SIVDbf0Wen+oC8Lil+djE7/
JNYC/5oPvc7h0eDd2bg/fmN8isb2dmOW/7q51exHy8Q45hTgMVbO3GwdN1Wn5S0i59ElF3iFcZQQ
cmxS/zuIz60k0IpEckPjjEU6wDJexsCz03fHNd5mThA7OdYv2D0f+8AcSIg9BKLvdqulf62ZLGhb
MJXDUVhRGm628gLmwA+C/Ucefc8bjjRQVq4Tv3x+mHH+VIJ5AvAaaVwl9nxEg/nB2rRVyRfLFxjx
Cwbnkp78XC+z/ibvsjE/XNIuab68rqLEyPM+OBNNUUhZZnPMICc5ldynCaauJjhhjMC8mDRX1Pm8
nPpKE7Yk1wKGFCixEzJDYNXFOWAh0fgYK5jS9mWBJ/a5xodOF4cxqN5bqoJsTk7LWryLlSXJmHe1
/95ZHMunGAqGnX4VBvvQd6vkqcnu23e3Sc5CvCb2B0/c1cQuWMIAgs9IZzC4wlJzS2EU5U33JYFJ
9Ex2nF4JzDLAT4/PwTjf0KaPGv9iqOAlwk3Wk3prWz4FzXHA7bsTKIfCKcMK1wGbDNWpuZ8H3MNi
a6tgF9zRG9m6LkiJUtxTeHx0o7P143OMlBkkzr0LqUTZFAwXV4KcaUHo+BSX4Iyz6pEE9+zp38Sm
DToG9rKZmOAzBeIo8/ygrfTVbcA4UKhqPhlOpO81rmvK+I2trX3qzU9JX1ypAh9ne9bW+GOJZ8G4
I1aTjcqKbV7weEIddeTDYiacUZZNavi3Wt0uC0egfx2Zfv7XYZ7fNfMnsyT971n1//jy/z7VFf/9
PUP9n394GXX/z69usm+2ivp3+B//1f5PfRlm2v/nP7pMY/3Hz/rntPbLDNR/jG6/fLHF8DUs/zKO
9f8PJf3f/OW/TWP9t9G//zaN1bSEK83/cSTra53/9X/+Y0z6n79f4t/jWf/xE/58/j2JNfhLCIxo
DFx1PItBrcw0/u8Zre5fnu8FVuDS3xMWBMV/zmi1/5KekLbv+L7HrFabF9T/vxmtrvhLmAgaDHeQ
rmt5tvO/mdFqmbbJDNZ/ndHKH/mmY7EBBI6JE+w/Z7Smi5OXJfQnA6dS2y1w/Va6iIIVEuffmxNj
L591e0rQJ/CxgiTF9A2gbiagYTnX2NSstpjviaU0V1ZGKSNj5ipOmfsZxAHZj7JQYdd0Z6sWI4E2
muIpcNvlEh92lvIeVbS6ho3qMdyDUTzrdxVI2PQpGthC169jGGw5Iov1PG2bupTHBHHBKKhCmkZX
UerG4CnECKAITkXnZihKA51oBNet61kfVkW30ylBBDnFT6ZnAtMj1iKCeGenKiHQOSPnaaa+WURL
MghVUfsWzDlTUpax5LA/o1dZ1WsxDq86GR+LymmhRZF4aAcaw/G4wmjCVLk1mI4BgestM9E5XQee
/yVp5aPukYzzzF0T93dBQ/bTaEA9TposWkf3c7Ixz/Sm9SC69J0JaLA8a6RI7TvGfqqS7qTmFCba
2AbY5uKSuY11FDRwGrOFj6FbqnMMsoMRJA861SRU41RHQ+e85wk1CioarLkiYyiAXpptGycfpPFz
WvXuxeWRhVj35jtvXEhET1BKagFDEDOUcdUIUxCVtl6KJD1zBSHfNMwegen2s8O5Y+xk+QqAyWIS
gAde2UIQNyje1dJtRSwAeYJYoQyiGbHLTSAAyTIyycycX9y8Ag5TO4AytOCVTFgRPfQt1xHRajAY
1DVXFP5Bk59RE+dtIEqFA8K2yn6zHnkXDTQDQNozS5LpIIdSv4GwuEVg3TekaA1ix5vBxC2GO4jK
1KfBpVd57WBT9Gy4cW3yrjC4hrV0ryfBR2sCKHZJcLfYKyGUDsnWt3OkAnz77XTrzzETO9g8DsGS
LtDWB9jdKyW1n1y61j0nLQrHEC/NDDmd/dBKcnIfFOvBQrOIrXhTuPBzAcI4kedzd00Fv9OkeJQ0
MSkqExlZjF5y1/xpJgK2JVqTRLFl041rmO4mmebSxCDXPXyza49mKezl0aRVBOaCAVNpkj+4bgWr
S2MmT4ryXnvyaMkYazU0ciQ8eewrrDR04V87jOkHGZcflLLQOxDeQhMLpTAbTrTwObqyAmzptXiG
0plJWBbAGE9cvoNmnakZK0YhWRv41Ltmafc+zlGQ+GZkKZ7s9nNsUSCIyvaXE9PiwpZYVmK2WWBO
58WgWPXlNZitnUlZSZIEbpLVc2CmNK+AIGdMpNTNtAGU7YH4WlFi5KuRGBCvG6q2QV/ZDrZju2bu
jGNb1w4fZsbIn0CnU+R3nRsN1Ixdr7yIriu5i6XH9nO5Orbn3ZlmsRUriecqvwRE+vY7r6myBMke
Qw8cF4L+WNW0IwLHtglFOWUkp/VP4jv4W2tmriTjrpek0Cvu+tCaput5mYYjlipqoHU5CvxVXYnP
fU4MTCMrHYkmpe9cZu4T99eVzzi+ZX5ZGfi5YTdW4XDJzLak3Lqhh7+TMS8uYb5ygTU5rGsMcLKk
aTG6V7gTH9GMwedUaATJiBQhampiMwjwGqrqu3WfckuVF9/q66LKIVwLrI4WcNpUCwJeZGYt8siY
o2OADXl7xlqF6xYLaKMxJ3lctM7GroYFcy8KC+uT4ntjP7gnNMoyBmNqh1iNiMKR3ZlbaKTMYEty
FYdua9Sb0in2M6Ow4K1AlfNwv5ZSMEGt57pMarjFwJNtrY48cdRejBB2zpTa7NKArhl4aFtoPY4d
TAd3oeWBC+qtjoM3jIXPpZ184ovnjpyBuUqmwToSanmB+8JxeS6TEtKpX0D1qaf+REx458dUYp4F
zkE+QY40I54mpszmxk+1shJ0S4Z8ne504dzWhv+FIwYIaGxcVSCq09QFYDQxTGhgYu1JdekYMQHL
Yjtzj9L2sOq78JKMc3f0FnVCkiCYs+5IRzAQ0sbg6mnj2WjbBzJOtyUTVJlBnBxS1zuuuXjED5tu
ibQ9BBmCZm9Zr12D7fsSAmY/zL6Yf/0weeVjkJrXUAmxorcEsgxvx9if7RLrvTI52dvJvWJ8glmz
QBlcfsSSu9Eynv0eKJ1LaNgaZo7QeeBv16A7Kiree5U33hEdzUDcYqzabL2uBaMY64KFMLhrMsEk
5qIkUoRVMvXXhEmCMVowhprdamZ0hysmy86d9eFR3jb4ZjW2w00x0L2kSKeZbphMTMMQVC8er8r8
L/bOZLd2ZM3O73LHZjoYZLAZXA92w91rb/VHmhBqjtj3PYf1bn4vf0xfu8pVLsA1MwoJJBKZSKSO
tEVG/M1a33Kxm7mADNlY1G4LljUlgEYtAJrMxa1IO7uo/knU4jMODEB3vfEVTjBDrfC+zsj/ill/
ZrAqLp3I+k1Sdl9h054mhGexrM7Ebp8WTSSu1C1mwROWLLX1S5c5WrsLfeNrLvLztHRXBTjUTsQW
wq2Qgj4en4t8/jRNCzpPP/p3wFaa62imZGihgdw6iX9qfRSF/dCCvkOzOmVqlS3OSCcl/px7+QwR
UNW4qcyGkY8WjPd1OD03Sch8IUd00iMAhM+JquY+mliYtV1DwPu3o+jIlCz4jI2DYeW/ygbKmNVY
z0qRpRn0mr0fAq4rkwuDXFysHFnmbqgKIqgjLR+aUMZ6DBmTunNKaZURJguuyuWzW7lWiyjBAra+
JFYubvC0qyKsYslHR95IkrWvCmhsHrmeo6EHcyTzNp9fCYkryGYwS69KUdQXd3wQBvdhRxL1TlT3
TUoZYi4SffMWNUxvJsckSjTcmo3wsrH5tBP3p81SA10lVgsfxXQiOP8gqos1oQgFjjLkjBgnyEW8
9XV9r9uwK6R9NDN5YZPIx65b3R1Pxiop0WH16qkuko+hJlpyCkP9FBrjvYXQA4oeWifkQk9Br5f0
8+IuD7TPCFeKzJ+0qbiLJvQ5ae8pg98jIACYRSXgozF478EqNOoR8vPbGKYX2FwbIW/sea+iqy8w
OHy0oOGyo7AIWyyKlwoMuszzz7CwrqVNQlIsnI0wtLe46k6EwCLGtfKTEztfjh9eJR7jUFtCl7Tm
Uc0jxiCibiymD8gCTgQqzUdBvAG7EVp6ezQQYo+G8NwKiyQBWlA6RXPnzuaO6sPEqVO/8Lakp1rV
Py7Io7t4jpeU0rNWpLdUp5pi35OtOCpsLXvRg+5dr8xLhP+CoFZjuEKMPcghfsiYKTgxp2TeX0Nz
vCM9uyLGsh79R6wnKJeafF8Ow52fGu2dFeHUS7Ti0pQOcnRC4zTWJcF4aPe1aZ31st/UpnPU3fCX
T+QQUSXl7yJFoxOS756SMKcX3ZviTxJaemUATt4bMmM0dqEXmuD3ByPZJuziQde5aHbmLDn0vviM
FaVUnrNdTIb+N6NN3lNfednyoajmDr9Rgn1KkVkni72stV0lzStIlMfGiUMIo+ynC4sOxfF5/UPq
FjuYF1S0eAlT2g+lRW/VSI5wA+ETI/ywtc0q8dRoGttxEMSEL5sV5lOgwyjRAQxc/ekDLMklzPJn
2yqSXRLEnxrrfZoOzKUuVIr1iGY8qcC9Vea9M6S/opw7QScrpDNn+8ZSbHgwTJYUtl1Pm4ICdxNj
5tgEkNtCUTzWHD2jW/3WVPHLStiul6AG9A708fJ95MCpJMj/o+nghEQmC47KhUVa4UniKASjGzwz
PyOHQX4hwzuhNnoKMvlQZMQBlvW42JEehKmcU1SO93ZXxZdwxM7V2c1zwbzWVPN3ljTzkQ0yp+3o
2FsNdCoeRkpyxvA7YS0+PQZuKyODxsAird91euZs0U/uuoTtedVF1UEzIIy6KG7u42TkwncmfOnk
7iD9Z+NdxOl8GgbD3dQB1PSxo8fpiyfCSBCDCSOn0oqwTsvsIZEMsAnynLDyXhpgJxwiNfVIdy87
zkJWO8HQ6V4zuGRD+ywa0FTCsRmQv864d+mBDCd/EEXPwRrgT8Z7zaTWyIis8afDDIScPd4z2chP
OsvcpkF9jt98MvuTADtwmha+lHCB8SDG56X9AY/tiWh8AUb+Zuv9R0eewXnU7eycjs1hwoC2ssJO
rSXKqsxJ01NDPb+uuvLHGXdGQENqldkjSqen0U/oEBidwyWHojBoRXaHsDzAKaR+Qt1ojjoGj14X
iOSF3EuYbD6nCHaIqMTXAq9RzPXGqoOXng7VmJ3gDs3+RYqo35mOtk9csOcl8j4CT9DbqIDIt2Zm
R1yP4HGdEBf2jCN6a4t6jZoPmsXFV2LfWI26YKy1LolRop9wxJNls4XLm9PQ1WSYjlhhg9l4MzvU
irkRklEIkXmkF33I2+ACp+IlmVEB26MN0FOQSN533FOYDzd2m/WnyIaR4euLtWWMswXpkNzmuXif
xJ6JPVdeJSNPcihG7AhcpQO4Eyg/mwLFa3EQPkj0ZZ0FUfsapxhcB7fZGV17SZU4DyWBgQMhw13h
XmoUOwnBKoIkx2tsqdsAjb9toGjYw3bsyMWyndew1wnZbYmWEJZDzG2MyhTJ1qFuP6Z4Jlcx4laV
GtDNbIxtRhQ2WBfsBd5k+6e4dXPaC0aVonc+KuUyqDYfRlRzjvUp+Pk9H64T/BEo6E1ixyyq+ZVF
mdRhFmq3Wao3pWcvdYAQK9daRMfiNVg6PqA9f5Li7tpqjE+T9Vm0gtFtAW65pVY1ugR/U975u8nC
bJoUcXmw7Y6VRwGObogezUA4ntKHZF+XrMIEA1ie4Kd5dF7i1H+k2SYwYXD2UqMjcTmO2RfOBFN5
pWHFHkiA3ULsF5U/Xfiqmem+KKAf3IzhifW5vCo/8ib8Uxvpk79k+yDTcvNXOTOrSPAHTF1vnhPW
pVLWn2zQaUEMJu7s20OyX9VLNIfCA5ofbbCwRgkUWE5IzrCMmAYYqHNBEgpzldgkz2As7/Vi/gw5
fFc69akWhL96LbXBe6Gizh27fFHktFHlasm5cIMrR/bMSga9qe1QDgdS82Y05tCLCTBoqxZD0SLV
6EwUi0TgerluPNe5+wUZfD9Bx0RrRE4e18xz7K+rAkqpHgTkJzoJ7T3XTrYkGoZvMIXgBjWb0Ies
a3BrYhFh9gRIHDOUaPAVLzpZ7icOXApgglbIGjUAiSmwS1dA8hgD8ulz0Kt51ZgjoS0mEV0i3Pmx
RiatGfwOppaJ/T7utJhDUXzjhP5VOQhSwC6cUjZjkKLjihxa6WEdexxD8AxplSwpiSrb6Wb9pqUM
aHBsHepAJ5UKXRKvebYd+alWQ6xebVMhlPexfRiZxkw+KZtVLcKrGsFQd319bbHCoN1jkNVO6SFn
v36YqVLOwj+GtryEtW0ci1I+an5GUvBE95KztSsAKSDSJAOqNTCiW2x2rOSVo5FEFPFs26TVWot+
BOkGVQYzPB7HPeryZgNUDl53WQFnJeFVqZsw2I05SX9uY8eLkGLqc/k9mBKbYXiHA5s54gQA9y7A
EpFRBa/EhO1gNorJmy2t51vhIhgi6pd+EQjnx/HP3Mo+fodgQBLgPhqx5gQBdam2lNt9hewP3SxM
wL1Tw8XPogknZ6Y9BToyxhTnAnnBrFdIvqs5FUVBO9rpJOSUCX1SMJwMpIh7+qSHHv0cD+aN2+tO
ThkrhX54ZQvymAXqyVlEBwhMnhfwGAauzv6YVXcwBGjQIo2fQ5gwcGE0eJn+kVe8a5qLiYWxx0xv
FUQI483ofmUcvchJSeizkHSmbrgJCaLARoHgQB3ZvJ6dAllGyqrXTvpD27FMtO2X0rUuWe4auPwR
Za372WwPnWV9UsVA8Zm3+JyG9XBjRIHWZXFjZ7+HqXozqciYVbpv0o91hKS6wVlDespcjjfZHXWt
L70yBNIQTPR/PIk7mKWGoz/MY3BPFxyiCCPMZIdE/M5GmeaWy1K+euYtfJ8j+R4EiZeHxL5kGRnX
g/4wWdqPsSBjqhphM0FCDzMryUPqCm9ImILpOlKIQX32WlefIywQqcWehNQssLBmED22zJoReZ8j
p9JITGVD3FD47lQcRJfe1dW2lUyeMtpRKlFA1Al2+9RhKANhoqdoDN9BBpv7MkDM7YP4put50RgE
beMifYUzTBZ4+eOvku6uDFko944OMLzcCGSeU1SfgxAyO1lkq8YacYD6+k1gxxJNfe3ShjkeHwEy
9ErHFyCMSoeNpL+wIlgSUqvHrJ1fBkBXidWOR91Q92r4RP1zRUXDwdYx1k1cTCb1JYvoiv2g8yHf
ojEHCniIFAZVlslPfVrcQ9M6TWya9bqFrVBPd3Ex02iaGOqilsR50hj5XfLia/b0CjGVMqd04GXl
vcKIa96kXz+HkPqHlnnlIOSHAMNm2T2OXuUTIjvewqj7HY7Nc1azjG86/1IUbKhqohGTPvsxWBHf
12O776zqzSqJTUMDZuzGQLBgKxNWx0nxbMdINpdykuYbM5idniYETn3yWuNq8iq7b4lZyN1NaCyy
FVrho9ZXHC1DQPJRWHjKmr6xEelHhR3TS1kzMrCHagzVxkY+TktNAmT8Fvf2OrYCnqXC+ZF+9Tnp
aq9zYlU6WF/7N9qBDz2ql4k8AN6gJMdyER8rAdRj4afq0dac6qNRL1Mt23+AMYvv1MFRbulwFKwX
f0q+x0QHgkjs1kaZxs0ayjdr6m9DGKeriNAxJ2gess496iaYw5pbn4YeDBlyrZigVS/rGNN2KB3W
dV8gOOkZwVX7rMHJiXGCHqJpHY+5jJc03bnxFbZ8JrvrNaXhrQ37p3SWV+RzRMRZzdHWw4vVzBCz
rKujcfkaGC+3uMUeXJuPcI42tI7H2gW4V04TY1EEK/Hw0jvqF9xCibaDpMmMCVH3MVpMdeVsffbS
eaazDVa2HC4MEUhsraHq181bK1BUUOLzCvYxtI/mjF+BoBnsSCAAOC1kmxAKpw3prsTnzLdMPoyf
38VTMbKDLdW2thCtaRJvcM0Jk2Si4lVMy11jhceRNIrT2GlyU9o26Bd32tc2ARNliRA6F83FxcCa
y7Mh30MgBNPMeo2cvtkfr24qfzpmG+yEq5rx1PyltTx9lSm+nN6icWxDHAnZa9Hx8PcC+BebLHSf
X/EcUGzRenhul69MJ3+nFYDMUMm3yDLf/B6huhgoFMz22Zwe29HYOrCYVnIg8qPus6thsVUoSDkP
jb0ykDlg704sCZhkGtGuYnsOeDXVzI3DHNArTYu5VTmuxgUW2ZDEai2UC6Y+a3siezoL25tuUABG
YTAiJT4N7czeisLeKsGazW7xk6LJXEuqWKrgAw/EYS7cdaRc60jRiP6PoPPB6G4JbQlvfH9i73c/
drAFWVh8NTNx8ebwaIfRGx5TucmUe/HldDQh1Y5BY26BSC6AfCK97T8vlQ4JVADcaFHalzL85E8M
0JEm935d/bQxmUNz8hoA/lhjhXyy5oM5UMcVK+454hI05KVFjped/RqCjfgh1axP8jAt4AHjZ6na
F9fvfvToexyqzov7Xl8VrniOEsh+Wos4lGWGQTBFLvCHOJH1ycgef1vsoM2Bb5NL+OIsj7awvHd2
Ko9dMF20UL+qRkFCzMNLIMUNAC8RK0P5qWlYjdso/2Y5RbLMoggMi5RuA8aNbeKyUyhymT8k90Lx
4FUuKuI2SMcDAqwAzKr23vn9pezCs9I1Bi6059ov2zLfxaR9hUBv0X9FuN2YKwzKynZWmt20wlXH
nFgmBczHY0VD3lClfQfpvI+kO6wnMTyRol3Px047iUk/yIDWZ65wd5cYrS0L4+esoUJ0ZhxgVqtd
KGMO9bBvE+YuWfMMifssm+i9tOGnF2LRcw7adlSMZ0z7MhFY6uagk8IiBCwjVkqb5YmMF80tCzLH
y3pNDFplEubZTcaFyCCdFKMNrv+GpM2eIaFKvvoKfUbKgbmkd0PGlOt7/MFcB925r3qoZEvIOamT
VJpo59Sou9suoqtllawxPexQMM7WQJmS0ABZ5yCrPkW/4HkghjJZ/ClZj6z1ZQmTBC+BafxOGbKy
sHw1K8QUIRaoTQGTUm/Nz6QivbPRWRAlwR0s2sTJ9COBaR4qNoIYxBVsHR4jHInryDLE6c+/gcfh
V1NPIIkSf9ikQdqdB6rrrkseWYe8wtZPmd/wqIcJBCGlP6eCfAhTmUitfVgaca5TOk4Mr6u6iA8T
7tceZ+JGj03aRiSNR+mX0c7IzF8goEFMtmG5loKUZUYAKONHmLyJFt5m/G2Gw1Q6JIKEQbn0xsY9
hx3Fj1FBXo/yCxGn1E1Qi7uIMa3vLArBUY+3wgBAozmWlyRMy+3RuXQ4HjdzWaJU4eLYlfLbaXT9
jAhu22qpv8lFcBei+JF18KMVjdqqogi3A/TblW1hESHKQpGbnSmK3QR0QdUaDBEoTX1KdzUXmGsn
AhfFYAH0xnmUOjY0IKzcWmE+BERhPhl29TVZVXLpcwbOcC4MD6OAZmLwqR4yFOynIgfEhFGeMGNo
cJM8MUcHna+VYosdLXPyo0wSxazCpB6hVCvRO64tmpKd7JLjd2/jE63ZFK2ZKbyrsGBiVHy4jCVP
s98dI6xLmzTmPCyc5l2og1vG2SWSDSD8DDxENRKEat8rJEj0p3px6EfjzjIK/2Go9y0fgIzVPvcX
VRMnPdze9UDyoWSLUVel8xDSpjU4PI5lw2Y/mOxLWqbmKUmsEyoHHPZagFOW1Nhi9LOjFKMkwGa+
j8gGNwWYR0II1naVW3h/2j0Eo2CDpR/xTuv+Qk9tRwVxaQ3zhUYT75VZPMdMcViaka8wxTr9ijQC
pnJsWUJDHF2GTEBkzqY94zgucBAspchwmlU27mvibletGT5YxvCFXTvcNDrrRBfSxlkdiya+DZp4
igsN/YRCmTjWW8eyObKhBG7CSqHoMiAgEMpMQK/wV9OJCnNaWx3yYZTzQzqbHgi0l16VeNcRhwts
LOCviXck7xqryZLIGH6NbRef0IkTYQgsfBBFcYmwHbs57hAEGvpLw9yyUQMkp+amJ9E5HmFaTcJ9
LIjQWYiKD+GM1YcnDWVon6htpYaL3uoPPM8ekW1Uo1OGgbJmCYXAdodGgeyvfibRFgh54sqPiQho
FHRbqyRos/G71dgM/koSeLSFwEuqvOw2TYd9dCAHqpOElwWYl4jerDb/ceXU/5ssCnEVf/1rUdS/
1ET9t3/3C/3/Kp1C5PTnx8VPEfwuNoi3/qG7WgRgf//bn9KpW/GdfNTlx1cS/f432qs/v8D/VE5J
4w+F4tZwHdNyhA5K6H8ppyQaKNNimojzBbLtP8umxB+ONEFWmQiniDl2/lk2Zbp/CCH5Kq5tOsoA
hPofkU3plmX9K9kUfwRf3zZtwsP4J2Xw378+HiJWFn//m/5fbB3Yi+W4lGB+e9VGsr/r0osdcar1
x75k9W/y0kkwH/lge75sALewtUTNZBsholrsHPV3GzPehUifcLexamDYD1fLGvdWZ3p9+hZb7GsJ
3jpEjGlisncMMBWCAEtExHlibCYEkPqHqd35Vu/p+L4m7KkYNlcEWCD5obtuP0qGMDGrQrqWj+yX
3oK8ajTsk85qML/wO63ijAhVNlP99LKkgQVJc2ag0PAnoF7UWNX3XQXx4n1sDYT3GCPLh7J6zYEY
vWfBE9JCrqmLdEmY2hlEKEwJCo4UHBYTauc+b+4yolOZRckGFvFAcBT3Kb4dt75o5b0q9iTSQSPa
2GTG+No7KQEsdfkmyLNqY8I1iDexfwEPAfd/7a0Hl5OA8OPyo6DlMWPP7/atT6CRao74E+QidyWQ
0IGL2IWXZWnk0NJxyqeHRrwl9ilGyQQPuJzd9QBKsgfDKtnt6j9IL1oMy2U5/u5rRFia8dCxoTFD
JmE4pkhPyJtzx/pnBgPFpB0J93aRgMdmtyMiBgY5Li1+aUpfi5a9lMnPGDMnyYxX+uVVLd9k0BCX
cfADbxr8jeFQj0JvsC89ponEfI2yL5cqremP9MibCMcHyQdMNodrpR2iGV8YgHlUHSwJ0LaMcBYB
xjYhVhMgt6Ckt3nkr7hD1jOcIL9OL1LeZybKWGfcgGKrATLFMMwjg60xtU4aViDP4k2/n4zHARK1
lToHvA0oh9MLO/Z13qEeysiC9C+O9chInJpz3mBvvbiYBa3EAIozgHp5cPFXdnq3Aiu7CpMzyaBg
Ear4oOPGiJ0nLEuj8WyY6taH3f1sXF06qxBADNZ2ptdXLK5O3N9miAhhiZOJ0J+5upYGDDIzOeMV
o/LSyMOcD2VdfPegV21ieM62Ce7jHnlyFHhgkLV2h0GNWoRB7bFHP16TQZPyimAMwXgOvCqG8MqY
Y5IMB4Folumzk/DQYECNx3ErKBu7kYRl7KlEFZ9Ejh8WX2iE0SMkVjA3XHDkwUGLGLuHN4PVpx7O
SKjGjSDhWEC3SUhxN3Yo2BoEFSRNICRkJF+huymZEHZjSCWwnosXVt/biow0ayXfnMC/I4p8LdGh
yJz3lYZ3dLNTiiojlR/1/GPI5yrlK063gQ2N35AZVOkEOqqTU2c7BXGWkSDDUtaxRuPNdQUBapu7
+4gdaFNW+3YYnob222isVZCTdBq9Ovhil6G0HRJ7YdevGhvlrCcNQRzDUsdXdY3yD9PNzwIdWLNz
aMjgCzGExyfWDO9xcmzLr3D+tMmWkz5VM+jmyP1Mjft5Sh/6eqGGMbbikSr5vK3iGUEB0qhpXS0h
BdHkJcIm9PtRUcR3ee2VeroNFYEOOUglNna4Ea6TfoEu7vArqAFwRbsI7jYnkS0WwNFRjMk2z6Rn
kFGRlJ+NbazDPvUck4BHEz8u1PCgf17IHBKDu5D3MdMG17hmVuiNEIPmbqbEZ8/KcRHUJArMxsVv
bE/ghTGT+hDR3M7aqZb4IZIIYATFyh7z7WdM7HFn/5rh8J/rZnBWCIUwu20teA7buM/7VZsGctti
0gJTBnKxp1fz5Gz6FN6U97jfQ6Tvpk5PwsSGjeAmAwky6/ZFuUN2ZyJbGsay3Ok+6wRVTLeaxPW8
BC9o9qTuzfO3OacSzY01kgSv1ZfiqIFGGVF1/BJV9NVH5C0rjeA4l8wcqaIXSTz6Lg60LzcEcKZo
dzBNnwhYhl+b1IT71jmLxpRqWLFd6LPDpD3i0UAa2oCyBli1yWXsSdAQuOEcDeWLMW2XRFZ9jIHz
Ot1vnc3jih00E0KVjKArcMZZbgQWbryvop73w2jXftNbvwoaKldmRNS3hO5VOEgNwaxCFdFPwCZ2
z9FOTluXYGzKIWWY817DKgOnEQFS6kOvrrCIpPGmY9jdA7Fm3gOerp+73oNRN67MewlcdxsiJARi
FeYwwWxAjRTgOrVu9AORqXMRZrmCUeWYFuJQWfHvZju1fIJVyQ5jAmJJNw9Va4rwSba7Rr22/tuo
G3LlYA/shvRmglNmqpH4e3esv6etXQPAncP4Nk9jh4PKzZDwEKYekzPtVBCmo/YewdxnaOIfcJEB
retE63ZdTX4sSRTdsSvF73EJVKwqDkZ/usNY4rVtY4NYDHZm7RGJVt5havrhcMOwqNfOwYlmzjdm
zmlU2Q9dnd65Ood9hJVQpm13xWne45UmdDyddpGcaS8ygmILiMImlfkWss5zgt/qmNrTe9wPn6wx
xm25mK703qIER0DSgkEkN4KYESKAFzkAb3SLB9+Xz7NI6BgrOqX6VzuiRrLchkPMIFtMcCZDxZz2
EyeJwk1hxWb4WuHAg7EVbvp5bnd93DvPWp8ziAt4P1wWybZuHEM0pidgKw0mT/kS2HZ4iSPb3/s9
6YxT+1Vhsj5KA+MsH84qQ6Z4xN4VNZO+gXn5Mo/MMVvQg4CIdCKDXRDZqviAvc0+3RDJuqmJ2yTy
iDlOh65sJC0sw8PNmn/GAxx4yum+mLi5m2QuJ/jvmGDiBiZil34IUhag/lNL5cglNuz9kMvzQQOg
fLPigcbbwoHmQ63Z6HqNo4dwwiSVCxsfN6AIk7VT0naGRvA90ixt3RwymJiBkoAbbgt+JloTyC1N
iwFfmN9205+0meNBQ6AQqT7ZOkD56gSlrBr7wdNrnJ5TZazNFmjAPIoNI39ciB0r7TxY5JKS9W9R
i2ENe3RAIFHIh85v3XM1QLDOz7wcPQYWgc049dAB2mXmn8sofMoRhb7qE3umCXOlPw+frgTS5AO2
Yi7Mq0yeXOSFZelenWGkMeZ4nIzoaIXkMsXVXYBqbc0Ygn0kj+u2QnkNK4OsW42gS7f9ZozjHHmO
H9sE3QiquuFoDIL/rdP2JBsvJ+GEZASO7C4nRBoTNUqktjN2YPPeR5Y5lxhFyJFUKIw+YwjtK30r
5jn2zIxrlrBCvgKkI4SKn2hl32aDBhAo3QZXeQtiwkEAMbZ3bRf8OG7zQ5Gpw6IA/Sld7jFcWkCZ
zyhqGaJODLTRliCWI7TdyV7FiPHHTxeVURFwT+YcTXMA/WU6ZCVj0EBH4uoo8zY2CZMgUZiI1i3e
i7HQt7YPUIzBPvzZ9sOPePTz5f8pnP6hqyAMlhZVopNxyUqNJzWMUVCjzqfqw98XKxuaObUdT4oX
klUFCzCBA1Dp+0oQXONE5FFBGiz5Hnh8S628AVoAzSVZjUYmWo+CBDv4NFmVMzIptsUuNXKPSXO1
rhRI/qGhHa8xm+xrZfCbqwk3Bouxz1vtDSvbSSYR0/6Gd4iEaJhMI2UZ3yfNgw19bEY71JXpLye1
3wgwYWE/EBFD8MDRKKLu0iazscmJ1nmKEhY0EMbZzPnt2RI2y+c4wdKIfw4nLXIlxoKsqhehTd0T
wweTDL9wYIDtwqfur7qiui5maCeDlU+aRoCB0+UTMczdWKQPfpN+o8ioPPqBJxKWEPeWerGIesSd
LL4zZgNeKVgmtP6HbepAUCJL48sXMZGo6s3EQXLqgSaupNERKeAWYCN75YnMXS6g4UnoVov5RVv+
LX0ROryKoPHXdU0ppBEu0DgdL5X/jWq2spGciao+aSkYQiw2IJuHb9vkcXOK+WwFM4u1oTgXmvmC
V0LttIBT1hfvMZ6WfgicW2+1e7RpI8NKOAhRyBuQXJKYiXzWhOXCaGVRJMGV8X6iuvfjDXBhKi3u
L1DRF/h4w7YjRXBFJuNracKEnf3gNULKaiu2X6Ff7ny+ktc2WAJh3RSJbm6MCW+h1pg70jKKHUpf
BFPkZqFK3DQjDaoquF2rAiBWFxDLTRGw941ev4/m9iXLxiUHF5yMMvLTXOeUrMZ0023opoRSk5WJ
CE2E9Y8mEF2OafZj1aPwiFF1ERVmT22GXqIgyrwENrCaW1P3eHahfYRAKnvIqG7cJtvKnm9+Mepn
08nehr6BnDoWT1bTnTQMVuQPDNYGpNF+NunxGqZhK4KpkZnTLzNetX9SgMVVbgfHQuFiqcyfgBvD
W8Rt2iIgmUuRHLinBB0X4QjZ0pqzFpR8fJlv30el/mITL7Hm2OUGUIyQujjZRk7Cv3X+vhRUTCA3
d1VifIDL7VhLc5PEl0z6IcfF69RA0GLgjSCLVnGS2V7L8+QYWP0bA2CXgYF66wO6LS6ld5EmjFSx
6W762mHFGRHXA7CRJEMrQFboWFgg2o5uE9g3TURfv4jcaTZBgUKtnbLHyEDop2cMBDLBNjKL2p3V
aNdUxr9tp7jP2LKtWxAYaw53gqtDdDlwqzhlLJNpv+k1enSfSh29dXI1O4CHzggOXLMQhQmrcs/K
wapORt7DgMpul4ow9mzY9qNezpsqGNQd2wzP6VjPNbXeUV7NmyJDJ90wGlmpcdS2ZLdVRE0TPmD4
SBUE8zlDBuKeQI2SC5Q6U5C6CVU5OBJYANVlsD9M/6qC6ol4GHVK+FUFjv8TxQton6DzBxOYHnBW
fx9bI2pCQ1LDd8Zec1MEimxuBrazq7bpmz0ZmUyiRbBvYczhAjHuUqM/2rY1b/WhP4Ep4zudEncR
SX/LqtmpfiEdHUw4KF4qiK22Sm3TNzWjlD7/wKdxnZVC11H0J1cF8zq3icEosMwOBj+gTMbfOiux
I6RgVAd8dtukrHGXVRGN39Bnu95CPgdgFXAEKg68SEwDIuJYXFThjito2m1U6TM73FOM7apx3rrg
jQJA3dAytjv6Ct5Wf352Y9Sxmh3B7QwJgtcHkg9SWrtFfBAU1vecmd+h479PzaR5DfYPWeeDV1ru
HnMMypaoh33Z6RbIDo2qlDiblVUTvsKbui+tPtgjVm2jaNNxSq9FwrIaPSIAFes7MTWm2qno9qKg
32FLiO4Rrwi14E4k4WODQjWuAxdaoqUwiSlvpltZE6LCajGPXsgSNE+ZUdrnwak+hjg52OOH34a/
uaIPjgSeHIpe9+qczWkNmrvSaRf1jmZ9gmDI4nK8z8D+nY3CG20DRVnmKq7WicmLxtmA6iUg9rmb
yPuYSKfhIUVcBPngyvA5O+UJA4iiJ0cItJF7rH9TlH5zhTLKMwDcNorLYkzGbcu2YTXPAxq3xGTa
ZFtfVM7UHHYOD6SLj0QN4AHssbozdQkjJmB1MvyabXemhSWjRqNVm7TlbDXQRKSEnHc4sk4ZjMAd
ON23JrYV/kOyo2Yj/VWUAxe+lk+YXcbXGFZLX8OnICSJGgE0hIlWo9YeR8tk0Kc+sqgnWKDwnwTV
CQypJXm0BiVI4XxSNgDtfgL2bUAo1ND0snihLiqp7bGvJQ/SKb8Tg2DL2BimTTxlxEZHGZ7qCrqx
n8/2Br0H2TIV2B2Ni02z3QyZX/xKjM5GF1A4OLIP6MspSMsw2mZMaWH1gTeAFcy+NaSmtfRg5Ggh
JyTVBPX7bJl3CT6TscfrDI51K9FjbiKnSA4V6j/ygdKdHMA3pDXgMNb0R1WYN9oQLiCXfVbatK9Z
FG+hFyUnGZMJE5SjdutsPGy2mH/RtbNG6gyCF+EVBMYMuK6uvlHJFVtUl2PB+g9TTG9GLMFcuTJy
nVFGualqUpD1ZMo3WUrNoRhP/kXB+IuC8RcF4y8Kxl8UjP88FIx/dwX7fyxq/3Puctl5/td/ydr4
t7vcy8d//yeo2Sm49//bLpcv8I9drv4HpmxYF64rLVvZy2b2HxQMFrOuo6TrsMu1DUey5c2Lug3/
/jcl/lDStJRQtmEbAkDF/6ZgsM7V/wd757UjO5Zt11/RD1CgN69hGAyfkRHpzguR7tD7zU3z9Rrs
K3cvBAnSm4B6aDS6q7rrZEZwc6+55hwTyeJfaAwWwP/tD/nvwCYsoP/rf/5PZV88VfRGLatZ3VoI
F/+OgAFAAJyGoZJJV13N+A+r3AIarg59mFKpf0iB/5AC/yEF/kMK/IcUCPnh/40UKIaE6CRC71ga
7BYpdlkbtEdQHnoTLp2GGHqTjfE2LWMXrEs65sGrLvMY6gt4RzghCbBHhYUPPo75XS5jXLwMdMYy
2qnLkFcy7RVMfcINcaQrbKdtJkKNybBYRkRjGRbJeOS7lvkxXQZJYxkpO9emtipUVRLlQZLm1iWu
bdghHmRjCPojxR2MpyBxrFXnYicvJhw8fVQm22EZaLF87vVlxFWYdRuZvzlg8yC2LTUzzMPdMhgr
y4jcLMMykPp6QwdRdiKZPW3yZag2mK7LZcxumLcx+goKpRjBTWZxUjiEamdYe31G759KertfRndt
GeKzIXrpQ90MlMj99ChgM9qHuYz9MwiURQYYFkEgQxkoUAiaRSoYwEiujax6r7EfrDMH9jK+6Q+G
fGVHDgEzI6rDuMgP4yJERG3yTaQOLyb+3bUyTu/5iNV2xr3wLxljETRiJTt4gvaNvI/YVdDNoRku
WsmkJWREWd7DudyKRSShDsjgQ0c44WX70/0Oi5wCGJnCG4NyJwky/Gio45XsWhzAwkbfXCQZIk/U
+GDiRatpFtEGPd5aTYuQQ6a6XIQdpZ9vTQTtjCQZWNBY7QgsU++kEE/UWl3z1ZbMfjYUez3PfmX0
BcB2P6IllYuoVC/yUjTSFKOTrlJmtD0ncfxogYnIfGlZKHoCxemdGvdxp6Bc0d1zyWKLYlbX6YMO
+WRTo3OJRfDSUL7kIoE1XZlsgJgv0piDRub8SywzkRL0RUDTmtA+NEIlUilaCvFKJSBmMvgC5S1p
UKETtDh10eTQ5oip3e1FrEPx+EwW+W7WSoS8iI1RU+ovuk2n97zIfdYi/MnoQ7gfJdF0IMb2kSQK
m83IpAhVmdN9F+ZYdEohVhLb8BgNm1lF8oUFXeyMAfphvgiQ+O6AFi+ipL7Ik2Y3wCDUZfAvjHTe
WRQap9pegwFJ1tH5hD2NnL8AdmxCh1jgho2U6ldZJA+zm4sgctRnroBEmxsLCCpSZKrbe5lFK69N
4kPLftaL2V41GQxAtpR0x82XwprmVVtBksBoPoUWeM5o0QTN6EOK4tRZ470VHWUbpQtBdxhhAZnj
oZmc986x7IuH3wgT6dE0KgqX1LTfSoCWJkGsdatb/3L1AjNp5L6G2NTGizMprz8NFiPsG+AL3sZ0
2E2q1APb0gCSGyQxdfjzBD2OnkuTQUoMCY+wXRxK5zal3U9rEVfKBfuEER+ZpoTOlnZvai8rdz3N
7VbH8Ud/lxeuGjv6yrCr6ljdm74rNhh6BakOwg7peHSgUqjCPOMmoprQ4dmOCVCimFLPIzR43pIU
YjXZt1JD5SyUZm1WAxVbplKvqj4sfBHQvyT8vNFsyCXuEcx4raW/VHdASMjJ7OWi2GLER/KDW7rD
UAItvxEHgKshiKLi3BjlAKdc/Iy9PDZlRzmHV340lvlqjJQwGZXz4Lu/hIIsczsozYEAHKYUIJed
0m2T2ka9zsOXDE425+qg4tgmy0t/piupN4uKsjuYBTtG9LiMFQ5YRN4LWwW/+BrrFOfgpO7VCjNE
OeNwzEKItqJxDk4G9TCzSCbZcEytLnxL0CS3lLc9ZQUcsB7kpjsHIKm/ddUDlO4ikIPjR0+E1W2m
JnwKLOt5bH9T1Zrspja2AtWt36VLIC+POFhiyNkKhbQbmskzHcRFa/6JNamtkfG/4qh9hAqe5FSJ
/2a1FlhpOgHKgHIbewUtdVLZGZyVHm6/D51IRmREbuBZLYwLukS3o+cTHUs3tjoZ25K2GxlGryYR
XTZ4FKlCL8FNwUNhGwc3bfJD6pB/cks6jN3IhmDl/JKF6rcdyxChD3Q1lKF1MKBEZaL7sqZi16Cq
sxU2tupIqohNy9aa42id89/0SdivW1Izaw/3PyVfxcZZ/lqnzpuwp9wxn0E4NCG2zC5kRaxy7gLa
xD8yz9O2jMU5djh5OyWBcF9QLx0lvjVUbKNVm4qDLASApeI064o16f3GN3NoFYp0FPiUPY20bfFO
eeonzVivfBAOxne+nN0I2b/QNB8EmAEvVDzaNpxwQZrmysEGsIFXTSXNmB3wHUkGsZGXEwBdSnch
USxmRUq6UxUHx8jqhQpetrttgFbMIgfzoLZgOaUMefTyEIqvQVmHWdmXVidEm3q8/zw9PyadNW/E
pBbEO+a/cSnghrT2xhS80fSOd3sZ03I1RaSBZhVXqFhyb6CXNvlQXIueok1BD9ga0DW9eJz7WDLo
25jtOiiijqqk5iXC5r4hhYTX76KlNHBbpd6saapO1x5/ribPnPVUxR5uM3ga+rgYWap6A1h8FVvF
/FLKxRbQ3BKyxOTocm1/H016kiqrIc8rYI3EbndUah3+a29F5GOgRU+cotDv6bDT6nPPlokbU/93
LiF/8cBtKho5tjEYcggMrkl1iIvvts/e2kxj/YgRJJqWHz2pQYKBzpNTToVR/5x5WIqG5fdehhhl
h1LFCEbpgzooT24BQU5X7XtiO7vCto1T7EKKyTIFb1EitnY2HmpWh41mQq1Reby1kXzOUHZ/uJ49
G7mhrsOJhqWi0CafDp+H48B0LsrsO6nLPx5VqGsPBNEmbHo4ztF8KogRYt1k9YN7zV5XBpU/ReTs
Qup2NGmycpKZdktxV451dx4icHhJmrSrCJLWYIojf6oPal+fzEQ2+3gETJQqxYJlBKJQhRN7OJIq
lqC2bjKLh9rQmNNCkqVUe94U6kB1IvcSv87oxauG/klrjH3jkgj0WO83c3Xwlv+nCOI1PmZy8Wys
if+B+G5wq6+ExWooUgB/G7i+CCPiMMPx3HXsn3Nsq1YX74Fofnj0Ee1aTY0P2V6zZbBkfp0x2aaT
GD8td3ok1Crh9SnyDZiS9TDOrEZqrtkJK0XhEf2Z+m3Dg0frPDdhZY5jv3iHdzP6lM/73uhilsmu
MWA5EtNYDSJQzJFyZadIy56G27XLRY2ZZ7iaE+Y6KquPMScJ1c40IFK/eqas7KXravjjA49xMzUH
M6UlU+genslhFVWYoWd7rtehdEDKS5BHGR9j2dvZSaj2h9S5uIFyd9ZWWlMzaF0jEZsbPjtnnaV0
K0aDw/U7xhvkR4UBO8LUL+TYeW0BBVio69RNtn/hxXyDUrqr+sBqBkhUM6qh37IwVsIldZgNV4gt
Aw2LgMtrFfNW2G46D6/rZLs5c4LB67WPIH7ZtxSMJjzNOd/krFkX9orkjIhZsudyXaSkXYhgRa1W
bvsIA+6Y4BulOPQNv9ivai7ROmeASzf3A4WyZf3IddofmsH255kLCM28LJZYfXdMF4FZ0FAPMHhj
LZR2WomvrYdvlCbE5yhO6Y2p90Y/vFUm+cYQ++hWBQswYq7i5T5Wx2yjKBVYZ3zCQgEemIpnj6A+
9PWBb5rLsRHypq9nStMnQ9/pHQcZNHvqYIVBfD2RX2qTPFuaAY21I0SG6Ukb2/ow4pTA1qNM29js
z1OShHsPZhasq5cyhD9IutLq569Mmf3Bs+6hRThVr+0n08P/UhFaS1VmBXuMt5E9mLuSlt9/emL+
6Yn5/6sn5p8c2L9Rrh9TTZTrf4PQVnXb1MBc/x92B6f+6/d/sTj4b//r/7o4MIl6WY7j2mC5SV8v
4v2/LQ4IgcHr0yxP0/iLOhPf/1gc6P9Zd23TcDyUexfF/7/vDVgpADeml9Gw2DeYuuf83+wODPiE
/2F3YLqaSxWIaxiaDq5b5R/1P8fAsmEkcJYn6UaNWqo+svaVtG1+hvjxNjB4bBRGQB2K2j7HdBDQ
kTiRp6dkfV7HOvU7g22alNEshbH5JTSj+BrOqXVJtUsrgI5QFsQoOhafeFph+LqA/pte3YLJITyB
V36kGbW1vIhLe3UykFw2dk4RgkBzgrph3ieYaYENu3mVGMRcAEyvO7ztey8HjReH2S5tVRcalHnB
Y9LqKmCbMIU5LzqVBgs3tg7WZGBPETTxmvUQjGEX7fuRXBB/27RR20SewjR6tdEKV+Lk4igjemML
f5bUC7ipuLT8zSR7XMm7ymiobEzJojX0BLla6qfOjzfrd3NQ7bUJXRE2tzhZigFR1RtOHkPWWVbN
XtWFD63ngfvxs+3di27KndIaT7noNoYAT6vpiAyB2R3cUG4W1GgNj3mIuTPoFZmso5UHaXsqDTxE
0W6kjUrHL5dTaEDELQJMHXbofH4OKy0qZuLmn3MNG/ho99eOKiEGgBUGNyCmDt665mrmhzxmUvyG
6Wtov4YHF3PX4h3K+Qni7u4WdwVZiS/tte10fshrEe2j8uSpyk7J/trpJRP1pZBcOshtwZEKax0z
1ZPUDoLu+Lqmn5LscVT60r2HtKUPWHFVjJFCMz8nQrZjNB6kYQW6gbO7DIMJPmHhHXMB11UUn4oB
ZYoaYjfzyTtw7RS+JgGzDT3SwFubfEwUfgIhV6l9aOcjzbBrh89XVtExa56J8jlD+1aRoRPe7Cv2
n5rBLbQvjdYd6IJrn7o6e9jUrzW48NXiYFBj1suPTrbPcXodZ1qQwwACgk/eCgwlyOZY2Qg+dkm0
SzLt9fFT32P8XIClQ3xyBmNbgcSbn5GfVjSybE1FPZoqiNjqYS51ZJbnPTGTcTcB56Nd6ETZds2H
xzCsaiztrHDjWbASvIPaUjssAeEo9HNop65QgpmAASrmEpNHGbLeZZ+tR2JNRem30DVmTzvK8rAn
8ze6gVmLpwRkisYzVHrYvsNzjCO/mK+hXgewyLfUBsPCiEdY2PxkLRRY3F0jpSSQnHSJT0+9qZR5
9ND8QknPsP0dZ77Rj9uRzyofl+7ws+vROzr+ZB138KW4nbtU3P/2+P+nmbBmmwNxANAIBxVLV+Zt
0/YYRZ+y9aHfqYwlCfG3/Cyxh9FwdF76ZO23jqkBJXK8zfFzPyiYhl8U+pZKjVbT9DVcbM4kD70Z
/zKTZlgsDwy8Jc4tV6clOLk24eJ9kxeA+xfwzklBrNpxoUBMSL1IhaoTXWP0OVmbOA0dZq50fqXV
fkU+CGkccQGxqmIwG2t361TUtcRPyYAlDaWlhOuvxXS+jFDUesDie3TTtWtcIutJq55qk9SNQq3c
s2s+SagDlaPuY+/QDNrJSz50mipVMNCqsQMlu1bt9DBAIJMqkXII6O3wYyen0AF41N5c4vCd5J8a
/sli6H/8Pmtn8JOmI32H/DSXvmEiEVK1E6n1s8ygvtYXiZZoQC3RYycou3qbGuUe29lWofu7Bvct
YC5U/ZurVDtjBAOGapf6TRyR/3onRbPqJyQG+ykrSYqKS+zuTfzUSmofctU4qDrsQepw4NjDeW+K
pY4qDZLifSov5O735C4rjMUgyJqKaTL6Y0cEkwbrWIfUM3trUq/SvhrtAp9RI19zXpoIcK9s/IQU
aKPHFA/zrXWpKcvfkZ9eTLzmvWP41XTVNVi6ZDkMPb4S7NjXeH0z49CW0OFhQdPd1A7k7eZdT1A/
dINEyofuPEYSWAZkTg/CmGEHRp/SB7iEF70OSXbfi8NUl4+OKsI8ZZgzScVSJNhREskscReK+QhD
bZfMX2NjXbA4UxXBLM+3G6wWkid/VEN7DTklzHgB6nZ8iRyx1ewA6+FuxFQ7jscC0SWSz3DFoV98
z1A5ckG+KulCmPdQZb2G6tyeOE8B7SqoNbSL1PEpiW1WVh5fI3qCS7d4Gk3etjE86+pa4hd3wY8x
Yik8A02kX4sh/aoSjnZ6MrdT5JyasjiOe4PDS0uvkX5vkBiduN853Wmew40V4/JUX+px2sMX3DPC
n/R9a7cQ/macw8pxtkMUM8ojyBIXEnBeU905FiBIdfeSRZEaaiRRCp+o5KsaR3sA47eaF7PhNifC
GZsoe51INjPpTRQ9NBEtW8+W87A6sa7xO06JjtV1yt69NDrmMbixzMc4se5otAszYkUxb91Kvznq
SfPqnTpRjwluYZU45h9WQ0fHvLYxiG3ORo3S9VIhgaFO01kSjIpgQ6QmyQUPVDEqrmW9jAQF6E4j
1Yb1P0Iis+Htj3q+cno+4u5Vz3nRRM0xDpWfyYU9Q06iKt1b4sw3lxG1KOjpw7iu3iKvhULyM9qP
bn5vUwO0YUYO78UO/+bYnzPT5LT3ODegPqXSNxoI+VVf3WRiHrXpL/0Wvh4RniatGFnjd01dMQGF
fS3IWvVx6yNCEYLb6u6Izb1FmZrac5zzytFa0C6dzwLhbXJhCLLki7prniAjtS3+UPnuTkALrZ0H
CG1cYJPUXEiqG2DqqhJmkgen2nxOClQvdW0vX/f5ohDcFNw5KMfbAkDOWQ6+aib9Hzq44vIDtREY
X32xENSM7nf03qZcPUaqsZbmX4GSUdbXyhh8uiHX3bi3R0C3REdN/ZBTIkKW22+NE7HuTaOeQ3Jk
7Ldk7m6T4kstw23exifFtD60GPhURB+pE4Fc5k02osYbzypKI9TJy2wFFlq1BUzW0ou1kxOQjZwl
Ir9fAIx/W6J+id5v0YnQWfKA7H5Tvbh5f0jZ9bWqr1ltUMX8FrIW8AuwLJunWG8OTgjGwxlPlePx
JkIg7i6Qp2wOQHPN4ID+/F4lAWDWAyuBXRXXJ5JQm5QsWB0eO6CyZR3fQqCGccsBy+FqXGurwCev
38mC6dYTS8l7rRxFeqhQgXkqeOSek9BcjSxiZPtFNczDRFNd1qqiNrgq/u3jIKrR5eLpS1YUdsQh
bYAUiUdogKBEFV2/J80L79EWp7L31Ttfsbg43qPQWX1MRDtK7VD0e1j7O2L+NL5qyvvcxKwc+JrM
Fe+aeWM0Y0BUyF90IuRpvzSwnx8G9n0pDZ7eHUJPZK5czWdnR34LtfdkPtndtSJGyAqOWB6YBnR8
XR7a6U6yg7jeQEvYYO8mfkbNyYIat38VD0FhXTRCpk4/BAuPS7LpNWR6TgoLQqR+MHzgyCudZQld
J/jRDfbXmK1fJaH5JHwqen11m6t2l0PMreuHyN0zeDR6S1gzRyhmR3KMfpS+e7QHjrO+73rc/0a3
dwhr8TSsjOkn8riymdqu5uGcW/7FOai7sFfKfZXyoaD6qFHoD/1y8/Ln7jbqJmAL7oQ2hdrZLQtH
X+eqUqreN/ELBHFqf8CcTdbSKvCmhck2H6bvJv6boxjrxoF4Ky6AY8p6qu+kn1fHkgzGSMGmPj66
5FdlP8zjtgoJdRiqDeyZzfVCn9J1OLBE7jh5YrookVkTMp2K/eFQ4cemb0uvOrirdCOo5Gmmaxa1
ACNdfhLq4clGT1N6e57zeJ+UwI+namUCTKSRcVmoAurrDwX92yK7ptiCxgTY4kJ753Gr4uo2ifbZ
BgprLvb5Iryg+a6/haAOrVCdowLzj2U0AQcywurK4TiCCL+ufiuOPl5LHcUFquGTUefO2u0lfzvt
gWsE6NpLKNYBDkaUss+BNljtoct3ybAAJHfgslcd6auwvFoViSXnaCT7qIjPC6TL7a/DFB667GJS
4Ci9jRn5Eg7T2CzwWNoYiGWYbGMs8zzBUGwy9rz8wN1w9Kh89SrgRi5l6tOlZnkXs9yu3B+XcNTU
s4pkUTj1DfCdadcut6ia7ecbsmaQEqhVpO73kCZYQa8UeskXjhmZjJCnFLTfthU918WPme9yO31n
rQeppwuk/hnBECqJUTp2EThNoNsbh3e1mq3YUefKWjRvirUz+pwrVLeq+TWM9XmY4Y6zgWKLTvRm
nSbiPKbXBIB7QhFNFa0W+IRHQZp0OW841WVYcPvOSA8fSnP23TzQrPPQ4uOdDoM4LVVxrvNujfQL
4QiposDLr8Les36BSFHR+9NQRyQ3/Ws6TJS88+0Xp4IrRlMda/us5xO/Ol7B7lWdGk7Og8tNuhbk
wUzIj9fQEoE+UuhdPmrrTy09eJPTSk0uuUL2iuVVI7C+FGd7vqrSIpG7ihid+vzbTF5n4qWOMQRk
FtfwwmAw9B+Gd4tYF7PQ3TLKcJmh5J3eAUmK0jmlyT5TL01FE0q2n9UpGHM4tqANKHzYUk64L4Ah
cb9z6OCy79I61GAiopGFgnpslD9aS1MWp399EDY38fS7BRWWpdGPIX5z79ExRvXFcz1Mu1z7jJv7
3H4NXr8bMi5CmrE1ife70gjU8R1C7lqIJGiSYxMf1Mj2k67aZ0ZExgnguqKcplDfdoB+dXJPVk3Y
Cg3BITHu3gWdd7zoCGPAH5Mle4qZ8nB+A9aZON8qrexjPv9qE28Bc1pP2qfT7g2TE5jKC2T4wWo2
DfT6ZAxfREUjh0NlvCb+VNxFF+yEYvoFFIZ5vuM/3VJ+DWnmu+QYN4S7VgjKRupEvXJ5tkGJ8+Gv
NCu7J451SLVmL8H3UKkNm2tNW+cuFPRVDRSWfRZDdQbsCPzNLjJf12pwKQB8ibjAonFHtgfjqoYg
VxDoK9IfC9Cw55ZHoZzr5jFykzGmHt8DqzL6nrB5kErGMeQjDE1cUeX01BnDDqjrbmZvhqTCO6N5
k9YyubO008ZjJ+vzBNiv8KDIFNfJnV4c0fis0Oj6ZIMfpcEIw99bm159sCB2ei6RKO0jjukvc+9x
dna1aD0Xyavgu+SE4SYvb7UGYPVhjl+yqfadi6somTYNqx4NSkwbQQcn/Cr+1jV5dLrfEXlOMJhW
hX4Lh4IPMd3arFSVzttq0/ss3yZnY8GEfg/7bziynhzJwpU7Gb1UlXnP3+f2Sosx2oG+msH3Z8zU
mao+1bVcayDHIJkfBvPNFs62zSgC6N3naP4cCh6uyj1WbXeSkBQyhZouTRA/AomEx6BYIG/FY45r
SqAAn0Kl+yD7Tj046pjNO514J6vJoEEMijwabKaPGTx22HLI8aqtdfjdhPyr8YtV78VMX6fhit1h
0mzIA8Wh0SqqbsXKa96MFBqOnX8MCHNO7BEAkyc3mmic6e65pR25pR8wICyBb7apYmAZS19BeohU
xy+zZC9oOBd4TqJXyZ2fFCEvl7eWkaAf211GmSvUA377LS9tmmWdEt6G8rAYvVPlMKVyW45UhGvw
DIr0BcLhqiKq1jvmqhyHNT6CXVk+pdnDrattR1Ma058fsfvMkmQ1hiykW/eBTWxFtnIXq8VRA7+h
AU8X9rsJX82N4mBw3POgZSfLvs2CCbhCvmT4U9uQPLmyKd0Hppdt6n7kzVuf2i9TO373BennS6mZ
4O0b1rdHo9K3gB4wDh1qcZwLB1wGnSn6i8MeMxMv3lHU8bWn7FJvnnQiqZT+yIamFhXMVniv9Gui
xXKVGy8gRbWVJWOeSi50QCnkXwptr11W7ijX3QEWfQv5p1udfRvawofvD5Fb7CcIo4TRyLX9dF26
bVmpt8w+c5seBYVjbnJyyvQYm2CtluP/mvI+aayR2lNJY/tJyHBv4Sui1WKtmzA12GkC3EDc3PM5
zJMvDXwILktBqCKR9sGLMJDfnAR29xz1J3XeJfI6eo/EvMe+xgtXkz+8iZX4miWvTgte3fXn5i3N
b276NLGdFE9FpR8bezU81yKI4r3w/O5FMwFbn3Ua7JRdCrHCw4RWYCBB/7A/m3z+Jk7njwo3u5gw
r26sNdFRxm4xE1EzPPUwOcpip9TUOE2/mAIBfzYBWGt/6ilKpnek4u4EQQhJ17kN7pNA4Cjs+1wQ
th6KXdT4A+e7mNNzufDM6uk5AWTWdOmnt2xpAT6I2aJZVt84wBIlW+lau8ygexcAC3tofxzKbarz
/pP1PuOyAb/ooAI+aXjD6ksHOH3YrXvH9+ZELKPN6JCYwKV4wZftuMubbmOPXQBucW+EH8r8lw4V
5rORN2O9Bhb+XgDOmOl1rBrgTESVuVtl8JPhv6K4jduhAn1En2XkPI2u8hk5d8Urn039ZoqTOeCo
BLXV4SFpbPrq7De3QzkA7riafdvQn+n7wuA57SznS9eCHrVeUMbRhb/q9M5tflukzptRNTAZ/uBv
wsryqQ/yzFlgQk+oZya37CLSa8kgoHNGOXzxZhxLDixIp4Om7DDG1sOfOvu0Exo18n6nLTYiT2yi
XOycL6HHDMGSH/ZDghEu8WJmhc6nckvcl0pz1x2Ysq2kWNmq8DhMPLv6MfkDyPO64PbhpKW5uFTF
V2V9lIO3oiT8V8EkUBbh01LOnQxflnLweosyudfYUc+iIp7Kd1vRf6Fdx7P2xu0bzF23xin04/Q5
vp0mSLHjKimSJrakFlBBZ4qNFnOdUHYqL3S4TrRh26+l8xIVf0szXrfhtUAOy4zpmmq0OvOWNDO5
HTChxEXHbP5c2RPs+6VzYd+O9BUWoFByZatS7T6b327dXdzBo1giflRL1Z7p7ekCD9T+5MqXKY2Q
DtBSuNsN3ptd/LVKfgcgSFw/RQPucp9c69ri7dogq5m0NfDFoxBvA3ZlBzVva8bKAyIcJwBHJB8L
49zSxGT3Z5oftrWjbfrcDob84tTVxLmeBnEeb/R+3NOFd8BDEPQK0edq7dItJYXyrVPX3Tj9gdAx
auZSI5cf5ppuexW1D2+dKNpt5G5JdvuQ8R+yJa4fs3hnsIdV41vzby53cfOROiNztbyqnbHq6l8d
c6nLbOCyMhLmeFWSlqvUq+VC28rWEfiM2kBpa5qz4YVvk35THNNPtOrI//BYZxBfXX6Kt35+LAMD
aDDW//zusilwdGrfSlcieuE6jJnq/y7eu0KvXwrP8FMsL88LpQJbYr23vB9tFmuvT3atIEjsHrrR
CIa6e8lAVjgYo9L+Lc/UXVYpv45idGsXDGjNkgmXhquZV4q1r9VAoUSFU4ImQkSCVdGByRlBSFDJ
g/B+1CzlOdWnfddW+whuQURdgEATqGpt11Kr2Q2XyoFfGl+NnwrRd1DzT4eVB78Wu7pgEuZlo92N
qD9CJgM03/4dSz+PAMDN9q52zX3c0ZhiDbvIjY+VjdqDlTGuzzFYbY6zSIGJTdXXOMJHsgYbz8ZS
vkkLubnYkP2wcg/eqG1Uh5OGXqJNQqOR1kGFKqgtqjilYPbf3bH/NkKxOWZ2ux8yPp/0Ge8JvqcS
Ja+5ObzWJgNJfvgKzQ7GknYcEAjZLTx7GR2BUxmuaPPyAND1GJfh1m1bnL0qVwmDrgXFstc6IrWi
a+9iHg4pLy1YIA/HMvDHQA1U1E8WAvSh0BjTavsahiHbSYCutwGLaZ/UT0JrT44DH1LV9r3smCg+
XFgxq8KmOLytFszQuM2nKqhpHEP73FK0RhNbtbVgS8u+9x19fFIgyIVPjSJXExdmUInynsXeR+tG
3HsH0AcvWm6iu8GJ7IdtEv3EPbcTvvwVpT4Jo2NDNJ69YqmYJ0qJ/4yFAgjvpeWyiSV0jw2cI6AP
FLqN1HBrs52bp99x/ukVZc+NCY5O6M8l0EEd3zjE6F8zXnRvGoz1bt9xJVPiI9cSOPev5fLkYYac
un4/O39dMIplNe7aBVwBk6OkHtfGAF8BKcwdZz1L/RXY6MYI3c1Y5jyeNCJoUmJl5A66GxhNwkr8
EVkVxCm+YsGqNd3V3YC3Omer9+EK3k0tYnQUKYEsaXEAXIBmUXATYFEy8OUoB3iKzW7qbkLE52wa
NyG/d5N2q5bhGnqGxCEZ2kt3cbGtKSQPtSbA94VEoLxyaG6q7MnWlr0zvvj2Ypnz0VrIKHYI4ca8
aHgSBUSjTFnlSX+NwqDTpE9n/FFPoi2EnUCja6rrMLQh0aOHrKIE8qaghlzj5anjM61snH7lNQRz
3H65fCF7CKXLqgilHTxh9V5Wr8qgX3OxvNyRFZLhVif5doAj6TnuM21BmzBDaWYyLO12U90aeul7
PHROO+8VS+H3Xt9pMF53VYmA8GGaH8nMRdRhFFE3zsBXii7pUj+yZHh1uPy2khCGds7ok8p7+agF
TQhW+K2bPMXVWAeJKZ+VzPjQO65KRmnvOjSYQlW37QSziLbEplcu48StCHy7zOZATcDdc1daDXRK
diC8TY1fvM4Ujn5Bma1Tz8ga9AXTIbYyRmOvRIg5buxnTJEp0QWXm3iGhgAbKOz9gqEsz6IXZTG/
OzMUvnrz1FAHUcfG2hXzIZ1/Mnx+I+VSIJ/ewxT+Nsxo881UfmuElBFnm1e+U8e8i3DiD83PZNCk
ynQQXwXvz5BC43ppbNUfyqgFU22g5yf0zJn4PqnDWIvFG1yF+yYCBs7aW4eOI4qzJg0IT3jpYZwB
RVmb0d2w/szlvlCl3/T8eyEhhH7V3l1PlaC2sKiWMZv9y6w+R/WzPn4OJaKQicuZucMEec9vdtAA
TxrdjWakX6dASOHNwFVWjDwk5WcV4waW1j0uhmOsWCuuj+cqUbaDUe8md0YPI0BkpcDpu69EHT60
QgNpooH6qljA2IHCokTjJuh4O0U5j9XAOABKicOsngUFCNxdbE59CpFQerTTkNBIOURiVbneL4WJ
Hy3SemXhxE6M/gzo6NZT4ek045855Fjovqoi4ioFNo4FdWa0Fw5Uy7qrStGvO01fz6OAlSfD99yk
hJlHs7gAqeXbAGa+zqenfm7uTRWfrRGCCCXrcacesU/gRF8NQqAsf0v0Wix485x/duOcrhYk+Roz
ahYM1MYgk66aOo9847+wdx7LkSvrdn4inIDNBKblDYtV9M2eIGia8Dbh53oJPY/0Xvqyda7iSCHF
1Z3fyd4Re0ezWSSQ+Zu1vhVZDKmGrQxIL/CyYLlUKtnH5Bv37djc10NXbw3YoLMTm3gzinLjtFSA
QVGakJf8eauY/3oEAhOSOiCtj5Zd0+YV4v33tgqzDYPYGf5gv61MRdfXxeU+SBm1KMkRvxTA8owJ
wFiSD/cpUtfVWBEK6jvJa+6alNJF+VMF7r7IMECk6GTWQ8+GBP9MCJBzRjhrmASDORMUz1nfIIwt
nCHjPxksiRoC2Vj8jE/TOL+m3njrWmYHNEI2uVEuRKj50S2ap3waCEFL4bw15EP3kJfuyHKA9M4k
k18T4yErMlZKkhsP83UXEmi3SoNJMCJrXbg8SF2Hi2uiPa3atttmzQtq/xHqZDdvLaXusxRsc5vQ
hlNDbgIbdpCd2NOBHWCZLkefOYr+4e267CEys2gHPA7Tho1twUc8salC0FTootdhiD+tofYVTnYX
LShDPJ9t9BLxwUtSIYmHMvONYSHCncCf9dXC/GgEVVmXyVfENWqGc7+ah+VH+sz2h/GDYUW6djGd
bfCcoQNgsznm7Td0dMCm1h+msTMHYl+sBFXStfO6h3xQ8yElzVD1W6NNeuaYqDuhX21qRe1WLbMW
b2S32v6w/eU33bgPukyBTBLVnyaKLrGOfLMMWiCjG6ChlO5vZKDEUKW0eCJq7lqYjlFJg8dsmFjQ
HuU/RqRNZ2fjSYwt+dIT3KSI2psJs7th9bYQcxl5bGgZp6E2kONrhMwgr/KdMtj61V0d7hzhoYEY
2TWESn1rv/i+SRkqTvn8At6UcG+e9m1cWQCeuBLMpkDXiza/89CKDy1Qeh0pIGgxCKalOCYqlslE
FqGOzZ8skzBhc6Rm8py9J1x5skxm0Ho35RjkZ3DcxK/C6JYNm0SKhKTvwLTWrwhwgvWYR/TN5KO5
C1uKORMQoaq+WdcjLB4SjFTRM+qm6mMPwm4mb7+yOR52Y0hnTpryIYnTn6GPkZXDAdzYV9j0LjFs
YJCJD/O3Q0TKQV5O4Rle4M1wHnJwi9sIdQ5T2OipdueLU3zC/cpOhT3xyWFzb0xNq+sRSq1TU72b
ib01I6RWfusdizInubVth22rUaNF6j6WpkRHH31MmLU2lusjxghpuuMZ7RPJL+sQKDFgU2oho4Wd
mmWPviBNQRosZ4Ly2gX5sityNWx0/NHUwd+OCXUi2LZmTO4BcpTVDtAqXG2rpAj2Evtc985dwS9q
45bsJ8fyJQ68lB+j6HddiF5aP2l97F9kw+RtHLV+TbXrzhj2g0rIRbfilGxTCdSwV3fsA3i9E1QJ
dg23X1YshEZXMABqcM3kn7U/fxDYam2FwWs9eTREbst0z3UKYr6iq8D5trJQoG0xsH2Sofs0N3a9
G1w0bU3WsL4QW6lCtUfOth8NlNQBl4wzIQkhk6FfYwJ7nApwkHK2rnYTh/sIlCsUNzYT/MAWbT2y
4h47akKJSfzlWVkF13hsYM+gJ5T12D+0jP5jsnw3XvI8IqReF3pRZCqesCl0MfIl0y6qjOeG2L7O
rvxdAOFZppKhQ42wDmm1fy0nLJ5lF77UfJoVsfbJjjUFcCbaw3RizOQzpyLbJN/FvqezVIObKFFy
pGPEutIZbmStL8ceFrI7swtJ4+mgZv4q350/l9h4mIz2WjgOOqbhD09sxTAb+ZJlAJGDtvqEbwvT
Q4ahL64PdEo0CFbOJncO0ZRZ7rZOg4EN+EhwiWMjVvS+m2RmvZGNELO8/MGonIl2ivgGPBX3ZKaY
ENxlhK+hPXYNnMuZxezO73ACzBqO2TvYfgqbeJgs8nAClc16DKebOzA6ia35I0hMb1eT/baORfgM
e42SsUD0kZkIZKTb6FSdmxFqd6nbldtiab/zJlVkqxFBO1TjT8j4o1zS+TVsf42ZfLChUtwLw31Z
yI4j2xb4YZ5fZfAnnzyxbxYw7CFDFiiUx6mfT0tctuuoglBdkidxtPqWdBnCObv5vSL3fo9lqF+5
EI/3UdLEW/B6DBwIevFQ6fCGNjvZ9+GasJjHqGB+PLo8vaKJCopV8ebMwQOXsL+CN5nCnmfiaFlP
FSdlbLl3aZ7AAVTGvmuqh4VRCOk3yjzMw0/Uu++zxFvbT1AA08S7dSlSIHN8s+FgrtHpRaQPkQlj
Be5vy5n/RIsv2WSgNzXnkczU8lfj0hrOroG+j3wUjADhuibjl9Vtu8kTXIz56JE7uBQlZo5kWyGf
28UKMZQhAW63EMVTI7/LIgKHyNa8ctcGEL6Mi68/m2iBZY6dvFHd3BXQ3A5hIfFtB+Vrby4MGOnJ
jIDUYA+cYqW5iiGAxViTFoGGbkPNXlSawig0jzEGzJgDaLQ1qTG1YTZ2f+mNHCYwcw16rGOrywHI
oauqw13CVfIzRvG+cdL4xEoO6mT4s4Slw1ZIRXvlAL3FdsIE3wsOPIo8O5ov6QGarAFOsrG1jg4I
ykCzKGuglIhds63Rp3x7mliZyIobfrJ2laZZlqg31V++JaBLTxMvPc2+HIFghpqGmVXVj6JHXUqj
39ZTbB3RPsw3IjeJSynOgwXVvSDZ/pTU7SsASOuBojo9dKyBa03j7HquwczCsupoVic6w06zO0NN
8QzBeYJ3tvalJnzi1mb1rN4Czf40NQVUoPKJwYLO4EErlx+fiS+20+RQhogjy/lL85cpqumik+aM
Wpo4mmr26MREJ9c00hRXI/PMSwymtNO8Uu8vuVSQDahZpomGmg4OaRUMAJEWM6SUrwG5wXdsOP5I
DUT9S0YdvyNNSgWym68W4KlCClbO2cELv1uONCSVPUWrpq22iBY1fzUDxJppImvmmB0iy/4ZMyMh
Gp3t7SJNcLVAufb6lnQ03TWS8p1QHmyZmvxqdDMpNEJ+BLyafZ1yA3hfitPtPhF04tEEQbYEJasy
TI59Wn0HTfloLaG7H8DOZnTHmywJa8Is2Ma31VVGbFwiohlZw1NJkgvLYTYAH4AbmWi2raMht/Tt
VK7lQZqor+BA37E3M7kyYMzVj3AMes3LdTU5t5g1Q1fUd8rOWJCD12VU+GsGt0sA0njqLc64IRyI
9MApt6qqkZpak3oLkL0V6F6BbfyQz+GFhCV2/Zrvy63KFt3Djxtp+m8GBrjck6NWeAmxP5oRXFZ3
sVv/sjQ7eNQUYUKbbniNKIg1YVgmsIbhFwNvsO2DRSbwpptcdGpElnhNiNlKh1O73JaT5he3MXgC
xCxrqdnGlgWZFKZ0u6qM6TF1rJ7br/ExUH2okHODS3ra4DS3trkmJ/eaoTxqmrIS9i1yQ59dltL2
yKMbkdgbzUxuGSNubMEMg7LWWhlj9pbNmDxn2ZBU1MaMIdQz3PNz6jWvfUxahKY9R5Tuejf3wxrt
J9NE6EmjoRVIhhZY9Kyp0VGo3isw0i69apX18uJq2DUsUmJHRPleafo0nmUA5PCouTXSSwaiWmlW
tdTU6jTOzmORZHtXE62VZlsbC5RrvLP3veZeK03AlqCwa1szsWFja0Y2MROEAnfdVxBQ+8Toyleu
zZ048FT6ETTSNEpPGgxg1svFKszgyoWY7IzU7+gE8WnGia953QQrJ6NzX6PlbB0CQPMqfXaSMbwr
qtvY7hoTzmmhKeBTeUddghMOOngawQkXmhgeMbxmuo4jcOlNiIlZSFp0QVdWjtYmIiR+C0p4Xcdh
tO30bV0WHXJsF0nEZLH7GGLqxiHGuTmdWyW/G0027zTjXGnaedLsF00/nyT0WtTWSBej8ItkShjp
mpZuaW46GeDk885702I3Hmi2utKUdU/z1sf6PRVJf+84AX5t4NBUHhqpHrNe6PKPRHPb278E9wWW
u6Ox2C549wLMew5aFyvg6GIntvjVahp8kV2oknlgFt4hRgXwh0HHG753SYNxZJcEtcBQpkZOyFeu
OOs/Q6P+yQr7d81CtuVhx/l3zUL//b/m/+2//D8oY/zp/2kWsoJ/BDDEvEAnMpGo+b8Coyz/H6Zr
AtUNPNM3PSH+xStElpRJUp9pu54jLEfzx1TVa/4YkDGHThCDruvbrg0G7D9iFrIIhfo/zEK2I+zA
Mm18RPx1rodH6l/NQpwovQ8p3Vo3tsih0QM392jVBs9Va0433AQ0+rzu1UM+nuVM2IIgPTcdUK8s
v6r4neyOozsw8bNNpiJliUlauc4lYVpCzCvBLrw/hkcgj+FIdvMJwi3JfC4wWQB2deZvZyaNNdI3
cMsF4otpusTVu5nZ3dr1GRKSWfrLblKWWH2yq6iHOSvpqPu2pCitSG8hnpSAlXT65rsgpVRCAyjf
x0nRVfYvTUfkumy3WRIMByoZLt9QHnIX+8wSje+y5cg2xGEuJYLo1lnXIdkFmTRvbXAdYui8XaJe
Y7Yiq+CpjMdPLLssYX4tKTr1uuPokLW4t/P4FzSeel3ZrbXt3V/DxM8zlONt6YybgZB7kwvWE809
kUdnOXkHbNv9NrHYPHQB7GfKmO/a6g32EL8iryVvoZl2sUXXtThASOBSYHKx0bJLRi+W6eC2dR7G
HJtWMifbgc3gKlIRiHnkSA4WWEN7YSdMsVlu7YLE/hy95bKk8qnHPBtiol20mzbBVqu0v9ZyKvrV
IKlPhhdsHe3C5aHETp48gn7+NLVP1++YuoSlkgAt3H1eME8HV0SoVqAe7AYVCTp0xjLuoweRZjeY
LVP5qP7IN6P2CM8Ct7CFbdjQ/uGxj7H3JP0bqahHF+1wjkhYac9xhflYaBey99ePjDHZnFpo2Oa8
GbVn2Vw0PgUbc2HjZ/a1s9nTHmeMKcPJV9Jc5db0B87726wd0UOENzrWLmnXWZXaNS21f7rHSG1p
R7VX8hsQY59vnEw/9777EBMBf+7RgjSVyfpRu7NzbNoNi0BT+7YTi7MXUe+VmRQUCTkCUJGwtzOS
ph0m7pZvP2Vu+mXJHztHCMpYEoOC9oov2jUeYx/nacyluXMyfphmTg5WO1KdBNLZ9KNz7RgBFDHz
wFG70nvs6ZX2qZvasY4XYgXTwuNmpbzBC2fRD0yrrBXkWI7ugVRR4kfwwJtyMo42tnhmnxcjhVqR
aMe8g3U+8vyKqdp0VR6CuoLafCVRYVH+3gBlbJW7FBTqM1Y7EoW92HhX47iDL4549ndq8OYO2sVf
az9/uwBcQAS40RIZR3v+J8z/LRCAEMfQZo6AZlmp9Txk/vRRzum2stLjpOkYJx0ff/I1WaAGMeCC
GnA1xsQs5E+LhWE1aR6B1GSCqNjHigVXrZkFuXKIu0QNZBN+izGuRmWckWzJQoh0HagvzDRXNhgE
qocbIarhynKLcFdqVkJWpdyx4BOsBhXwAlBBaLJCohkLi6YtWClfycG6Fxh4FqKKFFTljzdrGt4r
nX0SNBuynnWdyDYexfdlCPxtFo/Wg61ZDwbQhxL4Q60pEJ3mQXSaDMFi3tu7wCIMTY0I//IjNEki
BSkBZv/LlzAmQmATTFHmnaH5E64mUbggKSbQFLZmVBBRlKyFz54fxsO5ISN5GKDx+GW0CzKWe/2Y
uXcJxOoCoWJWhLg8AGJYmowxgMgoNCsjouNnkxOQvyYeF8VcLakhaxQ4AowJ1kaoqRvOaB9IyHyD
w1IjQ4u9TaIZHbWmdTgp3A4TgEcCyGPQRI8UtIfQjI9RNcE6QkrRqJCmuIYEEqFfouviAGgG5JBu
M6+eDc0Ooanw1i5YjIBSO1iW5aVn89h7HdeAZo8saL4mTSMB8CXXPsvAlPIT9rggi0i4/Wm65m7A
cMMmPjeLm5cczIkokQk5hbm10e+s+25xVlhxSAODobWaVHWlQOs3zgTKzendHyGJNik0V8XShBW3
yiTyHY7phEV1B4ZFaR4LswbGQU15ptUQ3I9QWxykN4YNx6VwUhIC6cK2tqa8mGOK0nUmYmg5iJSr
gIKt26jSqzYukeFan8veQJNjZo2QQd6wYXgWi+y02PmOGDoGthJN3BAzz+SPPs+aSFOCpuk0o8Yt
2ouvgseCWPq1qNnzlOlz4DDzKdoMLr/TMrwh596SxT4cD8K1Xqyor1FtdsNWYWoTyA5MSE9bIXP2
oxwcIs+wXUjlnBaU3kxmyNtLCANXJT5g1sNoOmoug8FDvewzCfL9p545OqJCk1phwDEcVWj8Ytke
wrnC51erCKQca3POM0DvfEJ0yYsYvmpcSKehngEbMT2zJ2VtQ5kDEDFOnXMYcMEpqgNj5iwIb9kd
vIzB9vzdQDAlts32vWQNRaWcfCjFkMJNEcLXLnorJkmrTFm/RghBzHJvZuB4m5wBx36250Not7sO
LWlvDIrximnvssTfKBs9K+c/q2rNC6t9TIIYdNZZWzFuM9UT8iy5hsfHPY7wXaUGGphQQmMncLga
4g9RqQodJ1UFmeJnu8EKy3CesG4EtBFn245J/H1S0UeoFhst7k86ANc20DNaG9vomMHaXrMjFbZS
JInw0gdn1VsEqZGD7Rq8uWrhmsnHjnGVMTwSAMK1Z2C9AEXF+jhEBGU4x6khy8tdPEA7qeneezVb
krkw7+p8uY0D8hqrLnjuz4xtEqTpCBLp0kXsps/SCZ4Ctx+PuFK4G8hWQINiT2cM2eFaBSkvlh/8
KCs7qkBwqMIds6DPYG0hkdm2WDzGKbeDPJsdpxgSMHOT1+W1kOC3ZLZsgrVfAMVC2a0par/4WBgU
aG22iTJ+oP6QUMR2NUiyDxgrTwrfXDKjTCsHejvfbL7a1rQA2tmPoLAe67INVilgnM3gPy0mMmJZ
MsIkablH5LA1UEzMaeoQmM6YbpIh4Z7usrGI6+X1j9GDKyR0S3KcvIrfqpYJGHW/b7qm3YSTaR6k
zN7JoVqYSulMAlc9jT6/OmzSeGy4z6ysMtdmU725JTt8kvp2422Ik+g4gbPL4kObCcTJgKwACMbU
uQvrEjERYzwOzGh9FCnGY5UJTiQx3C9T8+0Zo8sEEmtPM9kPSQSppTMXKtLMxDHcoxoktQsJAnqY
RWA9nqxlQWkaPiGZvIFfOjItlnejCQVrCBhMVNg8VGRnJwNJQJ53hAiiFRhSx/xrQ3EIw6YhzrD/
JEpnRryF3OFkOWHR0WFjvfQ/p06Fq275Kp0+uMbckR0bsFVrGOxoeT/JdvpCtX1ph3o/5PO0D0FI
rcg6jO7xo5710FzHx3t6edmW7UNfoLwNwzPngSD0Qno336yLU+zj7+3DcLyFlnfvheoUD8OfNGLY
GxVY+doF+UJS4JMlSM3mnkqaIxiFGTAfmyRL+U/s76J97omXQnT+uWYvYwnEn4vC2zi3rCRbLip+
C0hf2d3EVb/3Q3Vt4iG6uN8Zgt4dIUHd6pbmy8iUOEFI1Xvl/dCOyV2lETe4s1TXbJheOB6MIoCK
oDb95rU13HxbzhbbnTz/ZQg1IyOIWAZOGUrJqthDHLCvqvtleqa9jub+IaeMpvtg4qlzyRbC2dXC
3G6AkICo+LQYLB1DVNIbaZ/aLKl5e7BZNU0y7Pqkeo4qwhqndHkzR2Zo4ZKdh6hGhdia762R1qe4
neNNW1E+UgZThikXI4JcPi23fBrb2L9b+lZdBpoZ6wdVz3qZq+eSTEKGmCbZQz1lRDGKG5AxqZoG
j8PXTC46ab3kOToLM0EgcZDKSowLcs5Q+o42Vj/BgkUM3qGKpg68VMjELdffFPO1PHhTJNAc0Ume
C8v5HQpFcdDmt3pks7yMfO66Wi6Gw8PMo4eG0fNxdOBMXMa7yV8+4p4cxqIs2UB5DN2NZDPWxcfS
muE+mzjaZOS8eDLg4mcEV7IhiRK33Ff43SYySHfBkBfX0SfZl4gj6fW8uAynGpxx8ZxkHBrLdo7N
5DCM2aWPtAxE8TUK5B/BMW8/QJu+ZnZ/8GLrl5MaydYfKQDH3H+sU9UxbGLUlYUB0gLh+1vTPBtF
6V/+/mPsqkcJQI38riXc91UHMov0786fHTwVzb0ZYAyzdayrO+pYT+tcV9gGRy96dQQJRxgbD4wV
fWq+5qGevXBnxCbaQpaCgyeeu4oVKPmjj7Utp3NivxUFQFS3IXI1Y7G55DQ5denicUnNzTjMI9Gk
8clwwq8pWtgYmyK46wvnPHEfrD3wkZthwthim8m+cORmKeqLzLiJS4hh1pCipLRfeideTsaImHnI
ii0Kxd3UwocziZsl4bjBXzFN8NiM5ywjP4rga8iAGSCQNHDvZMyPm1OWPSqrrhEfDbm2kZFiLHf+
iEJ8+a6P7QGwRx9bcluLAQBXwgh10lE5cfWZErhSLCoFHadV6NwUkcVykrMWm2KwbHG2jHiEFCd7
K46jM2u/0tuQYcEL+vk9rwjLzT05c74CCKhlKvauL/fu1H5ivzaPAuOwpF7DB9IdCsxQc0XLTFT1
UAtqqEHghJWUyuItwEFA6qW7bkvv5PZq0ywIyJUsu1XS6zweyCMVlNyMYS+tw9jjrB9vonHkPhU4
3c2uXBMrO27QDBXYAun064w+9CYivbzT4cKWhT6mqY1D2qOtXUBcxob4sY0RtV4T/55M3l1bz6+J
UVp7kiavYZ1O/BSz+XH5w4KGgwzlF7UCAWcoYFbKKx/L2nl2xh4xPbfonqP4ZiyHheBK1tCY1f12
3vUtnVG9rCuztOhg7o2EBDCnCo7RWF5F1NbnuYNXXDrDgzGg0+vIxjKiP7Nvn1NgbxABkk80Sq+L
nYDGHdha1PKdcKp9Gc7NsUjZ9LII5XunqW6h2K8ZiGB9HV6D92F0/zDTR7Uy+AY5x2S4TuIjHDGu
gScml4fMz3Dh7YG/t89Mbta6rODTLZwYIaZ9VzH4qdvh4MeUy13Mbe2U6UtR6KjnY253W6hwsCyc
6BLVYjeMOPWGukJTxwZx47xY6Q+2GMAE/ZTdT4XzlHJXBQUh5dIHC8jBhFi0/T3lCOJHj1LEYv8g
9J1p0d+FZJHtAhcfs/dTBrNDp8xvhv1bzhp7v8zhc+/71rnrAQGU7kmxycfrGR+9bvqKWpFu7AZK
75wDEpTx8CRwklEsZXd5GOKDS9s9fIlr1rOq7uoeD4ibyDUr6pOBN7nrnvq2U+sJUSNzvIAmn2GP
t0pN5EKzcSszcWRciFO+IWK4N5UWgGJKT/LxhaUq2bHG+JoTi43hOri6wnzIUCIgdfc/lwap9+Bw
LzYztj9lQH7gmDfo5MDuNIqeDBtBXddsFjA8Z1cIKPOHwzRrk6JSWCeKAG3WhLQJ9tId6rbnDrFd
Ru1B+VnWfIE4f226MD0l4XhhANWue6PjiA2bQ0sjQkZydkoGDo6MvsJJGgTwQ/Onw4M8jtaf0eBq
LguMt52hrpZKsCnrqaHd7lVOTTYZ1akSC6oHLxHbphU7R9cDI2VFwQVqNbjtJ3Foqomo+FzvGnkd
TUKct0aV3NU+7VwvLgafkVUll76Kpj0vS4WCbPI2NvOMhDZoVyYdp/Jo/i4EHcOIx8UV87F02vOY
pz0Ob/Qi6eTv24Wtf6WKblumxus449BdBEaXSuMH4FisfALGqw4P77gUb8uyT7PqD8KCk42SwM6R
Ac14VfmL9tUUuexfrRChMUxPrwuPpRGcrSQNsFcOmyAyxdGM5odywlBkWRy6EjIJr/UbQXXmdvLR
WmNnKWy166hQiRuDwGt6p2lSL1RYT21RB7hTcGp287BfeuepzOZ977DHBoitDSLlOTChf3aOrrZx
jdQsHNIJwwcmqrtwWZ6tCAJHNnPupsyFFGUCzCEizMMsW/8nvez/k17GQgLS2L+7kIBe1v9f9xF/
//A/9xGC1BPPlKbpcKJZ+B7/DV5muf+Agi5kEAj+Pt82yRz5t9QT5x+W7ZqOD1vCBjgp2BL8cyHh
Wf9gg0Bciggc35XCE/+hhYTjkbryvyWfQE5z2G7oL2h7LEz42P+6kKgZPVmlyxSgt7IHhJWQiae4
AFNSrO2u99adRyg1eX5AB2yqgj7O7K2nsnpv2112cPv5dVrge5V+kxy9JrAP0+z/doYk3NbADHhK
wcLbg42V1XDPQZNjEBxYbwoIuGChgLA4KHGdErm6D6ecOTX8YzgkvsyHk8jR/k/Ef2JUsHdmhEEA
EBgaVl/eqIseK8doCYoVn5aBxikE/U8jtXL7/hVLfxsDjmnNErPOxNfMRHpd0ttQoKXqkznkjeuR
YYUAMIJZvVVd9RVOSEmy6UZFe1mGPtz7nnOUAsXwMHBXfdE5oXiqACrbJZSHeg5eAyvbk2q9X1xb
MeeBKGZQhM3h1eoHBkvlU9Wlr27BnW3ySpcs7Q8hLd5GeGotEmvvXqoZOTJirg+R/YpyPmFmTnBZ
2LJQHaJvyfw3nNyE+JZFREMQbWwHdzj0aGwuZnyYY4QNhk2pFwV4A/vuNWuUDX3BurV50z/VBUNs
26KbzJdfkxwfyzGpH4zGqx9mz7rFHRZmTxDOl5bUGRcSGBrsekzWihKHCypCa1Uqe2+YA4VYXfs7
L4vP3C0fqijR/M5RcGfQkVJ4IqsZtYKtT/s9Ql6mF2a19QvzKU15PkwLd6yZUTY4M6ToJjL3SYdy
qfBNRRfCrM+Ipz+2ZKvttwP9HD+DGDkVmuZohQ51XJetoXaei+TYJGZ+FSO+qr65GCF4oyhdhy0X
dxhbQFLG31D8v/u6nreL6L3dYCf03ml9Tt0RXbXpflqOugYlwayR013dOrxjL4g6mEU7BFWLh7y7
D8bi5mZ7K2+Cjc9hjvFqgE+POSYi1TDCfYrhlqGXM89ilc/e0VQK5rAcv2VjH71+nfuc/lFSZyfB
yDacMB+Ta7mvmBSuqnzhuuA7QYhBpqkoJ/y5PCZrCvoExSILuAC2TVhnZ8+u7lTEdNRO940/vZRV
gStzTOAUAJGRBE2ybMg+/D5/hqNwGWv4QJGPzN9ApnHKavnmZs7eTjAN8d+q5Qgh/zLgvoA+wBB1
HLtHhDXVtpUYrcrWvjPaipl1UD7EBVgZxh3Nl3CYeeEP4Dj6mWNyQLMRFUI2MYSuQKUQG/E6h852
Sanrwgz5TsnGjSn6GG5SiRCr9K+pb4mzIKXcC7CdNNO77fBUMCWp90leCFwyNcSvuPtMdZXWIMnB
hlHbe2j++B+epgjTfmwGp6QM813j+sH9kNTYOBcsZx3WEYvUzs0E40cVCS7aVSWqI9nbsHybVzm7
nCL8sqP67GZuvUWgcU1sUW4Mpt/08qz3mQeVtckD3QhQeP3BzeFNZNF8rTAxvRMNvrbc78IrDx17
BD8sjumwZ0WCzWWm+faZPkKQAmg9MgDvq3vfsJ+tTrLnC/PPOUy+ky6+dTxkftSYJKchV7Kcxj7P
2ErMuEKnBUFI+MtL7cqLNSmCR20MEH730ki32jgq+b0M0V1RqJce0jz+oahrj7IzLsGSMvc0Yho6
kZA6jADPbCBvOBEnkjUDWjPOU2CegIvJ+TkpkokpIh1KY3yLQtPpnazYVRhbojrwTjIHmOWJYq9M
imIzmUhApw8jDf4L2ubvsjJ+If4GknzJPeMc5qw04+C3mcKEjF1/PIqKjkl1LLPDIHmw0MSsfDcU
u5HtXVLl3gpLYrS2Q2wrfVJ+RxF9Zz7Wn4ZjRXvXnm+FyylkscniDbsW7FEdxzm5CPjLKd2mEXdR
WXYeSrjgCBFs2AaJ+KxMup8KMMiBeVCPrztZQPKBjoYdMDAzGRsIgMl3GPY/XTq++uH0aSwlBJTG
/WT18YjXlFVoJPkJWsjI2jldvbsT59ncHl1pPlcCxVFfJW/oVVf9jM1BJA91Qe3cQALM+XcYIX7z
M7Tvf5nOGtmDLw6aX6RcWsX+vc+nk23Ii1+WMP7j5B1tzVO3yKNa1NfcezkrVu9BDhAcOobPo60H
n8ZD6pUKjGEhT0aKt2Ecj9MUHp0UeAUTfJJQqx9Zs2f1wNFMHVvoIjmnhLrf2Q79cJ+0N0pVWCIB
D3WpQWvAKWa/8B8DVg8N1cBZz9bFIplaRY1HJx7ee8M8Hc0UI8fA/3LSF31wjJlxLyf/zkHjVgSc
YD5jTpaELuOGpyEaX0xPvhgDfQkQqPexsd/J4plPnl/+Dvty5c6i3hlexgSbT4vcS04s6PFOcWGb
b32W04AOojq0rvkV9WbOPWp9DcB1VqzQA3Bv3g+0kit/yZbU3T8aypTmH03o3NXhflH9JbdbCBfc
GKxKzQNstHo99wZ8hjQi4lnEp8JX9d7sHRoV5EIR4gcMcIzXBvaF22zmyJvD8t4wXGzCLZ2yMeZ7
pwOQkWcWSdUhKlOMLPg+TYWnONtCJqGnd1lwDa16t1rzd9ewrBT2eJGpzybZ1vdT8IkWhPurnT5A
e+UF2wumBDDh/F92N786zIHInz47uQ1iwKxOKWLdUMoTx9ojs7diGxjcM6gZcC+Zx6FLL7N1CsRd
YOyzhSFoPMDZG2+70vOYG4ZeDmO2v6sqJAGqQ8xdVnBNVMvFBRsfd5kaKnszNDXTefb0aznv5qHI
Xj3blFtVou223Sp+KHs4mmn/KFrjHq8Nc8hpukn0VvB2cRLO/FgziwzjOfumy371SbnY2bl/npb+
YBnREzVfCByzO00W6A9WHMwy9/yCgK9FdQIurLmPI/S2CAc+/D+t5SA3AWXZJPLQz90n1tmfBPI6
RmXiXpz83SxBgkmmHJpXJN2h/iw8LIutsyuK3NY2228RlNWOJJLorqV4bBTu29wOiWd2FUlC5UKJ
id5uJ6e3xug+A/qsCmU9xJ1E+9GTq51VL0R02Ps54unDrOfsmxZJWV9374bfHx4RDNzyofipWgmd
qcpOuGpQVbY0qzR3SdL/qaeb8GAbNe7iI3HrryzOP1xfAFcDLGeF7cviiJtU8tr9D/bOJMlyJLuy
e6k5QtApFBjU5Ped2be+m0DMzN3RKvp+xmWwtlFLqMp91VFnpFQyOUjmPAdMijAZER5m/wPvvXvv
uQO7tdfz4d+kpfUKhgWqfUUs2kg6b+255iEryRH0uFDjkoqPJCKFBJZwzMv7LK6eUjGRQEXc75ua
4K8xwRee8EmY1k3bqQ/q1qG+pcUCrcS6WsZXJeR97nXTaUyIvHbLi64YsqVJaz3xMt5D1irRMmQ/
b2cLk03Y9E9W21zNbH5wGCQ7j0fZJDFWhDO/taS5+Jihrb4mtBkhQsf2U97f2mBYfzVZDbZ/KV6b
EDPuG6h6tload1LODltLANcSis6VBAtGRfcNbpS7wgmeRxunDV6m29F3z5TivHTJQqWUjUQvZ/5l
p5DssKGOvtEDj7VsfSLB7WGXKrvt26tamL+EHX6BFkLgGA3Je8bnGVw4O9zqzcGPBCXUGl9T6HCK
beUv7WDv+9EyrqLTjkbb3fBeaXiz1mdWshMJwrWp8sdG0BejfaP4+2eG+40xO6+pm9W3anx1af/i
3+ehlICrzOrFJOWh+MCNRnLvzf7tPDMr5Q5uGH/2X+p8uEZ8F0Vk3ZcLV9JHw2b2Hwh0i8S67z2G
U/YUl/dmn/1SBvasKG8/Gziaan6cpXtb5S++/dlJ8xrwQKWSKH4MivAWHeC0tOHnVCLzJsW71Apq
J8tq5XrxC0OLQ0H3GPB75WLRDvW+9nAUuGShQ5rCYKiUz6x1eLsU17VsMLZ56qpL0rLe9AUpfIBc
TitZpsa5PWAdO5FesshRY8f0OS5hzniXywxQLOOsBWQJGW36lafefdz2zwaOlyTo69vf/6HmtLn1
kee3MLuhiqDQl7aLJRp36Eo6ZNdjaJRgNDx5lHIYSbi3m76cFHlp+6HtyZqpEZQPb7SzVFhrghj3
dDZfBhlMJ4PXFqhZPLUhDojtOGYfOf0b/F6PmZ//qBq6DrqF/yEtY/eIa31lpXeBSZrS8HlI9hb4
GXud4SYhwozNa3ZjNtei/AGAKOSmIwzWgB6IXZdr25q7SzN1nAnkXdrGCK+T0N1qGkAKvWzHh/pu
IbdyGCJxn6nAOiXCNa+SZfdGe5hJelrXEUrumV//Y9j45tGugpvQj27T1oWPxb++UCE0LQ8r35Aj
i/VeoPZTntzkU4iV+Jgu1asXkfYCYRBMDp/9TIL5HRJqyTrYZxGpv579HyPg09SCIDaiDeGGgJcg
8d867V6HQ2Ta38XsYAPES+AYP9SERQ60UJcMbCFZwO5GtQM5/uRslwSonl2PniAZDGfQS5rsa17p
bjtAMPwY8A/TovFpUy1DUMD5oYK97eH5CyGNs8o5XBtTPC6BvRsNMkzSXg6k2048oMK1bDACy4qb
sYlzmIM70hBHxz55swkzr7rGMjdt4x+9KhGX0n2JeBLzBlPXMo0p4gLaBssUdNgY2GujJA5nI9tF
MQlwt3lqXevVM5J2xx30LiBMsfVM1I40CFr4clGhA3W8j2C0exJAHMrTSojuCzn+te4J0NAuiw7x
O8dX84gvzYehlwC8m0vdYfZ3O2zl+RAclWPMB/8JHqRx4rB8MSsy8jRpXcu8gg7nEKmYWveocoMf
ysyvNR3KLwZ6phvo0gE0SFEzZAaUp8zmy1JhJCro+QP2G3yS+WTIT+FcYBDnog9aoFGH0efX3g28
XLuFjwoO1wMKozWTg+wb9SBDr1+7M7YCNyBiyM/htnFT2GigdPduK78kgY+zOf1YfLHvqhmPiI1D
KZHvDC72JisrcWP2AiT7fO7T8Z3uOjKHdQpkZeZtOZXGsbe55BOp/GmERsbEZST0QgH+ie8XwaE7
gcYEM7EeNjkhC9xFw+OEc2Fv9P5+Tvs7YNk2PkL1Fs/2L8uVDiJL5RD2Umh6JvC5lDtxWECnW4j9
9RC20CLSTdBZGEpyNZ1xmDjErDsnfW1p79l2KSprwVXpR0B+ps2/Szs/9BKmaWFJTJMKOVgRg942
KYs53koEJVnvTLsxN+Sn0F6K6SWm082balxxXvZhS3on3fQ9kGa0H3tKn9y+vgkUxwYDcSMoemNd
tcZTlY3xpkvzt170LzF54Jhs3RoT8GNLF8rKa7cwLHHiol039k9Ljfmlw3UQ2HjpzAjCigvldSWq
fC9qpz/PRCx4JCnhhtuYNOm2q8VODOSsHAgNnSzulx4RS/gV6iWud64PnGxM7vE0/azNHGAz54TT
3KUPDKvEU35F0gj3RVq73GNA7QfRT7a/t2Sew50fAwh1Z3WIUdu3VYCSOPvRL5dumfWQgYJ3DYse
MH0aHKdPSxrPxVgARCsGkw2rPxEcYTsg+Imt/pamAdiRZfnDbd9cb5zAq9VfdYDMGs6K97LVfMyY
vXKr9bbkbCCj8ACoHAqGhsGEUODlWPe4kNn+pau8YznjZUXAh8e9hLvJGm4Lxf5HLPbJIOiJbbMH
LdO+iRBnlp6Yeuk85MoPN/eiSD85hEG7jnJG3AJ+qDe+RbEG7/byZ1ROzp6zGyxz1A9zLDv6vCx8
uN9ZhB4s0TOH5WWmvAuvnXJuetDHwuKcWFPiQzx203kD3/Q0fjYy6bGDpdahKT9FH0OnK0G/TL64
arwmuwPHq8kk7tPcp1xi+Txh7UvafmX67bgJZIbMUsxclSxz11TA5DHK8udK3KOssHb5eRVvp9h5
cRdIp56YNpn33WSshlQf0lhECgfoz+QD9M/NZuu29UvqziWWsgjlPjqHyMhNFm7GhCdD4rT1Pmv2
iVNxrKGSVVROvstdkkGOl5wsfAiHyoZTT2qCI81YbwAoPaaTPJPYuh1oxEJz7lB8BwIjePgMKvx2
0AOeK60DN3EerdORf6DvLXQezOlGImtoZ++3q4lGzDDWoAD7yo/MAWwhi62YaglyoDwmFX80FSZv
04AtjyDaqus85Eez3ka9RKPp954qmTYoilQVx7JC3WWevCnBQhXx/Wimd72PoYNWP9AFhQ2OoYp+
5A1fEpwYWEzNSw0Jj4qKnGMSO3GNQz20HkRDY9IQ1kjdCUY0jn1shvj2Quf9X7rKf1NX+d3rQiLi
H7TCXBEo/quu8te/+E9dxf8DTYXQjeXZjkDWoGf+P0phLO8PP/Bd9BQHAcV2TP6Bf9VVrD9s07Lo
mqdNxjd/N8n8qasQ9Aika9rkRiwT+eefa5TnL/07WYUyGht5JmC88ZBXdA7lb2WVwYpiovXgkBuT
r6k5g7DODKhior7zdV8DN/Gj2wFXQzLfVPig5gBOBhQdqiuXxjkCnrsuXiloZrTujUw30zJ3Wq77
0nSsxYvgZBPnX0ZIItor94204A/y+qDBADRZY+I2mUja1TH45mgoz93ssFQP393gaMYHGiP7AWWL
xRZFEV032xF2/hiM9jMiRrVDQ0Z8aVeUiN5j5HOI/mLBauuvtrl1nc7aotuGFSqKN80zviKuL6Sn
byTMtTC6Rxy29642RTSjoDu0evC0XWLSxgna1Da5tlJMy0+TsZri5sJeWyIMcPDYaE4J4GyBNRz9
/sPS5oxOBL8G2j4SbduY7ehYTZSztD7Xa6HNHQ4kAouTDGwQFmFaAExsIIU2hCQ4QxISzPtqme9+
m5nbqAMo3JHrH0d8IBhLeI1qjjHbZNkCYxGebpB2tfkBzdl/xZvnapuKNOEkuDhXSm1hycMDI2F3
mEZOvFito3gwj2NOUpCJ1yoaD1sw69c0Zcup0kbKKjTf0x7XTab9M/hoshZDzYSzJtAWmwqvTaNN
N7G239jaiONxGSVbSG0dHh0fr46SDucwbd+hCOgyaENPjbMn0BYfidenjryfUaveeCmbLUCfXpuC
UmQ1bRIKtF0IEzlMAC7dmQIHMeIpQnqfQJnRNDcPfgBWz8dOOu9GnEiUAWBJ0uakyn7mXQCiX9uW
fPxLTljfAOxFu0nhZUofC1BcMJAJPHe4nxwTG9SsDVEhzqgMh9SgrVIOnqlSm6eGGYpKbYL2dHBW
5dpiFduvpY3lysF71WsT1ogbq2BciBLsWbU2agENuYf/7K8yPFzYKdRlwtVV/7Z3EYfRdq8Qb+XJ
7z0sYF17KxabvbcN5BaN78h1NNx72jo24CELtaPs938s5rklurzN4Jath0m76wakrrIKH3wjG1dA
jpItUKQ3X1PZca6p5jPMT7Zzr2DjrQdtb2PPvFm04a3A+UZECHi+F+Dopp1Fm+Ny53PSZrlQ2+ZQ
7kGt46SLf1vqtC+OQx+ff+OKu+Q51/Y7UxvxJhx5Bs482p4Phbbq5SPY4xxcdlzPF4Gbz8ajk2h7
X8PJaQ1F5MZJOSwFA22SQ1Xc2cFUbHrlfczmfG7dEGBp/TZzHKJYhgSS1RmYokkFzz5mDR+QhnDx
2/nagih+mxF/2xK1QZHjHo5pbVrs5m9fmxgJUxZ4Gl1tbjS0zbHUhkcT5yMD5bpz3V8N9xStR6WN
f4mD6tEa7C8jDQQ2Jb7vToo3Pa8caiHJRpwSab83VotRTKkzl1pcJIP16g7wUOyyfkoAnu2wHEGz
9Nrq6hgnyCIRTCMmeYviTckZrNOWz0SbP3tcoIW2gyp8oTH+UPYXlnr5NgTCBiY5qL3q1RXmB7aL
FriSj8+01IbTgV7Gba86JG2caFR9k48v70zsy662q1bVkd9ecom1kbVlGQsE+e1UAj+yQV1iEYS2
vyBZG2yAxtkIbf8dXL7p8n3hIfpzsLuTG0bePi25bplT+uzTkmkM2Kf5YiTsHR29W2S7WYcBh5VQ
OmvUapkBbShjr4bi6QEuynGzV4lxmziEnIGiREQAbONcUKeyxYpdnDrVEqPycehoKcMyWiSfHm/Y
lEwY2Anm5RaxjiV5W4z+uwKlwYthN5dBfOipANIVt5bZ3bcT8XvnBuPNeAL125qmWo81SbuWkwx+
Gw5H+Iqp/x7TLdmfu5g/zj5x40fL7pvNKMWR3jTM6nABe9Jjc0hYiVA85vm5PQ+CNpcSTw+z7doq
6udiItebBuD1/PBX6Lk/RfMEj/8i4O8Ugcfi/uGhsgJVAL8RBJm6iDm/Xwywb1UMxlfSiBOKEUdt
Xd0FoUEasnfFxuX7kpi9D7ORvneO99XJ9tzxvg1Pttu6l6DbVU3XnXyLyhDX4fKRy/Jc6k/nFKm3
puJyTPDuNNd1fEw5dk7gPdAjLFj4Nh8LYis+bT0rzIqgqK3wxjHIjc/tiDjQhj33DBycS8xdNdn5
g/gkLCS35FOXDW7NJwED0zGoSx1HOmU5vIABJD9ld9ZDI8abeshQunBC8LkmFMqI/FDxdKGXOHgE
FUJIMUsuTdDf+fO0tlGPAQJlO5yJn2IhSOUvatdbTA1p28ewQjpBGhOctBh51HskJFfRArGAu5IW
+YD5smVjfnfujc6+CuHs5gytP6yxX9TuSFPXZB58E/dWVDZ8McLoAKEi4qHK6SxtseFz0kacn42r
DMm6LMF8KgpenRN4Hlwm7MkTZ8MqBGFvqIHXB00VofY+8US3b4BTrcSQv841qICK3m0qmzlazPi2
skQmuz5rIV+V46Uf04NTwYlsy/E6sMOyTlpUUUvaHYSZ3/BKINzF48GaoaxxbSyvxpSMu1arU0bC
S9FE91zb4HYOaVCeuGEz2SzINAOH0FQ5updsSPh74UO2U8rWPGJkqwo6H+4TUnG8PS/25HzGfLM2
lRnfexlWNowIHn9Aa9+NsM7aHCpPbwdYXFLzpM+WQViK7ZxMT4l92+buOc2NH5O1TcHYnKqOQDwP
/XpreuII8YREA9U0VTlsjaoO92NH5YSXPKAGfDe5f28v4svBbQb1uXhE3sn1Q+SjN4ZjWMbgCWPz
OlrMBmDAgzVctZA+d7yeztWnS3YTD23On8TmwcSYJQZ9ocJajs31WyZ6vHA5sELV3tJUBb6h58ra
u+nB54h7Vo14jAayNTiI4bKmP7q0oo3OJxkYTGW0I1l3ropZYq+B/VkjnhMRwt3fVB5BK7owSGkQ
c3LU+IRtEmZSkr/VnsKx6IRfixyCm8h/cYtB3GPA6TjNEcAZsBLvDWnfuNpIMuL/sS3+0jhssK94
HqMpiWN6am9dg/wbBc+XpoNuZabOmxx8/6QqJW/6vrgHZUBq1DDvg/FAoE+s/JJ6DVtmj3RbqYPX
RfRQtxwpu4R6pHSC5R/P4wG2Og3kVgVOpC0vlDyfciwDz6AMboNe+Zu5HST1udO4t0XzQNlLteln
vNideAIU2V+6jCte5BNWmBZLm5fSd36W7ALS6sj7hQYnCR7kbebtJDELB5CbK6sJWIu6MfpfFcQC
tDasu2Hivs0pie4mGoUO+sWs0HwfDRFdJgAnp+TOstV48ksa15sexkY6NbtelGSlDPOmzHzW+6xS
XAFTvmx1dMfRImGYqp+80nLIEsRYt9Uea7e8zVV0p3Ie6S7yAq4Njil1O236KM254ZXHpv6o0g+z
7sS64hgRLIG/JqX6NZfiyw15gxPRpoEw1r2WIts6rvUxieyBjB4U7qJ/bjy4/0sBEqSiaiTHBxsK
bnYYKSkhCT59QnDpYt96WfYNJfHFwEQwlOnH7CLEYKq/jkiyq2iC3z0XhbOWZnu2W5Aos80H3hq2
vVP0yFII0mVXb7MeBtzcLv3z5GLvX8oZvYikSmCCXSRHsM2KhQRpETxbk81X3AKBFlIKubOxCisn
T9Zp5K1ZS1ajHGpIqzrKWP42Q3NmBy0JIDHa2lix93kgaUhoU/hGosEDXcBlH3xI2Fn0YA3mWTJK
YHNTL7XfnKsAeCF453IbZS4P9I5Ors76VTWYbuM8/FBJfMEuzGV+Cr6BSp6xvJEn6N9xxcHZI6hb
m721HTPviyflYwJ3mi8N6xtpa5uOIQhLG2ncB8apddAs8hAoTZGzZHplVWoHGgWFeYQNYRiOKgzF
WTfCFXzQTjD0LDYRLuqKg/SiuOhYeMHniBO7QEGwrPwaIDYpkwcAUj3N7u5wWkZ/XpPYBRq0T8aK
d3Kd+Yc6q3AUFOk+MNOPbEoR562qPXVi+CErnPke6GWKR9U+4Q64GgikT9iP6WSySd9Wj7gSTf6V
8nSN1aVO8DzkYQAvLFz2csxealpKRtWoNUlpyekm3SZ8KdD9whVvuv7odXdZCRpyYcJQXskZ0IDn
4lXwp/GvZ0ZgHUbLp2lvlXr8wmyTX0nmZcDGM71G2c1nAtSzbYu7PNbRlsa9moX9iu5P2VHNMx7X
JzHlFgkA/tu2aUGKBPK3Hk29K0wlUFujVSImYd2OKLP0QkGaGtoUZ1sumLi81jFD/cqO0M4MX5cX
xNaPPC+faxrfCttIz72NDwAeK78F1X4a+ES8KTNXrju958RBdtLN3jy3xq/SRp9m0u9No9nLvgXl
iR+66arhYAvzFsnhUDbNEwrqJfJHlNA5uumFoVGwBfpYxKQo/XdHBZ9lhllnrq6mnz7hhwvYXOvi
ACSSDdLdt05xtUc6VTw/L/doOilPiDVfDWYZ8ourRGbjbvAaGK+ENkq4Zft/XdH+m1c03MLgTf7h
Fe0v/2tM/u+/sy40y/xfr2l//Zv8xzXNtv5A0nK4qAnPEtyuOGf9eU0L/pCWF9BwjHJkcRX7m1ua
I1wHOgoGZrK+kv/qz1uaMP/g/x+fgulyl9Mnun/Ko2xaOKH/k0fZdgJ6nF3P9U1gLI77d8e0Nh+c
YYmAmacVCMElO45je3J8w91m4GRhhQZP2EOiDVLTS8qlaB4Jx3TJdObu8GN2OvKxsbopZQOggDfW
afA56ER1tu8X2n1iWpEqK+M+LUv8+p36CagXhtpZZAJXaOPTRXwo+lDRIpDWK3wk7OFGvVZWAQN+
pgWFF3SM7whbZk+JpeDeDZVRIBRg4MUdc+MIdZM483me7ed4cjpezq3a9CzDfhM/oc98hSJmDDDD
9pBYLaQNSohEbd2AFPe38YgVbSpCJHscLVPa/lDyfjA8hZ7sIQz4ZEQg3Z2FZ/Ay5PvLk8beeIAX
D13LDSd+gD23Jk7/SniCm4KBD4yRoPDn4VhQIuokAfaYCdRHXxi7CefPdtRBPI60Z1aSY9ZmEo9B
+LaM8Xxyeebwsw/ORTFBRQ4X/L3lJSrSd+Lf6B2hUBuroBZLzTD7iSJ6wa2K4BUkVM6eoEalEI/h
JPs0Qumh26H91BX83NPIgdfLzdHwzAenXdQBaNpTP5hfhqA3pfXYBEOdIh+R820ZfFZZizgw28fJ
oMnCiEbi8cnE7IQDUAXLT4YoKuFEyRFsnM6ioSuCykNWz8CgA0Rcx7j+lOXg8yqAcy4BCHC9Qwg7
dR26glq6vRjlD64RwVr6YthMGR8ozqDbqZxOTU2sdkCJISoYHXxpnSdEFf7hEt6AzpsG+bxKe+eQ
ODboB4/EnNE04QF1Cj298x/mBF151HR+MoR0W6DC5kX75FZ3MwtcqVHP0ZhA7aB4rDUV3T0kW/ey
aAkSCRbOPO6PXOUA3Q3asj1NoP9dA67/sAwb6rQ3JoYLdJMyIIQY7ObRE7edBm4aHE+nqEx3UY4v
SdXzg6UB1hlb5aWJ2e0zx6k3owhRmCx1nWrnbBIN4Lmxq4zQJbLqEjkugNHQdnFpidbRUAeVbAjq
+7hXP706vqN3cJ+zjcIrCJAHFU6GflaPcclJ2uRtsrFF9yL4tQBU5cPXFphiZwqeNjghzwaDEMfk
XSPDd2JN6Fpo1OvZsT4an9bevvDf1RgQj6zmd+gk2QlL8oFju8WmvfCAoPpqjN6Uy0Evs/ObKnPH
FYRpziWfEeZ7hka4kvQ5nm1Ak4Yiyl5o9qQXKmJCwR2/K/jgmk+ZA6pkjwo2HujKXDMsaZW6hJpq
GfnavAyvrtLESw9JFs9psVaahgnwFgsMxeTWrLkDmpnJkR9IZY4mqHmaBKnfQk3YHEd/FWvmpg18
k9XyI2w0jXNBPrMzuMJZ+BqnNuW9sbwbNMNz0TRPBNr3ZfjFMdQ8JET2Nw5QO/ymFFP0J2EnrAaO
SU3J3HyiCIOaZ5SpssEjYGjctoiKa294ClJ03ZCFYXSNjUdBAv2RPNMYOODGLMMu8CDALbBF17VL
X3MR0FSd8MNL4VVa7DJcK0CDW6CEzcUJ+T0zPrXFgkti8Jxtg9/PiOF+U2TkzOBVPJ0iKymdi7HO
SZEzp/EQ4LsVMYIwjhoTY0I/ND8HP31JlRD7ycx+lbGmncua4WPBm28C2W2HX33N/8YOf8Y4+Cw4
Va2WIP1Os5EjX9+8gp0yueRBPxeKvIJBY7hthrjPGrXxLJaOhMeUmumtsSqHuijvPi+ZZ9siNDY+
oRO4lx+Rqreq9aFKaTqE6aZyTR+7VUVX4EAPgwWEsnO7ep9qE2hN75kMkpMXuVTp+ZF3ahEnsW30
DL0dpK3f/zfKLryT6OS052HxLikR45T+tfSmfxq4pWV1zNqRpD+W2OHqLMaPOblzea8TVaYUHmln
u2BFWNU9mdoUpzElBDiAJWapIb9xBmltbbgy6wJ32F42DW8UmNZUnbNHIv240fxtFml0WaxkvqVa
a+0ql4KmGNZHSkV0N7TGxuyG+zH296MpXqoeyissHLGNQVYFRT7iPqB1Ry0uJnn012bySY3T2VXw
I4HOCOw+sZ0d3QOUnrhTvxElWrTE6O1Jen1jthp0ss9iCFExRPowGnpznRzMK6Egp5D8wPTl3AhN
4+iQYIMkAKtBG1DkWheXvhMFlSqy+wgaCjcZQyZHiWV1x3q8HbrP1ItQwZaOywWPgrVOGWLxyZt1
ZsmFDoi45VuKr9BjsZPU3KNFBZupoiyHLilKWjFr1MpyyT/7xxEG/aqyep5VSgPPGvj3Qd2avLHR
lbuoOnS64ogK8ePQW/dRYw4QKqpwg1AEfRvbbprTSkObzTsPPJ9P+ExAIQjClcPgUU2SgxsHYA8W
DacMRuZ0iSEMCIXvuZ0uSRE9uCW369zm8xnNE35lNutjKpCWFF48ipvxghuf/SRuRNT6AMaVrv5s
ODxX4Tar3vGkH6m6qrY87+6z3HiZCbJhB0Nh8nVLyjypW5kOfOBVKrZ+W7yM5kxBqfnJfTHZ0RVU
UjzitzzFKXiCv2qRO5pTbgHmunShU9BSEYYdTaslnOzKE+c5jummQa/MsEBfnHG8iZkoTvmXjFtA
wDOewxiMJZVAWEjemwFvETc04vnYN4Y8vAS1S04/dMXWwhoaEUvuEIJ0WKflgkTZkJ3dtZN7oR+L
zwasl3UcLM2+Rx3CZcRjYXIw7+A2kJRGFc4MAoODIP5aIhquhuBFlnuuo2/TNAD2w91YT1m/nxqO
CA40jY3jDZ+MTJSjJ4gpYW/G6zHTbh2R3JLZOBZiZJjIaXgBMc7PoB+5GQ7PtQDl36VAWwLH4kNO
HJ6OC7JlHCNnc/FWsncf+b4UJCuIakJ0EsAXVkGbozyS+iErwUcC+z5QLeAxkIcXjZmIkFtaSey5
lCdZ+S7smYTmw4bCBB5K9PHRhdOdaZHnNFxUctNTdtek0th2tLqsg6Fe1sUClX40PeNsBgBJlhAI
T9B1u3nCnujRcb3za6o+hpLWXmPcDi2ggsBw7+zM+elorLpDMqHEeOfWM7OCyerNxf0OHFF2rAag
HFyk9omoCSMdcDH73FFDRqf4ruZcss4pZEUsSl97l/ppg/xVA4c5jjm6RcJ09vSwzGs3IcrktNVd
SlEb8A0wXyK+DQPkU7BN16WikyKxcULWZvSdYkgnwQjWaBR3PT93RFjesXbsVo+KXwV2G5OiY7jQ
dTfGa8exsL3ox2fYPhhqtPWEHq6JEtGT7O9bu/hpVdDmxj5yGRKdNQUvuHkWSjJjNz90Ku22vGG/
hVJbLnL9nWNeK7qXto5R3nc+jCmXQlDhQGkXWbldnPTLH4avaRq3VGQfiLqs3e/Ky/g5eTxWZOm9
uGSn7aC6NYgI5Vl78Rt1luP8MJZNSXVARq5IXB3rpmMk8zvBnzh0fJommPEKk1Zb24KJEVt8Q7LX
kF5fKwx0LZZv7hIn+rJH/s0GQOd29dCV4+04DQQAQusoEiwAI7rf2s7hAgn4Q8g2vcYR+XyMj9hD
H4VGFZX5G85tDsG/IUbtObWAGpWBd8Jkd5eM88XV2CPu2YTBFq54s4YieYPNguBpksly04Z8mOve
SjZx0HGtrmtAMzzQx0joCopxZ6Lnr1MwkGeXz+fG8KjYAM/kGICacq7KkOsMKgCBODUa5xRrsJMD
4YmuwQnMNBMzMAoiZl25UjVAqJr0itCIqCjOPvs2IB4TE9fTndVqiii4AyyVa8SUgjWVNiWv+QrS
ZQ7noNarRPcbTaUhVSm0KuQ3e0fxAFOGzzY21buZxm+I0tM+62bEJP9KqBzMcDjrKOWq1FgsRwOy
Go3KcmBmLaZL7ygUrV7jtHok2l0MaOnGqu5T7pt7V8O3+kPrHAr7xNgMdrnHRrjE/ABI/4B2mY1T
kXekYHiSQit0sv6pMpgN6raINoptn+NmfRjN2ORrwfgUToPFKkoxNG6ZR487F4+6YU3rKu3PhtqZ
Fs+rWcsoRgd0jA4djGtgyIQGktU8cnCS9LRa8tbibBdfG+fW1BgzM+J2ilnmmWO5CecMWJazzzX6
LIeB5jsahpY+CQ1HyzUmTbbBgwM3rSlZmnHgS0ys4iXzqk/LLd/kvIBPHySzbF4iIVrgtCWIJGs0
0WjKjLyI6V2B8M3rSMEynuyfJrHkdQDLewWfkS6SZUakx3m8APFvQtDUOrrMYMhbE5x/tvZnk92G
0bkWk0JAAU3gY3K2qftZx7W7DfR/Z0lMsCarGdkvbleAwrA87tOu/bIrtSkKRpHWBqXaROY9KjnU
0EL+lBHongLTn1PlzkamNc6x4WTNencLtMM1wEbmxGpLx/KL4ponzNnZ5mB9NmOw80rf2vqiGXaG
HfnwsjUW0OveYZ6vDag/e36en3aGaN/0tKv4VLMYufEzMJD8oqh5gs/4lcekddDRPvxUcmM9hbjb
kNsMSGoRZfdkVlc4V9+AcIkDIn6yz2IPAgZdkp6LJT4mTVKnSDEeB2wMOOlhzniijqR8megV0naa
+XdxCkjMbcNXy2OiVxlXDS/jDN7V8pSG3IFBoq1NBYWG7p2jD6Mer6KALW0rZHYCAJ2E2+woyOIG
q+yJayDuOlZ9ObDzTiBM05LK3CoPn+OK+ELTGu32X1fBf+YqCFzgH3jr/vJv/+d//1iy5CfAZNyN
3Xz88T//BzxifVPkr/7zHGj+wdnOMX1Ogr/xA9z2/jwHQlH2wRuYrsu9mI/S30ALbFDJvuOz0fug
/4TL3+7/HwR9YbkM+o4tuDOK4J86CDrm30MLACDQSRHg8JMwC5D8/7O7DrRgDNhp8lgV2A0RFLDg
quNoR5HuUaDQJiOBFtIyrN94kcX43VUYU7PeOZL78mkKmW8LxLquWWpgdI91nX71aUqm38J6ZQ8h
zu1X6FdUH8TJeknYUHnNkJAXob9rM967U2c+SONGCnk1bfURtSNlD1SgBbzUFS/3iNgcvUG3RLV2
Pi//BPWBykcWp/EXAPl1lbSHWQ8LDA1Greg1q8ttZ8TPUcidpO7wbkQNm6mivta4LhMqv8coQuXQ
95RV3TZiSGn1tLLouaVggBn0JGPqmaZhuCn1lFM4j5GeekI9/zgMQhBQkxVbxb7SMxKKCtMSY1Ou
5ydLT1KZnqmwmXPAYsyCnci8lY8PScWCrScx8/dMNtbXvqYmUyzpLZaOkAEve2ua5o6mqwl8QMFT
PPN5XXgNIkLWQpHnKW4ho/aMhDAmYOzrKbGPUSCZGjM9P1b0xjJNJtShBhEL2GQH2TGfirv49+yp
p1CcI1Tntt+unk85n/6cDO8O1ByN7fG8ra3e3SKtr0lHpLtFz7khA6+pJ19GZm6oehqWvoZ/JtRa
s3sAo9LJjb4t96BOAZLqiVp1emT2eSYS/sG75+jZ2/s9het5fGYwz/WEXgwOVGqFdA65kXrdnuBu
HFJxLYyKpUPP+fZMmxFz/8i/x6kwvUfg3h6Dk7Yq1A5bAyb3ib9mi/sc4Z1oiS8nMuBsF+Dv15Xe
N2SwaDQDpTKsIog+uCf0dmKaVFUJvbHYrC5cffDc6G1mZK3x9X6z6E2nir6NKnTPIK9XrKI8gruy
2qjf+5FdsSkt1qUNbWcDSZ2ZCbkGwui+wtEGVZBNi2KHS6l3L2X8avQuRm2Xi9dMZ4kI8ObcBya6
3lbSNy4B6GsIQOKMT5CI6Fi+lzALGr33hSyAPotgY2TRBi7pa+eonza8LQmFbtX9P+7OLDdyJc3S
K+JtDsapUagHOZ0+yDWPoRcipAiRxtk4k++9it5O977qs5uZQGaiCtX52sBFXMSgCElOt+H853yH
qgB8oQzbXJoUrTJVV6tJfC8bKqitg73uGZMB9t1jUmcqmGy4Xeb8h53Yr5Wa/Siwz42ljLiT3L+w
TNokyQi3OlV+3GaT/mEfj1RpGw/BRvq9aX0qBecy9tv1fgzDx83JMH82fCcntw9Ar74ELVG8tmma
GLMbvaSLvE5kwzcpTPNjSin5PVOKGftA9mATq73CShd3GDfXjqrEgN4Bm6EfyCP30ffX4JDwNrMG
ws+pa7dXdpcrqCobYYr0iEPyhYa1/HbORywgkgBFV/CimyXdjfZWC3JV4RPTVwNKUQnroCUOPbqo
j57Ds8xQHFAvNeVmzkmQFMzOI60GjYpKMroMcPVpNFV3cAS8SHLSPggS/HmlatudchbaKwVozqSF
QkpQ7bL1dzP49jtrbcG8UhROnwyxp5U8K70cmP7GqIUoj+RTbbuZPh7bBSK12djpE97pmchUnBgU
yvrKQB+1r+lG+Y0U8gQeRSPFyQC0IudIkwhWTHHtlRyayBBh2y1s7EsmZEYmuxMxlUMD6bNT212R
U/dTNvWuSeWd0kzRqVM3nUDKcF0AE2ExC9b5x0r1mGFNlLxpHm4pCkLLmas4sZrf3GDlVVgS28EY
QZ1n3wKtqXtNEQ14BCio6ut8JsJnZ9e+rkdv8vHsoFnXamj25qo6np7KuNK9LbYF+sk0CnGA8U8f
LN0q8TamTFMTlsPai13MpgTXmXsoQj26PijvMxDLPeXmEkc3D4l0mGHwWqbzoxjmk9MS6xmQSelX
LHd1yunUcNFMSyP/8sXysGUcokoXBoxyH20U3cRuj1Rxkk33LCLifo0T0QxxCr/gbtbIlORROOXn
YBYPRouSUmbDsfdZk7KORbed6jUunb2ccywKvVD4eMlt0e5h03eDK8AVJDNz7uS7AR7C3mDoApMF
qX4sUri0FPPMNdPqtGuYowTylAX8UhcuEsZAR3lZxWF+JllFFPhlFipneaVpsF/YBgiR1ovx1jsU
1KaEQE0tV8zLlgKNM1+I+fDZgzw6bB41tkWNa2Koyz3777PpqX7nz2FKg5x4ColOASUiN2aP/W7N
wyPeovSItogXwbFBAUxhc9XQm7AvprfeMOk2Cl7Ham3iosTO6VGJi6DjR5PRRoVNvTTQVKQ5Q7Ch
1uOPfnTmQ5utzVmkFCaRK9rnVlOxKbJnlewaHTQfs0VozMqHIiXkVXvzeVb1D7UQoxRLf5Ov3ttm
jYzd3eBaqu1rcDHtZAP7c55I+u3L+tJY6Nx1vUt6jjJ1W47MmLAXJhaDPFsP2wxXPLRG5Zxg2BFs
K59xvX+L0AbcmSb3PYVmTCqIjGH+UVe5437iPk0P1rBW+yHFf6xxMtqM/NPX+rzbUsCJGyUr7Z5E
NlQxA2YxL/x1YMJnRMG6DqRTQfPLUfQZbpAEcPZBl2KGJEdDKJ6iFQJ4aNsB4WuDiauFGz5S1mvZ
IN/lhVr3rV8cG/x9TDnU80DWiv2humy2dyoAx/HgF3czWVI21lVFsNvO9YaklczI9D19VWOrFtah
8WFOQMDBHecc4e+kov8P8ZSANPcMhgeT5RyWXt6szSgwi2x1NFjWe7FZ/qkoIODYMs+haubczbwW
ImnmHCefIGFryO+k8gA1pYesOSX517YK6HllpvbuWny6nfY0ZLS6TwXwv74vxqjL0BlHd42A29Ne
ZkXBksqzyugr6NufgDy62LPdCziE3zbs5EPabe5tDsAdBQEZgkgCC6g3su5OmNCxtAMxz0PsXF77
m29Eo3mtvUYaNdTSXPXZL6dnXBTUC2YMXhKP8O1s4Ex1MlWc6dqCpui45iWbINTQu0ivnOe+1YjC
UQ34tAGmscvSNm5HRYgcPGmKva4YPZgL6z354eaCzY5OMCZguNoGceP2t4yhg5PkCHRWHdzZbiNk
imOqYdGleMJW6rgFGZ+OzTbUspGVlA7tKqgiAOjR/KTGEQafVWuT/NM9tenPcuOBq3LjV7noIMaU
mZHwnm3f7tm12j33XexcM09fUCw7Q+cNUpK68F3d3dyOZ2Re7LrDSDxedjGx/p/10L/USfjOwPI9
dGBhuQ7KhLAJ5i4NDz18+2OX66oj7TDTjQWB1pMlQwxgTj3TrAUpcjcZGAp1y2e5MARZ5vwwFBgc
RS1ZiGjdwmSrmHR1JxBZTKvWoI4NH5pr5fsPbcB0enEXjoQB5XvUHFzhpEDMbznqwRMFewWzLFf3
osRkX5UewYyih3tM5a6lMLdN1RJJPx12U7i+EREqD17/jF3gC6ECxEPTdpgzFe1WVVnRlmGuce9b
T0Cz3LPc6KP0ilOes14ARaZLlIbmSWDkZyGPWwdY4tbJekcrLUnm5dWs62uzXpDBoTOA9YGWTcJx
TXV/ZomKY6NCTtt6YuHrENRB6TJZulAVzBQt5UTd+lijE6miprK/XOLYY4G0FeAIicuGtPEc9qdk
HOikHcmGyCankV19lUjB1IZkcAxMeD1M2ROfk0yPH5IhIoobMpbPLB/ls+vcKBh5XbLK+eUUZhQK
x77YjXljC1J/bsm8jQT6RiQn8n3nrZPLAxqiH7ncSCgppR8icHNsFAOEuX6BxGE6uR2H7Rx7pXtR
uPNW0c73LE0I7vnBFJyOl0I2oMPkZ7+Wn1MKd6a05ScmxluYC7Dmyj0jJgcLrNEw95mjxEYXlAVd
K/NCgpcvvhfzTyenbbqT6m0typFlK0Ekp98OwR8brMexNpwKDliwqSNg5Aykiz1EYILFPX+R8tjW
xurW3ryXzJHfhSXJWDo5ls270XaKyKyKb84G7+3An0785dTJ4H0OEPXazn3BUBcNs0+3hevdKkFD
KscZdWgNJXCI02Ftjv7OT0g7+z4NuVhQoqnJMBP76nlShhej2uImSeXFqnk7eHyibr9SLDLmHwaQ
5SNp5LcBahzK2OadpmWjfy4RMQe8k8jzh2Ei9VVWkqFUmj86bkG5G7G1AyPsJ6fA3Z74BC+bRH7Y
Hof9grjCziCJUy+U1Q4ddIlwyJ5HFv+N+j/i7uZ42MwA9zU3tGk2SA0tNKZSEwCLOzQgDa313arh
1SnfImqo6T7oUTM9/Vwp8ta6qoXpN45TStxKrnZUbiSU+RwL1kXwHOl8S6jAhwlimjXJCcchFuVS
j74lx4ly2avacwFrET9VKiVNvVaR8D/HQFzskOO405ocXvTVBxd1QBEv7TYLnC1V3y7puxGI6mjA
9d7LAsBphoyPkP2NCdk6utj8d8IfjxhMR8ZZE9ZL+u6IpQgrGv3wyZu5jFMGvWuYJ0W4m7ur1lxe
DZT7iD5TebXjpk/n0RT0jE5Ar/j0HgOF4+bOPJzBqAcGerVpt30tJc6VHdPWX5glGY00pPQLadyR
m31VBB6vMwGRAJdTfdXPJHqCad0OVb4udybeIO75VuxKCqbVmPyYVtpuVZ6kO2BBAO9kWnA2Fj+C
JBujIRt17NdF6Ci+1Vrdg/zmZj2QgA9FzZvCBd5eF+GePC6/XqXd9RQIA0gTUTSM3vSMhMl7sVAW
H+pQI4yxq5kXK1V6LtEaXHzByGPSNuM+y8nTBIQABPdlAsBovG37nhTrw0a6GOlkK/YtLI8rGQQD
LzFazpBOT1Do3qRdvWF35viw4o7PRqDR5KD6Fvaa3fsgKPdzZrY6xj/Sc8d9bqIyMhs5wzpAjRLm
vKTzOcj59kfP9TwcfIvbAGb0hbAYGUsQxIQ/OZ2iGidFDgxJP0ild2IsTlm5azFQImyxr1YjwlNz
GYwnDHO//eSbPpaaJxUvKt0uLx7xl0LnYDZmzNbg99d9298uOiszEJopdHqmtzmnEqcxda6GO9ZT
qpM2mDwpniJ7w5I24CRhShQUAw0FNDF3Jlkd4T2kIxvAdtfpJI9pDg/0w+jc9m7RWZ9MhxkJ/9BB
9jUTBlp1KsgYjxZy3BUVUBVxEpJD6C6c8skS9TpV1Oh8UaWTRpNjGNf4SgnG57xpS8qVMfDRDCsN
ECSKU+JUYF3xWpgpcB/vhM409YSboHyaUdpaXIB08gnwxY4ewBepM1GOTkeNxKRAXv/edG7KrE+J
zlFJaHPBc6PTVUHVA6riliR18oqsL9MiwliZ084Hx+Tu8uptwCaLcfBj5xdDsfTG189UPY2HlAYC
bHZxF3Jdl3gBVt1ngCWv23Oy4qV06DqQ4Ys36n6UNXlCSqEPQTcj+AMdCb1uS8h0bwJEB3WV6S6F
IsW0M9Tr73Aaz+MCFiRXy324KHQIdtezrVsZgDl7DK+T64HChryjuSFzuZPTML0dZ8T7jGkuHQ+h
bnsYde+DAtm5UASRNuYXtoajA51nDwjSp4JkQ8GhPaLfsMbrNgk/+Gyol+gyeiZC3Tjh6O2S8UqJ
Lw+Bvxc76nWvxpyeCkc3VhRUVyRUWHS6y6LmFjGGmPyFYuJiz45/sSfvNCTjvUqz57BmIG54aFOJ
7skYWVSTcSlPrXCTqF2J/CrTM6+qILAfjBlYn+7cWCnfGCjhEAFeQN94tMh90O49ndhKmyihuGPU
DR6r7vKoeXZ21M0d8Uhz101P80PYx6ycmNU2ykBM3QqidD+Iz789BcwEG9E/hbpDhLZKOkOpFQl1
vwg5auQMKkd4fDKuGrSQGKtkPmn8pKiBGkndVMJ3g/QV5SWUvxNO0n0myTycB0HDSa+7TkpKT1Z0
P5+OXy+faSWBVRaG06OlxKOB5TUq1PCVI2Pt+OOAgNx+51bek2uS2ISlUOvWlYz6FcQIumuXxSUV
+A7diiGZ7moJgMzyhtENLsx271Ld6bLpdhfawnTXi2WldAbMeD9M3QTzr09InpuK//7tf3wt//ML
k1wn02z493/7h5/dyK+Ouen38M9/6h8+qP/3P387/d1EP4ef//CT/Z/DhYfxd7c+/sZU9pd/4K9/
8v/1N/+FAknPxLL838w+7ptf5c//1Ar950f/dfbh/BEK7muBK7hIW4H2Nf9l9oFJ2jPtAPqXz+yB
38KG/DewgPiDeYhvM0cRHIH/3gtt/2H7nmX+DTjg/GsFktQM/JMXWvAcaiO06UEWsIT1TwWS+QTZ
Y0BfiVToUWYBd5pBqGAQSEiEUBZJH3JWuHSs6sICzFCXwcPb1nT3njvK6yKDYLPREDZ7i/k6h+JX
WpgX6qp/UDHVvAXpgvvPf61DhfpsuOpoZlkfVeiqIvfWAzpuHYHkortq3qWPrhFCnLFnsJcd047k
qumM9snULSTAShy4qjWVxpMzuB8jF3yUpWqCbvrnKJH+cI9sIhP/kvKB8kcdoMg20Lgmiie1RrbL
MRNsLbFNGqnMHZ2y8rCixJVyfsABEC0J8rtyh18BN9WoBwn7COoecxCGUpHXU6wq8dkUZnbO6Vbn
qmH14Mr879byvaMLLiHl3BgIYV1D9YFwXy9Q5TZKb4qyfcvgshZ9yDVkpeSMLT9kmfC2/rRlDNqt
7Twkr8bFypicil+hfTuEFNplAJwfMAdf19gWOVeharYnL1nZWrgNEKyp/HFvkwnhLzywh9A+exd0
Fw6yR9snQ8ld2xDYL22bO0B+YhI70FLlZYRnvDWCg1Nr4zRJKYLkVznZGCtdn5JpTq455JbPgmPi
SLXwK+n+6a56xQX+Kro8v1ULZW8ix+07+F/TgFzvLWJ+K6mNYbumCRQtKKI3IlJJdj/brXHIRw7+
hBvDZjjLsTwW4eAcpinHU5ktI6UpuIEWAY6pITW4w5QQTTlEs6TAqrRQe0gtj2x2S0/UM+/2DDoG
X9/Kujh1nhRCN6OayLRZ6kioL/ZuXCBRm3l3ttTyma9td8QTsx4gWCDXi8J4tjARN7BZN9n6SLCF
ubOh2lExftdbs8HDVj8vwVOypreSKYOTko2avjaPQgKgA91MRAC0uIU4GLqYu3ASBJqZs9w0NXJy
zVkJquZKKArfdzch38/08zHd9yfGZqSfMJHtfVdXbNKmwmbg2JE1fcMcverQOSfxAsP8OHP46qiU
2x57TrFh+olFFRwsr6v708CkMIK2Lptj74JzEDTpcZeQv3yHIlSSuG3qAizlo1PtCCZOX5THyliO
vTwv7kdVDzHOk1Pifk006dHvCqCZbo0HOrIRJLifCBopU2yc7aETR5t7Nk0s+Rw7uMgXkDb1FoN5
jEF/gxFAKKD7kZI9nn5oET9zAXFjuJXUJbfPVfsWKJQKsz/hCaBF84yBeTf5D9whaUgD343Y2QCC
cMONgswfZBJ2lTrSqYvc2l+kf3H6B3L9VzT2RYX5ga8wIspPOoroIQb9Nt8ZybNndqgI7xN5Jgse
SA+KeYDkvCzprkZQqfiu9VuCYnBtt98diAHCBHI9rOQAksC66rw7P+Rq5henDoIAzejkQOGUn9u1
JtmKAQMaZvmEtXcdUUMvpsT+H7kJ9LqZ++IaZwOABXGYuQr47sdkPbY+yk7OCGONPQYnzbbPwP9x
4IcOegqNZG9X9i4M6Jbpw53ROto2cpX9EoDaquHijNCk0L6DmonHL06M9EpQh9pGWfFR4Qt1m7tE
3UJO3BkgQCivV+pnUz3JWh3tijuOWe4ddGzLILXHwMmVKuaGviM7mqyRAuBm+O8hk+5RIgpAi3f5
M7wqDeithlr6SeIamXaWjTRK20zwtun4iHXb9jl5wfYKovalJqXH5SnvT4r44ZCcc5KAUK1a6zqd
ftvJfXufFIjnACln+4YunKjuzj25ckLFvXs9E1IfcJK02yM2op2XlZHRoeQ92+QZfNb7ukgBEz4z
xTsXApta+7RiJum+Nm2zte9V9kvJcz9y0gTVNd+s4e+ETmMLXGfFWLnnVIQ+5szYAzczdgFKrhQ7
HlbtefodYjurW+pmeBN3KXN2F8t9+O3hW8rxgBaLS4zgt5n1uwCX8sZXkaexqs85QQJLvJiUqLGd
YQE+J9SpJwBGX2ruwG6urgobauz3sPAFBLdQtRvxwHqHJzi2cKgk5bKrWLqtMwXrzHYPG36uVBin
haVkNB8MhXeSsJt153Bs74MDtp+me7dSD1brF7jx3TgEV0nzuszXYNkCTqCIv/rR2bR5hrudSfAB
i9QiWTti6IDY0s4hpuo0BT11P601XOh3btpstJjCJwY0sDMkVVQ1T0MOn0e9Lrhy2urkFM+b97uH
51h+uIDM1a+GJG0T7tbhy0NQMZIXp+2r2EXhPfoT2UV/YxBUM1OQS3sfUKy1muA9MQXAF5y+1rlN
o8a2aLlZ4Qr7AfY8YO9XimQj8zIqTkCbZwejz42oQ6bRJDwol3yJ5fbbMcUPb8Of7hJzwRLrJk8h
gZt+PPkAzV4NGUbtDGzGViQOZ7X+ytwqeIVag0ksVe9UiZKZaUAPzaN5G8zWeab76eJiQ1uW4NaZ
cvdlHD7sOmegyWguIkiSw9t/UJ72TpdfIayVo72wVBligIXu2T74mum7atc3Dw4z7Hv9Cj40sBsd
6T3RexkcstGLvRSY81T3n5Ui7FARKRJdVcQEGJnIEAXlno+lMLPnNAYXNs4XK7xLLXW3ji8mb3sw
CaAccRsnD5bkzeDv0JCwu9eAMZ5sRveMy6T5yRQfpstjXVzGcI1zDOpj8A1Mxzfv16Z4XosW3XA7
d/Z3MuDEmumXmL8H/9iRmjcukEzhTj/AbNjFQvpXs3ot5uci9450CpJ7prKS6puZwhqfyJQnHnvO
iKnL4gbnxypuoBvCiLkNww/DMSk4Xvlu3OrN0SnnqAsI1WXzpYM6z4z1XGgoBXmN+R7Keh3ZksmS
NH+UnX27VRmz+844FVsSMoxVLS20jCnwewwBNkcP7kNpBNavfikPgunhBVExT7LtXsn+lBkceSpM
6GxVVRanjUsACifPgZ3/bTCivlTznTvChg42Xpy09445Wd1DASMjTUxc8sWtnDTBWncNNBZa/FZ4
TwTJ96av3KgxmDbbbbucoE7u2qFyrgZbYVfYiNDMuQnO2cgvSaIjfCzOvBd03Dmn6g1AVjn3+E3X
9DVop+YG3SVjHhRwM9/KS+CMuO1MMTwm4lbN6aMsB/9g4QAi680kFIVy5VxEitwYvLuuQsfDpYCc
LL05hq1X20s0z1hLZk6z/bK2N+VWH5ckb48MeD5D27b1gdg6cKY7hX6/8UqBwDWegZtnQXHXpRUz
WuZ5NLoOyGzVh7VOKXGQz9U1l3NI7bHRIxD1BUPaqSh/W6jpRlPDueFtSx8vnxDfDcwB1msjXdqm
5T1fHKzsMFhA8Mm4I7yGAZdYoTcyp5L0PVUuX4/i27nDO+JyYrQOSeYzKSFvEsnsSF8EoBSV4SHv
uD5vPSTkNE+pxJroPOh0+fwSnoyh1bcTToqpuYB0KZx+7xcZMYKsfKpcKt4kSUBQNxDSbab1FVt/
ZzU/6gHWdSlRhTAy1hR9XHncRqI6WV4mh/vDHNBHU3fiXSdS4SqoyMqWE1iQF9MILsIkoh2CIQ5V
9e7Uw3i3kFILhhuDVu9hxUsBj51lCMAIlVN8GeNcHTEh13vfVGk0SfFJL69kTy9urRl/AKGg4LAw
H80Vr2XupB9Dmr5kNp0GxEsONeRtvy6MHS/nS5Fr4cQZ0tj2l5DuKRcrSfdJ5B+O2eyd0KwzHaqn
Qhrm785ZNioyVM85tFY8J/lccNpsCaRtHFvqobozAvNBCe+8Iqbu1GK0jJagISzpd+pQrd1QQWYg
PuAKSkqC95g00sXvSDQQ+zTXzj6aOcUmTLzXCfZjWBvfzBy+AdIGlzV337qqo2CrFxN+nTKPMcbx
9q+N7N5jAc5CA0jEWtIs3ny4VhKnRTrErsVSmFVop3W2YJtSBRCaDjh0j0nt1DOp4Tma3hbbxpYS
4MvgO1FdZ/Z1s9V3zVj111YnxD737bcCYfi5lmN3dFrGGJUdmFd0/arDljufbWV0l7Xqxh1izkkG
C0amdX2q2szhdNt/mUzsjoFAkUTdvsihZ8xCE4F+fllAHVL5OS6KaLQvofT6R1IrdCdigLW1RBVq
89a6MSbm/4o5CuLkEi2TuURZY6yRb7xl+OLituBAK0FGswSscbH5E9Uufn4ddCT9anmkIgzIG9Eq
WXAYLIKHLPO55OUv5eCdPDf7OXZMTQaZcgz2psfcfu6KjvP+Jc0FVSelx4tLAidzik+Z2YLp+HwJ
0856LSos3usM38ELzRt0yJ/szdxvgn6/OiH3kgIDV9453HG4KPl1yrknZUXu7S9P6LlUGFQwK+xX
sxHvA8eZueHFatyJgG/A8L3F+3GFaf3ZGXW9tAr7/YxvIl4mYj+zDGLABxy0cyPF4u8H/jVMPdw1
rrhNV3XdWLd57eYRWUPi1TUura7qI/BxKUtHMbxXBhmWUHZPC+fFNIWqpQgxt3KbXimv3LuJ1d5R
1qvzROV9sakf7HAobwAmsB5h7mjGGNIAd4jERdmdgXJIeT12FoYUmvvieRqPzoSNupU470SxRDV5
h47ih33XAR320+VjMtwmbkUdB/PDajtNFFgD7KmNsZNP9xomLftuGZvPoS/SY9ciFEqnPIRui37d
tURZNy+7DZJPthMeB2K+XWDl9AMNI6cy8Do1s0hDeAEK6fbh0HfRu7SXj+bS3Zu897h/5ReKIHAo
TvVhU+YvopTs85Q77MhrLDfbqF1CwolWyUMLZZjcdODQv4pFqjR4bazlnjs6bPLk6G4lwDzLOQdu
b+/JxnsHJ1VHaOXDccS4RFMczBNylpxUX4BCPRt8T85WQmsDh9PH1GZpHlVF5izc7uVYfzjDclqL
fIqYodJFMrY3dnYH+RqJoToHXFwY5NzS6vQdVn1/Drvw1DfqdWYfYy9gBBZuN8oWL1zaDlmyPQg2
obpDV8Z0QVLGxk6w+WwC0ljAhtXysxQ4PKtq+R4674ilAezYhAxKbeyAop99Y1yJhONdb4v/atJB
sRu69rqY7PWsOC0lW/uVj9zaQE0gDOXndMuXiCIN0+JkkeOpT6cQQsc4tDENrPIvPy0tjnT+mjDx
sO3bkgCiNhbkUVUGFkhK+YnKwYgyrdVdy00EJK1xv2qIFVtQtITFIdUPX7klrzRnsfgXODqMLnSj
LZ3Ohp9WN13QH1pmZARObELkv6aMN4u9XmpYM0+kh7wIBg/0yPAmyPNPfwIeSUEE0x0zE4fVEvdQ
+p+8jnJw77bMbIYp1eRFpj88bZvzrEdvsdzu2yG4nsVXkaFGQNv7zlsal7bGv1k242OClUXeJkiP
G17d/ew+ig2d7ug7Potgan40ePEiRKBP12yYgbqGfdsVTHJglEsGtufFnh9XU/rx0rjA38oH6YR5
XHY9H+DjlB7Nt7n3HsbeFweputuS62PSO7vBsFVMXniO84pgGWWVTzOmx1PHqClkHDMV/VdNbkAp
ByJY+FpVBAz95LZb6t8dNpy0fK9CEPJJ7cZ5R0LJHxZG14l8kSvxhkXQUjkvDoUL3jqeRn/4XLsx
3oLgpm/YqKTtGjv3Dtt1eqDQY+S4j1nPQNvxfA4d9JwecyqTEGPwrXpz4pwdamhMB1KnQQQjcbl1
NrB3jG5fj/s2PVQ03niFd1Mta7inEUMwvEbhREvkTTKqjCEfnqvV6U9zqDCQFDNRpV5ixwiwGvlY
tcfxYljFu5BvpsUhw5nD7eAtj7LTsOrpcfVY0FVwaj3nrXbFL98fsBkn8lnwMG4/8DbIiCEkad/K
OmC9vM/rb4kjmJRK5txiEX/eIMtd9aqrLsSvrxePx65Nf5M8d8/Cxog94fvg4O9YyC5Iilv/LtPg
w7dZm8ppmJ/g3jEbuPEGh0gZYiu1TOgGoDX3fr78TOm9TxOc0XIhy1pXdzJh0lsT74g3V93zHN2T
atni0sMxxpG4yqhu7V0oPg5SLff4JOfmv0zXk8IwPdvTeUyL8DozqPmmMOPUrKAtKjtBV2S4iisZ
QGsZe12TnsZwfAU+RrbTYeFNEvUp6dkLiLodvPE96ZJDMmh7gM0iP1OdShwLpGskgha9LjDQiixx
IiK1RVOrOCyWFLbrH7gpPCTNMbDHH7xUrPKllx1Ul51tQvEB2OwYjx5R3Zzj0Z8/iG666+WK+kzz
+G6ilpYsVhxO2T2Mhw9C65w1MExTr1BLzHQM3btB2ns1L1QgVjx1w7ME+xM3XgcZ3x4+wUyCW6cn
AyESxaCdyqg0K4wO3MSsjCA1ueu72hLvadgwu/JeGj/9mWT5SOgNwB9Cvb4OsXkT6I4AxomdJL9k
2G/CRPpGPv2d2ikCX22du9wmoweZcUdymj7CJLkqLOfGLvB0rpn94cn1dV3nCw6ymzxEjqxU++hv
SHpaD19NX+qxN2kHPMR8Zh9lOL63fXNvZa/GvBTEdyhKnST3sS1RvwyrDQ6YJYkggzxNA74UM7Qf
+Wd/NBmOmIzz7NUowhEpmBVcBlxZEslczh5m3tz6ERXbfsBzJ3JSDXBJQSK7cSHHZ2rUb5R6Wwm5
XSW17eLwEo+L272pjtKh0ac1GGP2Biq/pQwgcyIjB/DgD2y+Xhnouyg54HK7zYfu1M+8ECJv93hS
311/etoaLjDADl6M8a3IaihRW24csooLtD0vTAxBMk2pkNHMJri6QXLnwpai6iz27OboEauNe4eJ
vhnOV9mEYw79AjBHh9thhFJ71ROf2k2T4PifPtvNeLDNfDl4IS1oPpnViubCti3TuGA/nDBS/uvT
vv9ylPcPA7//H2eCkIn+25lg1GCI/7//u/w//+s/HQz++Vf8ZTBo+X/Q1erYIZkejtiC5NNfM1Hi
D8oLQRN5OKMdN2AQ+bexoMWHBAFYpcBjXMfV/e8jUXyAEPwq/8es5P9LkSjgk/80F9TzSIeRoCOA
NYFeYmz598BxSDAytzIES2IAEqQtXQrM/MH3eekQ5ZXxJiAQXeqgYM/faLMIMuOqy2dSrICJytnL
73s4ZWSqCXYnVjws9XJop+rY9uraGIJcp5vM3eYNQAeNNz4LPMiTexysDLtv+dbbqBlm0NHSQQth
LvmLXWfjckzbk1uP3KKZQbQVCDQn1DHmoUr3SEeksqrzZPoHmNeuTjTqlDm1N95oXnWAfIkq0wLi
Y8VpKMqJc4V5a9zMrxbgeGYa2YnPh/N53T3xPiOHVDdIvqjfWbtl92aJpw5o0VWKCkiTqkS/DrSe
1gX7uljiDWbQacVZsm3LNxQSnKQjNAUvIAdgWsZ9mbvpDUOoKHXztzmUDsuRwy1a4DVToECKNDmq
nmADaYT9ilTAtxrb3TZJyg1RZESGNiIAgYZZtrDO4mnn9x4zKFEcgbbiFZu1Wc/MFKhS3RwUka5d
4podawbEjr/LvmGyC6kJsdUgBo2PJvCv3GGaz/LRqr0aDHJ6KTUCcuKHSGks5KIBkSGkSHJ63Cs1
PJLewwqWpOO3y8F3t6OD08Wq6O0emUVJGrrBovoDljucfUNX/SiJtu/SBWhy1jBDGzTEMqtekpGE
zuyMXKGD4dHaxHzwCFTAdNLd5wbzBppDX/jqzuRALuE4u7ElmQRJD2WHWvKbxemsy0Lsha8B1Gai
oZuQep/MDtLqRq8uRozjgPcLXRZb1dg+sDn4N05fhmdzcd8BKIH15ELsatAnzYC3jUZ/Sg0BldBA
HY0FXXgJRAePNLfETQ506rC4DKungKJY4Xnug+G/rjigb8DdfnYaPdrDIO0yPlRoLKnQgFIXUqlh
pGbcKhjQ62yO0QrPFBENPiEozGt6NtLYKgb2NA1ATYtfOEa4I2o0ag0jNfwTlpqXR8fE9O45aIoJ
dbjrtJHy0JDVBdpqR3TMm8Cv0tZLCezinMIacaV3YNeYs3tna/614+BSJkUiEvxqZmLd2V1t7rEx
n7DTfGCo1GWJ9ZPQOFhncz97+LASTuw6PqbTmhG9W5JDA0k21UhZeFDRBmNWadhso7GzUgNoZ5ps
4NF2cGnX9E6123NWTu4+QYbfvM4827iMgoLIt9u7YdwpmxIZAt2uBt82EHBLbT2zYOLmsHE3SEZk
ulIuWxqcS+NTx+0XsrorwOrKCsDuZqj/IO+8dmNXEiv6RRwUM/mqzkndLbVaOnohFJnJYiimr/fi
nbEHHhgw5tV+ubAN3xN0u8mqHdZ+8RSkVfpgGO1QeM0Zx6vPYN4wAdHbzrDeOifLK6ZzcRm8ipo4
osbK6cIXvSlOcD7kIoSeQv2YiECTjeekEv0KnNM2EUN/DKBM4TeBrkg4CheTj5sHVHia8cJkb17D
OZdWKOOkzQhi4t+XsCB3Wc144mDgPAtcvASHjNtYEmLImnzac2jeiT66ANOKFvGMPLZn+HGZUmCB
YLPVCsDI7oxIrmElyxma7M/45GEGKcPXWwctGoMDYdkAtQxYJ98UCB583XEQDEjGfs1OVsRqAOYQ
wIHOFNFazQqn5JO69sfx4hvhp9ewLsYiHuIlgAy0k3tQcAhPZrqpKMsTUtOB+HrNTBk3eArbX/pA
RomkbbsQnMWw1OWSAYe6YVeN+Yf7kE3WusxwZ9Twyw1pXEyH1ochVUEQJixsZsu4wmSb6Jb5jgsu
gK6qrRGJDBJr0efmDTD4peUawmAPEFb9wc14T1Tt9DU4yRMsN9jwNlew4TCPRgYlJ7JyUCTOhvEY
1dOizSYoE67PCtIYsiNM7Sx3sDZSp9AJ+eYvjRrf2S1jaTcunUWabqzWf2tHdtp84FfcM9qtVxUQ
WnP+fv08ekTZUiMxjmRt7PpAz/fIwShaIaG9Uq+3rGYcYMNb/MM9VQ1x0ra3yn2soclX0nuSBgc/
YBRtDquUL20ZoG3zUZ53HxbltK1AbD25jf0YeSw1wwFm1egZZhbOuxWNDEJj5gcyyU+6vZNe804V
YoR8QbxMBGofGOFwSI3yw+EbjvD53phJu+hdiLA/poKQ1ULVrDyHe1E742q44Jtpai/BDRd7eZAU
TFedRFhljPPgj+i+NnT+B1nAqfGGAwzEJz5OaG7A1sy1W2DQVgh3pykvyXpW423KjCflwgfgjbJr
J/TmRvT8MKN034Zaf8z9mGtT8lK3xNAyFz3DxX/WrChdQrftQJeWOBcP/hhHK1i29sqsw9+4KZ9K
ET4qLQuWRm2txPzA9/Pv1g5LcMZI0wYOBq0F55SlJkdszXOQbhl/nZdCA4t4Qc7/w0MUxtoq0BAK
NCs/TfEua5Dvx8Y/kjfEsSUyYBHuXQtQqeClL9kA6EFjP2PJf5Vp1bcRoXY8CqrI1puhxfEmDxmw
h0EtcRuZCJgPBXVdJjv4Wci1hY5nHIyEGmwrRUfCjnZs/SVOmVOJlbc0+zDb23GAopQyRd2RFHbb
Y+lYJC6oMRE4oVqQOKY4/PUPHxbwggIrQ/OTOEs/h0FSrDMvJ2VCwad6FCmXnox8CAUt9zMk4u8b
Gn5bMJFz6dJX2y+OVu/8pCwRcHsBzx2jVfu/qsG2ZuokpTNRfYaZc8zTi3DgUdpKEWjSGb5edzHv
fb9kQx0VC39Uy+bHKVJQ1ZGEr9XRy8uXp5olWCh+uCxmVj321awApfC/u3QbIqbvA/B1Wq4fu9Gk
bFl7XPOvk0dRdHJSHgJIPVRj+NDQ27BBdMSddgak9d3Wyae0UBw4ot7y4EQ2gT8cbdEm5mTWdkWx
bCrOkVqxcS0j30n7DwCUrZTf0OAXaPfqT5r059AqsnURE6pBHyU1Oa2E8JeIS4tk4KwQTzoYc8ZN
QzlKkBXFwXfYB+3MlfBfyMTwPGf+O/n1QDOObIIb8zg4MigUZ5Z1yZtL/E0mxJN5TFyPvP0YMi+u
ZjgQ2bGW2fF6HiBP5ynyOGKRdhzELvaZBo87IjYGUHbMruGPw5Z5xc5JMTbOoR7O6Tx2Hsyz5+Vs
StISpStKHH090aPzhbpznqqANTGcnrGgPs1T6h6b6k5KU4iN9Tasvvgd2V0HNn+FNk78qTaOzTzN
3kE8WFlt/SRsurVJyUmZ78spcYZdQLtNj+8mO++JdF+DmOF39Ehr281j8JZXnbwygVMUfXjzXHzK
bjz1YPpm85S8A8WK8C2iGZtrLp3EeXTeK3f2PEIf0x8koIHyMHathQnVcNoY59N43IqVVRK1E7nJ
XiDr9g7ySA8haS81mGfcesHN7ixR99+NqE42O2a1peCptvTlyoyhM1u6hAQ7gDKMbRH2jR7YVqDm
h9LT55cgrx/HkkVS10M9nINO/egdNaM9ewUZb8zHcxwan12M9pj3xWHyAvthdBRVWinHVdPV35Xe
AsWfVoFwu33tMuzLe6JdBNZX1r2IEraybkbRwrWshjIa4f5ppFfmhpTI1LBOE4nwR0CLEKL6sWyN
zpgnmiVqRrwMAcRsJiKNAPU5v1VE8As3rlCDxmdq2ytfx3XwS6/dlFTKC8Ga4NRhdJbzpJ3I6LtX
jvuRAfsZW7yVRBJpd2N949e2/lCwsYhJ4ozbQePpYlcnRxTEviHn8WOHY61fwtqW15IP8nV0+6d8
ejN18uIVtR2OQpV6zpjtzarGuPZpjXVk431F1tcUIb83AtZl3Oob0wzprgmNPg3tcdbZwwXojlcL
slAZR91DJgZrHWVFT4vtbSzGjz4l5xEex3nng7ANOwVimbQTIVF2wPuq0hYYtXdmap6lVOt4DM6U
IWJkSIpYRrPIFQ05ReGucO9Bp8+NE14cYcZ/h+ij50xAiEgcRWXsxk4FG9/ITk7WXcBVcGLJ5qGS
1xDJj5sWdbsggaDv5gOHuOSSOcm5HAD0NIJWdBO1lNKTK8/Ee6ORHUMvMzRScm7kfEpzfsOHw5Pj
uRfd4LKgh/wNQ50ajeKo5mY0DDhcgjIvV17Mr+lTWFiAq+KNQczvgVfgw2hgRU3cCOnFkj2lT2sd
lK7zVJNk/Oh7Labcg98XOe9tpxvbhF2FnV6TN+rT/o6Sl259spUb6AP6yu19NCCHIeuhyysSnBIs
MKTFrAtAiNB6h5wRX1126AZ6JdzG+LYU+MW6LJ77mpgseX+lu2KrR99hNHzlJdUGLvtsALJnXMz4
eWY4KfPq1Yff8NfgGXCdcnwNITa0CeMbYhxHJFS3GAkgLqhWM4/OmTmbkXc5Dp3u+jtkTvOhs0nE
iZzgbGQk3HlHBzCK5x0QS9lXrhB80+wFQv9Wptm7EE99K59lUfQLx6ytBSd+8GQOWIyc9fd6HPdd
SUQnCKytqKJurYKyxPKur1YS/fFSyLG2M3A/4/me1X2+yuOPsUidFQ0urpDjcBUxDrbBF5fCoLMc
SsJgLneunnxzlto9EqWoUDL4IVW4FWJoeY0wtaD55Q/cwuciZnSny1t24XF9iQlku9y31uDQn6hr
SMpVzU8cjA9KZ35D0FgbM4BbcGJitA3d2Yvm2jPRGBT1yJF0Lj+OzpqHHJJ98Ey0hSLHcEoLlwVj
hYtZ9TyIs+6aRFO0reefX+eC/tUxGB4iP9kLX3ubdOcWefYxxYh4qAf1W+V1sHT0bu8FxVfa8c41
LRehhmQC7oX1ahggL4uRKt8gjW/VZpdykO3B5cQdUKd/TE3OyOWUsC5FJygK7bUWOq/8IXmaqeSN
5zDcfJ9jyWhNJzDbRMY8PQdLqHebSeKcAp5KWWg7uD42JwZAX8O6DZE3q55ipmzJiSMCoOpG4FBB
vy1ifdQXyjMfR85HC5Mj/qJ0CT+XpaAQQw5UaoAZSbBLMuuM82ritfMlAkiID6/qigZ3KXeZNOuD
lhIY0qbNVGRHuutPCGD9Nh0UIxw15I2I2q77pgfqIM3uoEL/FxaGsw0wWTgYcGA0rGcu8PpijEyW
ZdP3aVL1Jszbx6x2X5lrKtZYsUn5GWryxJbkewVeoIjsaFMEAbURMbeMpTh4oXHKEsWmWX8pAqNa
RV77jIVjc8GFMMDfvJwLWiy3Eltfdp3yFqoKHRQnZyb2epDQ6I62jf9uWiNv3E4vzprpfPXUxzu6
4R6xNOrEmA6ldXaTsN/n2CM2u26iZg+HZlo5OR9cHsjaTxQRB/geowaxZ6GxaLqcvMx87DH+px6j
aCIYE8oGPBoN2AfpQBZQVnebGvlCsBrGGTLPMtIrrhWT1+5pKi7aSb4T+KeyFlqYFn2mDl7L6jo/
AIADD36e+Jecqa6S8v6i96QDMsF9wqAnvUu8FfrP+OoDNrE5MWTtuTfMu8Pri7RBjLtGGmpSEYIb
3/CqJkox1AyPzblXMkxPY2Nay0jjSCOk+HaP9lSzEJrhISSpyxeIW+xyyiwSBkb2Wg8kIGs9XZWu
fCmsDo5TJLcgE3yu0PXazThs0jagN9ccaIp9TuCLWitk8SdOwXrQ23qYrJAh0U/shSfiJDwLXKwf
rEuqYgXXrYS3yMKZES5hQIqcxw0tODEPgcMR16QDUMZ/0mc+gKOBkekbO+I3g71Rts1zOmPOK+rA
1CA9VI0gJ4XDv9x0PvdFdtotDStFJYRDWpYF9SstJIgoWuJgH6RMQtSvnqwYE+uCe9Ood1WR63Ra
YEAZ3Aqz3eqZ+dwQEbqqLC0Xhc6/Pbb5AdlmgIYAM8om4uJg6MbpIQgI5AQADpfkY88y1BnV6AUK
aJ196b3J09SDpeFlr7wz+CCHvr7RMLQIazlMlKhqZfnO2agU8tvdTk19n5Xd0k/6RVl4+ZoNoPeu
4uJR6Kzp0bteBYl7Uj03xTJmdAaQxnML73npZ4BybF7bi7ERxyYlm0DymIKWgYOS6+/JRA7SdA1w
tTzMldR3fAl5rCTGIogc2nvAYex5YUt4PKxb9qbmSUBqn9Y+8zy1DJyak0qg8RO24aAHdi0X0qTM
C5TkSRYTXXgfLVrLypsqAxarTXrvk8znS9tXjsS3tEavBKsZ3KrBOJem2RHSbU/WlOrrKeThONRy
4xngvIA5g3Wuu3rDE3bta76/1qh9CPIyG81CMQoGhgCbIj81syPsNLk8J4NsEM3Q+LxY2tu5bJaF
LM9G6Nd63Zfs+04aLjL7XGkhtkEVbsjfYKlZ6iMpU1CV1yohNsm2LlqEqbMTA/g6j2eZmKp4DxcB
tvVJh5ZAixSZYhp4gvdlvPUDdjZhDXDvJm+s5yCKhtyj4jjB3goBdmCRz5HGoFDXnJc0/qlEDC1Z
aifViGrkpxyiKf5gKtwKj1VxWkCYYvLUU8ZG5D5EOpJD4NK+F05xaVPtW+RSWyTKHRahJxlnK49t
r7+rDsGfQjg8fF+//PW/edyYl0UWxah9MHHdEVJgE/fZNuSRGZhibvPitzVjgJGcgUlyHH7QQb82
HO6SmAYs7Ijkt22QCsOof2qQ1qs4+o3tlH6B4U1LtOYtIefuhfPUnvHhYutAqFkm5B0WhuREx/6i
WguHupIoLiomQx4KSgJjAjqspKVguHm576BBM48plzFrUg8KJwUoZb8uu/ZRnxGQqdh1WgoddRx+
q9YEqI1c6xr42WnTMjUdyAKQwnAYU6QWuwUlb8qRI2dNDjvmxTR/PBZ5LpnHa4KtVc4cyax9j1U7
rLUmZap90Bdt2v3GU/HaBRYsWhi/gQN7qu5xPD3tg/0BrkaM9aysjIRtQoLaD5BH2+LR8OJTOddx
SaV2XfsjBHhKbJRjMxXvmUwh8Grt1SM4cHDq4hh4Ff0Gg6RqWucn22peK1HixURRAoL54d93Jv8v
eo40BP9Xz/Ggko++SUvtUuZl/T/6jn/9Mv/wHVlgsTlPMrTCp4cpln9us7h/M2zDMPEVXTT1v+zF
/3Qezb9BbrRs/m+e/fc54/+CMcJpNE0XP5LHKvChfxPGiGX5r84jTS1gV9bce0SGMf+lkVjzJ0tg
+OC0h1gQDf3mGFFsW8K9y0u2njSDkvTYguwb+6jbC1uy+NE8hjrsGX+m0JgE3jdj2xOCDMdLAqom
mJk1qkv2xIp/4xlmM1NtSvA2U0qXgVfQq29YCitGZOumSfRjJIjys4ST7q2MELrjiHVbm4c6dT96
R3f3Ou6aRXPQ5IlRuOG9DsRzWqs30MNYgzaytnPOIyL2R6tA50mi+IOfbrZE+/XRyrkFmOm4TCSZ
hyrnlpfqyPUJuoNGMWoFVsWkpAMpQJ8YqbQ0tfMtrKdKJt+DGhdokDCr3DOPvC9qBty08n7TmfcR
qVgHndAk3rJsy1cb/T23vW9N8GhV8NCatnO2UUTnwUE/Y5ZyOkyk/BcV2BtsieHQFLh9NfDALi69
RWfqx0LvXydEVFvx8ut867csw5epK57sKXhVWrOt2nDnRj533S6GrKzRt+JlYBVsJDSCFlwrX4lu
zMxkAmI5ScHa6mFn6gB13CIgrAJBQI0mELE82nNPoRKTG69tmlorktNfJvns9RjzCykhwZRQi4l7
kGe14OhaCEBAulXd0q6A9675+brx+OkXHZhMsz/PpD63LD1yNBBMSiw+RBxvCcfgJlPwT2PlCcgn
1dJysuXosU6mFDyMogO4plqUVseXXHxLcsMtQgezNZSBRPUYpc3ddYtuy0+HYXd27DKYJXXV3MtQ
XThg4GrpxYkvIQEUr0uQfPuXuM+7te0AOKv8tZ84t64gkiZAAXI/Ml9UFDhE6zBnmir+HLi2GuiC
haSz6Ydz1LBFDk/fJlJY6JH1yxi16mHkJwFCgv7oNWAvhjboRYbTO9mbcB3XP9ATYFO15hsRG7Fs
SGSdwUihRZWwoyc/pVTRNNtbCkJF6nwWGXX7suAWoWlqt8lH6v3rH0Vp3RqH3R0qdxmDgxtTEkOH
bJKTiFSVLrAQqoNTlC9NaX7H5HY9xS2IyGs27dzC/3FNtS8tuZ2yEyrCNVfucyBqeGuuf2p9GUOD
wA53LfUURQr4N2Yf4ULmoavkzEOJLMsMXEFheh4tTvyz5cBJ/6EdlL2JY3c7ZH6KZ/zVOccshXoV
O7xfRXkIC43UTrPtWt5AUS9uLkwSznnvNANIWaXnNHM2bEfNBGMXTWyiNu/36Saz+9dYUsA1y0d/
wDJnpM0fiDUjumXUF0f9pBVshRtcCR7w9092MeOaBBPiPm6botrDfCt/2q4/CgW1nVv7eZjKNcir
bUZ+kgfgaWhSgrl6Tq2y44tRXjPlnhJbfnO/rhaar74ahcvDpyVYmuGwpyV2CRyfZ6J50Dn9eZW6
+zM1BJwq/gQwiCn9HJrmu7Kzq4eRxC0mY9WBiqpuUUEOHts6fIJm/ggge2eElDgTitaWDUM+VPU6
6L9ppbeXgDXjzKdpBksORE5n+0faxR8+Wo9GmfxhcAHG+qX50yTyMVTZyU+1U+lLj5LBOC7M9Mz6
ertJxuo15zSzb7rkXmTEAMItHI9fqEWftaTVkWMbDiD6DCAOm7o0yZo0xlyEowMsBiU3sTs8JYFx
ZR8yWsc6PIcKx0DTIm9dj+X7oDFVW8XbkejtEnTkRHsl3FXI4Bs7Im/OKX6FU0eyXmgPLc9M8tC6
92hB0V9kjI5vOr+lFT7stYmSU8e9dOnUSFbShUHHAAX7yBS0xpDOxrgdETabtqdgorvHZNLeujr3
90kBAz2ea7EdJ094D5yYmSmJVPtcQzrNo6vdeb9TUFcss/KItGtakGQ4VjVVtG04UawITK5KtRQn
N29PvTnNCTNJSBdnUU41q0FAZ1e9YbylNQdlCSxolSW7ekI+S9NyDUO82NgJ1cSy5QscQ+ZjT1OG
h45BILKcD2NR87F1WA6sunbhRglHeTScaq7as+37LPE1q11kcJvK1cqeAJUkhXnENF0Vwn81lfNh
c6yLjfDcFg2xUHth5uMfJ8I099LXAmXwQffMm6MfyCpuGTpcd9WfjDZJ4eAYRga9hTC8yt6742Is
q7oLtzKHF2JZFcooapQN/FbP/D++o+7gb3d2qB6B/e+y2v+jETIoIw283PQ+XqJY+0FEZt9y2tKI
+Sk0nRaxob5Iga6nCUR+6hUnI29WWjvesl89gO06Niw0+rTChc1/7jB69Hv30UN+L9vq1FnJs2tu
E82+2Ib+EwTjo6W7BxQU3vEsl+TItm7tnoRoXPYdIf5PdXxPe3PnMv4Rdrcgd5/8WifsJ69cwGjf
7/pmArHKSGlg52DKNLHJvghYHdwo/GPgY4ODDTahkzDEPomXOKcVV9W73Iq++fVH2B3xG0Wp4+gU
P1oxvRBnGJAd3GzlBN53gsiiCvFM1HOlaczYa/EeahiMMAYVZ7/ggdb8NJdmv6XCNC7j/EYBBRZe
2tbb0ClefMOD9Sw8MPeqJsjSkoyIc5oFjXmR7Bvwp96wo3ujs5C7q6iTe9zJaudoKkfRi7+byIlB
uVlgE9sEAmDy1kXqs0veqEfcSiP66mV2cPpVLIN1WlRHRIGzrMVr23ERzcH6J7CBN3aQp4e//iEp
Exz4HY42EKztOFbBIRNAJOb3c8xFamVKKD9m5i9dn79LbL6H9J2rsX/3XEnvmIeuNBxmUVqjXBOy
7M6iwS8gfQ+9zpt2jocKLlS4Sz4bQwuJMrCX4eZ/rz8NkhRFx5I1ydUGSezkNG/BYLp8ByBQai2Z
krqHr+ky8UmOZVibjXsbdfuRPmVHvHSbj80Zc/QW2QciqfG6404aOeoP8Mo/SVVxnaQrPCR0NVly
CRYOPuc1D31i4RSZK4afnHi4e5h+AfFTOhOEZ5vuh1vYIv/jm023GkaKNrEczP2AG7ynLaLWJLzu
Mfe/A+KZv8yJAz1Y0o6WzRBwOMyoDvz1jwoZiCxw8VKRAg4KAHsgfSCQdbwuqmufVzd+bj9GtBVl
FK0yX3wbdnAfUviyaT1S/oVfZukXzoosMlVEQoIGc4lwwiPuChJEAnGukl9Okf/0QMtQteB9JC11
5S6VjPFW5Ta2eHx38qOiwcJ0dr0bbcDHMDqbnaw7c1Mm9xgFHiTXeaioveSFvdPFQDgHCaK1DEbc
i5yY+/Ao4HW1mUAFL7NjZc1pAcLsvVbdQ986kpWmr4xiozNdHzNNm/bDd1gwbiUqPJyxuwH0tO/Z
q1sY7yKT57yPsL/C5D52fyBOb2U5vJax+z6Z5XYq87Npy5tpSHY7/ATMCX4c3UTWYikwajlCrmlk
w6rLQHL6Q/pAz9BZ59HcBvN/jfJUc6QfwUvS8jGPtq3elJv+eJyrwI9y0taoxtODoJ9mbKDK3mL1
PFXBGhbqTUtAk3bJoK+rmA8u36eHgY70Wsa1ttRtXpdNGBwatGSMq5JP8tD37E4CgdRCDCQsoPfI
GdGadGyAwe82ox0e9NbFJZn4QvBZhqJWwGqYj5HChGtfG6QAh3ZmSXnzGVZeuL1f7HgO/E8f/AgW
Kh55t2quA1WhaC6Rnx60Ljv38yE7ZJKwI4YJ+e67mpnc1qiDhKzx1sFjsmjCfGTRnIvEeVJzPV+n
kmuD3nua/weHRlmfPFU8cul4ckzy3YQiishmsEx2qMelVYWzIxJTJ63QmHmJr5UOZax39bXrEkoN
MpYuoI9gC9FgJam9psC9MQIGsNLpXonRWCYG6OTGhFQ5CMLng8Ork/kIcyeLX2f0fpDTrtwv7hix
YDb7aP4NWzRHxaq1IcwU87n3FoOqXkh/fnRGgXrY2t+V5a6nKLhG/bhJBAYTypWkooNXPj0K2Nxk
jogR0L469jJ5bUJWP8EQDJl7M6cR/Eus9iOR+MfJo5Jm2DyGhb6FxgMjWWQ3s7Ah9NnOnQQeB4cB
O1xL2gupLGPDZpP0QZF24tEO46cSKB3VfJY0cnvYO0HH4EkysIPM75jk74JS3oXIRrbM89GiXjsC
uC99dRCeKCl1k1Jrkn7HamG+4L1BTMrzX1w9OOpeoz05tlsvXSy6MAdi2Sf6n3RwmlWnatJxzYES
vfVcRJ64JaZ8S4mBnmqnsU++LeiPDScQDdA5sEwMmCcRSYVqAO9ST9hpVqgThCOSteRKCbzZiIlE
edpWZ51ok2nhCYE0fHQLji5x8NIY1VLT+OUmH+yIgoIN4TTftqW+naqBrWuk/XiOmqTK/s3DgGaw
EWSPJSdEiO646n3A+UDnXmPL/Jnp1emB8TypAIJ4AGAyL8sOMDCh6WOYOgXolnSgjKO7+bHNx/yI
afYhx/4PeeQ7PV0E01/cS7aUUuSzijSTN8nmwPHnENYpCVp6bUIh3WjPZte+aPS0+CyOO7PmPD5U
oBrLrvTXhZUf3Ua74Srw6bHTqyf0zyqU5oZ0+JGlSnjSGX5Q7WRPSLZjW92jnvyzluAUREFZ8Hry
h5XWKX0dynIfWIBLnOba6sRIBbZN5WrtydbUKjFC0Lv5Ezazj99nFosu4VbZdeWtpyrI9wzbOqUb
HlZqOniFIJBqIrI6Hk+TmCLtAv5kxC0T9oxUHBnblGQwSKJNq+ceWzVGtzFykP2gNSQxT5iwAjxf
yEcC6zAu6b956JIJs5OsVU17K54f0CAtdNW8hEzsOKpKTkxjX7229w5RVD212HDcRsOVFYunImhv
7MweRGB8ofDwNQ5fSoUJOZXV8NDoHM0KJNCeWW/DTrL9qPvs2BK1ninu19Zq9s5o7t0mf6Ng9VM5
5gO10efSdM+doSkKnszrOC6PHMOySrxjvX9qrcm9yDzlWlDae7fP3kC2XRst2WZAjzwdY67IiFJM
sBpow4efphNxdwzSFwA9J5V+5C2tx25O2zCAUAxOBrjRwl4eLHPlWFW6BonKmDAOx5Ygx3Orsj9+
F/oHoYy7F04QLL3GxZXKnNUgZg4VpmDqYPKGZvIsDeus1xrgeN5Yk12sI8nGlQF8QEGvQWBbByaf
Z89sfvIC04oDAynnQHw6U57uUNs7qiZ8zPm1mP/QmkXae+E6a4kVsJ2A3J6drYLDVKn+yJ7VLsxT
4t88DYP6xxCSDl2VvplVsB+KHpfSOzaEP4meadQAZ/YPHTUjkvI0htzOhkjhko6PfVMAY+LWadbe
c0GG6UHsMr97tOffKbCZFjH4tGQYrgCr/Gg4x5TTV6KyTlFfvxdGeu+6JwtKKgISKlJdFJemPRZE
nLncZfUjMdXfKguyQ6LVd9is1tqbrA1W4mM3NS56gjEtx4HIMKMAHY4kBBco8tY28SoOzdN0gJzM
sdFlF4RsS6w1zzqRW7SreANwEjfVIziSH+Icab0DPj2Z2h9zIkvWUwAIS+cMledTZv3FLksu5+Nz
6CoG2jFG/B3H7VMcKSCq18rwlq2dn7Qo/kO8W9kjgKzw3UJJaluqYQxjUfti4Sxmn61uq8dc3KK2
3DHc8Kl6foxOK7fsYtxSXmaLOG9SPhLDdYhYTQTp1C8J8H4ow73he/MV4uWvOwoHnVe4mRsn3XD3
wo32biWvQ6Ff0pYfBog3/EyOXhahoISsJRlx7NqOgEWk1ebaSf3fbGg+zUasPc6Lg2edqxa1TPec
C4weEdFjSI1rS6+PfjwAU28gv1nWp4YVzgeAheSYA0q8rpFuxTztlsf+2gIfmeQtiI7hwYV4KNuB
uamQtIPw/QF7yV3ZZnfmr6AUJ5qyluZqCJQH+NKmt1YFJtOe+rBpavZJ+xyiuurKRwyMZFd6LnAr
pblb0GLl3m6ovzUNNU72cpOSdLxNLh7WzEL/GPTChc4tfXaaHSL9Y7euycwzfZwWaY5TK16SeLqG
fT+X3lPetpjJZsmzO6NTr2h3c+GjHALe3c36L9upKdbZ2iHp+O/YW5mzjI2+OTfdEDyWMwqqnPrP
LBleshqdoRVYtiNs9NVACpV1x6M/OV+RqTZBzxyExYplVIvDMBSMBBCZKFgAMKrjgGUUNu2BBt9X
K0DkI2qIE5GFZFkxNTwaFz3GcNGU+ZWHxGNtPTqktScPHVZj5g8bPhiQkEqX0rU7tStDHz91YH94
0SAu6nKc2WgtmWBy7s0E5iNpueOjqqB4YvMTi+xr473OeQnS8PUJYjnp2p3xsX49j1gnjDGMmkT0
rg1IFdqZubk/Yxq/a72BuiZOg8eS19QP7o4KXn3V6naXN+zM6S1H6t6mbJtO8uZq0R22+5mHK8xl
VONJQaE14+tUdA8VfZeAIaPO1tw1gFcePcmC/t+xc0GA1O5TEcWfJWGkRcUAy7I2jFePJWNkOvHk
9B6Zo0R/Dm13NzptuI1M9jnYIwyq6gll556WBtCXrmSxXVI3wv00NQalN1HqX8gT723T5Q5r70wH
LTOvo44bWBsd/n1r6/9v6Y5Aw/9qgJ0+JrKJP1//0wzZX//+f6E4dXJUJnVKwX9fD2PpH407/28G
LSzLt3Xd/Tui85++l+UyQua71Mj82ZX6Z+NO/5vQbeF7NoqfS5zW+ncadwykiX/1vXRBGdr0henx
AgPL+d8bd+ncSIPUzGBlSywv7olxunVBBD0lMq/qV5anjcXoJ1+WjqFtmKTp8e67eb267X4FvpMX
EPssbMVjMorZAmtpeM/b10zy3Y1C/bhGyBxV1HSQ5TBGOGUszJFsQ8iIdjGGC7uJAUHmnlj4EI9I
zwXQJTZJxwI3L06aWw5gM9AB1MwY6oaulHG/ndkkjHjX85p3NO96S+Dj47z07dFf4KpPrGZeAQd+
zmLNQL5H9Ja29OOLN2+G292tnjfEc8bEyxS6T0C97wFHjkR4/cGbmoJUXlJV4OxWDQdEKWYEVcPT
2cPrVlV59Z1GA7IZw5fSrSOik6nrzylDy6nOwKdWajwxhHa1fO+VyBOlPAvPJsoT1t6G+MkD5rlg
GQbu3RhbeFBrC07nIrQYfO6zkRSLQbZC1jzf1Mg+PH0QOaHu2khiIE8I5keQ+kZF/jGpdlrscUmk
2DSko7Px/J92yLKziVOgDe3OKd0XBWTsscz9q2G/TWY/3vMiYKhp+jUi5z/YO4/lSJY2ub7LrJlj
qcViNqUFqqBFY5MG1ZFaRGZGijVfje/FE/h/zgzHjEbjnouGAei+fRslQvjnfpxnwKq6NcTh73LB
9SsMAGZmG97JwG2BtIfHLIw4TXvCWKc+DpMM2HoM2p1jwvzhUVK+4gV014RckEuaHMm8+T9l4NX4
DUZsqg3nmjYga9ywR7NtSuIdAeSOniGaCI2r6M0FgCE1Af2Yl/coU5s5DsoLaM7vkY0sDUYghlmk
1p0VuNsGGDnuXJvo0hLDNMA7hQsceg9U8Nl6tA0DBJ/lcDhMQKUo9dN6ZrON0vbWMcL7MB8/mZyE
u8pSB29Gk1SYDvy5WY65o0BXCHEIKsentTi6S3kXriZRwHQNmQ/l07jp5nI3wXfZmEmR7lqLXGTd
x8/1VM0kfkR064cCKdpPzN3EPSiZ6a+d6bE2KuNJG14o8wgRHaAok3fDsB2D8nTTJ8GxcoPIBml8
HO7dItmMCfApbvcQ1jl2+BE+siZlg8ItygNB/tXmHVjPmeL2Xcf7anRuoznDCOTP8HgYrsqeVEEy
8HrJC7zLGQH7qejRKIJtGbQUlxZQ3IKw2VV588hF77MJsYqnk2Uzd05vuSyUW4DsO07gYCwMXr0+
ptwtjW4fkSg+/ZaXNLmysNYtyw2FPz3U/JVbIHi0Q3fTShSltNfySFJSWVOTFx9HifxNC7fCIc9M
6aLyVlwa3IRWj69ORLB3VPU8FhC1hgJEUUEFRpx09nkEOLZLW5ybblDvJm88AU6ysPkilM+9m+18
17mrik5tmsqYd010RR0KtpGPuSzM84fa4D7l5aDSsb+BbHG5Jiaz2DG/AXvN0lWUpDLt4QO+i3mD
s/eB2V26NtpJbWNiqbSv+cfQhAtiQUbIze6PijRSHUvOyjIArsBDm9dJrpjcl5/ohJcmE48QrBin
iMjhpfEQVc6dN/vxGY6YLr+xAUd4hYVFpyAked/m3YDDNgFwl2R/u44EINUVCGY1Fya//zKkS0Pu
CAFj4oZWRF20sTDnI1yvp9zv9iRrYcr5ZnxSBQ9wxSuMmuaXFhcOg5IpWPkSubd/kzGAXkukLwj+
YPfDQ+EQHYEaureoIl+Z5vDVhMUjTCx4vEa8a8tQ3XpZ4u9GHeCKlMTO1aP65tMtHAKYufgV1r1p
H1SFqZQxNQWEAwMG2tk0WMHZR8wG2VeIQvc2frExBVxvZGBr6gKPJNmeYHxpyqZfi4TJs8GdtXN3
OG7dTZwVeFLr4Nuf52o/9f1Ipiza9Non7WcuJc+UCKwAJWz8tm1viqYieIk3c3b9dznTmUcV8My4
1icG5iSXapY/bc2SlKa0TVnh8l7bH9xK76qFQ2fd0Vmbe+FGwSRkXQE50XRU504vvAFmiLf9vdcj
86sA10Lr9vMhdKwfSRSbgMS3ZXAnXHA4is6EhuE6GZ7fD1XwNpkb+28o+dETP962VfoFqH1eK87i
uzmvDlItnOF7r9gEvJBJcCGLQLkC8ICpY932JdloJN6IO2NUugNpxeUOCVIgL3V0EGcW9MMlFyAu
7kXsqF3QcvXTjJqZOI09wQmxKXB3tbzbpUdmFOW6qYYr1tV5ayre1ln7XEko/hjWIM0PF7CV2ziU
Lu9qSswGAaArtGOAU/QipBbz9Qadi6WpxzIroZOFXX4z59a9YCC8mjydJCvbx3rGz8YFzJeQenBx
lNj9CX76Jqa9+VHOdDvypiQMpHKT+Qlu/ZGcUuAAw+rtwIRbSEa3qMMYth6iplLgwOOIGAry+l6I
9m/u0psQOOmL23AbTOOuAGtZqGtgTJgneyYneUcdBa+hFeMv5uQmtFBKjrYwceZ1V1PLLos/UhYw
sPDj7ayO2yi7+i7EPGvSPbn1GuJBWaDYtzGnbFJZ8Bo27X0Exp8Rr99eIwexeSEMUlbmBS/ftHeA
Y8RW/Jgx4enMRu+IQFFsRbo39pLh2Jd+TQHIuOo1byPQ5I0AJcXrM/wWBakY2By6TG3UtA6r0fFN
TfBIdfZUMz3CgoTZkrw2i/FkauqHpmeXvvnmgQPJR142DNyOOaAQnpdmozQ7JAQiInJoIgqsiNJ8
EWDdjH5IdRD2D4NzhFnGyMhSjhgIF00oke2rAbDEDOSTT3+TqtuNp4km1BTxGDJJnnn3kUPCkwr+
JNMclEETUZRmo6SakgJEs1h7cfDHAqCSaJKKiPBDe8BVhA1lBcjBN6c3BkP9RJ3YxNZmJy8taJYS
RAsQp/deM1ti4C1zZKXbjEwt7qX+j11VD3kE6QX89qUNMbS76mUBBeNoJkwBHMZTfkzZ/Hy7aG5M
l9kWGWnrBIrKBpNJCmpGsxbOa0Zy2dL0mUlzaFj9qpUOz9DjpahihVbTgK0RC+MmMDa15b7pgZZH
9cmqnANiHaQmzJZ3O9M83kWah0PRyZsPGFH4PBGZZuaYwHNcIDoSmE7HpHq7qJxyhqRDHqZuciVm
6DtmU77jqL4DLJnsRggtmtPTa2IPhdu3tgb5/H7wNdcn0oQfh7OrBPnTafaPqylAzKP/GPUBQ++9
CKAE6V9j04Kl0QQhMAJHVzOF3JmKLRS/YiMG823cogGlAGwptS11LVr41tlQMaHU7e25/0wzzveN
ZhgpYEaBphrRr1bsGgYomneUavJRAwKJRbo8phqKJHvoSJVBVM2hJjzw1RmsGYuZpin1HlylKmG4
ZHjUN2FMM0Ha7NzFvjP8+i7oenfXGjgmSpnfJgCbjAhyk6tsZKrho0hUubXziaFIhiCYSntrtPGN
l5+8JhkfQ02EykBDWRoRBSrKzaiAGRk4rT3NkZo1UaoVP7MmTKWgpnp8Cjempk+lbf8ERN25pm0L
Etr+i6X4Til7b2pyVaAZVjkwq3rr50xIahgMyxh8W6X/6ufou3a+pdjwIZPDM9YRRn0LlCePmJT1
QjPJWwFCS1pJRbkSoG/OQmRIUAu0u3oBvNVqApelWVxV0ajN1HlkETSpq9LMrlm6LMjRtfd2skZ6
x9EO4CvXpC/bivdh7+1dEGCBZoHlmgrG9BCZ01cHXMfGztHssEJXa2qaGFcrYxddMhvKWK95Yybg
sQUAmV3JT2sB+TNpNtmsKWX4aHj0AJcRojA3uWaZjZpqVoE3M8GcddlXB/QsF9HVxmFnqeCl5ego
zYkDZ/cVE3dEST2Qos2PoHsfc81TU1497iaU8N1ASQtVdj9z3l9VR65pAscmwbL5ms9WAmrLNLFt
At02g3BbNMtttkem+NDdBjBvHbg3QqT21dcGv7EPPxsuhRsTOBxdizQhG/AFH8bi0Yh0bHjE9yBx
LaxpXviYwczpVYw5Qvk3dDBtudU3C+u5je+GBD6d43tPnRgfG8f0NyDBxLYGZhdIEDPRY2rbd7Lx
HR54K2CFJSdsjuIzWS7QK2OC/gJCnmblQaoZNTvP6aHoDbzqqGnqgOuJkFE5Lg7SnI63yTWBb9Es
vhIon8uiCvsSKbOiixs6w8kH4Ndqkt+gmX44pICJg/kjFwVy3i4g/2kGIEER+wr6ZF1qPmCiwYGj
ZgZCaWl2v1/mAAVZELtjYZ5rzB2EGgoYiI67zoEQGsAIJQt4x/H55MXt2Sx55agwehk7VE82y3zJ
MbH6PZGLxaRBS9MOwR5W4A9LrfWWABEzTUZUdg6dYWHHzwajJ/uL+Ao3eZOCVCQdtm8NVtT4EthG
eWCMjBAJhDGWEYQBszsV0fyXq801YhO0wTZK4A9OcovaebE01RHSpdq4gB4zgI9wPJY7BQKSIB89
vkAh8RouK+Hh/xJD/jTL50LzIw1NklQgJWGQ9AfCMwfmO9Amp/iLTb7jnsDTxJWaK1cHFYv6WtmR
k2sLmhgm5pCJQbEf9N2VqP74dkbcRfX3JpzRlQfXGlowFxNicJoNhhmqHg5V2Dp7WDw3Vg21oLf0
qaCzTq5r7lhRnNGxtuSW7JVrw4LVXFOPSjlPbypGcQnD6J0LEQ1c2m5T1dEZL7uxbhhmBzEWP0rL
XurShAsbvtvjuOXmfhSLeB6mmfg0M5PReOtr9zN0vyY37a6m3ZHqBkK4Nl31kE7AKWKXMhFlAurJ
siamxoPgE8kVMBpwEZYoOtsF93HAXvfmMsFD8ZlJlwt44nx8r2U6n0rXZ+ASPtYm765pWsoXTkWA
39Ly3aHBYwLPzxpE5GXeytxHOOjZLqyZAISshv2oLrHJDGzuNWm7QM5snefRjd2N8ng34psqbzyz
blbEeWuMZTyGo09XywSIp5fBc5AcE7hqQjjvvcEorOryJ9D74Q60oLt1Z2aY3RvQYlL7fvF3VtjC
yDcxELNi9JcyvFIXVrI+BcVRjsZzokloWeNy/DdgpMFugXOT05KqkQrc8UoGeJwklwLnZtJu+fkp
6hqQ11FsOSuRw+iTUb8Ys9VPliavwcToP9Uzuq7yYAUVZ3a/NQPyO7dtr7hj35tz2xh/qyJDItDb
5hhKBiu/DBDWsNip99Jc6GhYjBP+OEolCWk76UKLXAE8oROk6yLTt9eu09rrsl/ex1peYZMPfv1u
ud1dnOTXYZ56gFPuVvo9eHcKASIFj67w6xdLhWfhoaGNRY9zPcJZ5dXWxbbhIq+oFKadgJH7Cuz1
3tKZ7tDkZgxPecMc9pKZ7DAGdwVO9dT3huUH2au3pCjeh4qIUzwxj+npFyHw9jHVNc9UEmxpmMZb
JThzZfti7P8IZ/yRlvsVAvPPSeseFy/L14PyrrFtn92BeHCc8bbXeOLCpC+Qv8HzLwHczWGCpCrx
HG0iBaQlN2W9Zxp+29Mosu8WAx4DZ+eib9JT4Q5fGNPktiGowtVQ5edRCnGO3mMFNts2i+/eTWnm
8OrLEjRMFqZT3mevnNaIWgYrZYztOjJCnPKYo2UAZz1uOA3JQb2NVYDisoBXHsg5N1kLAx4b0E4Q
3qItoe72bA97ZTovrgpKyMXF1cC04LgUDSUdf3fND9zF09vSgNErYmdXmcYDm9EmgVnNnc7D4xK6
79jlJSNRLnUNqwObcijxJOV9+keVxl3eLJ+SjZZWE3GbsF7A+EG8XS1YEVe09VA56EPI5qjznErw
lngmHuTQ/o2jRB2x5W8qluKszgKsN8FzamV3oIL34RDfh1BpMfBi3u23lll9tzn3osjhJirsM/eK
d2HtyHQnl7Kg8ZVoMPKE/nIcwQTRE8zFMKTHDSknnfyKibxxsJ1w5gYM078jZGGJ/s5IyvclD4Kd
zwOdqpl4YpwQIwvN+5S1ytJ+XGXizI20R7fVbl1L+3bZV5nnI5lpR2/c+Z9+VnMjFIeSKx3G30I7
gFOswK72BNv5bas9wpV2C4faNmxnF1rLrs1o/vRR1vOW5pIcchQssBzn2nsMKRFLSoQf2Z7z23oZ
+MeORNNxLHtYl23tYXYwMzeYmrGSXwdMzilmZ4PHjLrR9YQJmlsKEy1s0TMSiJl/+totPWjfNOIX
IHdQGpFzQNg5x314iLrmDqIOgjPOa6k92DFm7Eq7slPs2Tk2bYpp721s2+C2UBVz+J4YukuM3SkG
7xmjd43hu4sET7033LC9PQw1+1cvgTZYHspHZBT7zjBu7AR3u6hRiEftKh+1vzzWTnPKf25jrOdu
WF7bMH5t+uE1xJpuzHjUJ+1Wr7VvHW/AHvjG7YihvdHOdp8K3QSn+4DlvccBVMvoahontGLId9ob
P/o3s/E1a8d8a3n4kSqPGCNe/Cyenlp/2nAXflgMZqcRgtKKTt3bWXvxbUz5POrUGmHTl9qvjy8Y
CpdpXKJfLz+mfgdz/1xcKqz+TtlT/+j/2LJfjoKOUSIBJL/weX97BAUiAMxl1pnnoa53pEplgymt
8ThvFTplIEkbEDqYdQTh9wNa0NPoKcAmbvpl2dxUOSA9Pno6vyAUQWKeETINhBt6nXLgGmtuGsN8
a0QAED/4xjkmdqDu3uNR3mGsPHTxfUpwYiJAMekkBT1Rz1VGW1CTv4VELcjr1itEtGlHI3G7KgSe
miD55MYGJX32H0yrbc5ke65DGckLHLzkwWNOBGrd2LP3c5cRxiFeQEORLqr64sEV8RMQ1b9FrLDW
oRHKZngNhHlDTRmcXJXxjuBCNtJzdubat3K8GY2pmZezHHkUBKkdyTpx6MnxxDrQQxLj2yXhU5H0
kSR+TJI/EzKbbF/aaNj3M+bVmoRQ0yBrBuKR2CKoG/GNLaLc18wjGi4t68x1rS2pcPhddTDCWy3O
HQEWJqslR6mWB9olqRTryFIj5mhT49XE7mG8u2hqa+eErfoArvKW+mVbh5+4fL21pKFKUlHMvFcO
KSndzqB0bKolPxXoJnK7o5NcJt/Vb0e5ZqdgfeYaEK/itPqxdJ85tQPbQTecc2QtMbyRbKen146x
XKYWF05a0S3djx5TlO7Z3o1qHbmbYvnh62OC7lTnyuCxJBPwYYuirWaPDoS0q5vYUYBS+oRoZ3dn
atp1X/usm9sZr4kajNCuLGySM6X4OwTsv4VufE9093tMCbyV0gYP353Elm6I7yzrbdSd8VNNe/zY
pRep6JPHucXbx9Yt80mLBJ9xG6LkHMs1VfQzlfR90043koBOpNvqF67jWLLSUzg6tGTHcIlcq7w1
HXbFqgyPY0bvfeePb6bfPlWGHveX5cEpxnnrCexIc/o6lZwl49AUmPp4tytHAKMiSrcuOBwhZAZA
YyAHCaomZgdYZA5DatOQJunk0B/M2TsvZPVzP+o52YKZ4D4VCRTAKmDup3rxKeD34D/16HLtZzjy
BkXpqeN94pXBe96i5Up2DYx98R0pw2YjQwT04oklRuEfLZ3jEvj3NoNOSJOg+JmHtBuZCI5VHVwB
jcStLA9MaFHdQIfeip6JVudBoZzN8SvmlH02mp6f2X0dvfbSTLXLK7T6U/rjCb0BODUkkoZ5ni0d
b9snRcxDC0CiLteTxw/u0GnPYa0+0aU7UgY1/KkJlq+Ib9O7Z6PtDMYvSYJO8Dq/ywraP7H+MeWg
S8iP3JMZvrpLowjURzX2D4TkIZZsPtEoDlMWHXKb1q3ctHmskVHr1H6sAkdsQzop1nNaPXVVsc2Y
NcIVImAc9IwI6zmi8ErMz+NCFp1qIjRFh7lr3hGWyqNXCIArOdGA0yGMK7fNYJZazw4Hw/UStTGx
k25tGGAyIE5RX0ofkNHWBiV0lLXYI99ywYquA0mhkaCZgLNBtVWcA9dFs+D3axiAhMVk74bAhyhd
Le0mGTPMVRRPKeqchHSKdTcAiPC64RC0HL6pJb2vZf0pJ/FodIZYZ8+hCbGA9QJwtYCr0gw4rnn6
YduFu7Z4nMBzrpU1WOwc031uZF+yZ8a8TDVVQXhOvcF2AOxM3m4MoU9l80MN+WGSrMyUJNSrsUuY
HHdcw0zszYDLIJgJavT6Yjy6S+XvSEru50HclJxtd4vt8BjCytpbFrud4AlKnBRLcoP4UrZ9zdM3
ggzPhhN7B9g26KyyysYb8tbbYQnnu7HqkvVADfpL5XJe9GJel26HJh5Z9Y+BhBgNtI4MY3/lmoxj
KKlpfi4e4nx0z74HrUuxYxEerS+NSBGTRHoL8mSdsWKsZ9kCoAQIJQJjb2PxJQ1yG1sTTdCTRhMU
CRWb0j1Psfteu5l8Ug69Q/COZpSf+hEA6Q9NJ37LOCsyln4jYKNSulV7q4qxrM3Zk7kcK2uYLGvL
ANnQwYgIQ08AimAB1STEaeHHtufmbao4z5rdbeKY9Y0RE61imo83FyMZ+cGGFzDrrtkNwdZ1mUoo
U+5liBKMeZVhkLkGdUH3bpkwdPKE7j2asnPleiQa4rPNGxSgesLkUcC3wYgX79MieLQdwzmYJZis
Nuds3aZUoquMCkfTiDJU/PiZupJDMts/mm+EU3LhrF0KUnlZvvWDOdwvhfdAFTbTHI3VmKT3rqe1
JjwCW6NNQmLSRW3CIe7s+g4nMuiClMgBfZzpWU8BI4AIOw3hABfzIhdEzKp2BAtighwbRQ9+M98N
I7i4BiBHmMXjujGj+05AS6k6Ovic0kgPuDjIIRsWayztJsLNjF1OWbPLyK00TRozE5I+tE32Bc9D
psBbho9px1Id2QxFZ4V1LYkpWLGgQhBX0rIMe69DyQvqb76ejOwnm4ZX4KL0rn+KyYKZOo7Q2ezx
RtUe2zxGv9r3zgngoX0Uc3dsE2fNYOfiIFYzQt3jjBKw9EZ72+UdIn8MtnlN5DHd+eaHMmcTeE71
EpSZt/UzZWzyeSoZ2XiXQcDwmQa8pFlhvEDlurdbGtwnL2Ew/0eWY7zNFgquR3IO2JZDiEjeRYzG
h20JCJFVidnN2xu1YR+NaQJdAHFr49RetE1oU8u76ab18BCnSwKsyMLUD3+LLwHCRAPHLz09xVOl
ucoaxz87NN4VyZ+0kPVxEV25HfwcWig7HaQNdQyUc09f1WnSjQNBL5pDT9t62HbmJpFMnZYSJ0ht
DayeE9qYYYZHn+gZEA0Gd00t7samIUbSMwf3a3HuaFwiFseokX6/XWYhxHlmIdcYGhKmfuwt7QIh
CXBSvc/CjxbiGDVY3DVZeaXCgj7aGGma2QPj3D+4g3OTWRY3xTTiOtuxpbu8JSvfuWQNSarYOxE2
YjprwHhl/PwgPRIUngTlVrlg/IB+GTHV7RiUQXhMwyZZJJMiZe+kL6g746Ggqp3lyRjxbefED0ub
SrKRLsYQ3BZboLklG+ZvLUZGOsHxMspobw7TfZJj3sBCu/G5cGy8EgWiY3gH33+muywTN46Yv8rZ
+TuAF9zHcKq3jEI+g8w096wreKyZOmANuDAQhvvNFSnNh5Cln8TNzF6yQklWW6ewTg7AAqK2d3E9
0HDAphNK8Z21iavtnitjkuEJz+CnTz4oCKw/Fv+CveE0/okbrs8RjtWXO7RQR5MX+e/32lD4J4rW
s1PdNtuUM2Pn9u1+sEhT9X7+YDaCBfe0uPTlRQsPeNFxBjKKlnzm9K5ZbLKK+elrFm/XvzcbzSSd
bfDUrJ6epaatCdjIAoSy/f9Ovp/fYu6nufn5t3/5gKrJ9LXrZfrV/8s/27aP3//2L5ZpA43QDPn/
S6X26wcXx//x3zXMAlPf8H+CWfAX/dPSZ/8rU3MvjELwnn7gBXRo/7unz3I8K4ww1TmQ8cP/hNF3
/9V1Me2ZtoeZKXQgVvw7zML5V4sObC+0nSigTyH6fzL1WbgI/6upj/+9b5qmGzqu43qmNv19fTyk
GO55WP5bkS223QnMaUnBDAz9CueHVs0Mg2unDePIYjJZWdvMX0AwpzQUorcxQTjHbXB1InhRmdbk
AsS5SgZ4gsefxlB/HC/fT4oTfyMuqVb1ZuQ9E5nPbBdAoQh/dOGaKJ/Fe0HZazc0H70bx3dZA9RB
95/G9BAqQRpIDZnSAd9V5gXYjbnrgFKrN9avAFn/apGIkkqrk6MKbYxt8TkBAplYAOzwnMMiwJ5d
95y3tcoJ8fc6OcMdacb3uKeFrL+WsfU+dsomP4JOiug3noDSoGkD1lk1HTtpnqsN7Y/niqH1ukuM
mkiJs8n8krK5uj+Q8HLXpVZoG6Ta+sxV+4Os6NVAxrW5kMzIul3s3/AQVyv/V/FF+v3uPEYJzTy/
t8jCkdaHyar7m1Zrxhn3vUiryD4nWlPryplWmCOtNbsKwCA1c0AbkEeiDj+A4yUvHUmWI5FzDsfI
1oPWr01XDBjqWhgPiNuZVrlN/81D9M60+h1pHbxGEB+0Mp4gkadI5WFyJMvxLAYkAsGN3Gnwmow4
kTZWgF5JfLK6kWPFHqNVeBc5nilOcJ4Q6LGOklZRlxbh3tQKfqK1/Far+p7W9z11wHewXizKqcnH
e5JrNRGq6oWOh3hr1E+lQTijzuR8yqz5PW58UKvArviJzA+jCu5tO8KFH5fxuWmTdh3boAwSXCQT
geWlGadd3JnxZi7xn5gMWPOZwFyonOnWyvrumtffxCA/c4YeNsOPshrZbuKniKGINTIcSdAMMI1P
VvliIAVvojJ84KVkgHWJzrWesJh61gKI5t1l+ALraZXktrFNlc0IV3CymaiiMWFcIqs5DHAiBjlN
oAYIDjyGQV7fZNVMcmpRB/oJuVJ0nEH1RMjXsyFLT4mKUd0Hem4krD+JYLM1Buy1acUwJx3M4hqU
Y7fpYLCsc5VirkkCCgtdPZlCcvoKdD1aZVvOyaUxrWWue4jJENCk1vbQWjMEi5qZSy2cCDobUyWU
eo6e+Ig6Xcnm6XI2zLINWXwTOr6q9jMNbqajq9wYtvfmJO+kR82bnqD39L6RwkMVAqy7Idy1Trxl
2FUh/A2jb3ToeaYQ/Kvw8/TaOUwHGq83QNs6xV6xAydstIcCD0QcD/at0k0Tv+V0FjV1k01hXTDe
1/TXDbrIzhdUDLnYUBw8pVuJiV5kFEYOIV2MS1J91IE6SNvMiB57elJyznRpXiYZ5aReTYAgolIP
V5OXkMSpm2bckAP449dleWfBjSks0d5OgvNvIcaXtI7uXd7md/Av1zB85GPseetSzf1bVrXiZE8M
/WRCvaNvIyKWND+5xhUR7BzD4bwW3rLzmR2dK4MnJ42rZXUhkAxT2iFv5gVYF2qU5MXrJEm77KkW
VBGS8QXjTBLyqOopXHUhpwqaCxvHfSFUW+njcwuM1fsyLfhcSqXPqJQcF31WBUldHoUYLle9tN8O
VKYDFPjwbfviTxyauhiEIF0k1svSUBRJJeVJOPlno4sXsYXcG6nbr8TVgNqJGva8MKl8CCgsodSN
UJ/MP7wwOAZ0OookuKUl/b516nPOKVPEetDJv+UQMvSC+n/OdEGkYq+YXcQ9S3HMjEouzqp/o3lw
YaTk8aT5tEzCkxYILCuiu86houAC7xX9A2VT82T4a7qM+4eS91QTN5uKgc5qTkYIsuVAk2eEQNmV
5g3dlPxPdA2m7XRfdlI7O9oWHkFmAO6gM3MpKc9sdY0mOLNPbI2UleqKTbehbLPWtZsFucGnPLBf
wbdjGEYIoeexuk3ts6NLO9G1Ea5sijyDQb32utqzF25x9HXdZ66LP3knhtCNuMhatTTXI2a5XRSS
7Szke8l1gWFUctPqeKYuFYUxnbMF4aeYOipHu1LK85J5r0x8w5shTv7G9JMuijEMb2SiyLw4ZypM
yQilq2QK5FrqglNHV52KFDZHA2I+0TWoNMn/telFlbogFYYqek4bniRskqWpb6dGzgRfqFKnugGX
wUTVp1UjGHB9NWEUhdXaB+eytWci0ZERHBcpxdG2+0/H9c9x40V7OyVvCRGQf/5UPhsZqesFKP8Q
F5Io7LJP6vSZhPM7aWJqXBHwONiGe1PXx1r0yAZDnG4C2/80JiU2RuHicUncEoihx0sv7TcKjQmw
CfdfObU0kKtLYf8EhjPcJm79xrZWoJRQymHHN7RgPNv03Xa691YX4DKJeBsN2VBXzhggKM3nVuHt
rAEzrWKBCVq4XPZFou5myihuAlBK2JW3hkASG6ryBTGNPAO9hEBwCEoJSwLUUlZ6dtIJ603DPPz8
+7XbUgaHP+lxprLiRCkYkbzC6Iju6k9/v/n7ofACdjB77KGj6E9/v9m3RkSgUd1GbRSdwsEYPXZ9
Pp3JQID2sUgk+Ox9TKvEquzrEWnRrEz0az5MQbz848Pv9/7jy9/f/S/f+/3dvh//838GGjI5hfJU
O4tJnz01xqdZxR2e5C4jhGAs6H1Ofxcxatsr+FUs3xPvcqM1s39+apaBCtdMUvpjiLBHpJ8BiRpq
/B/6Nyxqys3hBLtjPhkNNzzupYQO/vFBIeZmozJoMJmC0y9s/vezRmPnfz/7x5dMr45OqoPkisbc
/H99cLAGre1Q8ILXLI5fKofleeeuy5Y9CJm4mvszdv7uHx8wOPZnR3/4L9+LWwOHR6m2TZAFVNb3
wfn3M0/ZwdnOIcL6c7fBkctq01eOvQMlynw9G/5gmsJgWSV9fzOQxMakHle72m6yg8OjlmAzOodT
niLgOSmNx1ppMzLnf/s6mcRyTl7/4w/8/le/f3SobNozLL/aLuZk3KRD8M8Pi4vKbEAL2xEDZDxu
wRcboMETy/3MWkQ8ZMTP0o5AlpN6XTk04vFynwK2N6D0EdnljeI0iBL/aJAi3SDLh5t4dLeqcyTV
nreLdNsTnhyGNTWFo6NHCU5UElmM7wAudjjfFsy7chrWaTg42wRzQWIlC1Fuw701oAEd/EeTNaJv
HGMXLz3+GuywFTcbMMlYemxVHc2sarbEUfBCl8F9Gtcg/7uQskVCr2VKuaWxHI28RcwqEFQgDTlH
xlCsUg6M71qKjellB4NoBCqFM+4CT+6KZUoPbcvRnBZZigZdRgA+OoyR/o34VRRq3CQYMw62FK9z
MjyoSpMfU/VDOwxeiEmS2pxuBzHCE/eIU3PToGq2frZGE2iYGNKb0DQOOGGiA9jXZlM0lloH7Xz0
u+pnGtxHFAeGOhHTalP6x6WYMEw6UJ3DhZoYMyNiRLn6OXLc+776Gie33jKL/wk5zTFeQVKOw1ek
HJSfjhiPktEutLAAJ4EJ/yHz0w3n+32Ho35PKwny5JBfXc9NTlGNJGF5FxIJe1C0d0XCy9/1rBuc
UcauB3ByrtsUAm2Ud+yjLYV+TD+HwdrbCqAAgfi5QLE0g68SGtGN17mfpMSpuQ/frKbfc/0oiuIN
mikxX43GGxkFYeGfHjQTrPYtuXeojM8oClH0K+zTimGXG1XJvlxUj+8gcI6IGafOqZ7Iqx3qJb5N
EnAjw2ay4uYAkoJhcmrfNxYhkYgTwOSOn/ZEE3hc4ECTQA1Cw1uVMRYjyQWC2Zl17F0gVm1uMBCj
5JK0TvU5MqwlL2utxSz/BoqCh4WRvMfcdUX7I5JsJ7YttUa8dptdPXvXOQRlPtNhvbb69DtLo0+M
0hiTaQ1bqTl408kxLXfxNFyCkbAUfUF4dF8QYj8QghGBJ2bZ8zAS9FpI8WdRdiAXxuQtHs81B1di
QoDv05RVmmtjNNFkXPg3lj2Eh9BUh9bIot3cGM/CjfF1wmOG0qY2ravSDejidt8s4S4vuaYagcVp
MI3ohpnlS1WPj6okZMwMg7SSTx95bOJ6BaCTUgs7zPbO8Ha0MvGdufymdmeVZB71FjDpjV7eOwlH
JYyMy9CcWWAagmUYrZ3+uVHOrs7SDzZIaNfzHKxzw31t++k8ZnSbCAi1lPzAQaRovnt3E9YNZ3oi
1qoJwOqKojCiNyMGeEHxmiBicZwv9zDU5A1XxeF/sncmy3ErW5b9l5rjGeAAHI5BTaLvgz0pTmCU
KKHve3x9Lle+yqrKQaa9eU5oV7oSRQYDgJ999l5bewVESDGBQe/MrjVIIIGzOtiC8r1+WJ4kOp5D
UNffjZKU3bCk17AaLu7IqcWcXyLlPFB8z461Iq9W38mDvPTL8AiQiBNf4L037NV4aOPFsLL5R1GS
HAvEm0xSGnr5d7rRSMGD4KCfOuE+zDL77hUEkfkpHFEzJTN3gk9+Lp+XdvnKFDZuAjMFTnMj4iKf
AeB5HVgAFwJDZz8MMvlt1vaZ08rDnKYvQG0xO5fPQe//htjBdc0iRLzYEOivi8PQEJUu1OJluZhl
/AcwyZbvcj/MX3kN7MglbR+bRQY1HrZVpilXjYn5nmfnwXCL1+EvCUszsUqVvGSidnTJ0refws3y
2J/jS2GbSXCZp7GITwm9c326BYLzHAPf4tby3WoaV6K5XAwfr5hqfpNculC98QGGgkwQny0B6RWB
9gJV+BqiWB5Mxw72FIqjuIY/0tA5p1DLTArBYYTNmhYGXvh5sMgS44UOi0fXmN8N4GJWOOCo+wU0
/ljE4VsiNIPMhEYmG++aaD6ZGe8yzSuzAZf5GmAGyCwGaCbtQw/ejLnpqlw6Z1v/loI/GzQHzTRj
6JfzthqciXEOLdZ8seCmJfDTZg1SCyGqKchqyegi1fjRH0MNy4EtC6vwP9ODD4+t0Fw2+GwpnLYQ
XhtqyC0Xy1HJ/s2E5+ZqsJuC8IZpjnY4mG8gn0IcmQZIafWWQIXzY3DjiYcDuaMKSH3MRssUKQ6u
dTaV/ZK0jF9VWbxLbGGJMH90jC6R153jOb5r2LCATpdDqStyLOhgoPzJDTmx9CQbzEsApKR8djTj
zgd2pzT2TsK/k36NYxYi3qTReBV3eI8aCmJS4TnS+LxQG7/9HqDV0rQ06pS0ftc4T6rm2Lk2jesg
InZj6n5MitQ8LRG6jZyFVMttfdAAP5l315p8u6/RfjxZqUTRuL9Gg//wEJwo4kWgi3Ms5NABS8xj
dn/pqubZydwew83K85TYztOUrYvagnjT++oE2PsDC8UlbURLIzAYVXnwdMLMgVJYaVxhyUuN3wHa
mUYZBhpqaNcjiNuOyKpd720NPhw1AhEOGk8q02RRrD1imXaLdfp2n2kH2d9fGib5pfKzsmzA3FRV
VCDmBOYz3FWQApx3H1Mae9BHiUmtXrIHOtxfh7H3HjxpXNlmbfqsHghbdn8woKsnya6sXsrXUHvg
Ku2Gm7UvTphkhjdZQWQooiAbmyOWRWv8ueT+Q4KxztMOO0d77dxqZWO9i7UHj7vXZ6BdeaH25wmM
ejmGvRTj3qwdfGlrfhDsTNc6m8J+V22aVj4rbH+29v/1GAFrQ+1Z0OEADwc+MUt4tljMb5bJ6mTy
HaCDmX83vOnD1y7DWvsNE4yHSjsQGS1qtD+ytJgTE0yKoc+ZnO5GnPrXyMgqnh/ld++qaj39GrTL
0QjwO5ba+chNptmmmCFT7YossUc2Cz7JVjsmE6yTifZQ/s/W4V/ZOsCX/m+2Dg//BTebv/0f3GwJ
3VqAR7SkJYVl/ceqQf7Ds0yXJYfL3lcKthP/Bx/g/AN4gEuNrsOWjyApf6ctyVP/7//l2v9wTaAD
yjYVf9mR/r+CD2C18Z+x2aS3HAc6B6hvpCw+9f+/aai1WSbsMQOXFNStx4U4lB+nT1YtYIQlBEw3
oAnFnkq2B6lhYp3GivG1vzkaNJZ4xYuZkjm3AbpB48J8XqkDrYPeLTaHU9Jg0SDp+kJZ6EE13WGA
aBZBNgvoucItwmIgsa2bH1ThCTWfXvf4E5luP8NHq+CktYIyGQ1OqyGojX392mqkmqXhagGIrBVc
bqYOjV6bylwjeqc3ZZWP6EC/M/tPZjPO4JEAS6wBbo1NshkACoOzxrvVcN4seG+pyPexBsBZQZts
y+BdZFBk7GgpOYZaO1pS6BCDH0dAFcc+IYmN0ycIf2C4NWzu7wcFf455cKa0WPJKDk8uhDpG9L2j
kXX6PwhNV2gg6qlO+7tD5QEHpLWJwMyq2qV6IceqFznZt4SZDSDTOUxQ8sIxu5NWO/can0efmSTa
ClLPRuUZYezpY3VdVw9G2Tz0MPhmDeMDyADsaZkCnZDEMZ5DXEYpWVka40dAFGdpG0PBmfYFDakE
jsF04V/4XHRsKzD0Td+xx32tqw7NivN6axkcsGjl8sUIf8GNyp2TEwttw4bOSBt+WIpLbYBBaMIi
TPrnUmYvGYRC8j/vlUYWQiXCPr2wmoBmKN2em6N7mYnrgBzjPjxfA0L7qyyqNpHmITKx68qimnAV
KrcXMSFUmp8IvZJ1U9RRz8vLLtCsk7B9MdLyPgNfDCfnE3z0O45rXjtEejzEmtW4AG2UwBvTd/x2
7ttEB40mOxo5G+cE2KPs8q3bRBcjJsXRZclLaErAe91bRRXKbHDoZ/JGXTDx7/FQ8UBKGrpBrFTO
xraxWVUarC7kkfLIAgZHknNK3xXJW9nAqcw1sRK1wt54GmIZUXJYRO3X7DqPs+Zc9gAvY02+xNsw
bZ2aA7k0yt8heEwvka/FX15mD2W1RKduNEtTaKpmCF5T+fEPVjK/eRLz0wXASVPV96KJnBbWbACd
ZVi+dMZDkzfYlZuAV9qtjxUJSN8vXjGnwFzQyM+/H7Qbn5USqfDMhgrqVfBBI00KzTB7yNLtd1kQ
O6c5ASWKrQCIp2aMiq8OH8yQzr9jf7iKbsmO7UwTI5Frah7hjfqbTDNLXU0vTTXHdEwgmpZgL9Yx
kNMY2Gko+x898NNaU1C7+OII4yXo+/vYdZiQl1M8ebfE9F8qTVGVGqequapLhdXUNjy0dSPw9rP8
aKOsuUYI6TmeeJ+me62wpprX2iAMpVSTnOOfnea5uvAxFwCvCaATSA4wXy1Nf3X8odwR9XOeB8pW
IJmWJySKTzogv0LgsRKIrK9psgKsbKT5sq0mzaYgZyfNniUYQrkHOFq8gekZ6v4/P8SaWpuBryWD
i1u1Md8HwLaU9l4imCPuSIFqdi7A37ZgcPvko+EYI+v8w2yyB4ttM9dsmOxoYv3mnQ2gNRQ1rLT6
ZGh/O7HN4oUsIb5ca9uZrf1Qg+RN9BDT6HEmx5ycRD9DXG2MP+wQsz+CWhI9gp0pIw/p3m3gJSav
ZFReXE7oPpMTT73nkkmKxcGLw2TFAApSM//ttO6DzeRl6REsDqOjN0Jp9+tvvDQbIAN4vrgnMbth
i+MsOvqfI2pBb+Jw46dYftPRLh+qDBqkG8BinZyGB0Xf3PL03Us4FkWW+SPyWSnY3Kow7OppkrGy
N7Gd+OOLMbR0KzevDYYdYqkPhWe+4D0/lfTEjsypkx5YJ8hg0Vr6yw3v7PLk1ea50ANuw4WF57Lc
IaSSQNJjMP2h5A2aS6gHZMLaa4az91yPzkixI4fn4WbnwURiYnqBsLBBvf/8GxTn+aHH8DGKHupo
OWfM52QT8OjWgf8Am/LLsigsDAH3M9MDDeNmEzXn1E6/FmtadR1ed5ORCIPbXnDrz2kdnaWLFzzc
i9wVO9GS48yZ06vYWiXppY0iblW9622Tjqi46t6MjM1Tk3C2bdvF3VL1txOxW8NsBVq5+P0Ggwus
09jj8Bz6r6BXEDGq/iC07JHLi5st9CYGGPuMKTx5oDDDokt3VT2cWVlbZJqt5MCC3wJygGbp5fGh
zUNugKgu9Wy9lagwCjXGR5XpUGc8VJqGwSYr2NPG3kSmByVHoOjEGd1Xsy7KcyCWemO9mxuLwgzk
tV4LKkRweYZpkUihFkWoRlLPExM6Ek/1n64WlhotMfVabKK12Tq26E+FFqIyLUk5lAxRBbHLa7NY
W2n/c44HTOjoWBF6VqOFrVlLXLA5IA1dK618NcgIfvUyBYj8VuIcc2MmZ0VgAXozj51RS2gpWpqD
plZpcU0HNHott/VaeOu1BBcxtOVocrjWBAodwLWPqud2F3k/A6OLLqr+lq0glIchX0t83NKsvYXq
l6P+ZYSLVqWb8UXiyDu72WTsxtG+VCk2gRL9MEZHDIV7DdAVXS0wYse91bSac9/tFJw7cu8xSTcr
ZhxVzBB0zc9oNm28bX2W611jvDeU6vpa2Cxwxk9a6uyLXwHKp40CyreNe1qLoq6WR00tlEZaMpVa
PK2sYm9Njn8C3s7ZcN6rYbgxRHrbqqofcnKE55aogzF7X8RIGVyNxMCiBkq5qihe1x/oBIouUsz/
/KVnFKdQDQFvGZzshNLDtVHF73iZOQnhmyNLRBO2QkDBlBo8LPPkPyik8gcb/3DU5jVp08iBxKvb
nxbiDmTA1Wkwsul9WZIdtM+IklfR7afA/HLsZT53pglKA/MPbDVrfvYiwiyDMT3x3N+7vq9ebLw8
tyTuLrPV/FYkeg/USLe3yO+aWwBX7kYHBjQpmPGrKdhWOEWDVWZm+dWeWlBzg0dxce6aJ2xExI8n
0g1+xWyXUBej1CLOWeaLc6I/1B0HqiaMHmifck6LfoYaTuOcZNqNpzp3WoSksg3wrdvLRTj5YwXO
weL9sZ2heKwXYgstBKzjEi+HOWqREGmxg7Is831n59GxD4z3it44DsHS3YlmTO7ODG2rHzjwyrz/
AFLkEgTA6O01y8Hx2n7VDc6+Ytts4qbms7uBBvAAemUQD3L/ENOJK5rBO8jBPou82LeTLUGR4j+H
loSVuZu9jY1pHtcgd0z+KDUqoIeeMt/nNpSYPD9dbvSFZF9aY8+z8UzAqQYiMvLTcyaYHap9Dgn5
gVDKXUKlLg9pp+RB0vh4dD/wydNlLprHIJVE1ugun2zvN6Hmfp3TMceN0YIX0xyWONuKmkeaZX6P
lni385Zx2bIps2P10jnzMZE4dzD1kTop+c5bw+u2M9yklTKnF69gxRbVy3cWEbEKgoJ/fEp67voG
hsbpYhqS+zdBbDrdSTrTT3jjOXgyBx4jZcBTYxisl6Ud4Tz+HCtbkLuM7lUXv84YutPBvDSSW5WL
QYhaBoTYGOhTLPh7E8AQfOq0ANC2OmBjXufVCIqdRUYVZDM/yybCt1me2rL+CsYhWs0hwR58abci
CV5mC+xDwcVDrqtci955N0tORI733Tjy3Y6TL7uGFjGId3+MdfMgIF46F/QJ94sM1Z2gAHgyPyZK
T0NYA8WnVt0D+O0MM35Br4hv7/wIf5c/8ppZ9SfsK3f1DaXVZNuNlhh3VM5Mk7hVCX88Gvl93J7L
CszsMZCo4zTxkUjzIdGly7CFWGrvajcWGwpFdonHLXYJmMJsd80C8js0KMr09Ce38unUheWJThWy
UG5T6vXzAY/JhaPZ0QSOs7b8aDzFalkVAQ/qYQJWrh0FU2Bl2zj/IABPh6T035OwZ6eSYrWxBuYt
/Q7AF8add8n/RAkWtL+frZ8uUlcnDonHexUidgzmbFu3T5FHYVzhAzzwGl3K3EK5yoyHOFTPXRXA
B86tjQJSdEZ0x0Rjl3JHQCvJ2r1XyOp1cK/JjOKztE19antqrSUniQgEyYqw8MqDoXvyFq+6YGf8
HmeiOhPg41XFfWUWYBEiEvUPZRh+eEsSgJZZ3lTuwlayFjvdjZTlghdOJpRYbKgmpXIn+KKoTQMv
8dzjg8DFcBzygawDtLAVR262+dAtt16YHuM9cNQFPDPRIplCHBHqjYV+eIhNIhj2Qr6hL04ZILlN
DcR4z14SAlmjLHzTMoLq46PGL4R1LfLaqAGqop5EHRiOWH5GZM1dKFHWmljxA97AZSNn+fCfbop/
b4/K7ekWry1uckM1n5Vp+1BRgIy1ZMbOfz8IQrvboMaS1WC6wwupb9LWxLKniyNr7eN1dm0U5L8f
hjYLzzxN90zQ5qXXHwjg6IvYO/z9LWH51gEDyNVKSqgDBbCLGX8Racee8D8XPre9kvWRz3Da5RFu
NDl1l78fOK7U59ricEGK7vr3Q1akVIXiBtKbKInp6dhqIGmBg+jRTdWOMzeM7WQGPuMI57Gyk/YR
CTOn9Adp28ZLgZatlim8ACd/Ntstj5L8A2aDfybC3tH0B1G3y9xnrOTZ4wSFJdO/iheQ3qpBlSEQ
3XFcrexTXC/9uTYE6/C622uL7DUeo/aK256AO7FPhvYQ0pyILrDe5LUiorduKOmsbW49shh+LmbA
KGPBowhDsuc4SzZhABJnDsRJSOmsIp4BV6wAK4nnZ1+4y0MVsyuiwr7biGh5QjkmvZSlau9RNxYK
0MdNc6Rm+GseS2yr7a/RH7AZmCOxSNVA1iHu6eTAUCbFasaD8kOoBllo6Kl6oEFdKgk1iLfRYt9A
pD31anwNAWTV6k1F+NfOJavCvO+OCaspRvbPqJV3HovtCuvQ1gcqtGyhaxE5oEPUkyTMxBxsB4Wl
s2+dHxDsH72xwNUhan8LADtfd8UI0ylJT20ynv0Wvp9SpMp1hg2SHEckmnxYKJdy36boJJQEySXM
Dswq9zwXv8p4GxQ576NgBlZkz0+xDTGGap+Dr6uAxubw91KZI/V7stOQ0pKAsADnAWL8JQ7HLqvX
+FwxEb5gHLgISs24lknF9OOXiuBW6XtxWTnHzDOOzLsbYwEcboX2zVjM/RSTaW3LWP4Q1lZl1sbS
OeQlN0mw+bCZKbX5HIv6d5lwy+2egql9zjpxStvyVFfZcxLy1EHcf7MVb34APVdqhvS1TWcamZpT
KuOnXExbyMPVg4n5aGMM3msb5XRdLP3NYbHnmPsQEQuvovuu6hJO3+yuFpA8zL1699CuVNUVMC0p
rcsG+5L7o9oTGfkO5rvrWLdR2ZcUdGgMm8pN0wqrswF8N/pKldusaws9S5oAvscU+5r1RB1oDCi0
Mu/AVyTYjnbXZQ24c78MDjF1n+zbMYMagVrO5vJUj7O4xj5M3y7q16IMnbvbDXveIaDPU6BNNk6f
QFa4UnkXsq0JtmWkAWBdAPmFMW4Al7dGd+Seac50j3O5bT1AFIcRYEggh19djh+UH/47PHd7P/sI
mR0LZysUuH8dlxIyiwGUX5TTwt6K6lAClxS2jsGdgHm6TVrFLkFV9qb10x/SAAga5MtGw0a8jFNE
B/qQNvS1iyd7jRt7UOMPcyyCg9dEj4ZfkwEZUBRhbtj6cZftYNTseBrFh4603tacyIz7eVyemgY3
ZsBNbjPSxglci8ZE+lIqs6h3vsRX10uaO/pkIdcuDqR/pjNSCz2i1CE1+3SIOORNwif3MUF/4nUG
/I45INP/6mEBRLCJswA7lnprk5dFhzsKzbCEoJoe7NBUOzzYz5BrV9KjjB16QXWcJLtWWmBZdmKt
RQKFj6UgJo6JhLZc/apqmZzjxr4tBiWmkLUBsqQmTWHdAxo2W/02fSMq+mOK/Yco5wqgbJ5QWuol
22gZgWzWICjaMC52qvrVdfVO4BcDqgnPS31FOQTbmATQBpMWMTmesIAJZoLD/LAF8PB17jDzxpY9
rw3vi+hpQ5UWt67W9q9BA5zWwjq7GWrslFDTBqoVALnfB8vcxtJ9WAgm08GbgYqChlv613EKH3GW
davUBVbZd1fM9eTcEDCEe+/BvayXwHO5Bspja7XljTAt/ZrZJbLFz//Z8vwrWx7vv93yfH79isrv
Ii6r/2Ldw6f557pH/sOnWVeZQnhSsrwBQ/3PZInzDwsjvPJp4OBmZlpsYv7vvodlD517jNDi3+Mj
/7HvEf8gB6I8X/J/dZWq/S/te1zBV0YR4RyWhU7UeKZFXNxX+iu0EdNdSb7l/02WVEMBCSHK8PCI
4oBrpK0JI4BUpvENZiQzo/9FVB+2cSfZefrirdIH7hklLxTFphm9isQ3KJvmpz+zHc8ypgzs6kdk
slQD0Kp9BdxrqXg2Jpgb4jg3Tt6LGIvlEBnBEed4uKstXOl51l0wy91w0j4piYO1DhkfRD3xldTp
xkqMdyznPxOME3p+ck6kH485+eTKL4vTUMUdJ9LMJpJiqW3Yjw+eEbc7/uA7AAhHBkRbTcKBVLND
ucO1sEQmVmJWtA5X+6YYyrszGTmLlPeZzf2FJQbYGWluIBbgt+7jD2Qn/MrLbzeFHyArm6p3vD5Y
0mn0G1uiEMFyGAx1j3w0u8SllRVNOjfzAJ4JsyRtBbNhf9teT+Wlwfqq8y+sHj7H2TyUwrybvXJx
003nkjQpJ7C3frlTWUaOHp820Wdg89GcgLrd9uDQVpzTvv0ZFsdsX41F/OoPVdK9934s1/NCIm00
ws1IKmWMXzokCc6OoBNxK5Bd9If4Qj/UWunMYIv8W+fjzg6a90Yd3Tq8ZX5yzVVaMJH5zAeSH6uT
BwCQCDzHrVNAMw1vNAdd/UaZRye2nsfKY/2PpHU3smFduNOC+yOx7srIxCmJvUe7UaxkhPOwABsE
mAIgr+zpHKlq4y77urjAGTuapvbc93TAmwxj1UCkPeX+u3PRlGOepTCqPYrKeSZjMRTkya1XiZ1k
FZjkwitINzaEJPbxcJwhl2z93thiHQIT0h2nxj7jUfjEblBvc8GOK8D9t+o9H6qMt1wip78UnVGi
RKhzX7CbUgUk2mF0nnoPA3ScMS1xUsVWGaujn/HgHFyfwniLA3c4xcnVxmBhZnJEgiUkEyhUo7nA
Ovn3Q+Pji2771zSRj6M1/ekHzuWOw2laajRK9MOLMaEmA2NawrfFA7g4cTxpD6KlVaGohdxEkhY0
23jDokGvQ28Z21LU1pqwybky6lfiqbAECFivKtn/wXa19xvOplE6kiwfaaoq0/StiltcCpNOU1s/
MqOOt7YR/lxA1ARFcEvd6DmYkTd6z7z74qvO3hbPucWN+WyrfWn3X3mMYBOVxR9sj4/Y/0bLxgZt
U6yZv3lANlchUrBC1LAfEUZREXBRz+otJ9O2Wuij2BO8vjlG+sj6aZN61NiZ1Vvh5Zz6vadxRuT3
34d4qG+N4b6zgKQWvmdgHsq31q0+VF08ZzAH88E4qYTOFEdLhzAr4AdjLu7D8EE59t62sjfMlQkn
yro8KsFzukrKBhugs0tKAwt3CyIlsdm/0uz0M6MZ+di1d6vM0xuzDeltS2g+NqWHQX4cA2NgwJmI
rQlrxlS0kMEj1zso55wQ9Al71oR0y786nXHvhuEcYy2yXNGtXb5u9tch9cXoOFQjxqsLvPQ3N2jk
vQzx2i6GczBVxIbbYsrh2+MdQGuml7T6QG+uWtGxYfapbnFI01wbMSb7OrAIp3HKPJAYvFR5Azux
jZ+Vkxcs6HxqoJ3scxmd5jKWvyqX84WDTXlbJRgQ69I6NnXxVHdcXoJwwGqSxh93RKXDwZpH7MQN
I6EkWXwSxvgU9WtQwa5QaAAqdm7nphq02cmJNvYUPyah85Q6O5FN6d7rBcWEbDPIidPka5/scnng
v1nXppa9soOEybz1f5QpK4wx6n6osPodT0bBeLMeH8eCU2pIUH7bEyns/Z/Ekvsj1dpx+RPuNYdX
oa5+Rqdgrml245Ej+NpHEAXlycDty5OAHLliAEpSKt5SaT5InGqcQPXF03/8ccti0wPsHAtzn5v1
VXHInNVpoj8+nDNEyCx5XUr2G/g4j2YUfIWyNVfXxPJf27RBqSy8lwA9O/XmdzFpKrKabi6owp5r
LCmtJ5A1I34H9qOxcac+YTiYCUsOu5HPhbMlFYXcNzEZjQZ8MaIuL0U8y40ika8xi4cJd+a6BgFA
sz3IbqXfoJPx3VXiECQH08g+Rx/CSJwXJ5d9xpqG7CKhvmuWxsCcUs67hZzYKvPIQxpmdDDsGxHB
OUAyAz0JOl1szaX6jsp5U1EanXrjxbKzcIs7/4GihOtc1c/VEgIEQAzW6tiBea+nmYl6IlN2+DCc
8h4u4tUVWOmz4r1uuL4LHOoLVBXHdOY11z9GQJpQPB/I9sjalECJc8pM52oW56GO00sZR9WRkP6x
ChViRlb2KFDNXU5FRIYiggBaMU2zwD0EgUHO03F5oRP3nYLCAMddvs0yxLI2tKqtp5JjmJvWWTjN
D8th4YmvgchRJJFMjfk5VQLuLlNq7hNwB9R8bpRSq7x2PqjxBb1laIHmUHo1Qm/wzb5CpzajfeAY
h86Zsv2ERZ/6iPnnAMrjUtw5mBPUR0WGB00OPSKVY7MxVwNmsiTvKUzjascITliH3TlozKxf5Va7
8erpHCzJj96r0XjJvYokO6DI42Eog1fQz/SkvvopkmkcQ65PqKLjufcrt+xXrkFQU6jwZmg5Z5e6
PGSKimhdIdiE+zjLa7rm7a4E3iyBY2EMu5PByy5ZH5mrJADCufQepGJwElBikg8w3zjzKIhzlfXT
oxk8ddo3PIugugeQHAgVcQx3hWaJUz01H74gQwlEX1aluaPn922KGO2mGIvlPOZ8MXX/M53zD6Z7
50KsdW1NknKf/MdQJsSRRrvd1abB+SqId3ZhiDtiE+bmjsNFEr7nOGmRQmi8bvcRAliWRulu0UNk
psfJodmDEtFvgtWsx02DubPSAyiptW2gR1IWfPWOAvk98dFDOJJjE6BPNgW0NAJ/NXQehH4Oh3hG
hjk5nFMOOe4U5TAWEk4RBgVyS0mUzmiSR0sPzSPTM09kmloCtBxQUUvGQYM5e2LeNpi7PT2Ad0zi
Qo/kqR7OYaCkW4N5XenB3WSCr/Qoz1YeMyfTfcaU/++/0IO/zK393Db2nhXI+9RSiNiP8y+Imwes
zPQ4awHB1VKCr0WFxdaFh+hrIgfsRRteve60CCG0HOFpYQKbN26LgoYSJAuJdmFrEQPg7TrRskaj
BQ5reQoNBA9/JjheM/AigiCH9FoYYcu0k1oqKbVoUmr5JEBHobVjA9YefzXdnrCE6MqeP0F9lhuM
SljTUWMSVBknExcqBgCs3Wc0m0KLN1HuXqBncBRqZz0dIPFQfG9qyUewkAKRLMGBuO+RloUE+lDZ
M++O9FzW2Hdcn5biwN8UCeQ8ChjYZMdPrRabfC07mehPKTqUJ3OgrIZ4GzT6hwjQs0Jwprv5ZKBh
OW3zBJAPlNRvbrafnNGpAdeiF6oeHmJ0MH6cnZbFUI7bQwiJQqCYhSbSGXSQTY6WVqGpBVpc81HZ
bNS2GZRFjn6xKbLw2r6NI4nrzuYnUrp4f23JM4qQfLfDgoqMJ4PfKb5VdhLtIaKEwM49dZDkvq0p
WZ4yEl/BwBE4LLeB5/zqlX/3tGxIfylyQMoKFkEx1tJi2CAyNtL/ai0H45EWIDuUyMLMTlG7UDBK
9modBKO/tRvAMgoFc0DJHLWkaaNtKi1yTqidxSybLTArNbyx1gC4gSgaoo6Wcvg0pPkiFMTZhNtT
cvEgvak3Q5AoQV8F2P/U9fQUs4Vn04EI5O4yLci2WpqNtUibabkW9MfO0gJuFXXQHjkUMfTSfe39
mouWvlpUX4X6O2sZWCXflZaFDS0QY6x7AtELDkiLxyUqctzKYS9z5g0tMNtaal7QnCMtPg9/ZWiZ
3XyzTjamlqg9tGqsfCT+Ua+rGuhAaY1URhh2um6wdR3TcDpUKizPhWuIDTI5zmYCvKSOh3IzarL8
yPMwhlZHQbCGHNcVzcQuDMmZJtzSbvG7xeNeYaR+8dyPpF6oJu3me9cH+a3r4Q2K8g4woeZOCIpk
bF48y6cGWtR4EaOWHRXK8wBAp+Q5RqN2/pYFMzScHhBm7GILNGHJJNOZN4d1MWb6VV0bCRjEW3Ef
6Wsjnov5BvvzGUxscSgnDtqm4X2AbGvfs8RM8frDGZ93A8kpvP5/mFooeqTveVMitD+SEwMHHNwH
U2Z7u+HQHybRKqFF4z5EHHPmuTN3reysa2nsFmoULjV7lw2F8O6qn6P8zAnskNj1Z+i51qa1pTrw
bjj1UzqcZ2/4NRRtv5uLhMT85L8oiHe8KnhZZDVfPQ71ciKOY2PF2iSucC5pLHZTH5I2Yv4nZMxy
tSOxgynMrOg2Hd56V0bHmLryY29Yz5U5mGxXLO6lnuarEeU+wwa6Skw3ezkPTyyUPtMsHTcZB2K/
G4uTCIZfKPvDZSi0+3vh5s1T+u+eXflziuiOV2lgOmycEIxmEdeHqFfPTc/qr6k6uYrgULFrH8HX
QHvkpa9PIyzGdUc4b0vBxAullp88fxzOIeXvhKXyAd0/vrcfoPmnG5JsshWta5OVUPPZNTBvSCu+
570G/Dv9Y9znIXUO083OANnYrotLJyOSy+qGLK9ostMClIxVpecf1LNl5+WtsjuCTb31Z9FDJUxs
jol+GG9qO7zjW1uuQ/wekwu+hiRFb4hXK8thKu09HjtFEJibGPvi5A/sCXr33prgDOMcs4irFG1P
E6Xe/H6zHiuXS9JUDxHRibhvLX5cVAoG482pXIq1fAf2u/kyorQc8fG1Om7kmTebY2hn81UYSrwk
zZScm2YnPd47pfhW9UFwOWsaTrYPOe9s/JqxztJA8LwB1QF9EcueCJx96Q9wJ9T01Ak4CCH5SThZ
OSGOLNoZYRgfQLEflsyY9u6S0Zg8LVuLHBSp+2nYkVxiqueIkoQuuxNCmB3JYA6xHEpLLHurEL/t
1o+oK7Ja6toDE+HejvNNvBB/yL3U2Zra1zvV4pB39QOErmhlzSa9I0GOMkAX8BrLzUUVlGNU6Zzh
9GHrmPVcf/CkKiN0jslvrxjzjelBIXKwBaE7XXmiiw25hhR2GkhhIEcruLHZbiBkTvDg1XOsl6CE
XKCGjATXsRqXcS1xUm6ElZzCAWdCKk6KrdjGzGAN54nTriYrxuekrCcadtNdZzp/Rh5AWI3zZ9Mt
fiZFfnVD8cHOmH92yDCqWtEjdSAmgj84v6LJXlsVc/G/jb77YVRBs5ZUG+paimWXRhHZztbbeN7k
cUqAmGX1JGPYbq/SsPzs6GneeDY0BY5eGdWVi6gWCOPBcWFQvxVdmG+Vzrj1BZnxCctotiABAJoD
4TC7V2fxR44xkl1/Mr13trPxur+50KzasmOEul5AGwy49NcA4MRa/CGgOm6SBMxoiiMjaL0Xr/JA
uuKowM2sx4OmOYRGQyUKpqVQEA03zY6+p5DPQZnxqRCnzGMcMvRfhX0BDAyc7FRxmWs0hlPE+1Zh
KDXEc5aZQK9BAB9I6a+UGsttWOTZpqOOOS44nSWJzeZ1TqgSG3GeiEpL/VSJLR7HNFioLBDL9lbh
S7NyXrHBErsFjMJOmieLrSHNCOmfv99cx8NlJZORKb+MfkrHvUX/xt2ZLSduRGH4iSBSa+1Uyhc2
eAE8YHtiZ+aGwjZBAm1oBd0lVXmITB4jj5Dxe+UTXrGBocJUMhXuQKJbfdR9uvv0f/6/FA2VjC0I
oH2idZxTLIyOUFNO3fzmIGoLCOgc4BoxyNkB2S/2EUh0FhuknFVavNC1fmRddAaFKSdbdj5tJ0iZ
sMTPDiG8gj9MGD/rBO6a0agg87c/JnGGPHBwgtPjqVcDIR+W7jFU3scjEqDMDOAQwk48vWccEskw
uqDge5HBQeFoHJ/MIvb3paNzwKa1Cy2fH0qlf+2X/s3MpBg42ZpWIKt9Ip1WoOGFCLeEr0chSpEB
Dggjgi1HIcyekBGjZt2H9cWG+oY4RgqCdBr8lKdFIxQq4ZBa5eTD20lS7ENM2wOrGDUhFOipEs25
H83ufBIhJws5To+97Dny08eJA8RYFZDjKXT6KJXnpTt677EQgXEapYqW2//I5lFeGCoEkTjeMegD
pOUMiBu1GP5O3+kjhJ5hdp8zK/Sj29CHkY4dH+YAOIFxINnq5caZH8KzaQeTbjzJTwv9OKg0QAIH
0k/fkkcEwGAJmNWu/Fl6GkCOeopDa0AEkTKRE4Yx2UAA4jm0NEUCIOqw0BQNd6xDHGzbXT3KsYTt
pq0CRsjWFHg7PVGbKic+LErNIIY1Zl8K8BzOFKCVKWEOiCyvm+UBYMPJjaUaI+gyQpQMs6BTuP7l
NK5B6uY1o2J0buJADnQlGR9M4tGA3Sn0f1N6rRn02zIXsFrYBA2y8jofjYnQciiu1MppJ9OKK44u
ia2p5ak6LT7aFsG+FPaYhOG2X9qZzzwSVURE+vSE/mkSWp0Szx1LUrmN88A1ZdMvC1h7LOtUMWTe
BLwoWvMQ5G8JNhkxyQ6wvIuaGDUkUXfhEpAzMjIHJk4GW2gtdBEbu2KtbR148yp0oiR6ezTX2sqk
1kwA5JxpYfEu0ZOkAzz+3SiQ8WXhAQY1fJo+j86kXVog+CyjO0rHIL+DECSmP8taXg0xnXmEOKbO
UqvvzrITk0ULed7QTaooFegorJQupPnswpxGZsgPjkCIfj6JO+RDMD2z/xjnfTh+1CwCNVFj5MVn
8dirfVAS90jY6YXniG4Ux7D3+0mr5iJor0doSivS4HEB7CmyonxO4tpJphStQFWIcvqG1yqM8v2M
BcaFReSwE6jqZaZx1moGSo/k1LLXV9NJi1n42tYidFsKswmvDlJrhjUjFKYdZSY4L8UijbtCjLUd
AaWU4Wblvh6qDbLSzJPAD09nqt6CwCA9AEnRFCauwzFhjy29azKiL01negPEoZJkgs9zlp/1x0lO
/oEGiV5EDgPgUd4PedQlVBKsOgEKzucDwmpIYymz6yIDKRbADkzQvh83CgfBJjR5oenJ08P/2Wnm
dzez70fDsDFIB80FA95ZNiS7eQj+K032fni+2gvdAM2if3bT5oIeCPa+yL2nCNLPELtdyoJbPNfi
oTcV4w1SN81u4fYz1LoQpKoRmIXOjg+pbF4Id+39ZSHqUlEkg048Xaa+F2ZaZ4jNbby36OZ7lhpw
E2bkivEmRm4YLHEQSp54GxO8KuGFCQQHv7rJJrASA64+SyZQZV0HIShAM73s7FUX+Zfavpl/kXD6
dgZ4VcyzAXRZtw0pFCae+5fMmfjLPqDUBZ1DKur91aqL/Cd94FUDhosB+oKHcsuO8KqYZzsYoq4x
o1u6Ya+yg2rVhQ5sAOrJb9IAhiQ3dJuRsN4ACgZAKls3l3uAatel1AXce0AbF59v0gAAMXY1AK5A
mopmiVc+wKhreABSfe/97Vb+b4ubnqYUuBi828Vk4g6TVXPOuhseXejb6w/uczE+8JFLN1Zzy33d
94Oo+r631C0WLv7FxUeXv6jn4e8PDXxb9VJdj616/PHYHcaD+MaZLy7MHx7z3cBnNupk10OAYO5w
ycMrjzPd8/O8IaV96vebiu+CtFlTekU9u57ydqvSe2x1BnE0WKlXb0A5u3MNd58K9/PvaTiJQbO/
sRJcvIb8Cu04Hdz9CphqhaUWNTDb7Gqpu1/++vO2XN2ACqm144u4++R9/m2NfXCRuxYPR0QQ3v2x
vg58x651MBCylS1Y+LhdS79yh95k7Ss2qwl+1yra2XhQVHzPm1B5ONNd64FOOizc4coxhyPfvQJG
tTdY8yq+wpB+wYztwya1iRl7x1HxJTaMHYvfGoa5sZ5VU8rTduPtRPO4jVj1t+VZtLrjxhsO4r2/
AQAA//8=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Zrozumienie danych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Wyciąganie wniosków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/>
            <a:t>Podejmowanie decyzji biznesowych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Wsparcie w analizie danych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Nabywanie wiedzy na temat biznesu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/>
            <a:t>Nadaje się do analizy trendu</a:t>
          </a:r>
          <a:endParaRPr lang="pl-PL"/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/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/>
        </a:p>
      </dgm:t>
    </dgm:pt>
    <dgm:pt modelId="{1E475F7C-F310-490F-8F3A-7DA2E47AC8FA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/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/>
        </a:p>
      </dgm:t>
    </dgm:pt>
    <dgm:pt modelId="{25DE93F1-E7DA-44F1-9E9A-3045E8B5AEDD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/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/>
        </a:p>
      </dgm:t>
    </dgm:pt>
    <dgm:pt modelId="{5B115665-5902-4543-B880-3198D41C74E5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/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/>
            <a:t>Nadaje się do analizy trendu</a:t>
          </a:r>
          <a:endParaRPr lang="pl-PL"/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/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/>
        </a:p>
      </dgm:t>
    </dgm:pt>
    <dgm:pt modelId="{558AF1C9-591A-4E02-870D-2FA5179EA67D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/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/>
        </a:p>
      </dgm:t>
    </dgm:pt>
    <dgm:pt modelId="{14ADCA9F-AC2C-4327-8ADE-B83E550E79E7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/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/>
        </a:p>
      </dgm:t>
    </dgm:pt>
    <dgm:pt modelId="{1D3F8F25-D382-4FDD-9AB7-1682EFE69EB1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/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176CA41D-0D62-4EDC-89BB-C9ABEB457716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/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/>
        </a:p>
      </dgm:t>
    </dgm:pt>
    <dgm:pt modelId="{86E6798A-5653-4D7A-9349-B8EE32978BEA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/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/>
        </a:p>
      </dgm:t>
    </dgm:pt>
    <dgm:pt modelId="{F29847DF-7828-4CDF-BBEC-43FF301FD7D1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/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/>
        </a:p>
      </dgm:t>
    </dgm:pt>
    <dgm:pt modelId="{CD59A1BE-C3B4-4F4B-A592-F47D4FFBC3DC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/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1792DE4F-0705-4750-BF17-FF62571CE66B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/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/>
        </a:p>
      </dgm:t>
    </dgm:pt>
    <dgm:pt modelId="{B97225C7-19D5-4CF8-9E8A-36B31130CE75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/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/>
        </a:p>
      </dgm:t>
    </dgm:pt>
    <dgm:pt modelId="{91E4D46F-ACC7-4F1E-B14B-42AF142F5967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/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/>
        </a:p>
      </dgm:t>
    </dgm:pt>
    <dgm:pt modelId="{1CAB86B1-3C4D-42A9-93C2-1D5381430E68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/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/>
        </a:p>
      </dgm:t>
    </dgm:pt>
    <dgm:pt modelId="{F932A48E-885E-42E2-9A05-77CF3CCCE7FE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/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/>
            <a:t>Dashboard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/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/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/>
            <a:t>Dane w czasie rzeczywistym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/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/>
        </a:p>
      </dgm:t>
    </dgm:pt>
    <dgm:pt modelId="{9E38B059-3B61-4A53-A111-E77C11343D2C}">
      <dgm:prSet phldrT="[Tekst]"/>
      <dgm:spPr/>
      <dgm:t>
        <a:bodyPr/>
        <a:lstStyle/>
        <a:p>
          <a:r>
            <a:rPr lang="pl-PL" dirty="0"/>
            <a:t>Możliwość poszerzenia analizy</a:t>
          </a: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/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/>
        </a:p>
      </dgm:t>
    </dgm:pt>
    <dgm:pt modelId="{70B246EB-B3D0-495A-AB68-9718E8E84A7A}">
      <dgm:prSet phldrT="[Tekst]"/>
      <dgm:spPr/>
      <dgm:t>
        <a:bodyPr/>
        <a:lstStyle/>
        <a:p>
          <a:r>
            <a:rPr lang="pl-PL" dirty="0"/>
            <a:t>Kaskadowość - od ogółu do szczegółu</a:t>
          </a: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/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/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/>
            <a:t>Wiele wykresów, tabel, map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/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/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/>
            <a:t>Elastyczność</a:t>
          </a: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/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/>
        </a:p>
      </dgm:t>
    </dgm:pt>
    <dgm:pt modelId="{269F864A-05D6-4EBE-B072-4E8963118EF0}">
      <dgm:prSet phldrT="[Tekst]"/>
      <dgm:spPr/>
      <dgm:t>
        <a:bodyPr/>
        <a:lstStyle/>
        <a:p>
          <a:r>
            <a:rPr lang="pl-PL" dirty="0"/>
            <a:t>Pełen monitoring wskaźników / mierników</a:t>
          </a: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/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/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/>
      <dgm:spPr/>
      <dgm:t>
        <a:bodyPr/>
        <a:lstStyle/>
        <a:p>
          <a:r>
            <a:rPr lang="pl-PL" dirty="0"/>
            <a:t>Zdefiniuj swoich odbiorców i cele</a:t>
          </a: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/>
        </a:p>
      </dgm:t>
    </dgm:pt>
    <dgm:pt modelId="{F379C051-4D91-4B79-9703-77A95DC845A5}" type="sibTrans" cxnId="{463CA5C4-5E78-4C13-A915-4E20130671BE}">
      <dgm:prSet/>
      <dgm:spPr/>
      <dgm:t>
        <a:bodyPr/>
        <a:lstStyle/>
        <a:p>
          <a:endParaRPr lang="pl-PL"/>
        </a:p>
      </dgm:t>
    </dgm:pt>
    <dgm:pt modelId="{3980EFF9-D93C-44B8-92D1-A16A8B837F74}">
      <dgm:prSet phldrT="[Tekst]"/>
      <dgm:spPr/>
      <dgm:t>
        <a:bodyPr/>
        <a:lstStyle/>
        <a:p>
          <a:r>
            <a:rPr lang="pl-PL"/>
            <a:t>Dla kogo?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/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/>
        </a:p>
      </dgm:t>
    </dgm:pt>
    <dgm:pt modelId="{8368EDF9-782B-42CA-8B01-21146A9D6C1E}">
      <dgm:prSet phldrT="[Tekst]"/>
      <dgm:spPr/>
      <dgm:t>
        <a:bodyPr/>
        <a:lstStyle/>
        <a:p>
          <a:r>
            <a:rPr lang="pl-PL"/>
            <a:t>Wybierz swoje dane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/>
        </a:p>
      </dgm:t>
    </dgm:pt>
    <dgm:pt modelId="{0D271B3C-355C-4EF0-91F5-2C9E2FF782B5}" type="sibTrans" cxnId="{880ED09E-4B9A-49FA-92EB-3B1B90EF17BA}">
      <dgm:prSet/>
      <dgm:spPr/>
      <dgm:t>
        <a:bodyPr/>
        <a:lstStyle/>
        <a:p>
          <a:endParaRPr lang="pl-PL"/>
        </a:p>
      </dgm:t>
    </dgm:pt>
    <dgm:pt modelId="{05E1EDE5-1234-4850-A8D2-1171AC00B65D}">
      <dgm:prSet phldrT="[Tekst]"/>
      <dgm:spPr/>
      <dgm:t>
        <a:bodyPr/>
        <a:lstStyle/>
        <a:p>
          <a:r>
            <a:rPr lang="pl-PL"/>
            <a:t>Co jest ważne?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/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/>
        </a:p>
      </dgm:t>
    </dgm:pt>
    <dgm:pt modelId="{BC06B4E0-9AC0-4A9D-B77E-A9A9FEB171F2}">
      <dgm:prSet phldrT="[Tekst]"/>
      <dgm:spPr/>
      <dgm:t>
        <a:bodyPr/>
        <a:lstStyle/>
        <a:p>
          <a:r>
            <a:rPr lang="pl-PL"/>
            <a:t>Wybierz wizualizacje</a:t>
          </a: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/>
        </a:p>
      </dgm:t>
    </dgm:pt>
    <dgm:pt modelId="{4473D329-E08D-482F-9D07-CCDD98C67B9A}" type="sibTrans" cxnId="{DBE0C582-09E5-49FA-B65C-AF99BA692F10}">
      <dgm:prSet/>
      <dgm:spPr/>
      <dgm:t>
        <a:bodyPr/>
        <a:lstStyle/>
        <a:p>
          <a:endParaRPr lang="pl-PL"/>
        </a:p>
      </dgm:t>
    </dgm:pt>
    <dgm:pt modelId="{DDB80903-CB9B-4817-AE69-5DF331278092}">
      <dgm:prSet phldrT="[Tekst]"/>
      <dgm:spPr/>
      <dgm:t>
        <a:bodyPr/>
        <a:lstStyle/>
        <a:p>
          <a:r>
            <a:rPr lang="pl-PL"/>
            <a:t>Jak zwizualizować?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/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/>
        </a:p>
      </dgm:t>
    </dgm:pt>
    <dgm:pt modelId="{DB7F1150-D4CE-4AA2-81E0-1946E0F01E7E}">
      <dgm:prSet phldrT="[Tekst]"/>
      <dgm:spPr/>
      <dgm:t>
        <a:bodyPr/>
        <a:lstStyle/>
        <a:p>
          <a:r>
            <a:rPr lang="pl-PL"/>
            <a:t>Użyj szablony</a:t>
          </a: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/>
        </a:p>
      </dgm:t>
    </dgm:pt>
    <dgm:pt modelId="{BE5D609D-49B1-451C-ABDB-2F805B25B353}" type="sibTrans" cxnId="{28DCE095-2218-4EA4-ADB4-2A0986CE3573}">
      <dgm:prSet/>
      <dgm:spPr/>
      <dgm:t>
        <a:bodyPr/>
        <a:lstStyle/>
        <a:p>
          <a:endParaRPr lang="pl-PL"/>
        </a:p>
      </dgm:t>
    </dgm:pt>
    <dgm:pt modelId="{692857F4-D723-442E-ACED-8F940E6BBAEC}">
      <dgm:prSet phldrT="[Tekst]"/>
      <dgm:spPr/>
      <dgm:t>
        <a:bodyPr/>
        <a:lstStyle/>
        <a:p>
          <a:r>
            <a:rPr lang="pl-PL"/>
            <a:t>Zachowaj prostotę</a:t>
          </a: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/>
        </a:p>
      </dgm:t>
    </dgm:pt>
    <dgm:pt modelId="{791BD246-E735-4878-8F1D-4D735D07FB93}" type="sibTrans" cxnId="{D881A3FC-DD78-4DBF-AE5D-E102D215CEFE}">
      <dgm:prSet/>
      <dgm:spPr/>
      <dgm:t>
        <a:bodyPr/>
        <a:lstStyle/>
        <a:p>
          <a:endParaRPr lang="pl-PL"/>
        </a:p>
      </dgm:t>
    </dgm:pt>
    <dgm:pt modelId="{F23D3CF4-4D6C-4E1E-8EC6-A40E93ACC50F}">
      <dgm:prSet phldrT="[Tekst]"/>
      <dgm:spPr/>
      <dgm:t>
        <a:bodyPr/>
        <a:lstStyle/>
        <a:p>
          <a:r>
            <a:rPr lang="pl-PL"/>
            <a:t>Powtarzaj i ulepszaj</a:t>
          </a: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/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/>
        </a:p>
      </dgm:t>
    </dgm:pt>
    <dgm:pt modelId="{04B79DF6-58B8-40E3-94CD-919CD25E5D26}">
      <dgm:prSet phldrT="[Tekst]"/>
      <dgm:spPr/>
      <dgm:t>
        <a:bodyPr/>
        <a:lstStyle/>
        <a:p>
          <a:r>
            <a:rPr lang="pl-PL"/>
            <a:t>Czy ktoś ma pomysł jak zrobić to lepiej?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/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/>
        </a:p>
      </dgm:t>
    </dgm:pt>
    <dgm:pt modelId="{2C970A9B-278E-40AE-880B-97177FD77F47}">
      <dgm:prSet phldrT="[Tekst]"/>
      <dgm:spPr/>
      <dgm:t>
        <a:bodyPr/>
        <a:lstStyle/>
        <a:p>
          <a:r>
            <a:rPr lang="pl-PL"/>
            <a:t>Mniej znaczy więcej</a:t>
          </a: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/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/>
        </a:p>
      </dgm:t>
    </dgm:pt>
    <dgm:pt modelId="{795EC17D-5D67-4BB4-A8B8-38D559A66DAB}">
      <dgm:prSet phldrT="[Tekst]"/>
      <dgm:spPr/>
      <dgm:t>
        <a:bodyPr/>
        <a:lstStyle/>
        <a:p>
          <a:r>
            <a:rPr lang="pl-PL"/>
            <a:t>Czy mogę skorzystać z szablonu?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/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/>
        </a:p>
      </dgm:t>
    </dgm:pt>
    <dgm:pt modelId="{43FECF27-E7A3-4A09-80AF-75ABE6A87AC2}">
      <dgm:prSet phldrT="[Tekst]"/>
      <dgm:spPr/>
      <dgm:t>
        <a:bodyPr/>
        <a:lstStyle/>
        <a:p>
          <a:r>
            <a:rPr lang="pl-PL"/>
            <a:t>Po co?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/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/>
        </a:p>
      </dgm:t>
    </dgm:pt>
    <dgm:pt modelId="{B85FFC57-97CB-4C61-942C-9AE7F99EA579}">
      <dgm:prSet phldrT="[Tekst]"/>
      <dgm:spPr/>
      <dgm:t>
        <a:bodyPr/>
        <a:lstStyle/>
        <a:p>
          <a:r>
            <a:rPr lang="pl-PL"/>
            <a:t>Czy są poprawne?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/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/>
        </a:p>
      </dgm:t>
    </dgm:pt>
    <dgm:pt modelId="{6D6DEF3E-0607-489D-9C3D-563CBB30026C}">
      <dgm:prSet phldrT="[Tekst]"/>
      <dgm:spPr/>
      <dgm:t>
        <a:bodyPr/>
        <a:lstStyle/>
        <a:p>
          <a:r>
            <a:rPr lang="pl-PL"/>
            <a:t>Czy jest to czytelne?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/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/>
        </a:p>
      </dgm:t>
    </dgm:pt>
    <dgm:pt modelId="{87EADDF1-C3F7-4763-8EBD-8AE57665DC12}">
      <dgm:prSet phldrT="[Tekst]"/>
      <dgm:spPr/>
      <dgm:t>
        <a:bodyPr/>
        <a:lstStyle/>
        <a:p>
          <a:r>
            <a:rPr lang="pl-PL"/>
            <a:t>Czy ktoś już to robił?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/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/>
        </a:p>
      </dgm:t>
    </dgm:pt>
    <dgm:pt modelId="{84F42282-F8B2-498F-A644-B76CD99DAF5A}">
      <dgm:prSet phldrT="[Tekst]"/>
      <dgm:spPr/>
      <dgm:t>
        <a:bodyPr/>
        <a:lstStyle/>
        <a:p>
          <a:r>
            <a:rPr lang="pl-PL" dirty="0"/>
            <a:t>Czy nie ma za dużo kolorów?</a:t>
          </a: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/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/>
        </a:p>
      </dgm:t>
    </dgm:pt>
    <dgm:pt modelId="{E42EA916-78D3-44F8-8B49-BF350E7EF153}">
      <dgm:prSet phldrT="[Tekst]"/>
      <dgm:spPr/>
      <dgm:t>
        <a:bodyPr/>
        <a:lstStyle/>
        <a:p>
          <a:r>
            <a:rPr lang="pl-PL" dirty="0"/>
            <a:t>Czy nie ma za dużo informacji</a:t>
          </a: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/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/>
        </a:p>
      </dgm:t>
    </dgm:pt>
    <dgm:pt modelId="{B2A4497B-35F7-4ED2-A650-22C410ED891B}">
      <dgm:prSet phldrT="[Tekst]"/>
      <dgm:spPr/>
      <dgm:t>
        <a:bodyPr/>
        <a:lstStyle/>
        <a:p>
          <a:r>
            <a:rPr lang="pl-PL" dirty="0"/>
            <a:t>Czy każdy rozumie </a:t>
          </a:r>
          <a:r>
            <a:rPr lang="pl-PL" dirty="0" err="1"/>
            <a:t>dashboard</a:t>
          </a:r>
          <a:r>
            <a:rPr lang="pl-PL" dirty="0"/>
            <a:t>?</a:t>
          </a: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/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/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Mierniki klientów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/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/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finansowe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/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/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sprzedażowe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/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/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Analityka internetowa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/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/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o produkcji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/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/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Dane dotyczące zasobów ludzkich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/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/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Wydajność marketingowa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/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/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logistyczne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/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/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 err="1"/>
            <a:t>Dashboardy</a:t>
          </a:r>
          <a:endParaRPr lang="pl-PL" b="0" i="0" dirty="0"/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/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/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/>
            <a:t>Qlik</a:t>
          </a:r>
          <a:endParaRPr lang="pl-PL" dirty="0"/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/>
            <a:t>Wykres kolumnowy / słupkowy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/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/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/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Wykres liniowy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/>
            <a:t>Odchylenia 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Wykres giełdowy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/>
            <a:t>Trendy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/>
            <a:t>Wykres kołowy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/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/>
            <a:t>Udział 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Poprawnie ukazuje miarę czasu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/>
      <dgm:spPr/>
      <dgm:t>
        <a:bodyPr/>
        <a:lstStyle/>
        <a:p>
          <a:r>
            <a:rPr lang="pl-PL" b="1" i="0" u="none" dirty="0"/>
            <a:t>Dobry do prezentacji relacji między zmiennymi</a:t>
          </a:r>
          <a:endParaRPr lang="pl-PL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Poprawnie ukazuje miarę czasu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/>
      <dgm:spPr/>
      <dgm:t>
        <a:bodyPr/>
        <a:lstStyle/>
        <a:p>
          <a:r>
            <a:rPr lang="pl-PL" b="1" i="0" u="none" dirty="0"/>
            <a:t>Dobry do prezentacji relacji między zmiennymi</a:t>
          </a:r>
          <a:endParaRPr lang="pl-PL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0614D15B-5737-466D-B4F3-96120B774E9B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/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/>
        </a:p>
      </dgm:t>
    </dgm:pt>
    <dgm:pt modelId="{90F380F3-647F-481A-9FEC-1C49A95E74DB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/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/>
        </a:p>
      </dgm:t>
    </dgm:pt>
    <dgm:pt modelId="{C308C996-047C-48B3-A35E-E8363ADA6C59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/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/>
        </a:p>
      </dgm:t>
    </dgm:pt>
    <dgm:pt modelId="{60A2A4F4-0DB7-4DFC-B373-B20FD6FB91A4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/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63678ED6-E871-4E55-BAB2-27CEFC73A0C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/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/>
        </a:p>
      </dgm:t>
    </dgm:pt>
    <dgm:pt modelId="{C2B717FE-B001-49D0-9186-276F55935C98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C2B717FE-B001-49D0-9186-276F55935C98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8A73AB41-705C-4BFF-BD14-303766D077B4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/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/>
            <a:t>Wykres radarowy</a:t>
          </a:r>
          <a:endParaRPr lang="pl-PL" dirty="0"/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Histogram / </a:t>
          </a:r>
          <a:r>
            <a:rPr lang="pl-PL" dirty="0" err="1"/>
            <a:t>Pareto</a:t>
          </a:r>
          <a:endParaRPr lang="pl-PL" dirty="0"/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 err="1"/>
            <a:t>Geolokalizacja</a:t>
          </a:r>
          <a:endParaRPr lang="pl-PL" dirty="0"/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Mapa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/>
            <a:t>Skala kategorii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/>
            <a:t>Udział kategorii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/>
            <a:t>Oceny cech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/>
            <a:t>Wielofunkcyjność</a:t>
          </a: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/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/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/>
            <a:t>Kombi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/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/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/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Zrozumienie danych</a:t>
          </a:r>
        </a:p>
      </dsp:txBody>
      <dsp:txXfrm>
        <a:off x="0" y="39687"/>
        <a:ext cx="3286125" cy="1971675"/>
      </dsp:txXfrm>
    </dsp:sp>
    <dsp:sp modelId="{62749486-20FA-4695-816F-2B049383D7A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Wyciąganie wniosków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Podejmowanie decyzji biznesowych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Wsparcie w analizie danych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Nabywanie wiedzy na temat biznesu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/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/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 dirty="0"/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515345" y="984"/>
          <a:ext cx="1138101" cy="569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Tak</a:t>
          </a:r>
        </a:p>
      </dsp:txBody>
      <dsp:txXfrm>
        <a:off x="532012" y="17651"/>
        <a:ext cx="1104767" cy="535716"/>
      </dsp:txXfrm>
    </dsp:sp>
    <dsp:sp modelId="{A6DA6C8D-EE80-4BE5-9418-1AC7B413B3AD}">
      <dsp:nvSpPr>
        <dsp:cNvPr id="0" name=""/>
        <dsp:cNvSpPr/>
      </dsp:nvSpPr>
      <dsp:spPr>
        <a:xfrm>
          <a:off x="629156" y="570034"/>
          <a:ext cx="113810" cy="42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788"/>
              </a:lnTo>
              <a:lnTo>
                <a:pt x="113810" y="426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742966" y="712297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 dirty="0"/>
            <a:t>Nadaje się do analizy trendu</a:t>
          </a:r>
          <a:endParaRPr lang="pl-PL" sz="900" kern="1200" dirty="0"/>
        </a:p>
      </dsp:txBody>
      <dsp:txXfrm>
        <a:off x="759633" y="728964"/>
        <a:ext cx="877147" cy="535716"/>
      </dsp:txXfrm>
    </dsp:sp>
    <dsp:sp modelId="{D9EED0BD-3812-4D00-BA59-9D7D8D7206AB}">
      <dsp:nvSpPr>
        <dsp:cNvPr id="0" name=""/>
        <dsp:cNvSpPr/>
      </dsp:nvSpPr>
      <dsp:spPr>
        <a:xfrm>
          <a:off x="629156" y="570034"/>
          <a:ext cx="113810" cy="113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101"/>
              </a:lnTo>
              <a:lnTo>
                <a:pt x="113810" y="1138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742966" y="1423610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Poprawnie ukazuje miarę czasu</a:t>
          </a:r>
          <a:endParaRPr lang="pl-PL" sz="900" kern="1200"/>
        </a:p>
      </dsp:txBody>
      <dsp:txXfrm>
        <a:off x="759633" y="1440277"/>
        <a:ext cx="877147" cy="535716"/>
      </dsp:txXfrm>
    </dsp:sp>
    <dsp:sp modelId="{8B146E6C-B263-425A-B9AE-2EF8EB83849B}">
      <dsp:nvSpPr>
        <dsp:cNvPr id="0" name=""/>
        <dsp:cNvSpPr/>
      </dsp:nvSpPr>
      <dsp:spPr>
        <a:xfrm>
          <a:off x="629156" y="570034"/>
          <a:ext cx="113810" cy="184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414"/>
              </a:lnTo>
              <a:lnTo>
                <a:pt x="113810" y="18494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742966" y="2134924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Dobry do prezentacji relacji między zmiennymi</a:t>
          </a:r>
          <a:endParaRPr lang="pl-PL" sz="900" kern="1200"/>
        </a:p>
      </dsp:txBody>
      <dsp:txXfrm>
        <a:off x="759633" y="2151591"/>
        <a:ext cx="877147" cy="535716"/>
      </dsp:txXfrm>
    </dsp:sp>
    <dsp:sp modelId="{8AC9094E-E55C-4B24-B23B-AC458C4AA308}">
      <dsp:nvSpPr>
        <dsp:cNvPr id="0" name=""/>
        <dsp:cNvSpPr/>
      </dsp:nvSpPr>
      <dsp:spPr>
        <a:xfrm>
          <a:off x="629156" y="570034"/>
          <a:ext cx="113810" cy="256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728"/>
              </a:lnTo>
              <a:lnTo>
                <a:pt x="113810" y="2560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742966" y="2846237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Skuteczny w ukazywaniu danych procentowych</a:t>
          </a:r>
          <a:endParaRPr lang="pl-PL" sz="900" kern="1200"/>
        </a:p>
      </dsp:txBody>
      <dsp:txXfrm>
        <a:off x="759633" y="2862904"/>
        <a:ext cx="877147" cy="535716"/>
      </dsp:txXfrm>
    </dsp:sp>
    <dsp:sp modelId="{361538D8-E62D-4E74-BFA9-3863215A21A5}">
      <dsp:nvSpPr>
        <dsp:cNvPr id="0" name=""/>
        <dsp:cNvSpPr/>
      </dsp:nvSpPr>
      <dsp:spPr>
        <a:xfrm>
          <a:off x="629156" y="570034"/>
          <a:ext cx="113810" cy="327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41"/>
              </a:lnTo>
              <a:lnTo>
                <a:pt x="113810" y="3272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742966" y="3557550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Przystępny dla szerokiej publiczności</a:t>
          </a:r>
          <a:endParaRPr lang="pl-PL" sz="900" kern="1200"/>
        </a:p>
      </dsp:txBody>
      <dsp:txXfrm>
        <a:off x="759633" y="3574217"/>
        <a:ext cx="877147" cy="535716"/>
      </dsp:txXfrm>
    </dsp:sp>
    <dsp:sp modelId="{BF158219-876F-4FCC-BDB7-4116AE92315B}">
      <dsp:nvSpPr>
        <dsp:cNvPr id="0" name=""/>
        <dsp:cNvSpPr/>
      </dsp:nvSpPr>
      <dsp:spPr>
        <a:xfrm>
          <a:off x="629156" y="570034"/>
          <a:ext cx="113810" cy="398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354"/>
              </a:lnTo>
              <a:lnTo>
                <a:pt x="113810" y="3983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742966" y="4268864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Idealny do porównywania wielkości kategorii</a:t>
          </a:r>
          <a:endParaRPr lang="pl-PL" sz="900" kern="1200"/>
        </a:p>
      </dsp:txBody>
      <dsp:txXfrm>
        <a:off x="759633" y="4285531"/>
        <a:ext cx="877147" cy="535716"/>
      </dsp:txXfrm>
    </dsp:sp>
    <dsp:sp modelId="{711AF815-6A78-40D9-9A60-3120A6DF5813}">
      <dsp:nvSpPr>
        <dsp:cNvPr id="0" name=""/>
        <dsp:cNvSpPr/>
      </dsp:nvSpPr>
      <dsp:spPr>
        <a:xfrm>
          <a:off x="1937972" y="984"/>
          <a:ext cx="1138101" cy="569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Nie</a:t>
          </a:r>
        </a:p>
      </dsp:txBody>
      <dsp:txXfrm>
        <a:off x="1954639" y="17651"/>
        <a:ext cx="1104767" cy="5357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Dashboard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Dane w czasie rzeczywistym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Możliwość poszerzenia analizy</a:t>
          </a: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Kaskadowość - od ogółu do szczegółu</a:t>
          </a: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Wiele wykresów, tabel, map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Elastyczność</a:t>
          </a: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Pełen monitoring wskaźników / mierników</a:t>
          </a: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Zdefiniuj swoich odbiorców i cele</a:t>
          </a:r>
        </a:p>
      </dsp:txBody>
      <dsp:txXfrm>
        <a:off x="2687" y="1129143"/>
        <a:ext cx="1140273" cy="429988"/>
      </dsp:txXfrm>
    </dsp:sp>
    <dsp:sp modelId="{7B438098-5710-42B8-AD5F-5CB38040B131}">
      <dsp:nvSpPr>
        <dsp:cNvPr id="0" name=""/>
        <dsp:cNvSpPr/>
      </dsp:nvSpPr>
      <dsp:spPr>
        <a:xfrm>
          <a:off x="236237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Dla kogo?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Po co?</a:t>
          </a:r>
        </a:p>
      </dsp:txBody>
      <dsp:txXfrm>
        <a:off x="269634" y="1592529"/>
        <a:ext cx="1073479" cy="1283337"/>
      </dsp:txXfrm>
    </dsp:sp>
    <dsp:sp modelId="{63A42D0C-8001-49F7-878A-6B8E5DE8C6FC}">
      <dsp:nvSpPr>
        <dsp:cNvPr id="0" name=""/>
        <dsp:cNvSpPr/>
      </dsp:nvSpPr>
      <dsp:spPr>
        <a:xfrm>
          <a:off x="1315822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315822" y="1258969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Wybierz swoje dane</a:t>
          </a:r>
        </a:p>
      </dsp:txBody>
      <dsp:txXfrm>
        <a:off x="1834406" y="1129143"/>
        <a:ext cx="1140273" cy="429988"/>
      </dsp:txXfrm>
    </dsp:sp>
    <dsp:sp modelId="{360DF727-F875-4C70-A4B1-05A2637F1E91}">
      <dsp:nvSpPr>
        <dsp:cNvPr id="0" name=""/>
        <dsp:cNvSpPr/>
      </dsp:nvSpPr>
      <dsp:spPr>
        <a:xfrm>
          <a:off x="2067956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Co jest ważne?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są poprawne?</a:t>
          </a:r>
        </a:p>
      </dsp:txBody>
      <dsp:txXfrm>
        <a:off x="2101353" y="1592529"/>
        <a:ext cx="1073479" cy="1283337"/>
      </dsp:txXfrm>
    </dsp:sp>
    <dsp:sp modelId="{71830AE6-E0BD-4597-B7B3-5581AFD5D807}">
      <dsp:nvSpPr>
        <dsp:cNvPr id="0" name=""/>
        <dsp:cNvSpPr/>
      </dsp:nvSpPr>
      <dsp:spPr>
        <a:xfrm>
          <a:off x="3147541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147541" y="1258969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Wybierz wizualizacje</a:t>
          </a:r>
        </a:p>
      </dsp:txBody>
      <dsp:txXfrm>
        <a:off x="3666125" y="1129143"/>
        <a:ext cx="1140273" cy="429988"/>
      </dsp:txXfrm>
    </dsp:sp>
    <dsp:sp modelId="{97AC39E8-8F98-4E28-A758-0DDF1833D47A}">
      <dsp:nvSpPr>
        <dsp:cNvPr id="0" name=""/>
        <dsp:cNvSpPr/>
      </dsp:nvSpPr>
      <dsp:spPr>
        <a:xfrm>
          <a:off x="3899675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Jak zwizualizować?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jest to czytelne?</a:t>
          </a:r>
        </a:p>
      </dsp:txBody>
      <dsp:txXfrm>
        <a:off x="3933072" y="1592529"/>
        <a:ext cx="1073479" cy="1283337"/>
      </dsp:txXfrm>
    </dsp:sp>
    <dsp:sp modelId="{FC20D41B-7CCB-4D21-A6AD-FE34836EA88D}">
      <dsp:nvSpPr>
        <dsp:cNvPr id="0" name=""/>
        <dsp:cNvSpPr/>
      </dsp:nvSpPr>
      <dsp:spPr>
        <a:xfrm>
          <a:off x="4979261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4979261" y="1258969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Użyj szablony</a:t>
          </a:r>
        </a:p>
      </dsp:txBody>
      <dsp:txXfrm>
        <a:off x="5497845" y="1129143"/>
        <a:ext cx="1140273" cy="429988"/>
      </dsp:txXfrm>
    </dsp:sp>
    <dsp:sp modelId="{DC89BC98-C04A-4A85-AB1F-E764CCB112F0}">
      <dsp:nvSpPr>
        <dsp:cNvPr id="0" name=""/>
        <dsp:cNvSpPr/>
      </dsp:nvSpPr>
      <dsp:spPr>
        <a:xfrm>
          <a:off x="5731395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mogę skorzystać z szablonu?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ktoś już to robił?</a:t>
          </a:r>
        </a:p>
      </dsp:txBody>
      <dsp:txXfrm>
        <a:off x="5764792" y="1592529"/>
        <a:ext cx="1073479" cy="1283337"/>
      </dsp:txXfrm>
    </dsp:sp>
    <dsp:sp modelId="{64B4CC99-4E25-4D58-B74B-6274205EA8F0}">
      <dsp:nvSpPr>
        <dsp:cNvPr id="0" name=""/>
        <dsp:cNvSpPr/>
      </dsp:nvSpPr>
      <dsp:spPr>
        <a:xfrm>
          <a:off x="6810980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6810980" y="1258969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Zachowaj prostotę</a:t>
          </a:r>
        </a:p>
      </dsp:txBody>
      <dsp:txXfrm>
        <a:off x="7329564" y="1129143"/>
        <a:ext cx="1140273" cy="429988"/>
      </dsp:txXfrm>
    </dsp:sp>
    <dsp:sp modelId="{7D831D0A-B5FE-4AA8-91DF-8D94FE80D0B0}">
      <dsp:nvSpPr>
        <dsp:cNvPr id="0" name=""/>
        <dsp:cNvSpPr/>
      </dsp:nvSpPr>
      <dsp:spPr>
        <a:xfrm>
          <a:off x="7563114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Mniej znaczy więcej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nie ma za dużo kolorów?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nie ma za dużo informacji</a:t>
          </a:r>
        </a:p>
      </dsp:txBody>
      <dsp:txXfrm>
        <a:off x="7596511" y="1592529"/>
        <a:ext cx="1073479" cy="1283337"/>
      </dsp:txXfrm>
    </dsp:sp>
    <dsp:sp modelId="{62A99CCC-74FE-4F8A-ABD0-7595187600CB}">
      <dsp:nvSpPr>
        <dsp:cNvPr id="0" name=""/>
        <dsp:cNvSpPr/>
      </dsp:nvSpPr>
      <dsp:spPr>
        <a:xfrm>
          <a:off x="8642699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8642699" y="1258969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Powtarzaj i ulepszaj</a:t>
          </a:r>
        </a:p>
      </dsp:txBody>
      <dsp:txXfrm>
        <a:off x="9161283" y="1129143"/>
        <a:ext cx="1140273" cy="429988"/>
      </dsp:txXfrm>
    </dsp:sp>
    <dsp:sp modelId="{A69F4DD6-5BB5-49A4-91EE-ABA367E7C4A8}">
      <dsp:nvSpPr>
        <dsp:cNvPr id="0" name=""/>
        <dsp:cNvSpPr/>
      </dsp:nvSpPr>
      <dsp:spPr>
        <a:xfrm>
          <a:off x="9394834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ktoś ma pomysł jak zrobić to lepiej?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każdy rozumie </a:t>
          </a:r>
          <a:r>
            <a:rPr lang="pl-PL" sz="1100" kern="1200" dirty="0" err="1"/>
            <a:t>dashboard</a:t>
          </a:r>
          <a:r>
            <a:rPr lang="pl-PL" sz="1100" kern="1200" dirty="0"/>
            <a:t>?</a:t>
          </a:r>
        </a:p>
      </dsp:txBody>
      <dsp:txXfrm>
        <a:off x="9428231" y="1592529"/>
        <a:ext cx="1073479" cy="12833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i="0" kern="1200" dirty="0" err="1"/>
            <a:t>Dashboardy</a:t>
          </a:r>
          <a:endParaRPr lang="pl-PL" sz="1400" b="0" i="0" kern="1200" dirty="0"/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Mierniki klientów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finansowe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sprzedażowe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Analityka internetowa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o produkcji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Dane dotyczące zasobów ludzkich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Wydajność marketingowa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logistyczne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Qlik</a:t>
          </a:r>
          <a:endParaRPr lang="pl-PL" sz="3100" kern="1200" dirty="0"/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kolumnowy / słupkowy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kołowy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Udział </a:t>
          </a: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liniowy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Trendy</a:t>
          </a: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giełdowy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Odchylenia </a:t>
          </a: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Poprawnie ukazuje miarę czasu</a:t>
          </a:r>
          <a:endParaRPr lang="pl-PL" sz="1200" kern="1200" dirty="0"/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Dobry do prezentacji relacji między zmiennymi</a:t>
          </a:r>
          <a:endParaRPr lang="pl-PL" sz="1200" kern="1200" dirty="0"/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Poprawnie ukazuje miarę czasu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Dobry do prezentacji relacji między zmiennymi</a:t>
          </a:r>
          <a:endParaRPr lang="pl-PL" sz="1200" kern="1200" dirty="0"/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 dirty="0"/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 dirty="0"/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Wykres radarowy</a:t>
          </a:r>
          <a:endParaRPr lang="pl-PL" sz="3400" kern="1200" dirty="0"/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Oceny cech</a:t>
          </a: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Per kategoria</a:t>
          </a: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Histogram / </a:t>
          </a:r>
          <a:r>
            <a:rPr lang="pl-PL" sz="3400" kern="1200" dirty="0" err="1"/>
            <a:t>Pareto</a:t>
          </a:r>
          <a:endParaRPr lang="pl-PL" sz="3400" kern="1200" dirty="0"/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Udział kategorii</a:t>
          </a: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Skala kategorii</a:t>
          </a: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Mapa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Geolokalizacja</a:t>
          </a:r>
          <a:endParaRPr lang="pl-PL" sz="1800" kern="1200" dirty="0"/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Dane w czasie</a:t>
          </a: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Kombi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Dane w czasie</a:t>
          </a: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Wielofunkcyjność</a:t>
          </a: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microsoft.com/office/2014/relationships/chartEx" Target="../charts/chartEx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63" y="699909"/>
            <a:ext cx="7442447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Zaawansowane wykorzystanie arkusza kalkulacyjnego do analizy danych logistycznych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416422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wizualizacji danych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giełdowy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2" y="6492874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23F04A2-E815-C97F-B7BD-5F29D0602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159682"/>
              </p:ext>
            </p:extLst>
          </p:nvPr>
        </p:nvGraphicFramePr>
        <p:xfrm>
          <a:off x="1608666" y="1654629"/>
          <a:ext cx="6495099" cy="431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1880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35AEAD3-7B55-A182-8D0E-1960825F20C3}"/>
              </a:ext>
            </a:extLst>
          </p:cNvPr>
          <p:cNvSpPr txBox="1"/>
          <p:nvPr/>
        </p:nvSpPr>
        <p:spPr>
          <a:xfrm>
            <a:off x="587322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wykres giełdowy</a:t>
            </a:r>
          </a:p>
        </p:txBody>
      </p:sp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50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8243" y="6488435"/>
            <a:ext cx="4580467" cy="28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radarowy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33" y="6469538"/>
            <a:ext cx="4580467" cy="2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B951DC3-7D14-8F59-C54B-C2387DC32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120525"/>
              </p:ext>
            </p:extLst>
          </p:nvPr>
        </p:nvGraphicFramePr>
        <p:xfrm>
          <a:off x="422823" y="1292578"/>
          <a:ext cx="8084591" cy="47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928811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1B8CE73-1A85-85F1-D3B1-8BC31942AE03}"/>
              </a:ext>
            </a:extLst>
          </p:cNvPr>
          <p:cNvSpPr txBox="1"/>
          <p:nvPr/>
        </p:nvSpPr>
        <p:spPr>
          <a:xfrm>
            <a:off x="622833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wykres radarowy</a:t>
            </a:r>
          </a:p>
        </p:txBody>
      </p:sp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8" y="6554103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597454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5DF28E6-88D4-01A6-344D-D5F0011AED72}"/>
              </a:ext>
            </a:extLst>
          </p:cNvPr>
          <p:cNvSpPr txBox="1"/>
          <p:nvPr/>
        </p:nvSpPr>
        <p:spPr>
          <a:xfrm>
            <a:off x="605078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Histogram</a:t>
            </a:r>
          </a:p>
        </p:txBody>
      </p:sp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Wykres Pareto</a:t>
            </a: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41" y="6492874"/>
            <a:ext cx="4580467" cy="315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74206360"/>
                  </p:ext>
                </p:extLst>
              </p:nvPr>
            </p:nvGraphicFramePr>
            <p:xfrm>
              <a:off x="1042989" y="1481668"/>
              <a:ext cx="9901236" cy="47619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89" y="1481668"/>
                <a:ext cx="9901236" cy="476197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F1356F37-A16F-CC5B-49EE-3A1749DE3DB1}"/>
              </a:ext>
            </a:extLst>
          </p:cNvPr>
          <p:cNvSpPr txBox="1"/>
          <p:nvPr/>
        </p:nvSpPr>
        <p:spPr>
          <a:xfrm>
            <a:off x="2471093" y="6196267"/>
            <a:ext cx="503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Pareto</a:t>
            </a:r>
          </a:p>
        </p:txBody>
      </p:sp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80" y="6492874"/>
            <a:ext cx="4580467" cy="240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903129"/>
                  </p:ext>
                </p:extLst>
              </p:nvPr>
            </p:nvGraphicFramePr>
            <p:xfrm>
              <a:off x="1339702" y="1350579"/>
              <a:ext cx="6814397" cy="41568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702" y="1350579"/>
                <a:ext cx="6814397" cy="415684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90010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4136D-2E1E-50D3-160B-F1C02236A9F9}"/>
              </a:ext>
            </a:extLst>
          </p:cNvPr>
          <p:cNvSpPr txBox="1"/>
          <p:nvPr/>
        </p:nvSpPr>
        <p:spPr>
          <a:xfrm>
            <a:off x="642938" y="570222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Mapa</a:t>
            </a:r>
          </a:p>
        </p:txBody>
      </p:sp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Wykresy kombi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34" y="6492874"/>
            <a:ext cx="4580467" cy="26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36D0CCA-D238-7399-3571-FE1B77FB5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84274"/>
              </p:ext>
            </p:extLst>
          </p:nvPr>
        </p:nvGraphicFramePr>
        <p:xfrm>
          <a:off x="1114425" y="1757364"/>
          <a:ext cx="6637003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248571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1C0F4B4-A0BC-EFEE-9739-85731F3BF179}"/>
              </a:ext>
            </a:extLst>
          </p:cNvPr>
          <p:cNvSpPr txBox="1"/>
          <p:nvPr/>
        </p:nvSpPr>
        <p:spPr>
          <a:xfrm>
            <a:off x="542934" y="5762296"/>
            <a:ext cx="763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Kombi -&gt; wybierz typ wykresu i zaznacz oś pomocniczą</a:t>
            </a:r>
          </a:p>
        </p:txBody>
      </p:sp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71938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98545" y="6451783"/>
            <a:ext cx="4819179" cy="31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– krok po kroku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782158"/>
              </p:ext>
            </p:extLst>
          </p:nvPr>
        </p:nvGraphicFramePr>
        <p:xfrm>
          <a:off x="1065319" y="1481668"/>
          <a:ext cx="10537795" cy="403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- zastosowanie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61941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Praktycznie nie ma dziedziny w której nie można by zastosować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dashbordów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celu udoskonalania procesów, oraz podejmowania słusznych decyzji biznesowych. Wizualizacja danych za pomocą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dashboardów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buduje świadomość pracowników na temat operacji praktycznie w każdym możliwym procesie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/>
          <a:lstStyle/>
          <a:p>
            <a:r>
              <a:rPr lang="pl-PL" sz="2200" kern="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ykresy i dashboardy są przejrzyste i skutecznie ułatwiają zrozumienie danych. Metody wizualizacji pomagają w analizie danych i w przekształcaniu ich w informacje i wiedzę na temat biznesu. Dzięki wizualizacji danych łatwiej jest podejmować decyzje biznesowe w oparciu o fakty, a nie tylko przeczucie</a:t>
            </a:r>
            <a:r>
              <a:rPr lang="pl-PL" sz="2200" kern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l-PL" sz="22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Graudina</a:t>
            </a:r>
            <a:r>
              <a:rPr lang="pl-PL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pl-PL" sz="22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Grundspenkis</a:t>
            </a:r>
            <a:r>
              <a:rPr lang="pl-PL" sz="2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2005).</a:t>
            </a:r>
          </a:p>
          <a:p>
            <a:endParaRPr lang="pl-PL" sz="2200" kern="0" dirty="0">
              <a:latin typeface="Calibri" panose="020F0502020204030204" pitchFamily="34" charset="0"/>
            </a:endParaRPr>
          </a:p>
          <a:p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Wszelkiego rodzaju wizualizacje danych pozwalają na lepsze ich zrozumienie. Wizualizacje pozwalają na zwrócenie uwagi na najważniejsze rzeczy, odchylenia, oraz trendy. Dodatkowo ukazanie danych na wykresach, mapach,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dashboardach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konwertują dane na informacje, co może skutkować przybliżeniem się do wiedzy potrzebnej do podejmowania decyzji biznesowych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Hansoti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2010).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Wizualizacja danych to wiedza</a:t>
            </a:r>
          </a:p>
          <a:p>
            <a:r>
              <a:rPr lang="pl-PL" sz="2000" dirty="0"/>
              <a:t>Wizualizacja danych i </a:t>
            </a:r>
            <a:r>
              <a:rPr lang="pl-PL" sz="2000" dirty="0" err="1"/>
              <a:t>dashborady</a:t>
            </a:r>
            <a:r>
              <a:rPr lang="pl-PL" sz="2000" dirty="0"/>
              <a:t> budują świadomość managerską</a:t>
            </a:r>
          </a:p>
          <a:p>
            <a:r>
              <a:rPr lang="pl-PL" sz="2000" dirty="0"/>
              <a:t>Analiza danych wspiera podejmowanie decyzji biznesowych</a:t>
            </a:r>
          </a:p>
          <a:p>
            <a:r>
              <a:rPr lang="pl-PL" sz="2000" dirty="0"/>
              <a:t>Jest wiele form wykresów, należy wiedzieć które stosować do jakich danych</a:t>
            </a:r>
          </a:p>
          <a:p>
            <a:r>
              <a:rPr lang="pl-PL" sz="2000" dirty="0"/>
              <a:t>Wykorzystując analizy można zbudować przewagę konkurencyjną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 - narzędzia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59627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Same metody wizualizacji danych rozwijają się wraz z rozwojem technologii a głównie narzędzi BI. To właśnie rozwój BI spopularyzował Dashboardy, które pozwalają użytkownikom analizowanie oraz monitorowanie danych w czasie rzeczywistym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Tezel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et. al., 2009).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88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7222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grupowany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14" y="6492874"/>
            <a:ext cx="4580467" cy="29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773625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64A2583-8C37-1D0A-D796-67A0CBC71395}"/>
              </a:ext>
            </a:extLst>
          </p:cNvPr>
          <p:cNvSpPr txBox="1"/>
          <p:nvPr/>
        </p:nvSpPr>
        <p:spPr>
          <a:xfrm>
            <a:off x="1235722" y="6042168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kolumnowy grupowany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2E0EBD4-D64A-40FC-87EC-A611155AC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19133"/>
              </p:ext>
            </p:extLst>
          </p:nvPr>
        </p:nvGraphicFramePr>
        <p:xfrm>
          <a:off x="815009" y="1636909"/>
          <a:ext cx="7288755" cy="387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skumulowany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6473414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99730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84ABA0C-D30D-FA6D-2C07-24C53F73685B}"/>
              </a:ext>
            </a:extLst>
          </p:cNvPr>
          <p:cNvSpPr txBox="1"/>
          <p:nvPr/>
        </p:nvSpPr>
        <p:spPr>
          <a:xfrm>
            <a:off x="534057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kolumnowy skumulowany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4B51895-6C7B-4922-A9A8-355BFD043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547493"/>
              </p:ext>
            </p:extLst>
          </p:nvPr>
        </p:nvGraphicFramePr>
        <p:xfrm>
          <a:off x="1023456" y="1619075"/>
          <a:ext cx="6719269" cy="397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kołowy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66" y="6492874"/>
            <a:ext cx="4580467" cy="25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72869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416E86C-CAB0-5F5B-C0F8-A858B0061B67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kołowy (2D)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61B5153-7403-48F7-AB52-07F4E40C9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69744"/>
              </p:ext>
            </p:extLst>
          </p:nvPr>
        </p:nvGraphicFramePr>
        <p:xfrm>
          <a:off x="1774879" y="923397"/>
          <a:ext cx="5219533" cy="45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liniowy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573342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85E355F-3CCE-7514-CED6-8340F20DC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246712"/>
              </p:ext>
            </p:extLst>
          </p:nvPr>
        </p:nvGraphicFramePr>
        <p:xfrm>
          <a:off x="385895" y="1481668"/>
          <a:ext cx="7860484" cy="436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66449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A8CDEF8-0A4C-74EC-4533-9F2513ECA283}"/>
              </a:ext>
            </a:extLst>
          </p:cNvPr>
          <p:cNvSpPr txBox="1"/>
          <p:nvPr/>
        </p:nvSpPr>
        <p:spPr>
          <a:xfrm>
            <a:off x="711803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liniowy -&gt; + -&gt; Linia trendu -&gt; wyświetl opcje -&gt; wyświetl równanie na wykresie</a:t>
            </a:r>
          </a:p>
        </p:txBody>
      </p:sp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E890B-273D-4F6A-A10D-54ADBD67469F}"/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1073</Words>
  <Application>Microsoft Office PowerPoint</Application>
  <PresentationFormat>Panoramiczny</PresentationFormat>
  <Paragraphs>209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Zaawansowane wykorzystanie arkusza kalkulacyjnego do analizy danych logistycznych</vt:lpstr>
      <vt:lpstr>Wizualizacja danych</vt:lpstr>
      <vt:lpstr>Wizualizacja danych</vt:lpstr>
      <vt:lpstr>Wizualizacja danych - narzędzia</vt:lpstr>
      <vt:lpstr>Wykresy</vt:lpstr>
      <vt:lpstr>Wykres kolumnowy grupowany  </vt:lpstr>
      <vt:lpstr>Wykres kolumnowy skumulowany </vt:lpstr>
      <vt:lpstr>Wykres kołowy </vt:lpstr>
      <vt:lpstr>Wykres liniowy</vt:lpstr>
      <vt:lpstr>Wykres giełdowy</vt:lpstr>
      <vt:lpstr>Wykresy</vt:lpstr>
      <vt:lpstr>Wykres radarowy</vt:lpstr>
      <vt:lpstr>Histogram</vt:lpstr>
      <vt:lpstr>Wykres Pareto</vt:lpstr>
      <vt:lpstr>Mapa</vt:lpstr>
      <vt:lpstr>Wykresy kombi</vt:lpstr>
      <vt:lpstr>Dashboard</vt:lpstr>
      <vt:lpstr>Dashboard – krok po kroku</vt:lpstr>
      <vt:lpstr>Dashboard - zastosowanie</vt:lpstr>
      <vt:lpstr>Dashboard</vt:lpstr>
      <vt:lpstr>Summary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32</cp:revision>
  <dcterms:created xsi:type="dcterms:W3CDTF">2023-07-06T12:09:08Z</dcterms:created>
  <dcterms:modified xsi:type="dcterms:W3CDTF">2023-11-14T08:00:32Z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