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7" r:id="rId8"/>
    <p:sldId id="261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2" r:id="rId22"/>
    <p:sldId id="280" r:id="rId23"/>
    <p:sldId id="281" r:id="rId24"/>
    <p:sldId id="284" r:id="rId25"/>
    <p:sldId id="29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66" r:id="rId39"/>
    <p:sldId id="263" r:id="rId4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22B14C"/>
    <a:srgbClr val="ECF6F7"/>
    <a:srgbClr val="4472C4"/>
    <a:srgbClr val="000000"/>
    <a:srgbClr val="B342D9"/>
    <a:srgbClr val="870D88"/>
    <a:srgbClr val="8B8B8B"/>
    <a:srgbClr val="A6C6E0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5" d="100"/>
          <a:sy n="75" d="100"/>
        </p:scale>
        <p:origin x="89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241395-6864-4C02-ACBC-3B8001E4061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7BF57A-11CD-40AC-A094-43B64E6370A5}">
      <dgm:prSet phldrT="[Tekst]"/>
      <dgm:spPr/>
      <dgm:t>
        <a:bodyPr/>
        <a:lstStyle/>
        <a:p>
          <a:r>
            <a:rPr lang="pl-PL" dirty="0"/>
            <a:t>wewnętrzne przygotowania przedsiębiorstwa</a:t>
          </a:r>
        </a:p>
      </dgm:t>
    </dgm:pt>
    <dgm:pt modelId="{954B1D18-2016-4775-89ED-FE998A2ED46D}" type="parTrans" cxnId="{A7E0E796-AC9E-4E9F-B42D-007DDFF587B0}">
      <dgm:prSet/>
      <dgm:spPr/>
      <dgm:t>
        <a:bodyPr/>
        <a:lstStyle/>
        <a:p>
          <a:endParaRPr lang="pl-PL"/>
        </a:p>
      </dgm:t>
    </dgm:pt>
    <dgm:pt modelId="{822651B6-3570-437B-A9D5-EAB8FC926007}" type="sibTrans" cxnId="{A7E0E796-AC9E-4E9F-B42D-007DDFF587B0}">
      <dgm:prSet/>
      <dgm:spPr/>
      <dgm:t>
        <a:bodyPr/>
        <a:lstStyle/>
        <a:p>
          <a:endParaRPr lang="pl-PL"/>
        </a:p>
      </dgm:t>
    </dgm:pt>
    <dgm:pt modelId="{7B5D7F30-CA0B-4FF8-8C83-166D2713AE0C}">
      <dgm:prSet phldrT="[Tekst]"/>
      <dgm:spPr/>
      <dgm:t>
        <a:bodyPr/>
        <a:lstStyle/>
        <a:p>
          <a:r>
            <a:rPr lang="pl-PL" b="1" dirty="0"/>
            <a:t>zaproszenie firm zewnętrznych</a:t>
          </a:r>
          <a:r>
            <a:rPr lang="pl-PL" dirty="0"/>
            <a:t> </a:t>
          </a:r>
        </a:p>
      </dgm:t>
    </dgm:pt>
    <dgm:pt modelId="{938FAB7A-4B21-4B0E-909D-5E841D910605}" type="parTrans" cxnId="{0E48215C-21DC-4767-9BC0-12F16FD4EF01}">
      <dgm:prSet/>
      <dgm:spPr/>
      <dgm:t>
        <a:bodyPr/>
        <a:lstStyle/>
        <a:p>
          <a:endParaRPr lang="pl-PL"/>
        </a:p>
      </dgm:t>
    </dgm:pt>
    <dgm:pt modelId="{97F87DEA-45C3-42AD-85E2-29EC9F9DA5DE}" type="sibTrans" cxnId="{0E48215C-21DC-4767-9BC0-12F16FD4EF01}">
      <dgm:prSet/>
      <dgm:spPr/>
      <dgm:t>
        <a:bodyPr/>
        <a:lstStyle/>
        <a:p>
          <a:endParaRPr lang="pl-PL"/>
        </a:p>
      </dgm:t>
    </dgm:pt>
    <dgm:pt modelId="{E52BACBA-32B8-4A5B-81E4-67EBAE864340}">
      <dgm:prSet phldrT="[Tekst]"/>
      <dgm:spPr/>
      <dgm:t>
        <a:bodyPr/>
        <a:lstStyle/>
        <a:p>
          <a:r>
            <a:rPr lang="pl-PL" dirty="0"/>
            <a:t>implementacja</a:t>
          </a:r>
        </a:p>
      </dgm:t>
    </dgm:pt>
    <dgm:pt modelId="{79539773-E715-49C7-8155-4BA9C9B65400}" type="parTrans" cxnId="{F9F4DC48-215C-4916-9856-00EC70221806}">
      <dgm:prSet/>
      <dgm:spPr/>
      <dgm:t>
        <a:bodyPr/>
        <a:lstStyle/>
        <a:p>
          <a:endParaRPr lang="pl-PL"/>
        </a:p>
      </dgm:t>
    </dgm:pt>
    <dgm:pt modelId="{1AE2BF8A-50F5-4200-BFAE-786B8B573192}" type="sibTrans" cxnId="{F9F4DC48-215C-4916-9856-00EC70221806}">
      <dgm:prSet/>
      <dgm:spPr/>
      <dgm:t>
        <a:bodyPr/>
        <a:lstStyle/>
        <a:p>
          <a:endParaRPr lang="pl-PL"/>
        </a:p>
      </dgm:t>
    </dgm:pt>
    <dgm:pt modelId="{92FE67B7-2A7B-40C4-B190-4C2FED453667}" type="pres">
      <dgm:prSet presAssocID="{45241395-6864-4C02-ACBC-3B8001E40610}" presName="CompostProcess" presStyleCnt="0">
        <dgm:presLayoutVars>
          <dgm:dir/>
          <dgm:resizeHandles val="exact"/>
        </dgm:presLayoutVars>
      </dgm:prSet>
      <dgm:spPr/>
    </dgm:pt>
    <dgm:pt modelId="{CF2F278B-286E-4143-925D-290720B5E4E1}" type="pres">
      <dgm:prSet presAssocID="{45241395-6864-4C02-ACBC-3B8001E40610}" presName="arrow" presStyleLbl="bgShp" presStyleIdx="0" presStyleCnt="1"/>
      <dgm:spPr/>
    </dgm:pt>
    <dgm:pt modelId="{99E8DA77-C4DE-4400-A86C-D75B7346DF9E}" type="pres">
      <dgm:prSet presAssocID="{45241395-6864-4C02-ACBC-3B8001E40610}" presName="linearProcess" presStyleCnt="0"/>
      <dgm:spPr/>
    </dgm:pt>
    <dgm:pt modelId="{699C704E-8947-4D15-8C5F-F266209D74BD}" type="pres">
      <dgm:prSet presAssocID="{457BF57A-11CD-40AC-A094-43B64E6370A5}" presName="textNode" presStyleLbl="node1" presStyleIdx="0" presStyleCnt="3">
        <dgm:presLayoutVars>
          <dgm:bulletEnabled val="1"/>
        </dgm:presLayoutVars>
      </dgm:prSet>
      <dgm:spPr/>
    </dgm:pt>
    <dgm:pt modelId="{90E4514D-FEC0-45FF-8669-BBBF71C6D25D}" type="pres">
      <dgm:prSet presAssocID="{822651B6-3570-437B-A9D5-EAB8FC926007}" presName="sibTrans" presStyleCnt="0"/>
      <dgm:spPr/>
    </dgm:pt>
    <dgm:pt modelId="{85DA56F2-FF8E-4311-B9F0-BFE5E42087A1}" type="pres">
      <dgm:prSet presAssocID="{7B5D7F30-CA0B-4FF8-8C83-166D2713AE0C}" presName="textNode" presStyleLbl="node1" presStyleIdx="1" presStyleCnt="3">
        <dgm:presLayoutVars>
          <dgm:bulletEnabled val="1"/>
        </dgm:presLayoutVars>
      </dgm:prSet>
      <dgm:spPr/>
    </dgm:pt>
    <dgm:pt modelId="{C8F7348A-9C0D-476E-B928-72DBCC14AC74}" type="pres">
      <dgm:prSet presAssocID="{97F87DEA-45C3-42AD-85E2-29EC9F9DA5DE}" presName="sibTrans" presStyleCnt="0"/>
      <dgm:spPr/>
    </dgm:pt>
    <dgm:pt modelId="{9D2FADA7-EC0B-4BF4-940C-B423E1C01719}" type="pres">
      <dgm:prSet presAssocID="{E52BACBA-32B8-4A5B-81E4-67EBAE86434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E90D233-D626-447A-A4E0-7939FB73BBA5}" type="presOf" srcId="{457BF57A-11CD-40AC-A094-43B64E6370A5}" destId="{699C704E-8947-4D15-8C5F-F266209D74BD}" srcOrd="0" destOrd="0" presId="urn:microsoft.com/office/officeart/2005/8/layout/hProcess9"/>
    <dgm:cxn modelId="{0E48215C-21DC-4767-9BC0-12F16FD4EF01}" srcId="{45241395-6864-4C02-ACBC-3B8001E40610}" destId="{7B5D7F30-CA0B-4FF8-8C83-166D2713AE0C}" srcOrd="1" destOrd="0" parTransId="{938FAB7A-4B21-4B0E-909D-5E841D910605}" sibTransId="{97F87DEA-45C3-42AD-85E2-29EC9F9DA5DE}"/>
    <dgm:cxn modelId="{9283BE67-0BBA-4184-88DF-AB57B74D7AC4}" type="presOf" srcId="{E52BACBA-32B8-4A5B-81E4-67EBAE864340}" destId="{9D2FADA7-EC0B-4BF4-940C-B423E1C01719}" srcOrd="0" destOrd="0" presId="urn:microsoft.com/office/officeart/2005/8/layout/hProcess9"/>
    <dgm:cxn modelId="{F9F4DC48-215C-4916-9856-00EC70221806}" srcId="{45241395-6864-4C02-ACBC-3B8001E40610}" destId="{E52BACBA-32B8-4A5B-81E4-67EBAE864340}" srcOrd="2" destOrd="0" parTransId="{79539773-E715-49C7-8155-4BA9C9B65400}" sibTransId="{1AE2BF8A-50F5-4200-BFAE-786B8B573192}"/>
    <dgm:cxn modelId="{3ED53C79-FD8A-4CE1-89F7-9D4E2489E51A}" type="presOf" srcId="{45241395-6864-4C02-ACBC-3B8001E40610}" destId="{92FE67B7-2A7B-40C4-B190-4C2FED453667}" srcOrd="0" destOrd="0" presId="urn:microsoft.com/office/officeart/2005/8/layout/hProcess9"/>
    <dgm:cxn modelId="{A7E0E796-AC9E-4E9F-B42D-007DDFF587B0}" srcId="{45241395-6864-4C02-ACBC-3B8001E40610}" destId="{457BF57A-11CD-40AC-A094-43B64E6370A5}" srcOrd="0" destOrd="0" parTransId="{954B1D18-2016-4775-89ED-FE998A2ED46D}" sibTransId="{822651B6-3570-437B-A9D5-EAB8FC926007}"/>
    <dgm:cxn modelId="{41F1259E-B0A5-418B-87A9-E37851AE86C4}" type="presOf" srcId="{7B5D7F30-CA0B-4FF8-8C83-166D2713AE0C}" destId="{85DA56F2-FF8E-4311-B9F0-BFE5E42087A1}" srcOrd="0" destOrd="0" presId="urn:microsoft.com/office/officeart/2005/8/layout/hProcess9"/>
    <dgm:cxn modelId="{065E9353-0FAA-4629-8A5B-66C91A45B930}" type="presParOf" srcId="{92FE67B7-2A7B-40C4-B190-4C2FED453667}" destId="{CF2F278B-286E-4143-925D-290720B5E4E1}" srcOrd="0" destOrd="0" presId="urn:microsoft.com/office/officeart/2005/8/layout/hProcess9"/>
    <dgm:cxn modelId="{27791215-9AFB-4A28-A73D-7D5BA8AA88DB}" type="presParOf" srcId="{92FE67B7-2A7B-40C4-B190-4C2FED453667}" destId="{99E8DA77-C4DE-4400-A86C-D75B7346DF9E}" srcOrd="1" destOrd="0" presId="urn:microsoft.com/office/officeart/2005/8/layout/hProcess9"/>
    <dgm:cxn modelId="{EB286B17-01A0-47A4-92FA-CE23E44D62CD}" type="presParOf" srcId="{99E8DA77-C4DE-4400-A86C-D75B7346DF9E}" destId="{699C704E-8947-4D15-8C5F-F266209D74BD}" srcOrd="0" destOrd="0" presId="urn:microsoft.com/office/officeart/2005/8/layout/hProcess9"/>
    <dgm:cxn modelId="{6A46506B-4EE3-4989-8883-5108D7277B18}" type="presParOf" srcId="{99E8DA77-C4DE-4400-A86C-D75B7346DF9E}" destId="{90E4514D-FEC0-45FF-8669-BBBF71C6D25D}" srcOrd="1" destOrd="0" presId="urn:microsoft.com/office/officeart/2005/8/layout/hProcess9"/>
    <dgm:cxn modelId="{0DF0E661-B991-4859-B305-9768D096F9A2}" type="presParOf" srcId="{99E8DA77-C4DE-4400-A86C-D75B7346DF9E}" destId="{85DA56F2-FF8E-4311-B9F0-BFE5E42087A1}" srcOrd="2" destOrd="0" presId="urn:microsoft.com/office/officeart/2005/8/layout/hProcess9"/>
    <dgm:cxn modelId="{F3457FB0-CC20-49E0-9E31-39818E8FA176}" type="presParOf" srcId="{99E8DA77-C4DE-4400-A86C-D75B7346DF9E}" destId="{C8F7348A-9C0D-476E-B928-72DBCC14AC74}" srcOrd="3" destOrd="0" presId="urn:microsoft.com/office/officeart/2005/8/layout/hProcess9"/>
    <dgm:cxn modelId="{9C32C5BF-F8D5-494D-9901-4C0C7A52E583}" type="presParOf" srcId="{99E8DA77-C4DE-4400-A86C-D75B7346DF9E}" destId="{9D2FADA7-EC0B-4BF4-940C-B423E1C017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F278B-286E-4143-925D-290720B5E4E1}">
      <dsp:nvSpPr>
        <dsp:cNvPr id="0" name=""/>
        <dsp:cNvSpPr/>
      </dsp:nvSpPr>
      <dsp:spPr>
        <a:xfrm>
          <a:off x="788669" y="0"/>
          <a:ext cx="8938260" cy="30138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C704E-8947-4D15-8C5F-F266209D74BD}">
      <dsp:nvSpPr>
        <dsp:cNvPr id="0" name=""/>
        <dsp:cNvSpPr/>
      </dsp:nvSpPr>
      <dsp:spPr>
        <a:xfrm>
          <a:off x="356339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wewnętrzne przygotowania przedsiębiorstwa</a:t>
          </a:r>
        </a:p>
      </dsp:txBody>
      <dsp:txXfrm>
        <a:off x="415189" y="963010"/>
        <a:ext cx="3036980" cy="1087847"/>
      </dsp:txXfrm>
    </dsp:sp>
    <dsp:sp modelId="{85DA56F2-FF8E-4311-B9F0-BFE5E42087A1}">
      <dsp:nvSpPr>
        <dsp:cNvPr id="0" name=""/>
        <dsp:cNvSpPr/>
      </dsp:nvSpPr>
      <dsp:spPr>
        <a:xfrm>
          <a:off x="368046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zaproszenie firm zewnętrznych</a:t>
          </a:r>
          <a:r>
            <a:rPr lang="pl-PL" sz="2100" kern="1200" dirty="0"/>
            <a:t> </a:t>
          </a:r>
        </a:p>
      </dsp:txBody>
      <dsp:txXfrm>
        <a:off x="3739310" y="963010"/>
        <a:ext cx="3036980" cy="1087847"/>
      </dsp:txXfrm>
    </dsp:sp>
    <dsp:sp modelId="{9D2FADA7-EC0B-4BF4-940C-B423E1C01719}">
      <dsp:nvSpPr>
        <dsp:cNvPr id="0" name=""/>
        <dsp:cNvSpPr/>
      </dsp:nvSpPr>
      <dsp:spPr>
        <a:xfrm>
          <a:off x="7004580" y="904160"/>
          <a:ext cx="3154680" cy="12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implementacja</a:t>
          </a:r>
        </a:p>
      </dsp:txBody>
      <dsp:txXfrm>
        <a:off x="7063430" y="963010"/>
        <a:ext cx="3036980" cy="108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EAC845-C19C-FDB5-BEE0-A0529C658EDA}"/>
              </a:ext>
            </a:extLst>
          </p:cNvPr>
          <p:cNvSpPr txBox="1"/>
          <p:nvPr userDrawn="1"/>
        </p:nvSpPr>
        <p:spPr>
          <a:xfrm>
            <a:off x="7122458" y="6219718"/>
            <a:ext cx="423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9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CCDF71-302F-FF6C-B289-5E714C3CF5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799" y="6219718"/>
            <a:ext cx="703925" cy="602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Numer projektu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16460" y="3193196"/>
            <a:ext cx="5263955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 </a:t>
            </a:r>
            <a:b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555333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DDA22A4-7957-51B2-87FC-5594A67BF07E}"/>
              </a:ext>
            </a:extLst>
          </p:cNvPr>
          <p:cNvSpPr txBox="1">
            <a:spLocks/>
          </p:cNvSpPr>
          <p:nvPr/>
        </p:nvSpPr>
        <p:spPr>
          <a:xfrm>
            <a:off x="5532288" y="1261884"/>
            <a:ext cx="5432301" cy="1752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600" dirty="0"/>
              <a:t>Zaawansowane zastosowanie arkusza kalkulacyjnego </a:t>
            </a:r>
            <a:br>
              <a:rPr lang="pl-PL" sz="3600" dirty="0"/>
            </a:br>
            <a:r>
              <a:rPr lang="pl-PL" sz="3600" dirty="0"/>
              <a:t>do analizy danych logistycznych  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621452" y="6180702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3: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Podstawowe rodzaje outsourcingu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34EACE8-F466-EF20-3D5F-B099B6E27192}"/>
              </a:ext>
            </a:extLst>
          </p:cNvPr>
          <p:cNvSpPr txBox="1">
            <a:spLocks/>
          </p:cNvSpPr>
          <p:nvPr/>
        </p:nvSpPr>
        <p:spPr>
          <a:xfrm>
            <a:off x="688986" y="6492499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6F31274-6DB6-49DB-BECE-E84863E25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568593"/>
              </p:ext>
            </p:extLst>
          </p:nvPr>
        </p:nvGraphicFramePr>
        <p:xfrm>
          <a:off x="1608665" y="1499619"/>
          <a:ext cx="8897969" cy="468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1468">
                  <a:extLst>
                    <a:ext uri="{9D8B030D-6E8A-4147-A177-3AD203B41FA5}">
                      <a16:colId xmlns:a16="http://schemas.microsoft.com/office/drawing/2014/main" val="633103396"/>
                    </a:ext>
                  </a:extLst>
                </a:gridCol>
                <a:gridCol w="6536501">
                  <a:extLst>
                    <a:ext uri="{9D8B030D-6E8A-4147-A177-3AD203B41FA5}">
                      <a16:colId xmlns:a16="http://schemas.microsoft.com/office/drawing/2014/main" val="3394940608"/>
                    </a:ext>
                  </a:extLst>
                </a:gridCol>
              </a:tblGrid>
              <a:tr h="164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Kryterium podziału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Rodzaje outsourcingu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extLst>
                  <a:ext uri="{0D108BD9-81ED-4DB2-BD59-A6C34878D82A}">
                    <a16:rowId xmlns:a16="http://schemas.microsoft.com/office/drawing/2014/main" val="3594161288"/>
                  </a:ext>
                </a:extLst>
              </a:tr>
              <a:tr h="54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Rodzaj wydzielanych funkcji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funkcji pomocniczych,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funkcji kierowniczych,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funkcji podstawowych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482431497"/>
                  </a:ext>
                </a:extLst>
              </a:tr>
              <a:tr h="54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Rodzaj wydzielanej działalności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działalności ubocznej,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działalności pomocniczej,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działalności zasadniczej.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3574148287"/>
                  </a:ext>
                </a:extLst>
              </a:tr>
              <a:tr h="7377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Rodzaj outsourcingu wg funkcji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usług informatycznych,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usług finansowych,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logistyki,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zasobów ludzkich i inne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4106556615"/>
                  </a:ext>
                </a:extLst>
              </a:tr>
              <a:tr h="54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Złożoność wydzielanych funkcji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pojedynczych funkcji,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procesów (BPO),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obszarów funkcjonalnych.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738251024"/>
                  </a:ext>
                </a:extLst>
              </a:tr>
              <a:tr h="54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Cel wydzielenia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naprawczy,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dostosowawczy,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rozwojowy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3103509329"/>
                  </a:ext>
                </a:extLst>
              </a:tr>
              <a:tr h="357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Trwałość wydzielenia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strategiczny,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>
                          <a:effectLst/>
                        </a:rPr>
                        <a:t>outsourcing taktyczny.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2251011688"/>
                  </a:ext>
                </a:extLst>
              </a:tr>
              <a:tr h="546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Miejsce wykonywania usługi outsourcingowej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 dirty="0">
                          <a:effectLst/>
                        </a:rPr>
                        <a:t>usługi świadczone centralnie,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 dirty="0">
                          <a:effectLst/>
                        </a:rPr>
                        <a:t>usługi świadczone lokalnie.</a:t>
                      </a:r>
                      <a:endParaRPr lang="pl-PL" sz="9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2169152632"/>
                  </a:ext>
                </a:extLst>
              </a:tr>
              <a:tr h="3572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900" kern="100">
                          <a:effectLst/>
                        </a:rPr>
                        <a:t>Zakres wydzielenia</a:t>
                      </a:r>
                      <a:endParaRPr lang="pl-PL" sz="9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 dirty="0">
                          <a:effectLst/>
                        </a:rPr>
                        <a:t>outsourcing całkowity,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Clr>
                          <a:srgbClr val="1065AB"/>
                        </a:buClr>
                        <a:buFont typeface="Wingdings" panose="05000000000000000000" pitchFamily="2" charset="2"/>
                        <a:buChar char=""/>
                      </a:pPr>
                      <a:r>
                        <a:rPr lang="pl-PL" sz="900" kern="100" dirty="0">
                          <a:effectLst/>
                        </a:rPr>
                        <a:t>outsourcing częściowy (selektywny).</a:t>
                      </a:r>
                      <a:endParaRPr lang="pl-PL" sz="9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73" marR="52073" marT="0" marB="0"/>
                </a:tc>
                <a:extLst>
                  <a:ext uri="{0D108BD9-81ED-4DB2-BD59-A6C34878D82A}">
                    <a16:rowId xmlns:a16="http://schemas.microsoft.com/office/drawing/2014/main" val="348051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4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bezpośrednie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prawne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poczucie bezpieczeństwa wynikające ze stałej kooperacji z firmą zewnętrzną;</a:t>
            </a:r>
          </a:p>
          <a:p>
            <a:pPr lvl="2" algn="just"/>
            <a:r>
              <a:rPr lang="pl-PL" dirty="0"/>
              <a:t>podzielenie ryzyka między przedsiębiorstwo usługowe i macierzyste;</a:t>
            </a:r>
          </a:p>
          <a:p>
            <a:pPr lvl="2" algn="just"/>
            <a:r>
              <a:rPr lang="pl-PL" dirty="0"/>
              <a:t>transfer odpowiedzialności za wykonanie usług na dostawcę;</a:t>
            </a:r>
            <a:endParaRPr lang="en-US" dirty="0"/>
          </a:p>
          <a:p>
            <a:pPr lvl="1"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motywacyjne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większe nastawienie rynkowe kadry zarządzającej oraz pracowników;</a:t>
            </a:r>
          </a:p>
          <a:p>
            <a:pPr lvl="2" algn="just"/>
            <a:r>
              <a:rPr lang="pl-PL" dirty="0"/>
              <a:t>wzrost zadowolenia oraz komfortu psychicznego w zarządzaniu organizacją;</a:t>
            </a:r>
          </a:p>
          <a:p>
            <a:pPr lvl="2" algn="just"/>
            <a:r>
              <a:rPr lang="pl-PL" dirty="0"/>
              <a:t>zwiększenie motywacji kierownictwa oraz zatrudnionych;</a:t>
            </a:r>
          </a:p>
          <a:p>
            <a:pPr lvl="1"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techniczno-technologiczne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nawiązanie współpracy z firmami partnerskimi mającymi odpowiednie kwalifikacje potwierdzonymi certyfikatami;</a:t>
            </a:r>
          </a:p>
          <a:p>
            <a:pPr lvl="2" algn="just"/>
            <a:r>
              <a:rPr lang="pl-PL" dirty="0"/>
              <a:t>wzrost poziomu wykorzystania zasobów przedsiębiorstwa;</a:t>
            </a:r>
          </a:p>
          <a:p>
            <a:pPr lvl="2" algn="just"/>
            <a:r>
              <a:rPr lang="pl-PL" dirty="0"/>
              <a:t>dostępność zewnętrznych zasobów technologicznych (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);</a:t>
            </a:r>
          </a:p>
          <a:p>
            <a:pPr lvl="2" algn="just"/>
            <a:r>
              <a:rPr lang="pl-PL" dirty="0"/>
              <a:t>polepszenie się parametrów wykonania powierzonych firmie zewnętrznej sfer funkcjonowania (ich realizacji, kosztów, nakładu zasobów, jakości, czasu, </a:t>
            </a:r>
            <a:r>
              <a:rPr lang="pl-PL" dirty="0" err="1"/>
              <a:t>itd</a:t>
            </a:r>
            <a:r>
              <a:rPr lang="en-US" dirty="0"/>
              <a:t>.)</a:t>
            </a:r>
            <a:r>
              <a:rPr lang="pl-PL" dirty="0"/>
              <a:t>;</a:t>
            </a:r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DD453B5-F983-A1EA-7D4C-D5BF25D13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505A1F3C-B1DE-4973-462D-483C8188C74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23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bezpośrednie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organizacyjno-kadrowe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symplifikacja struktury organizacyjnej i obowiązujących w przedsiębiorstwie procedur organizacyjnych;</a:t>
            </a:r>
          </a:p>
          <a:p>
            <a:pPr lvl="2" algn="just"/>
            <a:r>
              <a:rPr lang="pl-PL" dirty="0"/>
              <a:t>szybszy przepływ informacji oraz lepsza komunikacja w organizacji;</a:t>
            </a:r>
          </a:p>
          <a:p>
            <a:pPr lvl="2" algn="just"/>
            <a:r>
              <a:rPr lang="pl-PL" dirty="0"/>
              <a:t>uwolnienie wewnętrznych zasobów oraz oszczędność czasu kierownictwa, które można przeznaczyć na rozwój kluczowej działalności;</a:t>
            </a:r>
          </a:p>
          <a:p>
            <a:pPr lvl="2" algn="just"/>
            <a:r>
              <a:rPr lang="pl-PL" dirty="0"/>
              <a:t>redukcja potrzeby angażowania własnych pracowników do wykonania niektórych zadań;</a:t>
            </a:r>
            <a:endParaRPr lang="en-US" dirty="0"/>
          </a:p>
          <a:p>
            <a:pPr lvl="1"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ekonomiczno-finansowe</a:t>
            </a:r>
            <a:r>
              <a:rPr lang="pl-PL" dirty="0"/>
              <a:t>:</a:t>
            </a:r>
            <a:endParaRPr lang="en-US" dirty="0"/>
          </a:p>
          <a:p>
            <a:pPr lvl="2" algn="just"/>
            <a:r>
              <a:rPr lang="pl-PL" dirty="0"/>
              <a:t>zwiększenie dyscypliny finansowej oraz wzrost kontroli kosztów i przychodów;</a:t>
            </a:r>
          </a:p>
          <a:p>
            <a:pPr lvl="2" algn="just"/>
            <a:r>
              <a:rPr lang="pl-PL" dirty="0"/>
              <a:t>minimalizacja nakładów finansowych realizacji zadań (przede wszystkim poprzez zmniejszenie zatrudnienia oraz innych zasobów potrzebnych do ich wykonania);</a:t>
            </a:r>
          </a:p>
          <a:p>
            <a:pPr lvl="2" algn="just"/>
            <a:r>
              <a:rPr lang="pl-PL" dirty="0"/>
              <a:t>lepsza struktura wydatków firmy;</a:t>
            </a:r>
          </a:p>
          <a:p>
            <a:pPr lvl="2" algn="just"/>
            <a:r>
              <a:rPr lang="pl-PL" dirty="0"/>
              <a:t>przekształcenie kosztów stałych w zmienne dzięki zapłacie wyłącznie za zrealizowaną usługę przez firmę zewnętrzną, bez potrzeby ponoszenia stałych kosztów na jej realizację;</a:t>
            </a:r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F6B2291-583B-BC1E-34D3-2E854D30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8D29A1E3-11E4-B9E4-68D2-89E35BE57762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692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Korzyści</a:t>
            </a:r>
            <a:r>
              <a:rPr lang="en-US" dirty="0"/>
              <a:t> </a:t>
            </a:r>
            <a:r>
              <a:rPr lang="en-US" dirty="0" err="1"/>
              <a:t>bezpośrednie</a:t>
            </a:r>
            <a:r>
              <a:rPr lang="pl-PL" dirty="0"/>
              <a:t>:</a:t>
            </a:r>
            <a:endParaRPr lang="en-US" dirty="0"/>
          </a:p>
          <a:p>
            <a:pPr lvl="1" algn="just"/>
            <a:r>
              <a:rPr lang="pl-PL" dirty="0"/>
              <a:t>Korzyści operacyjne:</a:t>
            </a:r>
            <a:endParaRPr lang="en-US" dirty="0"/>
          </a:p>
          <a:p>
            <a:pPr lvl="2" algn="just"/>
            <a:r>
              <a:rPr lang="pl-PL" dirty="0"/>
              <a:t>poprawa jakości oraz efektywności wykonania procesów operacyjnych w firmie;</a:t>
            </a:r>
          </a:p>
          <a:p>
            <a:pPr lvl="2" algn="just"/>
            <a:r>
              <a:rPr lang="pl-PL" dirty="0"/>
              <a:t>zredukowanie problemów operacyjnych;</a:t>
            </a:r>
            <a:endParaRPr lang="en-US" dirty="0"/>
          </a:p>
          <a:p>
            <a:pPr lvl="1" algn="just"/>
            <a:r>
              <a:rPr lang="pl-PL" dirty="0"/>
              <a:t>Korzyści strategiczne:</a:t>
            </a:r>
            <a:endParaRPr lang="en-US" dirty="0"/>
          </a:p>
          <a:p>
            <a:pPr lvl="2" algn="just"/>
            <a:r>
              <a:rPr lang="pl-PL" dirty="0"/>
              <a:t>wzrost strategicznej elastyczności działalności;</a:t>
            </a:r>
          </a:p>
          <a:p>
            <a:pPr lvl="2" algn="just"/>
            <a:r>
              <a:rPr lang="pl-PL" dirty="0"/>
              <a:t>rozwój pewnych obszarów organizacji bez konieczności inwestowania- wykonawca usługi we własnym zakresie bowiem dokonuje inwestycji </a:t>
            </a:r>
            <a:br>
              <a:rPr lang="pl-PL" dirty="0"/>
            </a:br>
            <a:r>
              <a:rPr lang="pl-PL" dirty="0"/>
              <a:t>w technologię oraz zasoby konieczne do realizacji określonych funkcji;</a:t>
            </a:r>
          </a:p>
          <a:p>
            <a:pPr lvl="2" algn="just"/>
            <a:r>
              <a:rPr lang="pl-PL" dirty="0"/>
              <a:t>dostęp do zasobów lub kwalifikacji, których przedsiębiorstwo nie ma w swej strukturze albo na których nie jest w stanie sfinansować;</a:t>
            </a:r>
          </a:p>
          <a:p>
            <a:pPr lvl="2" algn="just"/>
            <a:r>
              <a:rPr lang="pl-PL" dirty="0"/>
              <a:t>skupienie się podmiotu gospodarczego na jego działalności zasadniczej oraz rozwoju kluczowych kompetencji (obszarów działalności</a:t>
            </a:r>
            <a:r>
              <a:rPr lang="en-US" dirty="0"/>
              <a:t>)</a:t>
            </a:r>
            <a:r>
              <a:rPr lang="pl-PL" dirty="0"/>
              <a:t>;</a:t>
            </a:r>
            <a:endParaRPr lang="en-US" dirty="0"/>
          </a:p>
          <a:p>
            <a:pPr lvl="1" algn="just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682F43C-60F5-B4AD-8167-C94C02A8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45326A85-6A5B-716E-ED18-C666E4A2508F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941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stosowania </a:t>
            </a:r>
            <a:r>
              <a:rPr lang="en-US" dirty="0"/>
              <a:t>outsourcing</a:t>
            </a:r>
            <a:r>
              <a:rPr lang="pl-PL" dirty="0"/>
              <a:t>u</a:t>
            </a:r>
            <a:r>
              <a:rPr lang="en-US" dirty="0"/>
              <a:t> </a:t>
            </a:r>
            <a:br>
              <a:rPr lang="pl-PL" dirty="0"/>
            </a:br>
            <a:r>
              <a:rPr lang="pl-PL" dirty="0"/>
              <a:t>w nowoczesnych przedsiębiorstwach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2001; Górska, 2002; </a:t>
            </a:r>
            <a:r>
              <a:rPr lang="pl-PL" sz="1200" dirty="0" err="1">
                <a:solidFill>
                  <a:srgbClr val="7F7F7F"/>
                </a:solidFill>
              </a:rPr>
              <a:t>Małkus</a:t>
            </a:r>
            <a:r>
              <a:rPr lang="pl-PL" sz="1200" dirty="0">
                <a:solidFill>
                  <a:srgbClr val="7F7F7F"/>
                </a:solidFill>
              </a:rPr>
              <a:t>, 2002;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2009; </a:t>
            </a:r>
            <a:r>
              <a:rPr lang="pl-PL" sz="1200" dirty="0" err="1">
                <a:solidFill>
                  <a:srgbClr val="7F7F7F"/>
                </a:solidFill>
              </a:rPr>
              <a:t>Lachiewicz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516"/>
            <a:ext cx="10515600" cy="4623364"/>
          </a:xfrm>
        </p:spPr>
        <p:txBody>
          <a:bodyPr>
            <a:normAutofit/>
          </a:bodyPr>
          <a:lstStyle/>
          <a:p>
            <a:pPr algn="just"/>
            <a:r>
              <a:rPr lang="pl-PL" sz="3200" dirty="0"/>
              <a:t>Korzyści pośrednie:</a:t>
            </a:r>
            <a:endParaRPr lang="en-US" sz="3200" dirty="0"/>
          </a:p>
          <a:p>
            <a:pPr lvl="1" algn="just"/>
            <a:r>
              <a:rPr lang="pl-PL" sz="2800" dirty="0"/>
              <a:t>dywersyfikacja lub wzbogacenie oferty rynkowej przedsiębiorstwa;</a:t>
            </a:r>
          </a:p>
          <a:p>
            <a:pPr lvl="1" algn="just"/>
            <a:r>
              <a:rPr lang="pl-PL" sz="2800" dirty="0"/>
              <a:t>wzrost udziału w rynku;</a:t>
            </a:r>
          </a:p>
          <a:p>
            <a:pPr lvl="1" algn="just"/>
            <a:r>
              <a:rPr lang="pl-PL" sz="2800" dirty="0"/>
              <a:t>pozyskanie nowych konsumentów;</a:t>
            </a:r>
          </a:p>
          <a:p>
            <a:pPr lvl="1" algn="just"/>
            <a:r>
              <a:rPr lang="pl-PL" sz="2800" dirty="0"/>
              <a:t>większa satysfakcja oraz zadowolenie dotychczasowych klientów;</a:t>
            </a:r>
          </a:p>
          <a:p>
            <a:pPr lvl="1" algn="just"/>
            <a:r>
              <a:rPr lang="pl-PL" sz="2800" dirty="0"/>
              <a:t>lepsza pozycja konkurencyjna.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5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Perechuda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78" y="1802677"/>
            <a:ext cx="5715795" cy="4057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Jedną z ważniejszych koncepcji, która argumentuje wykorzystanie outsourcingu jest koncepcja dylematów </a:t>
            </a:r>
            <a:r>
              <a:rPr lang="pl-PL" dirty="0" err="1">
                <a:solidFill>
                  <a:srgbClr val="4472C4"/>
                </a:solidFill>
              </a:rPr>
              <a:t>make-or-buy</a:t>
            </a:r>
            <a:r>
              <a:rPr lang="pl-PL" dirty="0"/>
              <a:t>, wiążąca się z zasadniczymi problemami funkcjonowania każdego przedsiębiorstwa</a:t>
            </a:r>
            <a:r>
              <a:rPr lang="en-US" dirty="0"/>
              <a:t>: </a:t>
            </a:r>
            <a:endParaRPr lang="pl-PL" dirty="0"/>
          </a:p>
          <a:p>
            <a:r>
              <a:rPr lang="pl-PL" dirty="0"/>
              <a:t>robić, wykonać we własnym zakresie 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make</a:t>
            </a:r>
            <a:r>
              <a:rPr lang="en-US" dirty="0"/>
              <a:t>)</a:t>
            </a:r>
            <a:r>
              <a:rPr lang="pl-PL" dirty="0"/>
              <a:t> lub</a:t>
            </a:r>
          </a:p>
          <a:p>
            <a:r>
              <a:rPr lang="pl-PL" dirty="0"/>
              <a:t>kupować, powierzyć wykonanie firmie zewnętrznej </a:t>
            </a:r>
            <a:r>
              <a:rPr lang="en-US" dirty="0"/>
              <a:t>(</a:t>
            </a:r>
            <a:r>
              <a:rPr lang="en-US" dirty="0">
                <a:solidFill>
                  <a:srgbClr val="4472C4"/>
                </a:solidFill>
              </a:rPr>
              <a:t>buy</a:t>
            </a:r>
            <a:r>
              <a:rPr lang="en-US" dirty="0"/>
              <a:t>)</a:t>
            </a:r>
            <a:r>
              <a:rPr lang="pl-PL" dirty="0"/>
              <a:t>.</a:t>
            </a:r>
          </a:p>
        </p:txBody>
      </p:sp>
      <p:pic>
        <p:nvPicPr>
          <p:cNvPr id="5" name="Obraz 4" descr="Obraz zawierający koło zębate, krąg, wyroby z metalu, koło&#10;&#10;Opis wygenerowany automatycznie">
            <a:extLst>
              <a:ext uri="{FF2B5EF4-FFF2-40B4-BE49-F238E27FC236}">
                <a16:creationId xmlns:a16="http://schemas.microsoft.com/office/drawing/2014/main" id="{694D2724-C4D0-C21C-3C24-ECBD8FFD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139" y="2931184"/>
            <a:ext cx="1722656" cy="1800000"/>
          </a:xfrm>
          <a:prstGeom prst="rect">
            <a:avLst/>
          </a:prstGeom>
        </p:spPr>
      </p:pic>
      <p:pic>
        <p:nvPicPr>
          <p:cNvPr id="8" name="Obraz 7" descr="Obraz zawierający symbol, logo, Grafika, Czcionka&#10;&#10;Opis wygenerowany automatycznie">
            <a:extLst>
              <a:ext uri="{FF2B5EF4-FFF2-40B4-BE49-F238E27FC236}">
                <a16:creationId xmlns:a16="http://schemas.microsoft.com/office/drawing/2014/main" id="{698DDB57-4E34-1C82-2A9E-BB8C48E6FC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0" t="22231" r="17817" b="23546"/>
          <a:stretch/>
        </p:blipFill>
        <p:spPr>
          <a:xfrm>
            <a:off x="10234622" y="2931184"/>
            <a:ext cx="1957378" cy="1800000"/>
          </a:xfrm>
          <a:prstGeom prst="rect">
            <a:avLst/>
          </a:prstGeom>
        </p:spPr>
      </p:pic>
      <p:pic>
        <p:nvPicPr>
          <p:cNvPr id="10" name="Grafika 9" descr="Znaczek — znak zapytania kontur">
            <a:extLst>
              <a:ext uri="{FF2B5EF4-FFF2-40B4-BE49-F238E27FC236}">
                <a16:creationId xmlns:a16="http://schemas.microsoft.com/office/drawing/2014/main" id="{CBFA7F50-36AC-475E-F5D0-0732CC948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5345" y="3291184"/>
            <a:ext cx="1080000" cy="10800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6567218-318E-1BAF-5D8E-C3A56C9B7375}"/>
              </a:ext>
            </a:extLst>
          </p:cNvPr>
          <p:cNvSpPr txBox="1"/>
          <p:nvPr/>
        </p:nvSpPr>
        <p:spPr>
          <a:xfrm>
            <a:off x="6785530" y="2392757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0C0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2400" b="1" dirty="0">
              <a:solidFill>
                <a:srgbClr val="00C0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B91660-5ABD-2F9B-93BE-DE24FA528028}"/>
              </a:ext>
            </a:extLst>
          </p:cNvPr>
          <p:cNvSpPr txBox="1"/>
          <p:nvPr/>
        </p:nvSpPr>
        <p:spPr>
          <a:xfrm>
            <a:off x="10497031" y="2392758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673E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pl-PL" sz="2400" b="1" dirty="0">
              <a:solidFill>
                <a:srgbClr val="0673E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566007-048A-FE2A-B31F-6763E1EE2FE8}"/>
              </a:ext>
            </a:extLst>
          </p:cNvPr>
          <p:cNvSpPr txBox="1"/>
          <p:nvPr/>
        </p:nvSpPr>
        <p:spPr>
          <a:xfrm>
            <a:off x="8728450" y="2392759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AFAFA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lang="pl-PL" sz="2400" b="1" dirty="0">
              <a:solidFill>
                <a:srgbClr val="AFAFA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2FC8CDA-2D2B-0DA0-5813-6FA9B835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3B1C609B-0C51-768D-3471-12FD57B2237C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20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 (</a:t>
            </a:r>
            <a:r>
              <a:rPr lang="en-US" dirty="0" err="1">
                <a:solidFill>
                  <a:srgbClr val="4472C4"/>
                </a:solidFill>
              </a:rPr>
              <a:t>produ</a:t>
            </a:r>
            <a:r>
              <a:rPr lang="pl-PL" dirty="0" err="1">
                <a:solidFill>
                  <a:srgbClr val="4472C4"/>
                </a:solidFill>
              </a:rPr>
              <a:t>kcja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pl-PL" dirty="0"/>
              <a:t>umożliwia organizacji kontrolowanie swojej działalność. Poleca się ją zwłaszcza, kiedy firma ma w posiadaniu zastrzeżone wyroby albo procesy. Rekomenduje się ją kiedy</a:t>
            </a:r>
            <a:r>
              <a:rPr lang="en-US" dirty="0"/>
              <a:t>:</a:t>
            </a:r>
          </a:p>
          <a:p>
            <a:pPr algn="just"/>
            <a:r>
              <a:rPr lang="pl-PL" dirty="0"/>
              <a:t>produkt jest wartościowy i niełatwy do powielenia;</a:t>
            </a:r>
          </a:p>
          <a:p>
            <a:pPr algn="just"/>
            <a:r>
              <a:rPr lang="pl-PL" dirty="0"/>
              <a:t>rynek dostawców nie należy do zbyt dobrze rozwiniętych;</a:t>
            </a:r>
          </a:p>
          <a:p>
            <a:pPr algn="just"/>
            <a:r>
              <a:rPr lang="pl-PL" dirty="0"/>
              <a:t>otoczenie jest stabilne.</a:t>
            </a:r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F6886A66-589C-A973-4E96-47A401C1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9510B122-0733-A495-362B-962B0788F95D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1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 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Buy (</a:t>
            </a:r>
            <a:r>
              <a:rPr lang="pl-PL" dirty="0">
                <a:solidFill>
                  <a:srgbClr val="4472C4"/>
                </a:solidFill>
              </a:rPr>
              <a:t>zakup</a:t>
            </a:r>
            <a:r>
              <a:rPr lang="en-US" dirty="0">
                <a:solidFill>
                  <a:srgbClr val="4472C4"/>
                </a:solidFill>
              </a:rPr>
              <a:t>) </a:t>
            </a:r>
            <a:r>
              <a:rPr lang="en-US" dirty="0"/>
              <a:t>- </a:t>
            </a:r>
            <a:r>
              <a:rPr lang="pl-PL" dirty="0"/>
              <a:t>nabycie usług oraz produktów od zewnętrznych firm z łańcucha dostaw przyczynia się do wzrostu elastyczności przedsiębiorstwa i zapewnia mu dostęp do najbardziej nowoczesnych produktów. Zaleca się tę koncepcję w przypadku gdy:</a:t>
            </a:r>
            <a:endParaRPr lang="en-US" dirty="0"/>
          </a:p>
          <a:p>
            <a:pPr algn="just"/>
            <a:r>
              <a:rPr lang="pl-PL" dirty="0"/>
              <a:t>niestabilność otoczenia powoduje duże ryzyko wewnętrznych inwestycji;</a:t>
            </a:r>
          </a:p>
          <a:p>
            <a:pPr algn="just"/>
            <a:r>
              <a:rPr lang="pl-PL" dirty="0"/>
              <a:t>mamy do czynienia z konkurencyjnością na rynku dostawców;</a:t>
            </a:r>
          </a:p>
          <a:p>
            <a:pPr algn="just"/>
            <a:r>
              <a:rPr lang="pl-PL" dirty="0"/>
              <a:t>produkt nie jest traktowany jako istotny pod względem strategicznym</a:t>
            </a:r>
            <a:r>
              <a:rPr lang="en-US" dirty="0"/>
              <a:t>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6817A2B-B7F1-3B6B-5C3E-83F0998C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B1B90935-63FD-11F4-D68B-F6E062AC9D9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4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Koszty wytworzenia vs. Koszty zakupu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 : https://projectskillsmentor.com.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43962DFE-D085-C24D-1BEE-7AA17A25894B}"/>
              </a:ext>
            </a:extLst>
          </p:cNvPr>
          <p:cNvSpPr/>
          <p:nvPr/>
        </p:nvSpPr>
        <p:spPr>
          <a:xfrm>
            <a:off x="5695200" y="1401945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0DEFDEBD-F5EF-6C55-D5B4-74C9187BA164}"/>
              </a:ext>
            </a:extLst>
          </p:cNvPr>
          <p:cNvSpPr/>
          <p:nvPr/>
        </p:nvSpPr>
        <p:spPr>
          <a:xfrm>
            <a:off x="4043680" y="1401945"/>
            <a:ext cx="1620000" cy="1620000"/>
          </a:xfrm>
          <a:prstGeom prst="ellipse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4E5722-B5FC-189C-97BB-23889B096027}"/>
              </a:ext>
            </a:extLst>
          </p:cNvPr>
          <p:cNvSpPr/>
          <p:nvPr/>
        </p:nvSpPr>
        <p:spPr>
          <a:xfrm>
            <a:off x="2550160" y="3128055"/>
            <a:ext cx="3060000" cy="2520000"/>
          </a:xfrm>
          <a:prstGeom prst="rect">
            <a:avLst/>
          </a:prstGeom>
          <a:solidFill>
            <a:srgbClr val="8B8B8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399C020-305E-D0CF-2A0A-2C856F5329B2}"/>
              </a:ext>
            </a:extLst>
          </p:cNvPr>
          <p:cNvSpPr/>
          <p:nvPr/>
        </p:nvSpPr>
        <p:spPr>
          <a:xfrm>
            <a:off x="5695200" y="3128054"/>
            <a:ext cx="3060000" cy="25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B821E332-F912-B5AF-79DF-909ED62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099" y="3290546"/>
            <a:ext cx="1996441" cy="438174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Koszty produkcji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47A28B7C-2BD1-3C71-DAC4-FE7868478D6D}"/>
              </a:ext>
            </a:extLst>
          </p:cNvPr>
          <p:cNvSpPr txBox="1">
            <a:spLocks/>
          </p:cNvSpPr>
          <p:nvPr/>
        </p:nvSpPr>
        <p:spPr>
          <a:xfrm>
            <a:off x="5861472" y="3290546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Cena zakupu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6699BA5F-AC3F-9410-A8CF-6F335B845D8E}"/>
              </a:ext>
            </a:extLst>
          </p:cNvPr>
          <p:cNvSpPr txBox="1">
            <a:spLocks/>
          </p:cNvSpPr>
          <p:nvPr/>
        </p:nvSpPr>
        <p:spPr>
          <a:xfrm>
            <a:off x="2626098" y="380976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Dodatkowe koszty pracy</a:t>
            </a: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9B417C5-BEC6-A08D-FAFC-EE20D17DE33E}"/>
              </a:ext>
            </a:extLst>
          </p:cNvPr>
          <p:cNvSpPr txBox="1">
            <a:spLocks/>
          </p:cNvSpPr>
          <p:nvPr/>
        </p:nvSpPr>
        <p:spPr>
          <a:xfrm>
            <a:off x="5861471" y="3728720"/>
            <a:ext cx="2405074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Podatek od sprzedaży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44E18F83-6203-BBDF-74DD-6979DBD13400}"/>
              </a:ext>
            </a:extLst>
          </p:cNvPr>
          <p:cNvSpPr txBox="1">
            <a:spLocks/>
          </p:cNvSpPr>
          <p:nvPr/>
        </p:nvSpPr>
        <p:spPr>
          <a:xfrm>
            <a:off x="2626098" y="4224124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2000" dirty="0">
                <a:solidFill>
                  <a:schemeClr val="bg1"/>
                </a:solidFill>
              </a:rPr>
              <a:t>Koszty kontroli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EF09DD08-E8A8-A7CD-FEBA-DB2E03688C6B}"/>
              </a:ext>
            </a:extLst>
          </p:cNvPr>
          <p:cNvSpPr txBox="1">
            <a:spLocks/>
          </p:cNvSpPr>
          <p:nvPr/>
        </p:nvSpPr>
        <p:spPr>
          <a:xfrm>
            <a:off x="5861471" y="4143082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Koszty wysyłki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99EB5BFC-8447-571E-C0BA-7A4067A402B3}"/>
              </a:ext>
            </a:extLst>
          </p:cNvPr>
          <p:cNvSpPr txBox="1">
            <a:spLocks/>
          </p:cNvSpPr>
          <p:nvPr/>
        </p:nvSpPr>
        <p:spPr>
          <a:xfrm>
            <a:off x="2626098" y="4594767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składowania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C42698F3-F63F-5714-09F1-507056288471}"/>
              </a:ext>
            </a:extLst>
          </p:cNvPr>
          <p:cNvSpPr txBox="1">
            <a:spLocks/>
          </p:cNvSpPr>
          <p:nvPr/>
        </p:nvSpPr>
        <p:spPr>
          <a:xfrm>
            <a:off x="5861471" y="4605831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Koszty składowania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3B4B9DEA-3A8F-440C-E04D-54A565821BE7}"/>
              </a:ext>
            </a:extLst>
          </p:cNvPr>
          <p:cNvSpPr txBox="1">
            <a:spLocks/>
          </p:cNvSpPr>
          <p:nvPr/>
        </p:nvSpPr>
        <p:spPr>
          <a:xfrm>
            <a:off x="2625837" y="5082739"/>
            <a:ext cx="2515123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pl-PL" sz="1700" dirty="0">
                <a:solidFill>
                  <a:schemeClr val="bg1"/>
                </a:solidFill>
              </a:rPr>
              <a:t>Koszty usuwania odpadów</a:t>
            </a: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5010641C-0536-8B07-C415-27D3B169E921}"/>
              </a:ext>
            </a:extLst>
          </p:cNvPr>
          <p:cNvSpPr txBox="1">
            <a:spLocks/>
          </p:cNvSpPr>
          <p:nvPr/>
        </p:nvSpPr>
        <p:spPr>
          <a:xfrm>
            <a:off x="5861470" y="5082739"/>
            <a:ext cx="1996441" cy="438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bg1"/>
              </a:buClr>
            </a:pPr>
            <a:r>
              <a:rPr lang="pl-PL" sz="1600" dirty="0">
                <a:solidFill>
                  <a:schemeClr val="bg1"/>
                </a:solidFill>
              </a:rPr>
              <a:t>Koszty zamawiania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919960F-DCD8-23A1-1885-CF274990E129}"/>
              </a:ext>
            </a:extLst>
          </p:cNvPr>
          <p:cNvSpPr txBox="1"/>
          <p:nvPr/>
        </p:nvSpPr>
        <p:spPr>
          <a:xfrm>
            <a:off x="662092" y="5845867"/>
            <a:ext cx="54339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Różnice w kosztach względem wariantów </a:t>
            </a:r>
            <a:r>
              <a:rPr lang="pl-PL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4472C4"/>
                </a:solidFill>
              </a:rPr>
              <a:t>Make-or-buy </a:t>
            </a:r>
            <a:r>
              <a:rPr lang="pl-PL" dirty="0"/>
              <a:t>to kluczowa strategia, w skład której wchodzą między innymi</a:t>
            </a:r>
            <a:r>
              <a:rPr lang="en-US" dirty="0"/>
              <a:t>:</a:t>
            </a:r>
          </a:p>
          <a:p>
            <a:pPr algn="just"/>
            <a:r>
              <a:rPr lang="pl-PL" dirty="0"/>
              <a:t>wprowadzanie nowego produktu na rynek;</a:t>
            </a:r>
          </a:p>
          <a:p>
            <a:pPr algn="just"/>
            <a:r>
              <a:rPr lang="pl-PL" dirty="0"/>
              <a:t>kontrolowanie produkcji;</a:t>
            </a:r>
          </a:p>
          <a:p>
            <a:pPr algn="just"/>
            <a:r>
              <a:rPr lang="pl-PL" dirty="0"/>
              <a:t>systemy jakości;</a:t>
            </a:r>
          </a:p>
          <a:p>
            <a:pPr algn="just"/>
            <a:r>
              <a:rPr lang="pl-PL" dirty="0"/>
              <a:t>zasoby ludzkie;</a:t>
            </a:r>
          </a:p>
          <a:p>
            <a:pPr algn="just"/>
            <a:r>
              <a:rPr lang="pl-PL" dirty="0"/>
              <a:t>proces produkcyjny;</a:t>
            </a:r>
          </a:p>
          <a:p>
            <a:pPr algn="just"/>
            <a:r>
              <a:rPr lang="pl-PL" dirty="0"/>
              <a:t>wielkość przedsiębiorstwa oraz jego lokalizacja;</a:t>
            </a:r>
          </a:p>
          <a:p>
            <a:pPr algn="just"/>
            <a:r>
              <a:rPr lang="pl-PL" dirty="0"/>
              <a:t>mierzenie wydajności</a:t>
            </a:r>
            <a:r>
              <a:rPr lang="en-US" dirty="0"/>
              <a:t>.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B49A47D-72EC-94A2-3BCA-D70A7CE1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7" name="Tytuł 3">
            <a:extLst>
              <a:ext uri="{FF2B5EF4-FFF2-40B4-BE49-F238E27FC236}">
                <a16:creationId xmlns:a16="http://schemas.microsoft.com/office/drawing/2014/main" id="{B4BC596E-BB7B-5C73-ED84-23430DEF3D2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68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Podstawowe definicje;</a:t>
            </a:r>
            <a:endParaRPr lang="en-US" sz="2000" dirty="0"/>
          </a:p>
          <a:p>
            <a:r>
              <a:rPr lang="pl-PL" sz="2000" dirty="0"/>
              <a:t>Typy </a:t>
            </a:r>
            <a:r>
              <a:rPr lang="en-US" sz="2000" dirty="0"/>
              <a:t>outsourcing</a:t>
            </a:r>
            <a:r>
              <a:rPr lang="pl-PL" sz="2000" dirty="0"/>
              <a:t>u;</a:t>
            </a:r>
            <a:endParaRPr lang="en-US" sz="2000" dirty="0"/>
          </a:p>
          <a:p>
            <a:r>
              <a:rPr lang="pl-PL" sz="2000" dirty="0"/>
              <a:t>Zalety i wady</a:t>
            </a:r>
            <a:r>
              <a:rPr lang="en-US" sz="2000" dirty="0"/>
              <a:t> outsourcing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Opis analizy </a:t>
            </a:r>
            <a:r>
              <a:rPr lang="en-US" sz="2000" dirty="0"/>
              <a:t>make-or-buy</a:t>
            </a:r>
            <a:r>
              <a:rPr lang="pl-PL" sz="2000" dirty="0"/>
              <a:t>;</a:t>
            </a:r>
            <a:endParaRPr lang="en-US" sz="2000" dirty="0"/>
          </a:p>
          <a:p>
            <a:r>
              <a:rPr lang="pl-PL" sz="2000" dirty="0"/>
              <a:t>Outsourcing logistyczny</a:t>
            </a:r>
            <a:r>
              <a:rPr lang="en-US" sz="2000" dirty="0"/>
              <a:t>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40D3F9A-3235-72AC-8274-DA2A9BC7F134}"/>
              </a:ext>
            </a:extLst>
          </p:cNvPr>
          <p:cNvSpPr txBox="1"/>
          <p:nvPr/>
        </p:nvSpPr>
        <p:spPr>
          <a:xfrm>
            <a:off x="1462192" y="1783252"/>
            <a:ext cx="5588000" cy="418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 obliczeń kosztów produkcji wynika, że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pl-PL" sz="20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0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pl-PL" sz="20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0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600"/>
              </a:spcAft>
            </a:pPr>
            <a:r>
              <a:rPr lang="pl-PL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pl-PL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 całkowity produkcji x jednostek dobra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koszty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stałe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produkcji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przewidywana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wielkość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produkcji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jednostkowe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koszty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zmienne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822DB95-3B59-34E1-2DA2-841358D1DE6D}"/>
              </a:ext>
            </a:extLst>
          </p:cNvPr>
          <p:cNvSpPr txBox="1"/>
          <p:nvPr/>
        </p:nvSpPr>
        <p:spPr>
          <a:xfrm>
            <a:off x="7389706" y="1871844"/>
            <a:ext cx="4523107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Dla zakupów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0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0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0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gdzie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pl-PL" sz="20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20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koszt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zakupu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 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cena</a:t>
            </a:r>
            <a:r>
              <a:rPr lang="en-US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jednostkowa</a:t>
            </a:r>
            <a:r>
              <a:rPr lang="en-US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2440">
              <a:lnSpc>
                <a:spcPct val="150000"/>
              </a:lnSpc>
              <a:spcAft>
                <a:spcPts val="600"/>
              </a:spcAft>
            </a:pPr>
            <a:r>
              <a:rPr lang="pl-PL" sz="20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</a:t>
            </a:r>
            <a:r>
              <a:rPr lang="pl-PL" sz="20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-</a:t>
            </a:r>
            <a:r>
              <a:rPr lang="pl-PL" sz="2000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wielkość zakupu (produkcji)</a:t>
            </a:r>
            <a:endParaRPr lang="pl-PL" sz="20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78A04E36-A7A8-29E9-CA95-B61E3C3C5B84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08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3E867CD-F51A-94A0-7E1D-BB00B2E0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1365202"/>
            <a:ext cx="5747552" cy="468860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5D97FCC-F6DF-4665-F498-506F994A5E5F}"/>
              </a:ext>
            </a:extLst>
          </p:cNvPr>
          <p:cNvSpPr txBox="1"/>
          <p:nvPr/>
        </p:nvSpPr>
        <p:spPr>
          <a:xfrm>
            <a:off x="662092" y="621162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 4: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Krytyczna wielkość produkcji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549E597E-323F-DB48-AB69-3C4E30FF82E2}"/>
              </a:ext>
            </a:extLst>
          </p:cNvPr>
          <p:cNvSpPr/>
          <p:nvPr/>
        </p:nvSpPr>
        <p:spPr>
          <a:xfrm>
            <a:off x="3068319" y="3069426"/>
            <a:ext cx="690881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określana jest jako krytyczna wielkość produkcji, dla której koszt zakupu jest równy kosztowi produkcji własnej. Jest to wielkość, poniżej której nie jest opłacalne podjęcie się produkcji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Dopiero gdy zostanie przekroczona wartość </a:t>
            </a:r>
            <a:r>
              <a:rPr lang="en-US" sz="22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200" b="1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decyzja o uruchomieniu produkcji jest uzasadniona</a:t>
            </a:r>
            <a:r>
              <a:rPr lang="pl-PL" sz="22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2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Jeżeli jednak zakupowi towarzyszą dodatkowe nakłady finansowe (np. koszty transportu), wówczas trzeba dokonać modyfikacji wzoru, rozbudowując go o odpowiednie składowe</a:t>
            </a:r>
            <a:r>
              <a:rPr lang="en-US" sz="22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413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546462"/>
            <a:ext cx="4580467" cy="209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E07C6C-7376-7EB1-70D3-A5A5EFABB486}"/>
              </a:ext>
            </a:extLst>
          </p:cNvPr>
          <p:cNvSpPr txBox="1"/>
          <p:nvPr/>
        </p:nvSpPr>
        <p:spPr>
          <a:xfrm>
            <a:off x="6664959" y="1012954"/>
            <a:ext cx="52558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Próg rentowności (Break-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point) to punkt, w którym całkowita sprzedaż jest równa całkowitym kosztom. Znalezienie granicznej wielkości produkcji, od której firma osiągnie zysk, jest głównym celem analizy progu rentowności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Clr>
                <a:srgbClr val="4472C4"/>
              </a:buClr>
              <a:buFont typeface="Arial" panose="020B0604020202020204" pitchFamily="34" charset="0"/>
              <a:buChar char="•"/>
            </a:pPr>
            <a:endParaRPr lang="pl-PL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6203708-761C-AEAA-53B3-5BAE01E8D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4" y="2111907"/>
            <a:ext cx="5475796" cy="3401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/>
              <p:nvPr/>
            </p:nvSpPr>
            <p:spPr>
              <a:xfrm>
                <a:off x="7248731" y="3528275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74F528A8-FBAC-4759-F034-8D6A9B1B3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731" y="3528275"/>
                <a:ext cx="2427177" cy="790537"/>
              </a:xfrm>
              <a:prstGeom prst="rect">
                <a:avLst/>
              </a:prstGeom>
              <a:blipFill>
                <a:blip r:embed="rId3"/>
                <a:stretch>
                  <a:fillRect l="-11307" t="-2326" b="-201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FE4B5EC-304E-B06A-4785-0C1C53707387}"/>
              </a:ext>
            </a:extLst>
          </p:cNvPr>
          <p:cNvSpPr txBox="1"/>
          <p:nvPr/>
        </p:nvSpPr>
        <p:spPr>
          <a:xfrm>
            <a:off x="7248731" y="4798499"/>
            <a:ext cx="52558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point</a:t>
            </a:r>
          </a:p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koszty stałe</a:t>
            </a:r>
          </a:p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cena jednostkowa</a:t>
            </a:r>
          </a:p>
          <a:p>
            <a:pPr algn="just">
              <a:buClr>
                <a:srgbClr val="4472C4"/>
              </a:buClr>
            </a:pPr>
            <a:r>
              <a:rPr lang="pl-PL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UVC</a:t>
            </a:r>
            <a:r>
              <a:rPr lang="pl-PL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jednostkowe koszty zmienne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B289E9E-1C72-74A4-4999-EA54A062B2F6}"/>
              </a:ext>
            </a:extLst>
          </p:cNvPr>
          <p:cNvSpPr/>
          <p:nvPr/>
        </p:nvSpPr>
        <p:spPr>
          <a:xfrm rot="21378326">
            <a:off x="4804756" y="2974110"/>
            <a:ext cx="748146" cy="175491"/>
          </a:xfrm>
          <a:prstGeom prst="rect">
            <a:avLst/>
          </a:prstGeom>
          <a:solidFill>
            <a:srgbClr val="22B14C"/>
          </a:solidFill>
          <a:ln>
            <a:solidFill>
              <a:srgbClr val="22B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7F62C2-FE97-033D-914C-05FC8D361956}"/>
              </a:ext>
            </a:extLst>
          </p:cNvPr>
          <p:cNvSpPr txBox="1"/>
          <p:nvPr/>
        </p:nvSpPr>
        <p:spPr>
          <a:xfrm>
            <a:off x="4823590" y="2888195"/>
            <a:ext cx="75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ZYSK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D32ED68B-1258-0A41-C1D4-7880C61DB96B}"/>
              </a:ext>
            </a:extLst>
          </p:cNvPr>
          <p:cNvSpPr/>
          <p:nvPr/>
        </p:nvSpPr>
        <p:spPr>
          <a:xfrm>
            <a:off x="1608666" y="4011168"/>
            <a:ext cx="640758" cy="237744"/>
          </a:xfrm>
          <a:prstGeom prst="ellipse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918F87A-F4B0-85D0-2637-5402DCAD64F1}"/>
              </a:ext>
            </a:extLst>
          </p:cNvPr>
          <p:cNvSpPr txBox="1"/>
          <p:nvPr/>
        </p:nvSpPr>
        <p:spPr>
          <a:xfrm>
            <a:off x="1536192" y="3879580"/>
            <a:ext cx="91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STRATA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1A66C81-E32F-D6E1-6FE6-217EB33EA773}"/>
              </a:ext>
            </a:extLst>
          </p:cNvPr>
          <p:cNvSpPr/>
          <p:nvPr/>
        </p:nvSpPr>
        <p:spPr>
          <a:xfrm>
            <a:off x="2798064" y="5266944"/>
            <a:ext cx="445008" cy="17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3A92A58F-EA09-E35D-3F34-A43830FBED2E}"/>
              </a:ext>
            </a:extLst>
          </p:cNvPr>
          <p:cNvSpPr txBox="1"/>
          <p:nvPr/>
        </p:nvSpPr>
        <p:spPr>
          <a:xfrm>
            <a:off x="2731008" y="5221442"/>
            <a:ext cx="91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Przychód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583BB22-E8B9-BF26-C1CF-6788724D8B0C}"/>
              </a:ext>
            </a:extLst>
          </p:cNvPr>
          <p:cNvSpPr/>
          <p:nvPr/>
        </p:nvSpPr>
        <p:spPr>
          <a:xfrm>
            <a:off x="3755136" y="5266944"/>
            <a:ext cx="542544" cy="176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40B22A9-B72C-F018-A68F-44910334D85C}"/>
              </a:ext>
            </a:extLst>
          </p:cNvPr>
          <p:cNvSpPr txBox="1"/>
          <p:nvPr/>
        </p:nvSpPr>
        <p:spPr>
          <a:xfrm>
            <a:off x="3643973" y="5221442"/>
            <a:ext cx="912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Koszty</a:t>
            </a:r>
          </a:p>
        </p:txBody>
      </p:sp>
    </p:spTree>
    <p:extLst>
      <p:ext uri="{BB962C8B-B14F-4D97-AF65-F5344CB8AC3E}">
        <p14:creationId xmlns:p14="http://schemas.microsoft.com/office/powerpoint/2010/main" val="302065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w kontekście rachunku inwestycyjnego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/>
              <p:nvPr/>
            </p:nvSpPr>
            <p:spPr>
              <a:xfrm>
                <a:off x="462067" y="1764624"/>
                <a:ext cx="5562813" cy="3696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0" smtClea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𝑟</m:t>
                          </m:r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1+</m:t>
                                  </m:r>
                                  <m:r>
                                    <a:rPr lang="pl-PL" sz="1800" i="1" kern="0">
                                      <a:solidFill>
                                        <a:srgbClr val="000000"/>
                                      </a:solidFill>
                                      <a:effectLst/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Segoe UI" panose="020B0502040204020203" pitchFamily="34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(1+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𝑟</m:t>
                              </m:r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l-PL" sz="1800" i="1" kern="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Segoe UI" panose="020B0502040204020203" pitchFamily="34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pl-PL" sz="1800" i="1" kern="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Segoe UI" panose="020B0502040204020203" pitchFamily="34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b="1" kern="10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r>
                  <a:rPr lang="pl-PL" sz="20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pl-PL" sz="2000" b="1" baseline="-25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wielkość nakładów inwestycyjnych</a:t>
                </a:r>
              </a:p>
              <a:p>
                <a:r>
                  <a:rPr lang="pl-PL" sz="20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 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stopa oprocentowania</a:t>
                </a:r>
              </a:p>
              <a:p>
                <a:r>
                  <a:rPr lang="pl-PL" sz="20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okres wykorzystania inwestycji</a:t>
                </a:r>
              </a:p>
              <a:p>
                <a:r>
                  <a:rPr lang="pl-PL" sz="2000" b="1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000" b="1" baseline="-25000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dodatkowe koszty roczne związane z obsługą inwestycji</a:t>
                </a:r>
              </a:p>
              <a:p>
                <a:r>
                  <a:rPr lang="pl-PL" sz="2000" b="1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000" b="1" baseline="-25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- koszty inwestycji</a:t>
                </a:r>
              </a:p>
              <a:p>
                <a:r>
                  <a:rPr lang="pl-PL" sz="2000" b="1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sz="2000" b="1" baseline="-25000" dirty="0" err="1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pl-PL" sz="2000" dirty="0">
                    <a:highlight>
                      <a:srgbClr val="FFFFFF"/>
                    </a:highligh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koszt produkcji</a:t>
                </a:r>
                <a:endParaRPr lang="pl-PL" sz="2000" kern="1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DA4B27A7-DEE2-CBFA-64D3-8352F39AD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67" y="1764624"/>
                <a:ext cx="5562813" cy="3696205"/>
              </a:xfrm>
              <a:prstGeom prst="rect">
                <a:avLst/>
              </a:prstGeom>
              <a:blipFill>
                <a:blip r:embed="rId3"/>
                <a:stretch>
                  <a:fillRect l="-1206" b="-197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ole tekstowe 6">
            <a:extLst>
              <a:ext uri="{FF2B5EF4-FFF2-40B4-BE49-F238E27FC236}">
                <a16:creationId xmlns:a16="http://schemas.microsoft.com/office/drawing/2014/main" id="{E4A6D50E-6A27-4613-1611-DC8AB97F18BB}"/>
              </a:ext>
            </a:extLst>
          </p:cNvPr>
          <p:cNvSpPr txBox="1"/>
          <p:nvPr/>
        </p:nvSpPr>
        <p:spPr>
          <a:xfrm>
            <a:off x="6481232" y="1868659"/>
            <a:ext cx="5181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Tak więc koszt produkcji obliczony będzie ze wzoru</a:t>
            </a:r>
            <a:r>
              <a:rPr lang="en-US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=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</a:t>
            </a:r>
            <a:r>
              <a:rPr lang="en-US" sz="1800" b="1" kern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+x+k</a:t>
            </a:r>
            <a:r>
              <a:rPr lang="en-US" sz="1800" b="1" kern="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</a:t>
            </a:r>
            <a:r>
              <a:rPr lang="en-US" sz="1800" b="1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kern="100" dirty="0">
                <a:solidFill>
                  <a:srgbClr val="000000"/>
                </a:solidFill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</a:t>
            </a:r>
            <a:r>
              <a:rPr lang="pl-PL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koszt zakupu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 </a:t>
            </a:r>
            <a:r>
              <a:rPr lang="en-US" sz="1800" b="1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c*x</a:t>
            </a:r>
            <a:endParaRPr lang="pl-PL" sz="1800" kern="100" dirty="0">
              <a:effectLst/>
              <a:highlight>
                <a:srgbClr val="FFFFFF"/>
              </a:highligh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Jeżeli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będzie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spełniona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nierówność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z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 &lt; </a:t>
            </a:r>
            <a:r>
              <a:rPr lang="en-US" sz="18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K</a:t>
            </a:r>
            <a:r>
              <a:rPr lang="en-US" sz="18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istnieją podstawy do podjęcia decyzji o zakupie danego produktu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Blaut.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8ACE9F-DC24-A9E2-2570-D27FCD7C4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" y="1652864"/>
            <a:ext cx="939165" cy="93916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/>
              <p:nvPr/>
            </p:nvSpPr>
            <p:spPr>
              <a:xfrm>
                <a:off x="1406947" y="1815537"/>
                <a:ext cx="4378960" cy="4446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Ze względu na możliwość zmiany zarówno wielkości zapotrzebowania </a:t>
                </a:r>
                <a:r>
                  <a:rPr lang="pl-PL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x</a:t>
                </a:r>
                <a:r>
                  <a:rPr lang="pl-PL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, jak i ceny rynkowej, rekomenduje się wyznaczanie </a:t>
                </a:r>
                <a:r>
                  <a:rPr lang="pl-PL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ceny krytycznej </a:t>
                </a:r>
                <a:r>
                  <a:rPr lang="pl-PL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pl-PL" b="1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oraz </a:t>
                </a:r>
                <a:r>
                  <a:rPr lang="pl-PL" b="1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krytycznej wielkości produkcji </a:t>
                </a:r>
                <a:r>
                  <a:rPr lang="pl-PL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pl-PL" b="1" baseline="-250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pl-PL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kern="100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jako tych wartości, przy których następuje zrównanie kosztu produkcji własnej oraz kosztu zakupu</a:t>
                </a:r>
                <a:r>
                  <a:rPr lang="en-US" sz="18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 kern="10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 kern="100">
                                  <a:solidFill>
                                    <a:srgbClr val="000000"/>
                                  </a:solidFill>
                                  <a:effectLst/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pl-PL" sz="2000" i="1" kern="100">
                              <a:solidFill>
                                <a:srgbClr val="000000"/>
                              </a:solidFill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25368E29-9B32-9C9D-69A0-FCC08DF11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47" y="1815537"/>
                <a:ext cx="4378960" cy="4446795"/>
              </a:xfrm>
              <a:prstGeom prst="rect">
                <a:avLst/>
              </a:prstGeom>
              <a:blipFill>
                <a:blip r:embed="rId3"/>
                <a:stretch>
                  <a:fillRect l="-1253" r="-11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/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dirty="0">
                    <a:solidFill>
                      <a:srgbClr val="000000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W sytuacji gdy początkowe obliczenia sugerowały celowość zakupu, wartość ceny krytycznej jest wskaźnikiem, do jakiego poziomu może zwiększyć się cena rynkowa, bez podważania decyzji o zakupie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pl-PL" sz="200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𝑘</m:t>
                          </m:r>
                        </m:sub>
                      </m:sSub>
                      <m:r>
                        <a:rPr lang="pl-PL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𝐶</m:t>
                          </m:r>
                          <m:r>
                            <a:rPr lang="pl-PL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Segoe UI" panose="020B0502040204020203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l-PL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Segoe UI" panose="020B0502040204020203" pitchFamily="34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10" name="pole tekstowe 9">
                <a:extLst>
                  <a:ext uri="{FF2B5EF4-FFF2-40B4-BE49-F238E27FC236}">
                    <a16:creationId xmlns:a16="http://schemas.microsoft.com/office/drawing/2014/main" id="{E3A55C85-5F28-94D0-8F2D-9CC1C28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80" y="1832754"/>
                <a:ext cx="4632960" cy="2882969"/>
              </a:xfrm>
              <a:prstGeom prst="rect">
                <a:avLst/>
              </a:prstGeom>
              <a:blipFill>
                <a:blip r:embed="rId4"/>
                <a:stretch>
                  <a:fillRect l="-1184" r="-105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2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analizy </a:t>
            </a:r>
            <a:r>
              <a:rPr lang="pl-PL" dirty="0" err="1"/>
              <a:t>Make-or-Buy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452" y="6545828"/>
            <a:ext cx="4580467" cy="31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Müller-</a:t>
            </a:r>
            <a:r>
              <a:rPr lang="pl-PL" sz="1200" dirty="0" err="1">
                <a:solidFill>
                  <a:srgbClr val="7F7F7F"/>
                </a:solidFill>
              </a:rPr>
              <a:t>Die</a:t>
            </a:r>
            <a:r>
              <a:rPr lang="pl-PL" sz="1200" dirty="0">
                <a:solidFill>
                  <a:srgbClr val="7F7F7F"/>
                </a:solidFill>
              </a:rPr>
              <a:t> lila </a:t>
            </a:r>
            <a:r>
              <a:rPr lang="pl-PL" sz="1200" dirty="0" err="1">
                <a:solidFill>
                  <a:srgbClr val="7F7F7F"/>
                </a:solidFill>
              </a:rPr>
              <a:t>Logistik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819" y="3618293"/>
            <a:ext cx="2504441" cy="2852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400" dirty="0"/>
              <a:t>Istnieją standardowe procesy logistyczne, takie jak transport, magazynowanie, wysyłka, import, eksport </a:t>
            </a:r>
            <a:br>
              <a:rPr lang="pl-PL" sz="1400" dirty="0"/>
            </a:br>
            <a:r>
              <a:rPr lang="pl-PL" sz="1400" dirty="0"/>
              <a:t>i odprawa celna oraz wspomagające procesy logistyczne, które obejmują na przykład przygotowanie, uruchomienie, pakowanie, zwroty i zapasy. Podział ten jest niezbędny do podjęcia decyzji o </a:t>
            </a:r>
            <a:r>
              <a:rPr lang="pl-PL" sz="1400" dirty="0">
                <a:solidFill>
                  <a:srgbClr val="4472C4"/>
                </a:solidFill>
              </a:rPr>
              <a:t>zakresie outsourcingu</a:t>
            </a:r>
            <a:r>
              <a:rPr lang="pl-PL" sz="1400" dirty="0"/>
              <a:t>, a także modelu operacyjnym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7B8826-9B11-7FA8-F3B3-B6789569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1497751" y="1129433"/>
            <a:ext cx="9966961" cy="2426567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D9AA279D-8346-AC41-2B06-5CDCDEEFBD9B}"/>
              </a:ext>
            </a:extLst>
          </p:cNvPr>
          <p:cNvSpPr/>
          <p:nvPr/>
        </p:nvSpPr>
        <p:spPr>
          <a:xfrm>
            <a:off x="1865376" y="286836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450977D-F526-48D9-4C2F-1A18164345F7}"/>
              </a:ext>
            </a:extLst>
          </p:cNvPr>
          <p:cNvSpPr txBox="1">
            <a:spLocks/>
          </p:cNvSpPr>
          <p:nvPr/>
        </p:nvSpPr>
        <p:spPr>
          <a:xfrm>
            <a:off x="1787993" y="279380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Przygotowanie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6636306-4823-3E0B-140D-6E64391EF390}"/>
              </a:ext>
            </a:extLst>
          </p:cNvPr>
          <p:cNvSpPr/>
          <p:nvPr/>
        </p:nvSpPr>
        <p:spPr>
          <a:xfrm>
            <a:off x="3982721" y="2793802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A6CA007F-D636-1197-4A95-D88026562002}"/>
              </a:ext>
            </a:extLst>
          </p:cNvPr>
          <p:cNvSpPr txBox="1">
            <a:spLocks/>
          </p:cNvSpPr>
          <p:nvPr/>
        </p:nvSpPr>
        <p:spPr>
          <a:xfrm>
            <a:off x="4002873" y="2756518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Gromadzenie danych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DEDE17A-75A3-C9EF-9F75-39C1876F1BDF}"/>
              </a:ext>
            </a:extLst>
          </p:cNvPr>
          <p:cNvSpPr/>
          <p:nvPr/>
        </p:nvSpPr>
        <p:spPr>
          <a:xfrm>
            <a:off x="6388609" y="2831085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E3389C4-B669-D65C-D214-9FE493E0020A}"/>
              </a:ext>
            </a:extLst>
          </p:cNvPr>
          <p:cNvSpPr txBox="1">
            <a:spLocks/>
          </p:cNvSpPr>
          <p:nvPr/>
        </p:nvSpPr>
        <p:spPr>
          <a:xfrm>
            <a:off x="6418589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Analiza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023C607-BD9B-4913-D0AC-CA345F7FC84E}"/>
              </a:ext>
            </a:extLst>
          </p:cNvPr>
          <p:cNvSpPr/>
          <p:nvPr/>
        </p:nvSpPr>
        <p:spPr>
          <a:xfrm>
            <a:off x="8970948" y="2863229"/>
            <a:ext cx="1481328" cy="21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F71C36C2-28D6-8868-F85D-30FB83A4E533}"/>
              </a:ext>
            </a:extLst>
          </p:cNvPr>
          <p:cNvSpPr txBox="1">
            <a:spLocks/>
          </p:cNvSpPr>
          <p:nvPr/>
        </p:nvSpPr>
        <p:spPr>
          <a:xfrm>
            <a:off x="8705771" y="2750382"/>
            <a:ext cx="2011681" cy="2919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B342D9"/>
                </a:solidFill>
              </a:rPr>
              <a:t>Porównanie</a:t>
            </a:r>
            <a:endParaRPr lang="en-US" sz="1800" b="1" dirty="0">
              <a:solidFill>
                <a:srgbClr val="B342D9"/>
              </a:solidFill>
            </a:endParaRP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54B394D-12F1-AA0C-FF6D-6C7B0D19876D}"/>
              </a:ext>
            </a:extLst>
          </p:cNvPr>
          <p:cNvSpPr txBox="1">
            <a:spLocks/>
          </p:cNvSpPr>
          <p:nvPr/>
        </p:nvSpPr>
        <p:spPr>
          <a:xfrm>
            <a:off x="1787992" y="3109904"/>
            <a:ext cx="2011681" cy="44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0000"/>
                </a:solidFill>
              </a:rPr>
              <a:t>analizy </a:t>
            </a:r>
            <a:r>
              <a:rPr lang="pl-PL" sz="1800" b="1" dirty="0" err="1">
                <a:solidFill>
                  <a:srgbClr val="000000"/>
                </a:solidFill>
              </a:rPr>
              <a:t>make-or-buy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B805CB5-DEFB-78D2-D06B-D806634F6DB3}"/>
              </a:ext>
            </a:extLst>
          </p:cNvPr>
          <p:cNvSpPr txBox="1">
            <a:spLocks/>
          </p:cNvSpPr>
          <p:nvPr/>
        </p:nvSpPr>
        <p:spPr>
          <a:xfrm>
            <a:off x="3894843" y="3082096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b="1" dirty="0">
                <a:solidFill>
                  <a:srgbClr val="000000"/>
                </a:solidFill>
              </a:rPr>
              <a:t>przez stawianie właściwych pytań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99AEBEBF-89FD-1305-89BA-E3F514D699D8}"/>
              </a:ext>
            </a:extLst>
          </p:cNvPr>
          <p:cNvSpPr txBox="1">
            <a:spLocks/>
          </p:cNvSpPr>
          <p:nvPr/>
        </p:nvSpPr>
        <p:spPr>
          <a:xfrm>
            <a:off x="6481231" y="3028009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b="1" dirty="0">
                <a:solidFill>
                  <a:srgbClr val="000000"/>
                </a:solidFill>
              </a:rPr>
              <a:t>zgromadzonych zestawów danych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7E0CB2F6-7239-51E5-CB0C-48BB91540EB5}"/>
              </a:ext>
            </a:extLst>
          </p:cNvPr>
          <p:cNvSpPr txBox="1">
            <a:spLocks/>
          </p:cNvSpPr>
          <p:nvPr/>
        </p:nvSpPr>
        <p:spPr>
          <a:xfrm>
            <a:off x="8929472" y="3065355"/>
            <a:ext cx="2119711" cy="53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500" b="1" dirty="0">
                <a:solidFill>
                  <a:srgbClr val="000000"/>
                </a:solidFill>
              </a:rPr>
              <a:t>całkowitych kosztów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CE41580B-4E97-A26B-EB56-82A863109DEB}"/>
              </a:ext>
            </a:extLst>
          </p:cNvPr>
          <p:cNvSpPr txBox="1">
            <a:spLocks/>
          </p:cNvSpPr>
          <p:nvPr/>
        </p:nvSpPr>
        <p:spPr>
          <a:xfrm>
            <a:off x="3874523" y="3618293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dirty="0">
                <a:solidFill>
                  <a:srgbClr val="4472C4"/>
                </a:solidFill>
              </a:rPr>
              <a:t>Jakość </a:t>
            </a:r>
            <a:r>
              <a:rPr lang="pl-PL" sz="1400" dirty="0"/>
              <a:t>późniejszych wyników analizy zależy wyłącznie od poprawności danych. Z tego powodu konieczne jest gromadzenie lub przechowywanie w firmie wszystkich niezbędnych danych dotyczących personelu oraz tych odpowiadających na pytanie, czy systemy logistyczne, np. wózki przemysłowe lub zarządzanie magazynem, muszą być przekazywane lub wykonywane przez podmioty zewnętrzne</a:t>
            </a:r>
          </a:p>
        </p:txBody>
      </p:sp>
      <p:sp>
        <p:nvSpPr>
          <p:cNvPr id="19" name="Symbol zastępczy zawartości 2">
            <a:extLst>
              <a:ext uri="{FF2B5EF4-FFF2-40B4-BE49-F238E27FC236}">
                <a16:creationId xmlns:a16="http://schemas.microsoft.com/office/drawing/2014/main" id="{ACB03878-B168-93BC-9F88-2E0E4B69EDDF}"/>
              </a:ext>
            </a:extLst>
          </p:cNvPr>
          <p:cNvSpPr txBox="1">
            <a:spLocks/>
          </p:cNvSpPr>
          <p:nvPr/>
        </p:nvSpPr>
        <p:spPr>
          <a:xfrm>
            <a:off x="6388609" y="3618292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dirty="0"/>
              <a:t>Na tym etapie dane są </a:t>
            </a:r>
            <a:r>
              <a:rPr lang="pl-PL" sz="1400" dirty="0">
                <a:solidFill>
                  <a:srgbClr val="4472C4"/>
                </a:solidFill>
              </a:rPr>
              <a:t>oceniane i analizowane</a:t>
            </a:r>
            <a:r>
              <a:rPr lang="pl-PL" sz="1400" dirty="0"/>
              <a:t>. Wyniki analizy </a:t>
            </a:r>
            <a:r>
              <a:rPr lang="pl-PL" sz="1400" dirty="0" err="1"/>
              <a:t>make-or-buy</a:t>
            </a:r>
            <a:r>
              <a:rPr lang="pl-PL" sz="1400" dirty="0"/>
              <a:t> są najczęściej przeprowadzane przy użyciu zestawu wartości wskaźników z analizy porównawczej (benchmark), które są zbierane podczas operacyjnej realizacji zleceń dla klientów</a:t>
            </a:r>
          </a:p>
        </p:txBody>
      </p:sp>
      <p:sp>
        <p:nvSpPr>
          <p:cNvPr id="20" name="Symbol zastępczy zawartości 2">
            <a:extLst>
              <a:ext uri="{FF2B5EF4-FFF2-40B4-BE49-F238E27FC236}">
                <a16:creationId xmlns:a16="http://schemas.microsoft.com/office/drawing/2014/main" id="{C9FF991D-E060-0D4E-87AD-451937D2C730}"/>
              </a:ext>
            </a:extLst>
          </p:cNvPr>
          <p:cNvSpPr txBox="1">
            <a:spLocks/>
          </p:cNvSpPr>
          <p:nvPr/>
        </p:nvSpPr>
        <p:spPr>
          <a:xfrm>
            <a:off x="8849358" y="3556000"/>
            <a:ext cx="2504441" cy="2852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400" dirty="0"/>
              <a:t>Dokonywane jest wyraźne </a:t>
            </a:r>
            <a:r>
              <a:rPr lang="pl-PL" sz="1400" dirty="0">
                <a:solidFill>
                  <a:srgbClr val="4472C4"/>
                </a:solidFill>
              </a:rPr>
              <a:t>porównanie</a:t>
            </a:r>
            <a:r>
              <a:rPr lang="pl-PL" sz="1400" dirty="0"/>
              <a:t> kosztów logistycznych w firmie z kosztami logistycznymi zewnętrznego dostawcy usług. Na przykład, jeśli chodzi o pracowników, całkowite koszty personelu organizacji są porównywane z całkowitymi kosztami personelu podmiotu zewnętrznego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757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logistyczny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Witkowski, 2008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W ramach outsourcingu najczęściej </a:t>
            </a:r>
            <a:r>
              <a:rPr lang="pl-PL" dirty="0" err="1"/>
              <a:t>outsourcowane</a:t>
            </a:r>
            <a:r>
              <a:rPr lang="pl-PL" dirty="0"/>
              <a:t> są obszary, które nie są kluczowymi kompetencjami danej firmy, a jedynie ją wspierają;</a:t>
            </a:r>
          </a:p>
          <a:p>
            <a:pPr algn="just"/>
            <a:r>
              <a:rPr lang="pl-PL" dirty="0"/>
              <a:t>Jeśli logistyka nie jest podstawową działalnością firmy, wówczas przekazanie organizacji i/lub realizacji całości lub części procesów logistycznych kompetentnym dostawcom specjalizującym się w świadczeniu usług logistycznych może znacznie zwiększyć efektywność procesów logistycznych.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8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Outsourcing logistyczny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Gąsowska,2016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As a result of cooperation between the organization and the logistics operator, it is possible to achieve the following goals</a:t>
            </a:r>
            <a:r>
              <a:rPr lang="pl-PL" sz="3200" dirty="0"/>
              <a:t>:</a:t>
            </a:r>
          </a:p>
          <a:p>
            <a:pPr lvl="1" algn="just"/>
            <a:r>
              <a:rPr lang="en-US" sz="2800" dirty="0"/>
              <a:t>improving the quality of customer service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shorter order cycle execution time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better quality and delivery guarantee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faster flow and increased transparency of information</a:t>
            </a:r>
            <a:r>
              <a:rPr lang="pl-PL" sz="2800" dirty="0"/>
              <a:t>;</a:t>
            </a:r>
            <a:endParaRPr lang="en-US" sz="2800" dirty="0"/>
          </a:p>
          <a:p>
            <a:pPr lvl="1" algn="just"/>
            <a:r>
              <a:rPr lang="en-US" sz="2800" dirty="0"/>
              <a:t>more efficient use of assets</a:t>
            </a:r>
            <a:r>
              <a:rPr lang="pl-PL" sz="2800" dirty="0"/>
              <a:t>.</a:t>
            </a:r>
            <a:endParaRPr lang="en-US" sz="2800" dirty="0"/>
          </a:p>
          <a:p>
            <a:pPr lvl="1"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4714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Wskaźniki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Szukalski, 2016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55516"/>
            <a:ext cx="10515600" cy="4603044"/>
          </a:xfrm>
        </p:spPr>
        <p:txBody>
          <a:bodyPr>
            <a:normAutofit/>
          </a:bodyPr>
          <a:lstStyle/>
          <a:p>
            <a:pPr algn="just"/>
            <a:r>
              <a:rPr lang="pl-PL" sz="4400" dirty="0"/>
              <a:t>Cztery wskaźniki outsourcingu logistyki:</a:t>
            </a:r>
          </a:p>
          <a:p>
            <a:pPr lvl="1" algn="just"/>
            <a:r>
              <a:rPr lang="pl-PL" sz="4000" dirty="0"/>
              <a:t>zmiany kosztów;</a:t>
            </a:r>
          </a:p>
          <a:p>
            <a:pPr lvl="1" algn="just"/>
            <a:r>
              <a:rPr lang="pl-PL" sz="4000" dirty="0"/>
              <a:t>zmiany rentowności;</a:t>
            </a:r>
          </a:p>
          <a:p>
            <a:pPr lvl="1" algn="just"/>
            <a:r>
              <a:rPr lang="pl-PL" sz="4000" dirty="0"/>
              <a:t>zmiany obrotów;</a:t>
            </a:r>
          </a:p>
          <a:p>
            <a:pPr lvl="1" algn="just"/>
            <a:r>
              <a:rPr lang="pl-PL" sz="4000" dirty="0"/>
              <a:t>zmiany progu rentowności.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767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1932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Jaworski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185D39FE-73F5-2342-5AD1-D554A0997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85964"/>
              </p:ext>
            </p:extLst>
          </p:nvPr>
        </p:nvGraphicFramePr>
        <p:xfrm>
          <a:off x="990600" y="1578451"/>
          <a:ext cx="10515600" cy="301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7AE7424-613E-4789-DBB9-A8105C50101E}"/>
              </a:ext>
            </a:extLst>
          </p:cNvPr>
          <p:cNvSpPr txBox="1"/>
          <p:nvPr/>
        </p:nvSpPr>
        <p:spPr>
          <a:xfrm>
            <a:off x="1131145" y="4356219"/>
            <a:ext cx="3075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tego etapu jest rozpoczęcie rozmów z dostawcami usług logistycznych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C619D9-F529-7DC2-2B48-59EDA4B5A559}"/>
              </a:ext>
            </a:extLst>
          </p:cNvPr>
          <p:cNvSpPr txBox="1"/>
          <p:nvPr/>
        </p:nvSpPr>
        <p:spPr>
          <a:xfrm>
            <a:off x="8278704" y="4356219"/>
            <a:ext cx="3537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z wybranym podmiotem gospodarczym w celu wdrożenia projektu i fizycznego przeniesienia zapasów magazynowych pod zarząd operatora.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483273A-C856-1FB0-1A0B-F76B85F17D65}"/>
              </a:ext>
            </a:extLst>
          </p:cNvPr>
          <p:cNvSpPr txBox="1"/>
          <p:nvPr/>
        </p:nvSpPr>
        <p:spPr>
          <a:xfrm>
            <a:off x="4704924" y="4356219"/>
            <a:ext cx="30750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 algn="just">
              <a:defRPr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l-PL" dirty="0"/>
              <a:t>Firmy zewnętrzne składają swoje propozycje dotyczące usług logistycznych, negocjacji handlowych </a:t>
            </a:r>
            <a:br>
              <a:rPr lang="pl-PL" dirty="0"/>
            </a:br>
            <a:r>
              <a:rPr lang="pl-PL" dirty="0"/>
              <a:t>i wyboru organizacji, która ostatecznie przejmie usługi logistyczne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9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definicje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pl-PL" dirty="0"/>
              <a:t>jest metodą (koncepcją) zarządzania, sprowadzającą się do ograniczenia zakresu czynności wykonywanych bezpośrednio przez daną firmę (określaną jako firma macierzysta) i zleceniu ich do stałej realizacji przez zewnętrzne przedsiębiorstwa (nazywane firmami usługowymi);</a:t>
            </a:r>
          </a:p>
          <a:p>
            <a:pPr algn="just"/>
            <a:r>
              <a:rPr lang="pl-PL" dirty="0">
                <a:solidFill>
                  <a:srgbClr val="1065AB"/>
                </a:solidFill>
              </a:rPr>
              <a:t>O</a:t>
            </a:r>
            <a:r>
              <a:rPr lang="en-US" dirty="0" err="1">
                <a:solidFill>
                  <a:srgbClr val="1065AB"/>
                </a:solidFill>
              </a:rPr>
              <a:t>utsourcing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pl-PL" dirty="0"/>
              <a:t>określa się jako metodę stałej obsługi zewnętrznej przez wyspecjalizowane przedsiębiorstwa, eksternalizację, zarządzanie zewnętrzne, czy wręcz  dekoncentrację funkcjonowania organizacji.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Trocki, 2001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i wady outsourcingu logistycznego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nn-NO" sz="1200" dirty="0">
                <a:solidFill>
                  <a:srgbClr val="7F7F7F"/>
                </a:solidFill>
              </a:rPr>
              <a:t>Khaletskaya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nn-NO" sz="1200" dirty="0">
                <a:solidFill>
                  <a:srgbClr val="7F7F7F"/>
                </a:solidFill>
              </a:rPr>
              <a:t>2021, Ware Teka</a:t>
            </a: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7F59A8DF-A83E-3F72-55FA-AB631003E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895602"/>
              </p:ext>
            </p:extLst>
          </p:nvPr>
        </p:nvGraphicFramePr>
        <p:xfrm>
          <a:off x="838199" y="2047240"/>
          <a:ext cx="10515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989620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97353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Advantages</a:t>
                      </a:r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pl-PL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logistics</a:t>
                      </a:r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Disadvantages</a:t>
                      </a:r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</a:t>
                      </a:r>
                      <a:r>
                        <a:rPr lang="pl-PL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logistics</a:t>
                      </a:r>
                      <a:r>
                        <a:rPr lang="pl-P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outsourcing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6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Optymalizacja wydatków i zmniejszenie ryzyka inwestycyjnego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Obawa pracowników o zwolnienie </a:t>
                      </a:r>
                      <a:b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 demotywacja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939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Możliwość skupienia się na właściwej działalności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Częściowa utrata kontroli nad wykonaniem zamówień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1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Polepszenie płynności procesów i podział odpowiedzialności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Wybór partnera z brakiem kompetencji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522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Poprawa jakości obsługi konsumenta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Uzależnienie się od dostawcy usług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763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Zwiększenie konkurencyjności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Możliwe kłopoty z koordynacją i komunikacją wewnętrzną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170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081310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851776" cy="4603044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Organizacja X musi zdecydować, czy wyprodukować komponent dla produktu A samodzielnie, czy też zakupić gotowy komponent;</a:t>
            </a:r>
          </a:p>
          <a:p>
            <a:pPr algn="just"/>
            <a:r>
              <a:rPr lang="pl-PL" sz="2400" dirty="0"/>
              <a:t>Koszty stałe, jednostkowe koszty zmienne i cena zakupu 1 sztuki komponentu są określone poniżej</a:t>
            </a:r>
            <a:r>
              <a:rPr lang="en-US" sz="2400" dirty="0"/>
              <a:t>.</a:t>
            </a:r>
            <a:endParaRPr lang="pl-PL" sz="2400" dirty="0"/>
          </a:p>
          <a:p>
            <a:pPr lvl="1">
              <a:lnSpc>
                <a:spcPct val="150000"/>
              </a:lnSpc>
            </a:pPr>
            <a:r>
              <a:rPr lang="pl-PL" sz="2000" dirty="0"/>
              <a:t>Koszty stałe: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zmienne: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/>
              <a:t>szt.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Jednostkowa cena zakupu: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EUR/szt.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l-PL" sz="2400" dirty="0"/>
              <a:t>Który wariant wybrać, jeśli planujesz produkować </a:t>
            </a:r>
            <a:r>
              <a:rPr lang="pl-PL" sz="2400" dirty="0">
                <a:solidFill>
                  <a:srgbClr val="4472C4"/>
                </a:solidFill>
              </a:rPr>
              <a:t>10 000 </a:t>
            </a:r>
            <a:r>
              <a:rPr lang="pl-PL" sz="2400" dirty="0"/>
              <a:t>sztuk rocznie</a:t>
            </a:r>
            <a:r>
              <a:rPr lang="en-US" sz="2400" dirty="0"/>
              <a:t>?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Przy jakiej wielkości produkcji całkowite koszty obu wariantów są takie same?</a:t>
            </a:r>
          </a:p>
        </p:txBody>
      </p:sp>
    </p:spTree>
    <p:extLst>
      <p:ext uri="{BB962C8B-B14F-4D97-AF65-F5344CB8AC3E}">
        <p14:creationId xmlns:p14="http://schemas.microsoft.com/office/powerpoint/2010/main" val="360632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233710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Który wariant wybrać, jeśli planujesz produkować 10 000 sztuk rocznie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Wariant </a:t>
            </a:r>
            <a:r>
              <a:rPr lang="pl-PL" sz="2000" dirty="0" err="1"/>
              <a:t>Make</a:t>
            </a:r>
            <a:r>
              <a:rPr lang="pl-PL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zmienne: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 err="1"/>
              <a:t>pc</a:t>
            </a:r>
            <a:endParaRPr lang="pl-PL" sz="2000" dirty="0"/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pl-PL" sz="2000" dirty="0"/>
              <a:t>sztuk na rok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stałe: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BBDF5E6-593B-5D64-B3F3-3C71A8B8F2CB}"/>
              </a:ext>
            </a:extLst>
          </p:cNvPr>
          <p:cNvSpPr txBox="1"/>
          <p:nvPr/>
        </p:nvSpPr>
        <p:spPr>
          <a:xfrm>
            <a:off x="4961759" y="4246178"/>
            <a:ext cx="2876899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K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+X* </a:t>
            </a: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575877" y="4831231"/>
            <a:ext cx="5648661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1800" b="1" kern="1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en-US" sz="1800" b="1" kern="100" baseline="-2500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50 000</a:t>
            </a:r>
            <a:r>
              <a:rPr lang="en-US" sz="18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+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18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16 = 210 000 EUR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E82ACC5-1896-529D-A8C9-4C163AF12194}"/>
              </a:ext>
            </a:extLst>
          </p:cNvPr>
          <p:cNvCxnSpPr>
            <a:cxnSpLocks/>
          </p:cNvCxnSpPr>
          <p:nvPr/>
        </p:nvCxnSpPr>
        <p:spPr>
          <a:xfrm>
            <a:off x="4444678" y="3967092"/>
            <a:ext cx="1747778" cy="384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3983620" y="3442560"/>
            <a:ext cx="2637099" cy="90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550779" y="2957514"/>
            <a:ext cx="2405606" cy="139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048965" y="5374617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2400" b="1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210 000 EUR / ROK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D497836-C0EE-0545-0915-74A57184F822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13598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144063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668"/>
            <a:ext cx="10515600" cy="38009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/>
              <a:t>Który wariant wybrać, jeśli planujesz produkować 10 000 sztuk rocznie</a:t>
            </a:r>
            <a:r>
              <a:rPr lang="en-US" sz="2000" dirty="0"/>
              <a:t>?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Wariant </a:t>
            </a:r>
            <a:r>
              <a:rPr lang="pl-PL" sz="2000" dirty="0" err="1"/>
              <a:t>Buy</a:t>
            </a:r>
            <a:r>
              <a:rPr lang="pl-PL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rgbClr val="4472C4"/>
                </a:solidFill>
              </a:rPr>
              <a:t>10 000 </a:t>
            </a:r>
            <a:r>
              <a:rPr lang="pl-PL" sz="2000" dirty="0"/>
              <a:t>sztuk na rok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Jedn. cena zakupu: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EUR/szt.</a:t>
            </a:r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 marL="0" indent="0">
              <a:lnSpc>
                <a:spcPct val="150000"/>
              </a:lnSpc>
              <a:buNone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C82F9D7-623F-C6A7-3E01-A5DFD7221331}"/>
              </a:ext>
            </a:extLst>
          </p:cNvPr>
          <p:cNvSpPr txBox="1"/>
          <p:nvPr/>
        </p:nvSpPr>
        <p:spPr>
          <a:xfrm>
            <a:off x="3656901" y="3992786"/>
            <a:ext cx="5648661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</a:t>
            </a:r>
            <a:r>
              <a:rPr lang="pl-PL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</a:t>
            </a:r>
            <a:r>
              <a:rPr lang="en-US" sz="2400" b="1" kern="100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=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10 000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*</a:t>
            </a:r>
            <a:r>
              <a:rPr lang="pl-PL" sz="2400" b="1" kern="1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25</a:t>
            </a:r>
            <a:r>
              <a:rPr lang="pl-PL" sz="2400" b="1" kern="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= 250 000 EUR</a:t>
            </a:r>
            <a:endParaRPr lang="pl-PL" sz="2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0C1C508-056C-BF7B-008E-8DA94AD02172}"/>
              </a:ext>
            </a:extLst>
          </p:cNvPr>
          <p:cNvSpPr txBox="1"/>
          <p:nvPr/>
        </p:nvSpPr>
        <p:spPr>
          <a:xfrm>
            <a:off x="3211492" y="4493294"/>
            <a:ext cx="609407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2400" b="1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2400" b="1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250 000 EUR / ROK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2339466-D55C-DEAD-0B3D-8B3096D254C5}"/>
              </a:ext>
            </a:extLst>
          </p:cNvPr>
          <p:cNvSpPr txBox="1"/>
          <p:nvPr/>
        </p:nvSpPr>
        <p:spPr>
          <a:xfrm>
            <a:off x="5354738" y="3649470"/>
            <a:ext cx="1883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2400" b="1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K</a:t>
            </a:r>
            <a:r>
              <a:rPr lang="pl-PL" sz="2400" b="1" baseline="-250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z</a:t>
            </a:r>
            <a:r>
              <a:rPr lang="pl-PL" sz="2400" b="1" baseline="-25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= </a:t>
            </a:r>
            <a:r>
              <a:rPr lang="pl-PL" sz="24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  <a:ea typeface="Times New Roman" panose="02020603050405020304" pitchFamily="18" charset="0"/>
              </a:rPr>
              <a:t>c*x,</a:t>
            </a:r>
            <a:endParaRPr lang="pl-PL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75CCFE8C-A290-7AA1-5ABA-5400F0687C6A}"/>
              </a:ext>
            </a:extLst>
          </p:cNvPr>
          <p:cNvCxnSpPr>
            <a:cxnSpLocks/>
          </p:cNvCxnSpPr>
          <p:nvPr/>
        </p:nvCxnSpPr>
        <p:spPr>
          <a:xfrm>
            <a:off x="5162682" y="3472677"/>
            <a:ext cx="1018199" cy="331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8F2C51E-6ED3-A7C2-FBA8-1B2264F26705}"/>
              </a:ext>
            </a:extLst>
          </p:cNvPr>
          <p:cNvCxnSpPr>
            <a:cxnSpLocks/>
          </p:cNvCxnSpPr>
          <p:nvPr/>
        </p:nvCxnSpPr>
        <p:spPr>
          <a:xfrm>
            <a:off x="4074160" y="2805481"/>
            <a:ext cx="2579401" cy="906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D9A6140-51A6-2FD1-9786-316AC9923231}"/>
              </a:ext>
            </a:extLst>
          </p:cNvPr>
          <p:cNvSpPr txBox="1"/>
          <p:nvPr/>
        </p:nvSpPr>
        <p:spPr>
          <a:xfrm>
            <a:off x="923081" y="5081232"/>
            <a:ext cx="10515600" cy="920252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Firma powinna wybrać </a:t>
            </a:r>
            <a:r>
              <a:rPr lang="pl-P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 </a:t>
            </a:r>
            <a:r>
              <a:rPr lang="pl-PL" sz="4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endParaRPr lang="pl-P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6A460816-F730-13A8-6C8D-20BB8BE7DCD9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0600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135099" cy="1116542"/>
          </a:xfrm>
        </p:spPr>
        <p:txBody>
          <a:bodyPr/>
          <a:lstStyle/>
          <a:p>
            <a:r>
              <a:rPr lang="pl-PL" dirty="0"/>
              <a:t>Analiza </a:t>
            </a:r>
            <a:r>
              <a:rPr lang="pl-PL" dirty="0" err="1"/>
              <a:t>Make-or-Buy</a:t>
            </a:r>
            <a:r>
              <a:rPr lang="pl-PL" dirty="0"/>
              <a:t> – Przykład 1 (rozwiązanie)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1668"/>
            <a:ext cx="10515600" cy="46030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Przy jakiej wielkości produkcji całkowite koszty obu wariantów są takie same??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stałe:</a:t>
            </a:r>
            <a:r>
              <a:rPr lang="en-US" sz="2000" dirty="0"/>
              <a:t> </a:t>
            </a:r>
            <a:r>
              <a:rPr lang="pl-PL" sz="2000" dirty="0">
                <a:solidFill>
                  <a:srgbClr val="4472C4"/>
                </a:solidFill>
              </a:rPr>
              <a:t>50 000 </a:t>
            </a:r>
            <a:r>
              <a:rPr lang="pl-PL" sz="2000" dirty="0"/>
              <a:t>EUR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Jednostkowa cena zakupu: </a:t>
            </a:r>
            <a:r>
              <a:rPr lang="pl-PL" sz="2000" dirty="0">
                <a:solidFill>
                  <a:srgbClr val="4472C4"/>
                </a:solidFill>
              </a:rPr>
              <a:t>25 </a:t>
            </a:r>
            <a:r>
              <a:rPr lang="pl-PL" sz="2000" dirty="0"/>
              <a:t>EUR/szt.</a:t>
            </a:r>
          </a:p>
          <a:p>
            <a:pPr lvl="1">
              <a:lnSpc>
                <a:spcPct val="150000"/>
              </a:lnSpc>
            </a:pPr>
            <a:r>
              <a:rPr lang="pl-PL" sz="2000" dirty="0"/>
              <a:t>Koszty zmienne: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4472C4"/>
                </a:solidFill>
              </a:rPr>
              <a:t>16</a:t>
            </a:r>
            <a:r>
              <a:rPr lang="pl-PL" sz="2000" dirty="0">
                <a:solidFill>
                  <a:srgbClr val="4472C4"/>
                </a:solidFill>
              </a:rPr>
              <a:t> </a:t>
            </a:r>
            <a:r>
              <a:rPr lang="pl-PL" sz="2000" dirty="0"/>
              <a:t>EUR</a:t>
            </a:r>
            <a:r>
              <a:rPr lang="en-US" sz="2000" dirty="0"/>
              <a:t>/</a:t>
            </a:r>
            <a:r>
              <a:rPr lang="pl-PL" sz="2000" dirty="0"/>
              <a:t>szt.</a:t>
            </a:r>
          </a:p>
          <a:p>
            <a:pPr lvl="1">
              <a:lnSpc>
                <a:spcPct val="150000"/>
              </a:lnSpc>
            </a:pPr>
            <a:endParaRPr lang="en-US" sz="2000" dirty="0"/>
          </a:p>
          <a:p>
            <a:pPr lvl="1">
              <a:lnSpc>
                <a:spcPct val="150000"/>
              </a:lnSpc>
            </a:pPr>
            <a:endParaRPr lang="pl-PL" sz="2000" dirty="0"/>
          </a:p>
          <a:p>
            <a:pPr>
              <a:lnSpc>
                <a:spcPct val="150000"/>
              </a:lnSpc>
            </a:pPr>
            <a:endParaRPr lang="pl-P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/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𝑈𝑉𝐶</m:t>
                        </m:r>
                      </m:den>
                    </m:f>
                  </m:oMath>
                </a14:m>
                <a:endParaRPr lang="pl-PL" sz="3600" dirty="0"/>
              </a:p>
            </p:txBody>
          </p:sp>
        </mc:Choice>
        <mc:Fallback xmlns="">
          <p:sp>
            <p:nvSpPr>
              <p:cNvPr id="2" name="pole tekstowe 1">
                <a:extLst>
                  <a:ext uri="{FF2B5EF4-FFF2-40B4-BE49-F238E27FC236}">
                    <a16:creationId xmlns:a16="http://schemas.microsoft.com/office/drawing/2014/main" id="{45EFC06C-D40C-2754-9CD3-CD4ACF8F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371857"/>
                <a:ext cx="2427177" cy="790537"/>
              </a:xfrm>
              <a:prstGeom prst="rect">
                <a:avLst/>
              </a:prstGeom>
              <a:blipFill>
                <a:blip r:embed="rId2"/>
                <a:stretch>
                  <a:fillRect l="-11307" t="-2308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/>
              <p:nvPr/>
            </p:nvSpPr>
            <p:spPr>
              <a:xfrm>
                <a:off x="3331135" y="3828719"/>
                <a:ext cx="5529721" cy="794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l-PL" sz="3600" dirty="0"/>
                  <a:t>BEP </a:t>
                </a:r>
                <a14:m>
                  <m:oMath xmlns:m="http://schemas.openxmlformats.org/officeDocument/2006/math">
                    <m:r>
                      <a:rPr lang="pl-PL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50 000</m:t>
                        </m:r>
                      </m:num>
                      <m:den>
                        <m:r>
                          <a:rPr lang="pl-PL" sz="3600" b="0" i="1" smtClean="0">
                            <a:latin typeface="Cambria Math" panose="02040503050406030204" pitchFamily="18" charset="0"/>
                          </a:rPr>
                          <m:t>25−16</m:t>
                        </m:r>
                      </m:den>
                    </m:f>
                    <m:r>
                      <a:rPr lang="pl-PL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5 556 </m:t>
                    </m:r>
                    <m:r>
                      <a:rPr lang="pl-PL" sz="3600" b="0" i="1" smtClean="0">
                        <a:latin typeface="Cambria Math" panose="02040503050406030204" pitchFamily="18" charset="0"/>
                      </a:rPr>
                      <m:t>𝑠𝑧𝑡𝑢𝑘</m:t>
                    </m:r>
                  </m:oMath>
                </a14:m>
                <a:endParaRPr lang="pl-PL" sz="3600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E195074E-7675-7C7E-DAF7-4F69E489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35" y="3828719"/>
                <a:ext cx="5529721" cy="794833"/>
              </a:xfrm>
              <a:prstGeom prst="rect">
                <a:avLst/>
              </a:prstGeom>
              <a:blipFill>
                <a:blip r:embed="rId3"/>
                <a:stretch>
                  <a:fillRect l="-4956" t="-1538" b="-2076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E273A1B1-D727-104F-CB04-A7C994FFDCDB}"/>
              </a:ext>
            </a:extLst>
          </p:cNvPr>
          <p:cNvCxnSpPr>
            <a:cxnSpLocks/>
          </p:cNvCxnSpPr>
          <p:nvPr/>
        </p:nvCxnSpPr>
        <p:spPr>
          <a:xfrm>
            <a:off x="4479403" y="2275867"/>
            <a:ext cx="3102015" cy="201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D4D7306C-4855-E361-95EF-5DEE167A1A1D}"/>
              </a:ext>
            </a:extLst>
          </p:cNvPr>
          <p:cNvCxnSpPr>
            <a:cxnSpLocks/>
          </p:cNvCxnSpPr>
          <p:nvPr/>
        </p:nvCxnSpPr>
        <p:spPr>
          <a:xfrm>
            <a:off x="5923280" y="2966720"/>
            <a:ext cx="1386304" cy="9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551178D3-5F55-155F-03E8-294FE9EFEFE1}"/>
              </a:ext>
            </a:extLst>
          </p:cNvPr>
          <p:cNvCxnSpPr>
            <a:cxnSpLocks/>
          </p:cNvCxnSpPr>
          <p:nvPr/>
        </p:nvCxnSpPr>
        <p:spPr>
          <a:xfrm flipV="1">
            <a:off x="4866640" y="3209964"/>
            <a:ext cx="3293512" cy="21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A5FB69-8B1A-9F76-BC6F-68FD98715C75}"/>
              </a:ext>
            </a:extLst>
          </p:cNvPr>
          <p:cNvSpPr txBox="1"/>
          <p:nvPr/>
        </p:nvSpPr>
        <p:spPr>
          <a:xfrm>
            <a:off x="571708" y="4711454"/>
            <a:ext cx="11173729" cy="1469248"/>
          </a:xfrm>
          <a:prstGeom prst="rect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Warianty </a:t>
            </a:r>
            <a:r>
              <a:rPr lang="pl-PL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</a:t>
            </a: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pl-PL" sz="32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kosztowałyby tyle samo, gdyby plan produkcji wynosił około 5 556 sztuk rocznie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CF94B3AB-E91F-945F-0511-690BB9AEE4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</p:spTree>
    <p:extLst>
      <p:ext uri="{BB962C8B-B14F-4D97-AF65-F5344CB8AC3E}">
        <p14:creationId xmlns:p14="http://schemas.microsoft.com/office/powerpoint/2010/main" val="253300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l-PL" sz="2000" dirty="0"/>
              <a:t>Outsourcing to metoda stałej obsługi zewnętrznej przez wyspecjalizowane przedsiębiorstwa, eksternalizacja, zarządzanie zewnętrzne, a nawet dekoncentracja funkcjonowania organizacji;</a:t>
            </a:r>
          </a:p>
          <a:p>
            <a:pPr algn="just"/>
            <a:r>
              <a:rPr lang="pl-PL" sz="2000" dirty="0"/>
              <a:t>Istnieje wiele rodzajów outsourcingu, w zależności od celu i stopnia wykorzystania usług zewnętrznych;</a:t>
            </a:r>
          </a:p>
          <a:p>
            <a:pPr algn="just"/>
            <a:r>
              <a:rPr lang="pl-PL" sz="2000" dirty="0"/>
              <a:t>Podjęcie decyzji o outsourcingu lub jego braku ułatwia przeprowadzenie analizy </a:t>
            </a:r>
            <a:r>
              <a:rPr lang="pl-PL" sz="2000" dirty="0" err="1"/>
              <a:t>Make-or-Buy</a:t>
            </a:r>
            <a:r>
              <a:rPr lang="pl-PL" sz="2000" dirty="0"/>
              <a:t>;</a:t>
            </a:r>
          </a:p>
          <a:p>
            <a:pPr algn="just"/>
            <a:r>
              <a:rPr lang="pl-PL" sz="2000" dirty="0"/>
              <a:t>Analiza </a:t>
            </a:r>
            <a:r>
              <a:rPr lang="pl-PL" sz="2000" dirty="0" err="1"/>
              <a:t>Make-or-Buy</a:t>
            </a:r>
            <a:r>
              <a:rPr lang="pl-PL" sz="2000" dirty="0"/>
              <a:t> porównuje koszty własnej pracy i usług zewnętrznych;</a:t>
            </a:r>
          </a:p>
          <a:p>
            <a:pPr algn="just"/>
            <a:r>
              <a:rPr lang="pl-PL" sz="2000" dirty="0"/>
              <a:t>Próg rentowności to punkt, w którym całkowita sprzedaż jest równa całkowitym kosztom;</a:t>
            </a:r>
          </a:p>
          <a:p>
            <a:pPr algn="just"/>
            <a:r>
              <a:rPr lang="pl-PL" sz="2000" dirty="0"/>
              <a:t>Jeśli logistyka nie jest podstawową działalnością firmy, powinna być zlecona zewnętrznemu operatorowi logistycznemu.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usług </a:t>
            </a:r>
            <a:r>
              <a:rPr lang="pl-PL" dirty="0" err="1"/>
              <a:t>outsourcowanych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58343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Źródła: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EAF971-D0A3-3E82-FC24-EEA203EC9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95448"/>
              </p:ext>
            </p:extLst>
          </p:nvPr>
        </p:nvGraphicFramePr>
        <p:xfrm>
          <a:off x="1116106" y="1481668"/>
          <a:ext cx="9959787" cy="4431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336">
                  <a:extLst>
                    <a:ext uri="{9D8B030D-6E8A-4147-A177-3AD203B41FA5}">
                      <a16:colId xmlns:a16="http://schemas.microsoft.com/office/drawing/2014/main" val="2875277861"/>
                    </a:ext>
                  </a:extLst>
                </a:gridCol>
                <a:gridCol w="7160451">
                  <a:extLst>
                    <a:ext uri="{9D8B030D-6E8A-4147-A177-3AD203B41FA5}">
                      <a16:colId xmlns:a16="http://schemas.microsoft.com/office/drawing/2014/main" val="464117893"/>
                    </a:ext>
                  </a:extLst>
                </a:gridCol>
              </a:tblGrid>
              <a:tr h="133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Obszar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Przykłady zadań, funkcji lub procesów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369258580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Produkcja i zaopatrzenie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produkcja komponentów, półwyrobów, a nawet wyrobów gotowych, montaż produktów, pakowanie, projektowanie,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705442727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Transport i logistyka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transport i dystrybucja produktów, usługi kurierskie, magazynowanie,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174593270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Badania i rozwój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prace badawczo-rozwojowe, badania naukowe, prace wdrożeniowe,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141868886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Informatyka </a:t>
                      </a:r>
                      <a:br>
                        <a:rPr lang="pl-PL" sz="1050" kern="100">
                          <a:effectLst/>
                        </a:rPr>
                      </a:br>
                      <a:r>
                        <a:rPr lang="pl-PL" sz="1050" kern="100">
                          <a:effectLst/>
                        </a:rPr>
                        <a:t>i technologie informacyjne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obsługa sieci komputerowych, obsługa centrów danych, usługi utrzymania infrastruktury informatycznej, obsługa aplikacji informatycznych, wsparcie użytkowników końcowych, usługi zabezpieczające lub usługi internetowe,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115631840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Finanse, rachunkowość i obsługa podatkowo-księgowa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prowadzenie księgowości, obsługa wierzytelności, controlling, audyt, usługi finansowo-analityczne, opracowywanie biznes-planów, doradztwo podatkowe, reprezentacja podatnika przed organami podatkowymi,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2404237318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Obsługa prawna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 dirty="0">
                          <a:effectLst/>
                        </a:rPr>
                        <a:t>doradztwo prawne w różnych dziedzinach, czy reprezentacja w sprawach prawnych,</a:t>
                      </a:r>
                      <a:endParaRPr lang="pl-PL" sz="105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4100562415"/>
                  </a:ext>
                </a:extLst>
              </a:tr>
              <a:tr h="287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Obsługa klienta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telemarketing, prowadzenie recepcji, sekretariatu, infolinii, czy call center,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131415099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Marketing 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 dirty="0">
                          <a:effectLst/>
                        </a:rPr>
                        <a:t>monitorowanie zmian zachodzących na rynku, badania oczekiwań klientów, tworzenie koncepcji nowych wyrobów, określanie strategii promocyjnej, reklamowej, dystrybucyjnej, czy kształtowanie sfery public relations,</a:t>
                      </a:r>
                      <a:endParaRPr lang="pl-PL" sz="105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841588250"/>
                  </a:ext>
                </a:extLst>
              </a:tr>
              <a:tr h="595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 dirty="0">
                          <a:effectLst/>
                        </a:rPr>
                        <a:t>Kadry i zasoby ludzkie,</a:t>
                      </a:r>
                      <a:endParaRPr lang="pl-PL" sz="105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>
                          <a:effectLst/>
                        </a:rPr>
                        <a:t>rekrutacja i selekcja kandydatów, szkolenia pracowników, tworzenie systemów motywacyjnych, zarządzanie personelem, administrowanie dokumentacją kadrową, zatrudnienie czasowe, czy rozliczenia płac</a:t>
                      </a:r>
                      <a:endParaRPr lang="pl-PL" sz="105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003757839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  <a:tabLst>
                          <a:tab pos="0" algn="l"/>
                          <a:tab pos="88900" algn="l"/>
                          <a:tab pos="179388" algn="l"/>
                        </a:tabLst>
                      </a:pPr>
                      <a:r>
                        <a:rPr lang="pl-PL" sz="1050" kern="100" dirty="0">
                          <a:effectLst/>
                        </a:rPr>
                        <a:t>Zarządzanie i administracja </a:t>
                      </a:r>
                      <a:endParaRPr lang="pl-PL" sz="105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050" kern="100" dirty="0">
                          <a:effectLst/>
                        </a:rPr>
                        <a:t>utrzymanie budynków i czystości, prowadzenie archiwów, ochrona osób i mienia, usługi menedżerskie.</a:t>
                      </a:r>
                      <a:endParaRPr lang="pl-PL" sz="105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12" marR="42012" marT="0" marB="0" anchor="ctr"/>
                </a:tc>
                <a:extLst>
                  <a:ext uri="{0D108BD9-81ED-4DB2-BD59-A6C34878D82A}">
                    <a16:rowId xmlns:a16="http://schemas.microsoft.com/office/drawing/2014/main" val="302081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3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Ewolucja koncepcji outsourcingu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303" y="6334366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252EB11-FB84-3DC6-5E1B-90C33F94FDD4}"/>
              </a:ext>
            </a:extLst>
          </p:cNvPr>
          <p:cNvSpPr txBox="1"/>
          <p:nvPr/>
        </p:nvSpPr>
        <p:spPr>
          <a:xfrm>
            <a:off x="586303" y="5944566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Ewolucja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koncepcji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outsourcingu</a:t>
            </a:r>
            <a:endParaRPr 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C0EFC5-1AE6-EADF-C7C9-17A90604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03" y="1647357"/>
            <a:ext cx="6568581" cy="40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08C61C2-5A3F-58E8-9B2A-1690FC41E8EC}"/>
              </a:ext>
            </a:extLst>
          </p:cNvPr>
          <p:cNvSpPr/>
          <p:nvPr/>
        </p:nvSpPr>
        <p:spPr>
          <a:xfrm>
            <a:off x="4257040" y="1481668"/>
            <a:ext cx="2509520" cy="833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Outsourcing w praktyce biznesowej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05669E4-041F-A200-46F3-6C7D67B28814}"/>
              </a:ext>
            </a:extLst>
          </p:cNvPr>
          <p:cNvSpPr/>
          <p:nvPr/>
        </p:nvSpPr>
        <p:spPr>
          <a:xfrm>
            <a:off x="1717040" y="2976053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Wydzielenie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5169DCB-E1D9-3EC3-8E57-6287A4B82B11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flipH="1">
            <a:off x="2971800" y="2314788"/>
            <a:ext cx="2540000" cy="6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8B6A5236-E267-AD5D-F0C2-998C773604A1}"/>
              </a:ext>
            </a:extLst>
          </p:cNvPr>
          <p:cNvSpPr/>
          <p:nvPr/>
        </p:nvSpPr>
        <p:spPr>
          <a:xfrm>
            <a:off x="7777479" y="3012440"/>
            <a:ext cx="2509520" cy="833120"/>
          </a:xfrm>
          <a:prstGeom prst="rect">
            <a:avLst/>
          </a:prstGeom>
          <a:solidFill>
            <a:srgbClr val="CFD5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Zlecenie</a:t>
            </a:r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3BB97490-BE89-FE90-BB41-4467F50E74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>
            <a:off x="5511800" y="2314788"/>
            <a:ext cx="3520439" cy="6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>
            <a:extLst>
              <a:ext uri="{FF2B5EF4-FFF2-40B4-BE49-F238E27FC236}">
                <a16:creationId xmlns:a16="http://schemas.microsoft.com/office/drawing/2014/main" id="{9CFD3C46-8C2F-561B-44CB-F8DED45660E6}"/>
              </a:ext>
            </a:extLst>
          </p:cNvPr>
          <p:cNvSpPr/>
          <p:nvPr/>
        </p:nvSpPr>
        <p:spPr>
          <a:xfrm>
            <a:off x="941832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Zlecenie kapitałowe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2AEEF6DD-411E-C504-5F7F-EAFA74CB9FA1}"/>
              </a:ext>
            </a:extLst>
          </p:cNvPr>
          <p:cNvSpPr/>
          <p:nvPr/>
        </p:nvSpPr>
        <p:spPr>
          <a:xfrm>
            <a:off x="615187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Zlecenie kontraktowe</a:t>
            </a:r>
          </a:p>
        </p:txBody>
      </p: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BD8FA75-655F-051F-7553-6BDFA9B361AA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 flipH="1">
            <a:off x="7406639" y="3845560"/>
            <a:ext cx="1625600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346857D-ABA2-281C-1E9B-56E45FFD8A86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>
            <a:off x="9032239" y="3845560"/>
            <a:ext cx="1640841" cy="73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EA3FDE9-EE82-E07B-E5A5-2F8E63645C6A}"/>
              </a:ext>
            </a:extLst>
          </p:cNvPr>
          <p:cNvSpPr txBox="1"/>
          <p:nvPr/>
        </p:nvSpPr>
        <p:spPr>
          <a:xfrm>
            <a:off x="662092" y="5845867"/>
            <a:ext cx="4016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Rysunek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outsourcingu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F9281A2E-055F-9B7C-EDCD-3760806629D3}"/>
              </a:ext>
            </a:extLst>
          </p:cNvPr>
          <p:cNvSpPr/>
          <p:nvPr/>
        </p:nvSpPr>
        <p:spPr>
          <a:xfrm>
            <a:off x="3378200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Zlecenie kapitałowe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7C0EEBA8-5FEA-5A74-A8CF-566E23810F6F}"/>
              </a:ext>
            </a:extLst>
          </p:cNvPr>
          <p:cNvSpPr/>
          <p:nvPr/>
        </p:nvSpPr>
        <p:spPr>
          <a:xfrm>
            <a:off x="111759" y="4578378"/>
            <a:ext cx="2509520" cy="833120"/>
          </a:xfrm>
          <a:prstGeom prst="rect">
            <a:avLst/>
          </a:prstGeom>
          <a:solidFill>
            <a:srgbClr val="A6C6E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1065AB"/>
                </a:solidFill>
              </a:rPr>
              <a:t>Zlecenie kontraktowe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176FE19-F3F6-B3EA-C02B-C558BBF376E5}"/>
              </a:ext>
            </a:extLst>
          </p:cNvPr>
          <p:cNvCxnSpPr>
            <a:cxnSpLocks/>
            <a:stCxn id="13" idx="2"/>
            <a:endCxn id="32" idx="0"/>
          </p:cNvCxnSpPr>
          <p:nvPr/>
        </p:nvCxnSpPr>
        <p:spPr>
          <a:xfrm flipH="1">
            <a:off x="1366519" y="3809173"/>
            <a:ext cx="1605281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705A141-5762-CF0F-F200-62D918B16B8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>
            <a:off x="2971800" y="3809173"/>
            <a:ext cx="1661160" cy="769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5DBAD8DF-2277-FAB3-A1AF-60D263527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id="{76AE076B-A232-F8B1-FB3B-445A200FFE67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46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l-PL" dirty="0">
                <a:solidFill>
                  <a:srgbClr val="1065AB"/>
                </a:solidFill>
              </a:rPr>
              <a:t>Wydzielenie </a:t>
            </a:r>
            <a:r>
              <a:rPr lang="pl-PL" dirty="0"/>
              <a:t>odnosi się do sytuacji, gdy dana sfera działalności (proces, zadanie, funkcja,) jest wykonywana w obrębie struktury organizacyjnej przedsiębiorstwa, jednak nie należy do głównych kompetencji organizacji, a analizy związane </a:t>
            </a:r>
            <a:br>
              <a:rPr lang="pl-PL" dirty="0"/>
            </a:br>
            <a:r>
              <a:rPr lang="pl-PL" dirty="0"/>
              <a:t>z kosztami jej utrzymania oraz jakości, koordynacji, i terminowości działania pokazują, że nie bierze ona udziału w procesie tworzenia wartości usług </a:t>
            </a:r>
            <a:br>
              <a:rPr lang="pl-PL" dirty="0"/>
            </a:br>
            <a:r>
              <a:rPr lang="pl-PL" dirty="0"/>
              <a:t>lub produktów. Wówczas istnieje możliwość usunięcia danego obszaru działalności ze struktury organizacyjnej i powierzenie jego realizacji w ramach outsourcingu przedsiębiorstwu usługowemu</a:t>
            </a:r>
            <a:r>
              <a:rPr lang="en-US" dirty="0"/>
              <a:t>.</a:t>
            </a:r>
            <a:endParaRPr lang="pl-PL" dirty="0"/>
          </a:p>
          <a:p>
            <a:pPr algn="just"/>
            <a:r>
              <a:rPr lang="pl-PL" dirty="0"/>
              <a:t>Ze</a:t>
            </a:r>
            <a:r>
              <a:rPr lang="pl-PL" dirty="0">
                <a:solidFill>
                  <a:srgbClr val="1065AB"/>
                </a:solidFill>
              </a:rPr>
              <a:t> zlecaniem </a:t>
            </a:r>
            <a:r>
              <a:rPr lang="pl-PL" dirty="0"/>
              <a:t>mamy do czynienia wówczas, gdy w strukturze organizacyjnej firmy nie była wykonywana dotychczas określona dziedzina działalności, a z analizy wynika, że byłaby ona potrzebna ze względu na pewne korzyści strategiczne. </a:t>
            </a:r>
            <a:br>
              <a:rPr lang="pl-PL" dirty="0"/>
            </a:br>
            <a:r>
              <a:rPr lang="pl-PL" dirty="0"/>
              <a:t>Do obszaru tego nie należą kluczowe kompetencje przedsiębiorstwa, a jego bezpośrednie dodanie do struktury organizacyjnej spowodowałoby zaangażowanie znacznych zasobów, które mogłyby być przeznaczone </a:t>
            </a:r>
            <a:br>
              <a:rPr lang="pl-PL" dirty="0"/>
            </a:br>
            <a:r>
              <a:rPr lang="pl-PL" dirty="0"/>
              <a:t>na umocnienie podstawowej sfery funkcjonowania.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31D6F9CE-7904-6445-E111-C1A87A7EBF65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9D226A26-EA39-A235-2BA9-45EBD87E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  <p:sp>
        <p:nvSpPr>
          <p:cNvPr id="8" name="Tytuł 3">
            <a:extLst>
              <a:ext uri="{FF2B5EF4-FFF2-40B4-BE49-F238E27FC236}">
                <a16:creationId xmlns:a16="http://schemas.microsoft.com/office/drawing/2014/main" id="{24B6665A-D528-A70B-BB9C-C7305649D599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796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540EA4-8008-4617-50A8-9B14C5DA2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W </a:t>
            </a:r>
            <a:r>
              <a:rPr lang="pl-PL" dirty="0">
                <a:solidFill>
                  <a:srgbClr val="1065AB"/>
                </a:solidFill>
              </a:rPr>
              <a:t>wariancie kontraktowym</a:t>
            </a:r>
            <a:r>
              <a:rPr lang="pl-PL" dirty="0"/>
              <a:t> zewnętrznym dostawcą, czyli firmą usługową, zostaje niezależny pod względem kapitału, wyspecjalizowane przedsiębiorstwo mające powiązania z firmą macierzystą tylko na podstawie umowy;</a:t>
            </a:r>
          </a:p>
          <a:p>
            <a:pPr algn="just"/>
            <a:r>
              <a:rPr lang="pl-PL" dirty="0"/>
              <a:t>Założeniem </a:t>
            </a:r>
            <a:r>
              <a:rPr lang="pl-PL" dirty="0">
                <a:solidFill>
                  <a:srgbClr val="1065AB"/>
                </a:solidFill>
              </a:rPr>
              <a:t>wariantu kapitałowego </a:t>
            </a:r>
            <a:r>
              <a:rPr lang="pl-PL" dirty="0"/>
              <a:t>natomiast jest zawarcie kooperacji z firmą zależną właścicielsko i kapitałowo. Może się to dokonać przez utworzenie nowej organizacji (spółki córki) lub przez nabycie udziałów albo akcji w przedsiębiorstwie, które już działa na rynku i realizuje działania, których potrzebuje firma macierzysta;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BFEE591-6B1B-5309-C52C-F33DB17E3A6C}"/>
              </a:ext>
            </a:extLst>
          </p:cNvPr>
          <p:cNvSpPr txBox="1">
            <a:spLocks/>
          </p:cNvSpPr>
          <p:nvPr/>
        </p:nvSpPr>
        <p:spPr>
          <a:xfrm>
            <a:off x="662092" y="618070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6CD3681-42BE-71E5-6905-23BA7772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</p:spTree>
    <p:extLst>
      <p:ext uri="{BB962C8B-B14F-4D97-AF65-F5344CB8AC3E}">
        <p14:creationId xmlns:p14="http://schemas.microsoft.com/office/powerpoint/2010/main" val="399881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ymbol zastępczy zawartości 11">
            <a:extLst>
              <a:ext uri="{FF2B5EF4-FFF2-40B4-BE49-F238E27FC236}">
                <a16:creationId xmlns:a16="http://schemas.microsoft.com/office/drawing/2014/main" id="{68F17995-1D3C-8840-9A6E-89F8100C4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871160"/>
              </p:ext>
            </p:extLst>
          </p:nvPr>
        </p:nvGraphicFramePr>
        <p:xfrm>
          <a:off x="1012348" y="1634069"/>
          <a:ext cx="9897699" cy="4603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4263">
                  <a:extLst>
                    <a:ext uri="{9D8B030D-6E8A-4147-A177-3AD203B41FA5}">
                      <a16:colId xmlns:a16="http://schemas.microsoft.com/office/drawing/2014/main" val="1547821489"/>
                    </a:ext>
                  </a:extLst>
                </a:gridCol>
                <a:gridCol w="3561718">
                  <a:extLst>
                    <a:ext uri="{9D8B030D-6E8A-4147-A177-3AD203B41FA5}">
                      <a16:colId xmlns:a16="http://schemas.microsoft.com/office/drawing/2014/main" val="1508433903"/>
                    </a:ext>
                  </a:extLst>
                </a:gridCol>
                <a:gridCol w="3561718">
                  <a:extLst>
                    <a:ext uri="{9D8B030D-6E8A-4147-A177-3AD203B41FA5}">
                      <a16:colId xmlns:a16="http://schemas.microsoft.com/office/drawing/2014/main" val="1027714943"/>
                    </a:ext>
                  </a:extLst>
                </a:gridCol>
              </a:tblGrid>
              <a:tr h="209632">
                <a:tc row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Outsourcing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Forma </a:t>
                      </a:r>
                      <a:br>
                        <a:rPr lang="pl-PL" sz="1100" kern="100">
                          <a:effectLst/>
                        </a:rPr>
                      </a:br>
                      <a:r>
                        <a:rPr lang="pl-PL" sz="1100" kern="100">
                          <a:effectLst/>
                        </a:rPr>
                        <a:t>przekazania </a:t>
                      </a:r>
                      <a:br>
                        <a:rPr lang="pl-PL" sz="1100" kern="100">
                          <a:effectLst/>
                        </a:rPr>
                      </a:br>
                      <a:r>
                        <a:rPr lang="pl-PL" sz="1100" kern="100">
                          <a:effectLst/>
                        </a:rPr>
                        <a:t>działalności</a:t>
                      </a:r>
                      <a:endParaRPr lang="pl-PL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Outsourcing kapitałowy</a:t>
                      </a:r>
                      <a:endParaRPr lang="pl-PL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Outsourcing kontraktowy</a:t>
                      </a:r>
                      <a:endParaRPr lang="pl-PL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extLst>
                  <a:ext uri="{0D108BD9-81ED-4DB2-BD59-A6C34878D82A}">
                    <a16:rowId xmlns:a16="http://schemas.microsoft.com/office/drawing/2014/main" val="3909019887"/>
                  </a:ext>
                </a:extLst>
              </a:tr>
              <a:tr h="10850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Stała współpraca z podmiotem powiązanym kapitałowo i właścicielsko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Stała współpraca z podmiotem niezależnym kapitałowo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extLst>
                  <a:ext uri="{0D108BD9-81ED-4DB2-BD59-A6C34878D82A}">
                    <a16:rowId xmlns:a16="http://schemas.microsoft.com/office/drawing/2014/main" val="722775756"/>
                  </a:ext>
                </a:extLst>
              </a:tr>
              <a:tr h="18656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Wydzielenie obszaru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Wydzielenie kapitałowe stworzenie na bazie zasobowej nowego podmiotu zależnego, który rozpoczyna samodzielny byt rynkowy; świadczy on usługi jednostce macierzystej, jak również podmiotom zewnętrznym.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Wydzielenie kontraktowe likwidacja dotychczas realizowanej funkcji w przedsiębiorstwie i nawiązanie sformalizowanej współpracy z zewnętrznym, niezależnym dostawcą, który zapewnia realizację zadań; możliwość częściowego transferu kadry i innych zasobów do dostawcy.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extLst>
                  <a:ext uri="{0D108BD9-81ED-4DB2-BD59-A6C34878D82A}">
                    <a16:rowId xmlns:a16="http://schemas.microsoft.com/office/drawing/2014/main" val="3151630300"/>
                  </a:ext>
                </a:extLst>
              </a:tr>
              <a:tr h="1355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>
                          <a:effectLst/>
                        </a:rPr>
                        <a:t>Zlecanie obszaru</a:t>
                      </a:r>
                      <a:endParaRPr lang="pl-PL" sz="11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Zlecenie kapitałowe zakup udziałów lub akcji </a:t>
                      </a:r>
                      <a:br>
                        <a:rPr lang="pl-PL" sz="1100" kern="100" dirty="0">
                          <a:effectLst/>
                        </a:rPr>
                      </a:br>
                      <a:r>
                        <a:rPr lang="pl-PL" sz="1100" kern="100" dirty="0">
                          <a:effectLst/>
                        </a:rPr>
                        <a:t>w firmie świadczącej wymagane usługi lub realizującej określone zadania; w efekcie następuje przejęcie kapitałowe </a:t>
                      </a:r>
                      <a:br>
                        <a:rPr lang="pl-PL" sz="1100" kern="100" dirty="0">
                          <a:effectLst/>
                        </a:rPr>
                      </a:br>
                      <a:r>
                        <a:rPr lang="pl-PL" sz="1100" kern="100" dirty="0">
                          <a:effectLst/>
                        </a:rPr>
                        <a:t>i powstanie podmiotu zależnego.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pl-PL" sz="1100" kern="100" dirty="0">
                          <a:effectLst/>
                        </a:rPr>
                        <a:t>Zlecenie kontraktowe nawiązanie współpracy </a:t>
                      </a:r>
                      <a:br>
                        <a:rPr lang="pl-PL" sz="1100" kern="100" dirty="0">
                          <a:effectLst/>
                        </a:rPr>
                      </a:br>
                      <a:r>
                        <a:rPr lang="pl-PL" sz="1100" kern="100" dirty="0">
                          <a:effectLst/>
                        </a:rPr>
                        <a:t>z niezależnym kapitałowo i właścicielsko dostawcą, który rozpoczyna realizację określonej funkcji.</a:t>
                      </a:r>
                      <a:endParaRPr lang="pl-PL" sz="11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42" marR="52742" marT="0" marB="0"/>
                </a:tc>
                <a:extLst>
                  <a:ext uri="{0D108BD9-81ED-4DB2-BD59-A6C34878D82A}">
                    <a16:rowId xmlns:a16="http://schemas.microsoft.com/office/drawing/2014/main" val="3732710123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6CDEB2BC-399E-EEE8-B3ED-EE9C23097971}"/>
              </a:ext>
            </a:extLst>
          </p:cNvPr>
          <p:cNvSpPr txBox="1"/>
          <p:nvPr/>
        </p:nvSpPr>
        <p:spPr>
          <a:xfrm>
            <a:off x="1012348" y="6302356"/>
            <a:ext cx="625802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pl-P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Warianty outsourcingu kapitałowego i kontraktowego w zależności od formy przekazania działalności na rzecz firmy usługowej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C93177E3-682F-51E8-EBAA-90AFA5B45B63}"/>
              </a:ext>
            </a:extLst>
          </p:cNvPr>
          <p:cNvCxnSpPr>
            <a:cxnSpLocks/>
          </p:cNvCxnSpPr>
          <p:nvPr/>
        </p:nvCxnSpPr>
        <p:spPr>
          <a:xfrm>
            <a:off x="1012348" y="1636798"/>
            <a:ext cx="2681111" cy="1330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4B5FB32-53D7-F79E-F879-A4D2B889C460}"/>
              </a:ext>
            </a:extLst>
          </p:cNvPr>
          <p:cNvSpPr txBox="1">
            <a:spLocks/>
          </p:cNvSpPr>
          <p:nvPr/>
        </p:nvSpPr>
        <p:spPr>
          <a:xfrm>
            <a:off x="1012348" y="661934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Matejun</a:t>
            </a:r>
            <a:r>
              <a:rPr lang="pl-PL" sz="1200" dirty="0">
                <a:solidFill>
                  <a:srgbClr val="7F7F7F"/>
                </a:solidFill>
              </a:rPr>
              <a:t>, 2015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7DBBA155-48C0-8A8E-5B29-E679A68D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typy outsourcingu</a:t>
            </a:r>
          </a:p>
        </p:txBody>
      </p:sp>
    </p:spTree>
    <p:extLst>
      <p:ext uri="{BB962C8B-B14F-4D97-AF65-F5344CB8AC3E}">
        <p14:creationId xmlns:p14="http://schemas.microsoft.com/office/powerpoint/2010/main" val="1464692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8A462F-D831-4E8C-B517-BF09D29C18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2951</Words>
  <Application>Microsoft Office PowerPoint</Application>
  <PresentationFormat>Panoramiczny</PresentationFormat>
  <Paragraphs>362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Prezentacja programu PowerPoint</vt:lpstr>
      <vt:lpstr>Agenda</vt:lpstr>
      <vt:lpstr>Podstawowe definicje</vt:lpstr>
      <vt:lpstr>Przykłady usług outsourcowanych</vt:lpstr>
      <vt:lpstr>Ewolucja koncepcji outsourcingu</vt:lpstr>
      <vt:lpstr>Podstawowe typy outsourcingu</vt:lpstr>
      <vt:lpstr>Podstawowe typy outsourcingu</vt:lpstr>
      <vt:lpstr>Podstawowe typy outsourcingu</vt:lpstr>
      <vt:lpstr>Podstawowe typy outsourcingu</vt:lpstr>
      <vt:lpstr>Podstawowe typy outsourcingu</vt:lpstr>
      <vt:lpstr>Zalety stosowania outsourcingu  w nowoczesnych przedsiębiorstwach</vt:lpstr>
      <vt:lpstr>Zalety stosowania outsourcingu  w nowoczesnych przedsiębiorstwach</vt:lpstr>
      <vt:lpstr>Zalety stosowania outsourcingu  w nowoczesnych przedsiębiorstwach</vt:lpstr>
      <vt:lpstr>Zalety stosowania outsourcingu  w nowoczesnych przedsiębiorstwach</vt:lpstr>
      <vt:lpstr>Analiza Make-or-Buy</vt:lpstr>
      <vt:lpstr>Analiza Make-or-Buy</vt:lpstr>
      <vt:lpstr>Analiza Make-or-Buy</vt:lpstr>
      <vt:lpstr>Koszty wytworzenia vs. Koszty zakupu</vt:lpstr>
      <vt:lpstr>Analiza Make-or-Buy</vt:lpstr>
      <vt:lpstr>Prezentacja programu PowerPoint</vt:lpstr>
      <vt:lpstr>Analiza Make-or-Buy</vt:lpstr>
      <vt:lpstr>Analiza Make-or-Buy</vt:lpstr>
      <vt:lpstr>Analiza Make-or-Buy w kontekście rachunku inwestycyjnego </vt:lpstr>
      <vt:lpstr>Analiza Make-or-Buy</vt:lpstr>
      <vt:lpstr>Etapy analizy Make-or-Buy</vt:lpstr>
      <vt:lpstr>Outsourcing logistyczny</vt:lpstr>
      <vt:lpstr>Outsourcing logistyczny</vt:lpstr>
      <vt:lpstr>Wskaźniki outsourcingu logistycznego</vt:lpstr>
      <vt:lpstr>Etapy outsourcingu logistycznego</vt:lpstr>
      <vt:lpstr>Zalety i wady outsourcingu logistycznego</vt:lpstr>
      <vt:lpstr>Analiza Make-or-Buy – Przykład 1</vt:lpstr>
      <vt:lpstr>Analiza Make-or-Buy – Przykład 1 (rozwiązanie)</vt:lpstr>
      <vt:lpstr>Analiza Make-or-Buy – Przykład 1 (rozwiązanie)</vt:lpstr>
      <vt:lpstr>Analiza Make-or-Buy – Przykład 1 (rozwiązanie)</vt:lpstr>
      <vt:lpstr>Podsumowanie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Adrianna Toboła | Wyższa Szkoła Logistyki</cp:lastModifiedBy>
  <cp:revision>88</cp:revision>
  <dcterms:created xsi:type="dcterms:W3CDTF">2023-07-06T12:09:08Z</dcterms:created>
  <dcterms:modified xsi:type="dcterms:W3CDTF">2025-05-30T17:58:59Z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