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659349"/>
            <a:ext cx="6150733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podataka.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04049" y="3031155"/>
            <a:ext cx="6764260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Prognoziranje potražnje, vizualizacija i inženjering karakteristika vremenskih serija u lancima snabdevanja.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B4404-DBA2-5785-972F-F3CE6AAC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4" y="1385469"/>
            <a:ext cx="2308677" cy="51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9654D-7E12-75BD-3DFF-BB3500E2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0" y="2101699"/>
            <a:ext cx="3205285" cy="17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74" y="1269333"/>
            <a:ext cx="8780184" cy="4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.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75565"/>
              </p:ext>
            </p:extLst>
          </p:nvPr>
        </p:nvGraphicFramePr>
        <p:xfrm>
          <a:off x="668866" y="1846793"/>
          <a:ext cx="10515600" cy="1520638"/>
        </p:xfrm>
        <a:graphic>
          <a:graphicData uri="http://schemas.openxmlformats.org/drawingml/2006/table">
            <a:tbl>
              <a:tblPr firstRow="1" firstCol="1" bandRow="1"/>
              <a:tblGrid>
                <a:gridCol w="352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Models</a:t>
                      </a:r>
                      <a:r>
                        <a:rPr lang="sr-Cyrl-CS" sz="1100" b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RMSE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MAPE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MASE    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AIC</a:t>
                      </a:r>
                      <a:endParaRPr lang="en-GB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BIC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(5,0,1)(1,0,0)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86.62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110.5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1041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14.53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86.73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105.31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(4,0,0)(0,1,1)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1882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22.12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41.74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53.56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88.23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109.47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(0,0,1)(0,1,0)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1797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21.42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36.52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40.46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i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3436673"/>
            <a:ext cx="4583546" cy="1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Prognoze</a:t>
            </a:r>
            <a:r>
              <a:rPr lang="en-GB" dirty="0"/>
              <a:t> </a:t>
            </a:r>
            <a:r>
              <a:rPr lang="en-GB" dirty="0" err="1"/>
              <a:t>buduće</a:t>
            </a:r>
            <a:r>
              <a:rPr lang="en-GB" dirty="0"/>
              <a:t> </a:t>
            </a:r>
            <a:r>
              <a:rPr lang="en-GB" dirty="0" err="1"/>
              <a:t>potražnje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Google Shape;865;p16">
            <a:extLst>
              <a:ext uri="{FF2B5EF4-FFF2-40B4-BE49-F238E27FC236}">
                <a16:creationId xmlns:a16="http://schemas.microsoft.com/office/drawing/2014/main" id="{AAB04687-4476-4451-ACA1-67C2BE1B72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5" y="1294977"/>
            <a:ext cx="8365067" cy="48687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34018" y="6139730"/>
            <a:ext cx="513954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 </a:t>
            </a:r>
            <a:r>
              <a:rPr lang="it-IT" sz="1100" dirty="0"/>
              <a:t>Obučena, testirana i prognozirana potražnja modela S-ARIMA (5,0,1)(1,0,0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</a:t>
            </a:r>
            <a:r>
              <a:rPr lang="en-US" sz="1100" b="0" i="0" u="none" strike="noStrike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52</a:t>
            </a:r>
            <a:r>
              <a:rPr lang="it-IT" sz="1100" dirty="0"/>
              <a:t>.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.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DD55E-7FCB-CA79-2CA4-889A8BF3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6" y="1296376"/>
            <a:ext cx="9350543" cy="48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kupaca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primarni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pokretač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Precizno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prognoziranje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logističkih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Prognoziranje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podrazumeva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složenu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koordinaciju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među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učesnicima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Neizvesnosti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izazovnim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Pandemija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COVID-19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naglasila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značaj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neizvesnošću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neizvesnostima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suštinskog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značaja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Najprecizniji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model bio je S-ARIMA (5,0,1)(1,0,0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52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prognoziranje</a:t>
            </a:r>
            <a:r>
              <a:rPr lang="en-GB" sz="2000" dirty="0"/>
              <a:t> </a:t>
            </a:r>
            <a:r>
              <a:rPr lang="en-GB" sz="2000" dirty="0" err="1"/>
              <a:t>potražnje</a:t>
            </a:r>
            <a:r>
              <a:rPr lang="en-GB" sz="2000" dirty="0"/>
              <a:t>?</a:t>
            </a:r>
          </a:p>
          <a:p>
            <a:r>
              <a:rPr lang="en-GB" sz="2000" dirty="0"/>
              <a:t>Kako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efikasno</a:t>
            </a:r>
            <a:r>
              <a:rPr lang="en-GB" sz="2000" dirty="0"/>
              <a:t> </a:t>
            </a:r>
            <a:r>
              <a:rPr lang="en-GB" sz="2000" dirty="0" err="1"/>
              <a:t>vizualizovati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donositi</a:t>
            </a:r>
            <a:r>
              <a:rPr lang="en-GB" sz="2000" dirty="0"/>
              <a:t> </a:t>
            </a:r>
            <a:r>
              <a:rPr lang="en-GB" sz="2000" dirty="0" err="1"/>
              <a:t>zaključke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osnovu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o </a:t>
            </a:r>
            <a:r>
              <a:rPr lang="en-GB" sz="2000" dirty="0" err="1"/>
              <a:t>kupcima</a:t>
            </a:r>
            <a:r>
              <a:rPr lang="en-GB" sz="2000" dirty="0"/>
              <a:t>?</a:t>
            </a:r>
          </a:p>
          <a:p>
            <a:r>
              <a:rPr lang="en-GB" sz="2000" dirty="0"/>
              <a:t>Kako se </a:t>
            </a:r>
            <a:r>
              <a:rPr lang="en-GB" sz="2000" dirty="0" err="1"/>
              <a:t>sprovodi</a:t>
            </a:r>
            <a:r>
              <a:rPr lang="en-GB" sz="2000" dirty="0"/>
              <a:t> </a:t>
            </a:r>
            <a:r>
              <a:rPr lang="en-GB" sz="2000" dirty="0" err="1"/>
              <a:t>inženjering</a:t>
            </a:r>
            <a:r>
              <a:rPr lang="en-GB" sz="2000" dirty="0"/>
              <a:t> </a:t>
            </a:r>
            <a:r>
              <a:rPr lang="en-GB" sz="2000" dirty="0" err="1"/>
              <a:t>karakteristika</a:t>
            </a:r>
            <a:r>
              <a:rPr lang="en-GB" sz="2000" dirty="0"/>
              <a:t> </a:t>
            </a:r>
            <a:r>
              <a:rPr lang="en-GB" sz="2000" dirty="0" err="1"/>
              <a:t>vremenskih</a:t>
            </a:r>
            <a:r>
              <a:rPr lang="en-GB" sz="2000" dirty="0"/>
              <a:t> </a:t>
            </a:r>
            <a:r>
              <a:rPr lang="en-GB" sz="2000" dirty="0" err="1"/>
              <a:t>serija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potražnja kupaca i prognoziranje potražnje?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Konačna</a:t>
            </a:r>
            <a:r>
              <a:rPr lang="en-GB" sz="1800" dirty="0"/>
              <a:t>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pokreće</a:t>
            </a:r>
            <a:r>
              <a:rPr lang="en-GB" sz="1800" dirty="0"/>
              <a:t> </a:t>
            </a:r>
            <a:r>
              <a:rPr lang="en-GB" sz="1800" dirty="0" err="1"/>
              <a:t>čitav</a:t>
            </a:r>
            <a:r>
              <a:rPr lang="en-GB" sz="1800" dirty="0"/>
              <a:t> </a:t>
            </a:r>
            <a:r>
              <a:rPr lang="en-GB" sz="1800" dirty="0" err="1"/>
              <a:t>lanac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ključnom</a:t>
            </a:r>
            <a:r>
              <a:rPr lang="en-GB" sz="1800" dirty="0"/>
              <a:t> </a:t>
            </a:r>
            <a:r>
              <a:rPr lang="en-GB" sz="1800" dirty="0" err="1"/>
              <a:t>komponentom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svih</a:t>
            </a:r>
            <a:r>
              <a:rPr lang="en-GB" sz="1800" dirty="0"/>
              <a:t> </a:t>
            </a:r>
            <a:r>
              <a:rPr lang="en-GB" sz="1800" dirty="0" err="1"/>
              <a:t>logističkih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</a:t>
            </a:r>
            <a:r>
              <a:rPr lang="en-GB" sz="1800" dirty="0" err="1"/>
              <a:t>Razumevanje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od </a:t>
            </a:r>
            <a:r>
              <a:rPr lang="en-GB" sz="1800" dirty="0" err="1"/>
              <a:t>suštinskog</a:t>
            </a:r>
            <a:r>
              <a:rPr lang="en-GB" sz="1800" dirty="0"/>
              <a:t> je </a:t>
            </a:r>
            <a:r>
              <a:rPr lang="en-GB" sz="1800" dirty="0" err="1"/>
              <a:t>značaja</a:t>
            </a:r>
            <a:r>
              <a:rPr lang="en-GB" sz="1800" dirty="0"/>
              <a:t> za </a:t>
            </a:r>
            <a:r>
              <a:rPr lang="en-GB" sz="1800" dirty="0" err="1"/>
              <a:t>menadžere</a:t>
            </a:r>
            <a:r>
              <a:rPr lang="en-GB" sz="1800" dirty="0"/>
              <a:t> </a:t>
            </a:r>
            <a:r>
              <a:rPr lang="en-GB" sz="1800" dirty="0" err="1"/>
              <a:t>lanaca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jer</a:t>
            </a:r>
            <a:r>
              <a:rPr lang="en-GB" sz="1800" dirty="0"/>
              <a:t> </a:t>
            </a:r>
            <a:r>
              <a:rPr lang="en-GB" sz="1800" dirty="0" err="1"/>
              <a:t>direktno</a:t>
            </a:r>
            <a:r>
              <a:rPr lang="en-GB" sz="1800" dirty="0"/>
              <a:t> </a:t>
            </a:r>
            <a:r>
              <a:rPr lang="en-GB" sz="1800" dirty="0" err="1"/>
              <a:t>utiče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efektivnost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2016). </a:t>
            </a:r>
            <a:r>
              <a:rPr lang="en-GB" sz="1800" dirty="0" err="1"/>
              <a:t>Precizni</a:t>
            </a:r>
            <a:r>
              <a:rPr lang="en-GB" sz="1800" dirty="0"/>
              <a:t>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prognoziranja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od </a:t>
            </a:r>
            <a:r>
              <a:rPr lang="en-GB" sz="1800" dirty="0" err="1"/>
              <a:t>suštinskog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raspoređivanje</a:t>
            </a:r>
            <a:r>
              <a:rPr lang="en-GB" sz="1800" dirty="0"/>
              <a:t> </a:t>
            </a:r>
            <a:r>
              <a:rPr lang="en-GB" sz="1800" dirty="0" err="1"/>
              <a:t>logističkih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, </a:t>
            </a:r>
            <a:r>
              <a:rPr lang="en-GB" sz="1800" dirty="0" err="1"/>
              <a:t>jer</a:t>
            </a:r>
            <a:r>
              <a:rPr lang="en-GB" sz="1800" dirty="0"/>
              <a:t> </a:t>
            </a:r>
            <a:r>
              <a:rPr lang="en-GB" sz="1800" dirty="0" err="1"/>
              <a:t>pomažu</a:t>
            </a:r>
            <a:r>
              <a:rPr lang="en-GB" sz="1800" dirty="0"/>
              <a:t> u </a:t>
            </a:r>
            <a:r>
              <a:rPr lang="en-GB" sz="1800" dirty="0" err="1"/>
              <a:t>smanjenju</a:t>
            </a:r>
            <a:r>
              <a:rPr lang="en-GB" sz="1800" dirty="0"/>
              <a:t> </a:t>
            </a:r>
            <a:r>
              <a:rPr lang="en-GB" sz="1800" dirty="0" err="1"/>
              <a:t>logističkih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pouzdane</a:t>
            </a:r>
            <a:r>
              <a:rPr lang="en-GB" sz="1800" dirty="0"/>
              <a:t> </a:t>
            </a:r>
            <a:r>
              <a:rPr lang="en-GB" sz="1800" dirty="0" err="1"/>
              <a:t>procene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2017).</a:t>
            </a:r>
          </a:p>
          <a:p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u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prevazilazi</a:t>
            </a:r>
            <a:r>
              <a:rPr lang="en-GB" sz="1800" dirty="0"/>
              <a:t> </a:t>
            </a:r>
            <a:r>
              <a:rPr lang="en-GB" sz="1800" dirty="0" err="1"/>
              <a:t>jednostavno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potreba</a:t>
            </a:r>
            <a:r>
              <a:rPr lang="en-GB" sz="1800" dirty="0"/>
              <a:t> za </a:t>
            </a:r>
            <a:r>
              <a:rPr lang="en-GB" sz="1800" dirty="0" err="1"/>
              <a:t>potražnjom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jednom</a:t>
            </a:r>
            <a:r>
              <a:rPr lang="en-GB" sz="1800" dirty="0"/>
              <a:t> </a:t>
            </a:r>
            <a:r>
              <a:rPr lang="en-GB" sz="1800" dirty="0" err="1"/>
              <a:t>mestu</a:t>
            </a:r>
            <a:r>
              <a:rPr lang="en-GB" sz="1800" dirty="0"/>
              <a:t>. Ono </a:t>
            </a:r>
            <a:r>
              <a:rPr lang="en-GB" sz="1800" dirty="0" err="1"/>
              <a:t>podrazumeva</a:t>
            </a:r>
            <a:r>
              <a:rPr lang="en-GB" sz="1800" dirty="0"/>
              <a:t> </a:t>
            </a:r>
            <a:r>
              <a:rPr lang="en-GB" sz="1800" dirty="0" err="1"/>
              <a:t>složene</a:t>
            </a:r>
            <a:r>
              <a:rPr lang="en-GB" sz="1800" dirty="0"/>
              <a:t> </a:t>
            </a:r>
            <a:r>
              <a:rPr lang="en-GB" sz="1800" dirty="0" err="1"/>
              <a:t>izazove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koordinacija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obezbeđivanje</a:t>
            </a:r>
            <a:r>
              <a:rPr lang="en-GB" sz="1800" dirty="0"/>
              <a:t> </a:t>
            </a:r>
            <a:r>
              <a:rPr lang="en-GB" sz="1800" dirty="0" err="1"/>
              <a:t>efikasne</a:t>
            </a:r>
            <a:r>
              <a:rPr lang="en-GB" sz="1800" dirty="0"/>
              <a:t> </a:t>
            </a:r>
            <a:r>
              <a:rPr lang="en-GB" sz="1800" dirty="0" err="1"/>
              <a:t>razmene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zainteresovanih</a:t>
            </a:r>
            <a:r>
              <a:rPr lang="en-GB" sz="1800" dirty="0"/>
              <a:t> </a:t>
            </a:r>
            <a:r>
              <a:rPr lang="en-GB" sz="1800" dirty="0" err="1"/>
              <a:t>strana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2016). Ova </a:t>
            </a:r>
            <a:r>
              <a:rPr lang="en-GB" sz="1800" dirty="0" err="1"/>
              <a:t>složenost</a:t>
            </a:r>
            <a:r>
              <a:rPr lang="en-GB" sz="1800" dirty="0"/>
              <a:t> je </a:t>
            </a:r>
            <a:r>
              <a:rPr lang="en-GB" sz="1800" dirty="0" err="1"/>
              <a:t>podstaknuta</a:t>
            </a:r>
            <a:r>
              <a:rPr lang="en-GB" sz="1800" dirty="0"/>
              <a:t> </a:t>
            </a:r>
            <a:r>
              <a:rPr lang="en-GB" sz="1800" dirty="0" err="1"/>
              <a:t>urođenim</a:t>
            </a:r>
            <a:r>
              <a:rPr lang="en-GB" sz="1800" dirty="0"/>
              <a:t> </a:t>
            </a:r>
            <a:r>
              <a:rPr lang="en-GB" sz="1800" dirty="0" err="1"/>
              <a:t>neizvesnostima</a:t>
            </a:r>
            <a:r>
              <a:rPr lang="en-GB" sz="1800" dirty="0"/>
              <a:t> u </a:t>
            </a:r>
            <a:r>
              <a:rPr lang="en-GB" sz="1800" dirty="0" err="1"/>
              <a:t>potražnji</a:t>
            </a:r>
            <a:r>
              <a:rPr lang="en-GB" sz="1800" dirty="0"/>
              <a:t>,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pod </a:t>
            </a:r>
            <a:r>
              <a:rPr lang="en-GB" sz="1800" dirty="0" err="1"/>
              <a:t>uticajem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čine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lancem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naročito</a:t>
            </a:r>
            <a:r>
              <a:rPr lang="en-GB" sz="1800" dirty="0"/>
              <a:t> </a:t>
            </a:r>
            <a:r>
              <a:rPr lang="en-GB" sz="1800" dirty="0" err="1"/>
              <a:t>izazovnim</a:t>
            </a:r>
            <a:r>
              <a:rPr lang="en-GB" sz="1800" dirty="0"/>
              <a:t> (Rostami-Tabar, 2013). </a:t>
            </a:r>
            <a:r>
              <a:rPr lang="en-GB" sz="1800" dirty="0" err="1"/>
              <a:t>Menadžeri</a:t>
            </a:r>
            <a:r>
              <a:rPr lang="en-GB" sz="1800" dirty="0"/>
              <a:t> </a:t>
            </a:r>
            <a:r>
              <a:rPr lang="en-GB" sz="1800" dirty="0" err="1"/>
              <a:t>moraju</a:t>
            </a:r>
            <a:r>
              <a:rPr lang="en-GB" sz="1800" dirty="0"/>
              <a:t> da se </a:t>
            </a:r>
            <a:r>
              <a:rPr lang="en-GB" sz="1800" dirty="0" err="1"/>
              <a:t>izbore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tim</a:t>
            </a:r>
            <a:r>
              <a:rPr lang="en-GB" sz="1800" dirty="0"/>
              <a:t> </a:t>
            </a:r>
            <a:r>
              <a:rPr lang="en-GB" sz="1800" dirty="0" err="1"/>
              <a:t>neizvesnostima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uspešno</a:t>
            </a:r>
            <a:r>
              <a:rPr lang="en-GB" sz="1800" dirty="0"/>
              <a:t> </a:t>
            </a:r>
            <a:r>
              <a:rPr lang="en-GB" sz="1800" dirty="0" err="1"/>
              <a:t>planirali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uskladili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, 2018).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potražnja kupaca i prognoziranje potražnje?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Jedan od </a:t>
            </a:r>
            <a:r>
              <a:rPr lang="en-GB" sz="1800" dirty="0" err="1"/>
              <a:t>najozbiljnijih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za </a:t>
            </a:r>
            <a:r>
              <a:rPr lang="en-GB" sz="1800" dirty="0" err="1"/>
              <a:t>moderne</a:t>
            </a:r>
            <a:r>
              <a:rPr lang="en-GB" sz="1800" dirty="0"/>
              <a:t> lance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jeste</a:t>
            </a:r>
            <a:r>
              <a:rPr lang="en-GB" sz="1800" dirty="0"/>
              <a:t> </a:t>
            </a:r>
            <a:r>
              <a:rPr lang="en-GB" sz="1800" dirty="0" err="1"/>
              <a:t>neizvesnost</a:t>
            </a:r>
            <a:r>
              <a:rPr lang="en-GB" sz="1800" dirty="0"/>
              <a:t> u </a:t>
            </a:r>
            <a:r>
              <a:rPr lang="en-GB" sz="1800" dirty="0" err="1"/>
              <a:t>potražnji</a:t>
            </a:r>
            <a:r>
              <a:rPr lang="en-GB" sz="1800" dirty="0"/>
              <a:t>. Ovaj problem je </a:t>
            </a:r>
            <a:r>
              <a:rPr lang="en-GB" sz="1800" dirty="0" err="1"/>
              <a:t>naročito</a:t>
            </a:r>
            <a:r>
              <a:rPr lang="en-GB" sz="1800" dirty="0"/>
              <a:t> </a:t>
            </a:r>
            <a:r>
              <a:rPr lang="en-GB" sz="1800" dirty="0" err="1"/>
              <a:t>došao</a:t>
            </a:r>
            <a:r>
              <a:rPr lang="en-GB" sz="1800" dirty="0"/>
              <a:t> do </a:t>
            </a:r>
            <a:r>
              <a:rPr lang="en-GB" sz="1800" dirty="0" err="1"/>
              <a:t>izražaja</a:t>
            </a:r>
            <a:r>
              <a:rPr lang="en-GB" sz="1800" dirty="0"/>
              <a:t> </a:t>
            </a:r>
            <a:r>
              <a:rPr lang="en-GB" sz="1800" dirty="0" err="1"/>
              <a:t>tokom</a:t>
            </a:r>
            <a:r>
              <a:rPr lang="en-GB" sz="1800" dirty="0"/>
              <a:t> </a:t>
            </a:r>
            <a:r>
              <a:rPr lang="en-GB" sz="1800" dirty="0" err="1"/>
              <a:t>nedavne</a:t>
            </a:r>
            <a:r>
              <a:rPr lang="en-GB" sz="1800" dirty="0"/>
              <a:t> </a:t>
            </a:r>
            <a:r>
              <a:rPr lang="en-GB" sz="1800" dirty="0" err="1"/>
              <a:t>pandemije</a:t>
            </a:r>
            <a:r>
              <a:rPr lang="en-GB" sz="1800" dirty="0"/>
              <a:t> COVID-19, </a:t>
            </a:r>
            <a:r>
              <a:rPr lang="en-GB" sz="1800" dirty="0" err="1"/>
              <a:t>koja</a:t>
            </a:r>
            <a:r>
              <a:rPr lang="en-GB" sz="1800" dirty="0"/>
              <a:t> je </a:t>
            </a:r>
            <a:r>
              <a:rPr lang="en-GB" sz="1800" dirty="0" err="1"/>
              <a:t>izazvala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rasprostranjene</a:t>
            </a:r>
            <a:r>
              <a:rPr lang="en-GB" sz="1800" dirty="0"/>
              <a:t> </a:t>
            </a:r>
            <a:r>
              <a:rPr lang="en-GB" sz="1800" dirty="0" err="1"/>
              <a:t>poremećaje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dodatno</a:t>
            </a:r>
            <a:r>
              <a:rPr lang="en-GB" sz="1800" dirty="0"/>
              <a:t> </a:t>
            </a:r>
            <a:r>
              <a:rPr lang="en-GB" sz="1800" dirty="0" err="1"/>
              <a:t>zakomplikovala</a:t>
            </a:r>
            <a:r>
              <a:rPr lang="en-GB" sz="1800" dirty="0"/>
              <a:t>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kontrolu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(Nikolopoulos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2020). </a:t>
            </a:r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ne </a:t>
            </a:r>
            <a:r>
              <a:rPr lang="en-GB" sz="1800" dirty="0" err="1"/>
              <a:t>podrazumeva</a:t>
            </a:r>
            <a:r>
              <a:rPr lang="en-GB" sz="1800" dirty="0"/>
              <a:t> </a:t>
            </a:r>
            <a:r>
              <a:rPr lang="en-GB" sz="1800" dirty="0" err="1"/>
              <a:t>samo</a:t>
            </a:r>
            <a:r>
              <a:rPr lang="en-GB" sz="1800" dirty="0"/>
              <a:t> </a:t>
            </a:r>
            <a:r>
              <a:rPr lang="en-GB" sz="1800" dirty="0" err="1"/>
              <a:t>procenu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, </a:t>
            </a:r>
            <a:r>
              <a:rPr lang="en-GB" sz="1800" dirty="0" err="1"/>
              <a:t>već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za </a:t>
            </a:r>
            <a:r>
              <a:rPr lang="en-GB" sz="1800" dirty="0" err="1"/>
              <a:t>brojnim</a:t>
            </a:r>
            <a:r>
              <a:rPr lang="en-GB" sz="1800" dirty="0"/>
              <a:t> </a:t>
            </a:r>
            <a:r>
              <a:rPr lang="en-GB" sz="1800" dirty="0" err="1"/>
              <a:t>artiklima</a:t>
            </a:r>
            <a:r>
              <a:rPr lang="en-GB" sz="1800" dirty="0"/>
              <a:t> </a:t>
            </a:r>
            <a:r>
              <a:rPr lang="en-GB" sz="1800" dirty="0" err="1"/>
              <a:t>širom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</a:t>
            </a:r>
            <a:r>
              <a:rPr lang="en-GB" sz="1800" dirty="0" err="1"/>
              <a:t>Prognozeri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ekstrapoliraju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vremenskih</a:t>
            </a:r>
            <a:r>
              <a:rPr lang="en-GB" sz="1800" dirty="0"/>
              <a:t> </a:t>
            </a:r>
            <a:r>
              <a:rPr lang="en-GB" sz="1800" dirty="0" err="1"/>
              <a:t>serija</a:t>
            </a:r>
            <a:r>
              <a:rPr lang="en-GB" sz="1800" dirty="0"/>
              <a:t> za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jedinstvenu</a:t>
            </a:r>
            <a:r>
              <a:rPr lang="en-GB" sz="1800" dirty="0"/>
              <a:t> </a:t>
            </a:r>
            <a:r>
              <a:rPr lang="en-GB" sz="1800" dirty="0" err="1"/>
              <a:t>šifru</a:t>
            </a:r>
            <a:r>
              <a:rPr lang="en-GB" sz="1800" dirty="0"/>
              <a:t> </a:t>
            </a:r>
            <a:r>
              <a:rPr lang="en-GB" sz="1800" dirty="0" err="1"/>
              <a:t>proizvoda</a:t>
            </a:r>
            <a:r>
              <a:rPr lang="en-GB" sz="1800" dirty="0"/>
              <a:t> (SKU) </a:t>
            </a:r>
            <a:r>
              <a:rPr lang="en-GB" sz="1800" dirty="0" err="1"/>
              <a:t>pojedinačno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zahteva</a:t>
            </a:r>
            <a:r>
              <a:rPr lang="en-GB" sz="1800" dirty="0"/>
              <a:t> </a:t>
            </a:r>
            <a:r>
              <a:rPr lang="en-GB" sz="1800" dirty="0" err="1"/>
              <a:t>detaljnu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tačnu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2022).</a:t>
            </a:r>
            <a:endParaRPr lang="sr-Latn-RS" sz="1800" dirty="0"/>
          </a:p>
          <a:p>
            <a:r>
              <a:rPr lang="en-GB" sz="1800" dirty="0"/>
              <a:t>U </a:t>
            </a:r>
            <a:r>
              <a:rPr lang="en-GB" sz="1800" dirty="0" err="1"/>
              <a:t>praktičnom</a:t>
            </a:r>
            <a:r>
              <a:rPr lang="en-GB" sz="1800" dirty="0"/>
              <a:t> </a:t>
            </a:r>
            <a:r>
              <a:rPr lang="en-GB" sz="1800" dirty="0" err="1"/>
              <a:t>smislu</a:t>
            </a:r>
            <a:r>
              <a:rPr lang="en-GB" sz="1800" dirty="0"/>
              <a:t>, </a:t>
            </a:r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u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/>
              <a:t>ilustrovati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primeru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trgovci</a:t>
            </a:r>
            <a:r>
              <a:rPr lang="en-GB" sz="1800" dirty="0"/>
              <a:t> </a:t>
            </a:r>
            <a:r>
              <a:rPr lang="en-GB" sz="1800" dirty="0" err="1"/>
              <a:t>koriste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mesta</a:t>
            </a:r>
            <a:r>
              <a:rPr lang="en-GB" sz="1800" dirty="0"/>
              <a:t> </a:t>
            </a:r>
            <a:r>
              <a:rPr lang="en-GB" sz="1800" dirty="0" err="1"/>
              <a:t>prodaje</a:t>
            </a:r>
            <a:r>
              <a:rPr lang="en-GB" sz="1800" dirty="0"/>
              <a:t> (POS) za </a:t>
            </a:r>
            <a:r>
              <a:rPr lang="en-GB" sz="1800" dirty="0" err="1"/>
              <a:t>generisanje</a:t>
            </a:r>
            <a:r>
              <a:rPr lang="en-GB" sz="1800" dirty="0"/>
              <a:t> </a:t>
            </a:r>
            <a:r>
              <a:rPr lang="en-GB" sz="1800" dirty="0" err="1"/>
              <a:t>prognoza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nivou</a:t>
            </a:r>
            <a:r>
              <a:rPr lang="en-GB" sz="1800" dirty="0"/>
              <a:t> </a:t>
            </a:r>
            <a:r>
              <a:rPr lang="en-GB" sz="1800" dirty="0" err="1"/>
              <a:t>pojedinačnih</a:t>
            </a:r>
            <a:r>
              <a:rPr lang="en-GB" sz="1800" dirty="0"/>
              <a:t> </a:t>
            </a:r>
            <a:r>
              <a:rPr lang="en-GB" sz="1800" dirty="0" err="1"/>
              <a:t>prodavnica</a:t>
            </a:r>
            <a:r>
              <a:rPr lang="en-GB" sz="1800" dirty="0"/>
              <a:t>. Ovaj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potrebu</a:t>
            </a:r>
            <a:r>
              <a:rPr lang="en-GB" sz="1800" dirty="0"/>
              <a:t> za </a:t>
            </a:r>
            <a:r>
              <a:rPr lang="en-GB" sz="1800" dirty="0" err="1"/>
              <a:t>preciznim</a:t>
            </a:r>
            <a:r>
              <a:rPr lang="en-GB" sz="1800" dirty="0"/>
              <a:t> </a:t>
            </a:r>
            <a:r>
              <a:rPr lang="en-GB" sz="1800" dirty="0" err="1"/>
              <a:t>prikupljanjem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analizom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predvidela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detaljnom</a:t>
            </a:r>
            <a:r>
              <a:rPr lang="en-GB" sz="1800" dirty="0"/>
              <a:t> </a:t>
            </a:r>
            <a:r>
              <a:rPr lang="en-GB" sz="1800" dirty="0" err="1"/>
              <a:t>nivou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omogućava</a:t>
            </a:r>
            <a:r>
              <a:rPr lang="en-GB" sz="1800" dirty="0"/>
              <a:t> da </a:t>
            </a:r>
            <a:r>
              <a:rPr lang="en-GB" sz="1800" dirty="0" err="1"/>
              <a:t>operacije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budu</a:t>
            </a:r>
            <a:r>
              <a:rPr lang="en-GB" sz="1800" dirty="0"/>
              <a:t> </a:t>
            </a:r>
            <a:r>
              <a:rPr lang="en-GB" sz="1800" dirty="0" err="1"/>
              <a:t>odgovorne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efikasne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2022).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ovih</a:t>
            </a:r>
            <a:r>
              <a:rPr lang="en-GB" sz="1800" dirty="0"/>
              <a:t> </a:t>
            </a:r>
            <a:r>
              <a:rPr lang="en-GB" sz="1800" dirty="0" err="1"/>
              <a:t>napora</a:t>
            </a:r>
            <a:r>
              <a:rPr lang="en-GB" sz="1800" dirty="0"/>
              <a:t> u </a:t>
            </a:r>
            <a:r>
              <a:rPr lang="en-GB" sz="1800" dirty="0" err="1"/>
              <a:t>prognoziranju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očuvanje</a:t>
            </a:r>
            <a:r>
              <a:rPr lang="en-GB" sz="1800" dirty="0"/>
              <a:t> </a:t>
            </a:r>
            <a:r>
              <a:rPr lang="en-GB" sz="1800" dirty="0" err="1"/>
              <a:t>koordinacije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potražnja kupaca i prognoziranje potražnje?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Promenljivost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neizvesnost</a:t>
            </a:r>
            <a:r>
              <a:rPr lang="en-GB" sz="1800" dirty="0"/>
              <a:t> </a:t>
            </a:r>
            <a:r>
              <a:rPr lang="en-GB" sz="1800" dirty="0" err="1"/>
              <a:t>povezane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potražnjom</a:t>
            </a:r>
            <a:r>
              <a:rPr lang="en-GB" sz="1800" dirty="0"/>
              <a:t> </a:t>
            </a:r>
            <a:r>
              <a:rPr lang="en-GB" sz="1800" dirty="0" err="1"/>
              <a:t>čine</a:t>
            </a:r>
            <a:r>
              <a:rPr lang="en-GB" sz="1800" dirty="0"/>
              <a:t> je </a:t>
            </a:r>
            <a:r>
              <a:rPr lang="en-GB" sz="1800" dirty="0" err="1"/>
              <a:t>izazovnim</a:t>
            </a:r>
            <a:r>
              <a:rPr lang="en-GB" sz="1800" dirty="0"/>
              <a:t> </a:t>
            </a:r>
            <a:r>
              <a:rPr lang="en-GB" sz="1800" dirty="0" err="1"/>
              <a:t>aspektom</a:t>
            </a:r>
            <a:r>
              <a:rPr lang="en-GB" sz="1800" dirty="0"/>
              <a:t> </a:t>
            </a:r>
            <a:r>
              <a:rPr lang="en-GB" sz="1800" dirty="0" err="1"/>
              <a:t>upravljanja</a:t>
            </a:r>
            <a:r>
              <a:rPr lang="en-GB" sz="1800" dirty="0"/>
              <a:t> </a:t>
            </a:r>
            <a:r>
              <a:rPr lang="en-GB" sz="1800" dirty="0" err="1"/>
              <a:t>lancem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Kada bi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konstantna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se </a:t>
            </a:r>
            <a:r>
              <a:rPr lang="en-GB" sz="1800" dirty="0" err="1"/>
              <a:t>mogla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sigurnošću</a:t>
            </a:r>
            <a:r>
              <a:rPr lang="en-GB" sz="1800" dirty="0"/>
              <a:t> </a:t>
            </a:r>
            <a:r>
              <a:rPr lang="en-GB" sz="1800" dirty="0" err="1"/>
              <a:t>predvideti</a:t>
            </a:r>
            <a:r>
              <a:rPr lang="en-GB" sz="1800" dirty="0"/>
              <a:t>, </a:t>
            </a:r>
            <a:r>
              <a:rPr lang="en-GB" sz="1800" dirty="0" err="1"/>
              <a:t>operacije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bile bi </a:t>
            </a:r>
            <a:r>
              <a:rPr lang="en-GB" sz="1800" dirty="0" err="1"/>
              <a:t>znatno</a:t>
            </a:r>
            <a:r>
              <a:rPr lang="en-GB" sz="1800" dirty="0"/>
              <a:t> </a:t>
            </a:r>
            <a:r>
              <a:rPr lang="en-GB" sz="1800" dirty="0" err="1"/>
              <a:t>jednostavnije</a:t>
            </a:r>
            <a:r>
              <a:rPr lang="en-GB" sz="1800" dirty="0"/>
              <a:t>. </a:t>
            </a:r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pošto</a:t>
            </a:r>
            <a:r>
              <a:rPr lang="en-GB" sz="1800" dirty="0"/>
              <a:t>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varira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je </a:t>
            </a:r>
            <a:r>
              <a:rPr lang="en-GB" sz="1800" dirty="0" err="1"/>
              <a:t>nepredvidiva</a:t>
            </a:r>
            <a:r>
              <a:rPr lang="en-GB" sz="1800" dirty="0"/>
              <a:t>, </a:t>
            </a:r>
            <a:r>
              <a:rPr lang="en-GB" sz="1800" dirty="0" err="1"/>
              <a:t>precizno</a:t>
            </a:r>
            <a:r>
              <a:rPr lang="en-GB" sz="1800" dirty="0"/>
              <a:t> </a:t>
            </a:r>
            <a:r>
              <a:rPr lang="en-GB" sz="1800" dirty="0" err="1"/>
              <a:t>prognoziranje</a:t>
            </a:r>
            <a:r>
              <a:rPr lang="en-GB" sz="1800" dirty="0"/>
              <a:t> je od </a:t>
            </a:r>
            <a:r>
              <a:rPr lang="en-GB" sz="1800" dirty="0" err="1"/>
              <a:t>ključnog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izbegli</a:t>
            </a:r>
            <a:r>
              <a:rPr lang="en-GB" sz="1800" dirty="0"/>
              <a:t> </a:t>
            </a:r>
            <a:r>
              <a:rPr lang="en-GB" sz="1800" dirty="0" err="1"/>
              <a:t>poremećaji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neefikasnosti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2016). </a:t>
            </a:r>
            <a:r>
              <a:rPr lang="en-GB" sz="1800" dirty="0" err="1"/>
              <a:t>Uspeh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zavisi</a:t>
            </a:r>
            <a:r>
              <a:rPr lang="en-GB" sz="1800" dirty="0"/>
              <a:t> od </a:t>
            </a:r>
            <a:r>
              <a:rPr lang="en-GB" sz="1800" dirty="0" err="1"/>
              <a:t>sposobnosti</a:t>
            </a:r>
            <a:r>
              <a:rPr lang="en-GB" sz="1800" dirty="0"/>
              <a:t> da se </a:t>
            </a:r>
            <a:r>
              <a:rPr lang="en-GB" sz="1800" dirty="0" err="1"/>
              <a:t>ove</a:t>
            </a:r>
            <a:r>
              <a:rPr lang="en-GB" sz="1800" dirty="0"/>
              <a:t> </a:t>
            </a:r>
            <a:r>
              <a:rPr lang="en-GB" sz="1800" dirty="0" err="1"/>
              <a:t>promene</a:t>
            </a:r>
            <a:r>
              <a:rPr lang="en-GB" sz="1800" dirty="0"/>
              <a:t> </a:t>
            </a:r>
            <a:r>
              <a:rPr lang="en-GB" sz="1800" dirty="0" err="1"/>
              <a:t>unapred</a:t>
            </a:r>
            <a:r>
              <a:rPr lang="en-GB" sz="1800" dirty="0"/>
              <a:t> </a:t>
            </a:r>
            <a:r>
              <a:rPr lang="en-GB" sz="1800" dirty="0" err="1"/>
              <a:t>sagledaju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odgovori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njih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 err="1"/>
              <a:t>Zaključno</a:t>
            </a:r>
            <a:r>
              <a:rPr lang="en-GB" sz="1800" dirty="0"/>
              <a:t>, </a:t>
            </a:r>
            <a:r>
              <a:rPr lang="en-GB" sz="1800" dirty="0" err="1"/>
              <a:t>sposobnost</a:t>
            </a:r>
            <a:r>
              <a:rPr lang="en-GB" sz="1800" dirty="0"/>
              <a:t> </a:t>
            </a:r>
            <a:r>
              <a:rPr lang="en-GB" sz="1800" dirty="0" err="1"/>
              <a:t>tačnog</a:t>
            </a:r>
            <a:r>
              <a:rPr lang="en-GB" sz="1800" dirty="0"/>
              <a:t> </a:t>
            </a:r>
            <a:r>
              <a:rPr lang="en-GB" sz="1800" dirty="0" err="1"/>
              <a:t>prognoziranja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faktor</a:t>
            </a:r>
            <a:r>
              <a:rPr lang="en-GB" sz="1800" dirty="0"/>
              <a:t> </a:t>
            </a:r>
            <a:r>
              <a:rPr lang="en-GB" sz="1800" dirty="0" err="1"/>
              <a:t>uspeha</a:t>
            </a:r>
            <a:r>
              <a:rPr lang="en-GB" sz="1800" dirty="0"/>
              <a:t> </a:t>
            </a:r>
            <a:r>
              <a:rPr lang="en-GB" sz="1800" dirty="0" err="1"/>
              <a:t>lanaca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Ona ne </a:t>
            </a:r>
            <a:r>
              <a:rPr lang="en-GB" sz="1800" dirty="0" err="1"/>
              <a:t>samo</a:t>
            </a:r>
            <a:r>
              <a:rPr lang="en-GB" sz="1800" dirty="0"/>
              <a:t> da </a:t>
            </a:r>
            <a:r>
              <a:rPr lang="en-GB" sz="1800" dirty="0" err="1"/>
              <a:t>utiče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troškove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logistike</a:t>
            </a:r>
            <a:r>
              <a:rPr lang="en-GB" sz="1800" dirty="0"/>
              <a:t>, </a:t>
            </a:r>
            <a:r>
              <a:rPr lang="en-GB" sz="1800" dirty="0" err="1"/>
              <a:t>već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presudnu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obezbeđivanju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dobro </a:t>
            </a:r>
            <a:r>
              <a:rPr lang="en-GB" sz="1800" dirty="0" err="1"/>
              <a:t>usklađene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odgovorne</a:t>
            </a:r>
            <a:r>
              <a:rPr lang="en-GB" sz="1800" dirty="0"/>
              <a:t> </a:t>
            </a:r>
            <a:r>
              <a:rPr lang="en-GB" sz="1800" dirty="0" err="1"/>
              <a:t>prema</a:t>
            </a:r>
            <a:r>
              <a:rPr lang="en-GB" sz="1800" dirty="0"/>
              <a:t> </a:t>
            </a:r>
            <a:r>
              <a:rPr lang="en-GB" sz="1800" dirty="0" err="1"/>
              <a:t>zahtevima</a:t>
            </a:r>
            <a:r>
              <a:rPr lang="en-GB" sz="1800" dirty="0"/>
              <a:t> </a:t>
            </a:r>
            <a:r>
              <a:rPr lang="en-GB" sz="1800" dirty="0" err="1"/>
              <a:t>tržišta</a:t>
            </a:r>
            <a:r>
              <a:rPr lang="en-GB" sz="1800" dirty="0"/>
              <a:t>. Kako </a:t>
            </a:r>
            <a:r>
              <a:rPr lang="en-GB" sz="1800" dirty="0" err="1"/>
              <a:t>lanci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postaju</a:t>
            </a:r>
            <a:r>
              <a:rPr lang="en-GB" sz="1800" dirty="0"/>
              <a:t> </a:t>
            </a:r>
            <a:r>
              <a:rPr lang="en-GB" sz="1800" dirty="0" err="1"/>
              <a:t>sve</a:t>
            </a:r>
            <a:r>
              <a:rPr lang="en-GB" sz="1800" dirty="0"/>
              <a:t> </a:t>
            </a:r>
            <a:r>
              <a:rPr lang="en-GB" sz="1800" dirty="0" err="1"/>
              <a:t>složeniji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međusobno</a:t>
            </a:r>
            <a:r>
              <a:rPr lang="en-GB" sz="1800" dirty="0"/>
              <a:t> </a:t>
            </a:r>
            <a:r>
              <a:rPr lang="en-GB" sz="1800" dirty="0" err="1"/>
              <a:t>povezaniji</a:t>
            </a:r>
            <a:r>
              <a:rPr lang="en-GB" sz="1800" dirty="0"/>
              <a:t>, </a:t>
            </a:r>
            <a:r>
              <a:rPr lang="en-GB" sz="1800" dirty="0" err="1"/>
              <a:t>značaj</a:t>
            </a:r>
            <a:r>
              <a:rPr lang="en-GB" sz="1800" dirty="0"/>
              <a:t> </a:t>
            </a:r>
            <a:r>
              <a:rPr lang="en-GB" sz="1800" dirty="0" err="1"/>
              <a:t>prognoziranja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izazovi</a:t>
            </a:r>
            <a:r>
              <a:rPr lang="en-GB" sz="1800" dirty="0"/>
              <a:t> </a:t>
            </a:r>
            <a:r>
              <a:rPr lang="en-GB" sz="1800" dirty="0" err="1"/>
              <a:t>povezani</a:t>
            </a:r>
            <a:r>
              <a:rPr lang="en-GB" sz="1800" dirty="0"/>
              <a:t> s </a:t>
            </a:r>
            <a:r>
              <a:rPr lang="en-GB" sz="1800" dirty="0" err="1"/>
              <a:t>tim</a:t>
            </a:r>
            <a:r>
              <a:rPr lang="en-GB" sz="1800" dirty="0"/>
              <a:t> </a:t>
            </a:r>
            <a:r>
              <a:rPr lang="en-GB" sz="1800" dirty="0" err="1"/>
              <a:t>nastaviće</a:t>
            </a:r>
            <a:r>
              <a:rPr lang="en-GB" sz="1800" dirty="0"/>
              <a:t> da </a:t>
            </a:r>
            <a:r>
              <a:rPr lang="en-GB" sz="1800" dirty="0" err="1"/>
              <a:t>rastu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Koraci</a:t>
            </a:r>
            <a:r>
              <a:rPr lang="en-GB" dirty="0"/>
              <a:t> </a:t>
            </a:r>
            <a:r>
              <a:rPr lang="en-GB" dirty="0" err="1"/>
              <a:t>prognoziranja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lancima</a:t>
            </a:r>
            <a:r>
              <a:rPr lang="en-GB" dirty="0"/>
              <a:t> </a:t>
            </a:r>
            <a:r>
              <a:rPr lang="en-GB" dirty="0" err="1"/>
              <a:t>snabdevanja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90844" y="5504076"/>
            <a:ext cx="52245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Osnovni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koraci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za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pravilnu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implementaciju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prognoza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unutar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kompanije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427" y="1388533"/>
            <a:ext cx="3724473" cy="41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07625" y="5504076"/>
            <a:ext cx="43909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Podaci o potražnji za posmatranu prehrambenu kompaniju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D:\Atina\slike\Fig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408961"/>
            <a:ext cx="7941734" cy="409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06533" y="5504076"/>
            <a:ext cx="29931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/>
              <a:t>STL dekompozicija podataka o potražnji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267" y="1481668"/>
            <a:ext cx="6758093" cy="3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241300" progId="Equation.3">
                  <p:embed/>
                </p:oleObj>
              </mc:Choice>
              <mc:Fallback>
                <p:oleObj name="Equation" r:id="rId2" imgW="3073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F84F1DC-6908-4E68-9627-B597ED3D6413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855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Motyw pakietu Office</vt:lpstr>
      <vt:lpstr>Equation</vt:lpstr>
      <vt:lpstr>Statističke metode za analizu logističkih podataka.</vt:lpstr>
      <vt:lpstr>Agenda</vt:lpstr>
      <vt:lpstr>Šta je potražnja kupaca i prognoziranje potražnje?</vt:lpstr>
      <vt:lpstr>Šta je potražnja kupaca i prognoziranje potražnje?</vt:lpstr>
      <vt:lpstr>Šta je potražnja kupaca i prognoziranje potražnje?</vt:lpstr>
      <vt:lpstr>Koraci prognoziranja potražnje u lancima snabdevanja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industriji.</vt:lpstr>
      <vt:lpstr>Prognoze buduće potražnje</vt:lpstr>
      <vt:lpstr>Prognoziranje potražnje u prehrambenoj industriji.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PR 136/2022 - Maslarić Predrag</cp:lastModifiedBy>
  <cp:revision>28</cp:revision>
  <dcterms:created xsi:type="dcterms:W3CDTF">2023-07-06T12:09:08Z</dcterms:created>
  <dcterms:modified xsi:type="dcterms:W3CDTF">2025-05-02T22:16:03Z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