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E898A"/>
    <a:srgbClr val="BA4C4C"/>
    <a:srgbClr val="B9B9B9"/>
    <a:srgbClr val="8ABD51"/>
    <a:srgbClr val="45455B"/>
    <a:srgbClr val="595959"/>
    <a:srgbClr val="6A6A6A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Department 1</c:v>
                </c:pt>
                <c:pt idx="1">
                  <c:v>Department 2</c:v>
                </c:pt>
                <c:pt idx="2">
                  <c:v>Department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Opening 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Supplier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Supplier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Profitability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1HrZjuU2muarJPJ6lBYpSiIL5b4gJZ09TuxL3giRsYikdlKilssG5iVmXmfqveYPu+xxul3uGqAG
mA4gkYjQckj+/L+N568v819eqrdn82muq8b+5WX+8bMchu4vP/xgX+Rb/Wy/1OrFtLZ9H768tPUP
7fu7enn74dU8T6opfsA+Ij+8yGczvM2f/+2v8LbirT22L8+Dapur8c0s1292rAb7J9f+8NKn59da
NYmyg1EvA/rx86TeqrLt2sqW6u3zp7dmUMNyu3RvP37+7tbPn374/Qv/w4d/qmB8w/gKz4b4SxD4
LCYh9X/6CT5/qtqm+PtlFH/BBOOY+eEvn3nxXMNzD63+8unhnx3TTyN6fn01b9bCzH76/4/f8d1c
4JbLz59e2rEZPhaygDX98fPlxxI8f/6kbCt+viLaj5lcHn+a+g/f1+Df/vq7P8Bi/O4vvynT71fu
P7v0H6p0HL+N//ICIRb5QYzZ95UJvwQERyjA+A8q88+M40+K8n8e/109jvy/Vj3q57/9+7++aQj7
QkOG/RiFf9Q02P+CY99nPvr5qo/+oEKnf3Jkf1Kl71/xu0qd/ot1zt/+Z/W//rstf1mpfwGy+YBs
KEYk+h2k0S+MERwQn7Kff375zN8g29/+x0+j+XOk/ZPS/Ob539XlBmDqvxKiVeO3t38156AvGPsU
xSF0yccP9MdvOAfjL+yje+IQ/3r5Z7r7TYEAof7zYf1JgX7z/O8KdLz7/7tA/2Dz/FYQfHfL/70g
QJhEMWLBr+3xm+Ig9oX4PhAPjb5vm19o+R+P44+r8ctz3435/zXL/2MF8KtWSp6H5/QnkfUbEfDn
V3+aIOi/3z36nVb7bpq/rODu9cfPiEEX/CrdPl7x9+d+3vS/LNPPy/vrA2/PdvjxMyZfEAnjmEZh
5PshcNPnT9PbxxUEVzBmlEUhCQnyEVStac0gQfmRLzSIWMhoQCnUm9LPn2w7flwCfvN9kLYx6EIa
BiE89cvcYBxL0Ta/LsTff//UjPVlq5rB/vgZWBEQt/v5xo+Rxj6hBH/0ux8SGpGAwvi6l+drUNBw
P/pvMfJIEQEcC5UPZ28eDqXpMk39g0E3rutrQbxA4GBJminOcmz3FVUclTKNA7lBhRajeR30mARB
uSuxFl5Y86VteB7N22gkmauedHQq5qtK7RQduLZIBLgVvvFFWW+bMkiW9WuMnol3kUcuQxUSixsy
Evl8rJTQY8f74bmTI9cj42jBz/UjGla+WI+XlvKJvPSR5brOUxc47pZ7uVpelPZYup2FTwhU4g2F
cGOf6PrrPARiDJaMdtdd/9CM+vprXdx2i+F0PmF2o5pNMByCpeQxq4RCsejoVWMv6olHoebYbjw7
CYQNj7BOmDl53VXYbmNWJF6cxGHIc+9rU50YXmAQXSIHnTTxwtv4sYOX4vHsomtGSh4kqntukeRE
Z/m4HXKVtKHd90bgZuQ58wX1Wz7Kk/E2Pd0Hhoq+2ln/qYwPupQJMtfdysSkNXdBzTHZO/Qe2+3Q
EN5185szLAu84Hoswz2RJ2lMuowtb+xxnEO+RkkZTtytTdrQgmsyborc5zMRIYKihUj4QzRwAnPU
fbmpg4fGxNzgJ1xYEQe7vMiWKU8Cmg3KHnB8ctjxkjyo+oUFPrduH8ZVoljJ13bd1t507r2dWnsR
BjGXWHOfzXyY2W7NY2GlEnjxecFk2qicV5ESq4/T3FQnjK9qMkMR5iS2ifEDGKu/UwGD1a14Jfuk
pTpx2yW4mZjkUUV3Ji+EsdWJLJFoxnUf1L3w8xONbpY4F1W9Ji50JzZ6PCoDPuGJ5/k1GyMxopHb
vuayPDYkGTze6x1iimt6y1gyB3cBCS+dHK/W4MyCTsiuEb6EpRrPszlS7S7XwnDZDWJSdbr25y4o
eEjKY72uvDceb+m660z76mQWx9lCjzG51/mVVIkqMmN23rAJ6FeieU3V3jUzN83CK2iRSStOHbtG
ekhnv8kWTDdWr2lX3dESNk05CT3Pqb8WYpxzkU9GtMw7+E3Bm6bhqq241CZtAiZMX+w8tTWdvAzM
KJBc0zGaE7/2ub+Uoiye42ATjYndLLk7DX7S03vdB5x0tebjLLehEWt7v0Zx2h+bLuL4iRb5hZxn
gVUHmxf6tR35zOpDpdCmws9mfQ/wXV/BG5fLyUxpbsus79GmduGBmnoTEhEhjysrSy4Dm62mF3RN
G7ZVAT3Yrt8O03Q7Da+BjXjRzFunHijtEzJXm1iWmzY2Dx6pee187vy97FDqzWfVPBPWHP3+drQb
qieuQtiNphLOTl91uR+6F7l+i/1W4LziYQ5bj32rgqt1qa6dCfhCJpHDlupgvaP2Lleam2oR/UwO
k1qy0o/3ZXET0pWPjck6VKUyxFuIMjRsUWeFd17QieqSQgnMvmrVRtXvDpAo9mEvmb0/l2lT4yzo
wl3ZfbNxIKSrMkqaZCYuDRHbF+5uIm6P5ZD4+Er7PWfBuY5kNq8oXcc1JWG1JwAXhek3bg1OuY0z
Py84Kc1OaZ+v3sHgIuKlmjSfld3mZv2m6zEZ48dVRu3R2InyeZDPLkgjXfepdo3jQ1XgdIhZIxoU
QbsM5ZjhleQ8jhDhNugkn3KCuDWSB6wskrqz+xXFp5BN9QUJo9tp7roNyoOIh+1yaUy5azqkBHHU
iXV9JWuFOV6iecNCz5zavecJPHOKH/1evThVSR56NCvYHO9xqO4xePCNLrwXJqNDHBbVfvbwwUb5
XR2WZtPEpkkiU4XbJsTcd/Vu8W6WUitRWeZSGhRJg3WGnWd51VEvITZY0kgBkM+6z3w6viG7hryt
w0l0YTnvSkZVGjF1UwJ19cpBfwSDyK2LHtul4gzXHW8G+RT3SPHApyXMU70X2mdbgPaairHsCtGE
/SVZt550qyiYa3iVz+Ou50pVOhnHVri+lnzuwhaQeHSZ10UzJ1e48kwqTcLqdi+buUziYRGhqVEi
e/VuezEy0qUQDFXJXLX+ro/0m02XAVaw79S2XcaRewtWol9Uz4dhY8OHIX+aIbHgdCj5OFWXJPdK
3pIy37LZvC5pbDyZrlJfrss88mph9W5w005qX0ja9y9YDVfTQr5JUpArFgKDm9IbN6NRSkzxPO7H
zn+bEbBe3wMw5stF7qtsGGycxrLYEJOFVdxdjH38DuDW8wgZuqNqBXyT03Wl+vh6NNUFQwD2inUc
V8N4RnnsNoE9VX61bBReEaA3dWm75BlR65iamd2Vc9Pvq3j5qt30DS/1nHYrhcK6SHQOwXzrWzuZ
in/sDIO5y6Gjh/re5vhu9UuUhD29luZxmDV0ALMAYkGznX3A5CGWy3YBJAknAs1B5ENfD0mNW5m4
dR02Tjt657mG8qKA/mBm2sUo2EvpjwetKptNFN8XcSxPWsX5NncaAHB46eti3OOg5RYWh9eo0ftx
SvzCaIFKcx+2bXWSPXqYQkoTj+WgGVC9q6zpt1PaL7bgeSFXIbEbkikiZEPn6gLI8CInhTznqw4v
NLowA0W8r0Egsbl+DvvICUrb17Af/XQiGEAL9ugceMKErEgb2R6DwBVJVC1NOpTBdPZrcrMUZbiN
mg4YJAB6UXoVFvbUjlXRDZF5udHGpxu/JxdTJwz2J8tz3fnJYP2QT1SG+3AJiBiHoRSkm7Zzbovd
OAMfw21L4hvljrku7qO4rPlwpCamQHnRkK1u4h3Vw4WBm4FRqcv0EPQpzA40YN/uYXY60/ErW/EN
mfxIEF0PInLDMfSCIbNsOjLdupNr+52Ph6xWy22p2bMZ6QUmbuOZ4BKy4SQYdJshzDXeErunuUsm
kIJdO/MJyAjjFrTQIay22hybYEdxsZk1FdjMovJGAdKyoEmfWzEWWeUkL+p1h4bntUsndIjGs+1X
ETQ+rwExwylOirY/k2pfya8SvUTtIUBvATszuTEgGiqYgbQ3tL7xVJyBozgbi2GS57rYFc2R+d7G
K98jfVEO3UXtaugTmdqS5x1OxujSof2wFEnXyV3V7ruiyRy9yaeWT02z9QvFB0Sel9DwuZj3Lgi3
OJiSssm3i9/wmh2qQX1thvrZCwwPa9i8ZQY4wwtvyJCjoClG0aEHo56WqsxqqJ4buVkP1utFDPV1
bXEo+2uQ0PFkHlrQrgNbMy/62vVzmkcXPbJ7y7G5tF15Gw2r6GH3+/U+6KN0dE/WmWupz/Mquc23
UVVnoHM41SsPpJcMUHYHksoRApL4chz9LCJzYid5jKcgbe0erddtU/Ipxinx/APxDxFqbwkaNA8Z
uwTnlEri8xJdhAtLbf/EujrxUSB0mCcs3Kwe2/tm4c4tF9obuUJHW3vbFRobtE+76TBf/PDRjaWY
QU7UTWYQyAmGDq7Z70Brz3RLuuFSza1A0EMNWxOTn+TQiXo957jbunBNi3iH5Tc5x7BfV25q7oGv
mOee+7CpnN5R/8ovu3QcJc8dTkz0IsssGOd0hlpV8wAO5kTZkqzza2lDbkswXCvhcnwb/Y4vK5gk
U6UzsFgUT0lEeMlSbQ5F8exMNueXfhdyBbKzOrmqFpS0p5huyujBbgwyIG2uVnk9Th4fxzsPh7xB
IaDcfR55ogDFz9YhrYDq8vqjYdCuUjqhOBerOvf5IFrnLqwpLxaSqDpOy5hubbiAr6o67sfFWdaw
vB3Z5CQ2HOn1fnSMAy8nmhTCVj5v80jMHU3jdtcv8lJNhOsCRoFDkKlROsyKg3RRaOciKWhwUYSX
qL3sCLCdd+kX15RcuikCq+XvJNv3Ezoy9YTnWvjKZH6wYXUg/Ejvp5kkzi8TW9LETK+ROuZxJGpz
RWswAA4+Nf9ayjLBsJ5dPGWqt6B6S8HWJgvIwBcvF4XfXbtyuYm6C0fmfYDAG8p429gu1UGz86lM
PTsnHcFioKexHR+o126C+RB4h1jqrJcF6K5HYC8+LqvQ0WXZgEMbLiTdEVVwT0f7yg/2Pj5BM+po
FaUzSV+voq71VtWPS3OB0LoDv9PGV2qck77VnBVfowIEwRQeuvx51EyA23TROTA5jM8vMhTf9YUU
g+szBe6rx5JwBbuWtlCBx9C4O0KAG+Iga5czRlOyLB4PsDw33bjrwF6Uwd40JBv9U9GDIZxA566b
MaqTnG6Vc7c4vp1B+QRySllY8SDaBqPeet6HaWAW3PpuHPZL19zaWieVLnhFwI02s7CxSmfT3Qwe
uc1ztFHrt7kPLzA4+DljFaQKK8qa+RDDUAN0nwNKEDkAqlnYRPGQomhbQiQxd14yz4faH5PCXS+D
5M57We2UVgPoGmXzRIKDnVi/nc2YNBBB5GrboW6jdZyZqOp5WMlzEdSiofXlTIBtpeWyPTf100Tp
Jiq6nQc90Bf4XE/6W6sA2lERp0sRH/umPsy7AMAL6XOBb3q6bmM5bmJ7XNc8CWUEbuKum5edZ4rd
EoZHvDOR2TCy7uPYO6xRLljtiQo8fO1GsJDtDcBC5vX2plkr7ucoqW2dgUW592WxI5G56oCYA9of
675JivJ+gURhbg8LapO+6ER4Hca3oR1Eh0u+KFzwZSkfmS4OlTTnscziwBc26jZ5OaZMAuu2+Cr2
j4h1G3/JhY9KxVVMvtYUlp6cjfROMWAjKkjWePEAnnE5OdUmxWxSTdimZzqNfaHC8G4OFWzWAdQk
ZEJFEfOoDl5nXPF4hBLbe1wB0RT9Qebe60K9dGYNbxt6peL1ioKFrOs29eiT9q8KZtKwfZ2jW7s+
Gh3sNS1B/95F+XulOsgdCKA9A9ywotMuC3rViHZsr5wiB7S89y7McAGhBbiEIpxfOk1SurS7bjAI
6MRkUQxCtkoxnQdemzHFiznJCigHmUSWNrPh/LDQmftzNhX2XKlGcWMgkXCPdKnPa7hhE2w9tsJO
1sI1ZxwWqe/iXcSiJCDXqt76ky+ij+2+XnhgmAbQHC6o0pzsq8ZP7hFZrkrcZKh50swTEqRyqDrQ
vm8ze1gq/1D4gXDkfYDkqOnObTBlda6FnXfRvC8msGwE76tygaWSmQmOEKckvX/Kl01JQa5WNFX1
N7/J08rIo0fCJyTZRV5MooyLK/nBZLNNVXDt94Xmllys4TaMgTpn0C24FnEFxrSIP6KpXdic/HcD
ElvhMZ1AZhR1tYXMrG/vaDXudVUK42coNNtWwiqUhnttI4IIuhj3+zifhIvnYxszYCIimL3w6FUE
AEgEHKlXTfDYqi3SbF+2bNPK7ui3JNHgxrr8YAMJs5dX+XIZSAMAC+AanLuwPrQNvmkn8IqXwdre
dN5h0Pu2tgl0BbTctcoJn32gH/ONyfGW4F4E05IMXQBS8X2U26LLeSuXb64NYUfkSV6XXBU5V36d
eRjfqP4OeNToh5x9G+NvcriI2W2Np3RdFlE3aF+PO1bXG4jXoj5B3uPaywcFqY1ZW+CaNQn6eVsE
bbasVeJqmzVB0qP91BRbrWrBbmiUFYRTlEWw/lILlh/JZWTP7fphNAfRFBCP1qLFbm+Wm6qEuMNO
TUKnaLPAHFFcbjs1wRymbR1eIDB38ThtiWnA8YAjdfqk6jCNWrwPMhKCv0ICkomhBPDAPe+kuncQ
Vqn8sh4xv1pbs6nUAEHi7VDRk+76xKylmIobHx+oHLNCPzJF0nnFOztOWRfYXazGE3QDD5bXgoFk
I2jTQXOuBv4BDmLqc9TsWg1FsQAsRZ5N44fyylZ7NWMCgTJowqjnrrwq8znDIFUan72UY5CEVoq2
q/gSltnqP6BcpdW0vPTyvSq9FAd7sJXpYA7agLm1LqvaQzO5wxytHM+3Vr35/iig3Xg+G3DrURKy
ls8uT2uMeYEvZwvIIxvuNytQBBFe9BSHSyIZZAAAqwskjEPVgZ0+l4XZLiGFmTQAqQwMnb66Xiu5
U41Ni6WFmAw80KLB+lfCuHFfV5BzlmcdtGJWIUejFBrarZXt1TKY68jCI2BJ6zq/KJwWL8Ow5rz2
44PX2IxNGcQg4M19HgMclbQX7VsL0Ae0ZJcw9YMMsiHQrHbn4PYRecLVvGMqK8ArM0gAxgrC0tDs
bbVRU5mGbhN1oHEKEHHNOWwjvsaHQO2KWp4a3Ag6nqcl39vygjC4mSWkyByDNK+HWIUMqYH4hyAI
dchpKQfel26rYcJ2OrCpTFhrto42fFouul5xKSGFpK8UK76MkMw1EyTQ/YbUy8Z8qKjuvZofrFy3
Wo6J53A2QsKrK1BzTG3pmHS+4Tl06ejh1AwjyMWnFfayWV5Kw9Kos1uHnwtkoTdWSKbqbdxvcZTE
wNV+yetNUHli6B+8cBOMFUgoyztYhrk7TasPIVwvmimbXCO0Gk6zPqvlOVZO9G3BP0JfhgAuKOAN
oLrLa1DfJbj2fUPWjFZbFJ4m0/Ji2U/DcfUqQePHcC65jqakLbasOg/RzoOzjEm1opn7dGpcMt7r
aRHKwe4fjjVIjL49dNEJVwssHVAwPftLD8i5p6CkuyHfduS+sec8HLZ49vjQ3Hbh184xUcHYfHVR
eRAxFQbORxxH9Slaz74L06LiBVinsXoh6n6dll0cTNtlyIUcoQns+BSwq2L1eVDoFKwMiJlNFcVc
O8NxfNRqV/oXfdulcKCz+st2rgo+QqQIX/hJF+bt6tOygL6L12SJbly47yCeLeYK2ObQe1+RaQUB
9O/2QwRKXL+YukxKXbwGw1vFbi3YqLG+7qZlU6Fn2d+s5tvExs1UghBCQUogVqMu2PrzY8RWMQxq
26tDL/d+EWXwtaNdGRQCqYZrzzsuOU6tleDSqQi7xAL2DDEkNfRmmHoORIcB9xTsuzop1lBALi7D
U4AqrtvoUK1vaAEWIItY0HNsdgEBBPZmCMf4FPZJj91Gzfnd0LqsibvUoeFrC1r0I+71SFZD+rmu
NyHg1kgrOOF5aQDGg4EKD0MM4C+btWxOUVl9FJ+jsLxRcbjXqN85ODaL4IwBdFcRqU0+1MJNGZPP
9dSeogUCnDSqywyjDo4pVkGnRMEZEJ3TsZh5NwFUrDqp9Wuol5TR5jB4p66/nUHJBMuYzIWC9fnq
hVJU4yGgXQbB0AIS1S2XNpg2uW8268A+IhXgjP7BhR/O3SYOzQfrutPSGVEzOL2pzwtd7uKhz/J+
5MFa8LjQWwgYRyYI6/Zh2XFGPS7Rk5Qz6LQbWZ4oKsRaq/sB9lKc50nVXHXosuluyfzN9e3O0g4y
kyXpvQlO8iJhikNDWuEN712XLv1UcAh5jnD2yWt8lU81FFGnUTFxz7IULY+re1jiJIy36DEfX+Ka
MzenUdhsXHHXtuSmelzN2QJmzT7mK3F3JXjq0vcvu84J1A8Q9677iTxEQ5yackzWkV4X6/NUQ3O1
9NAae3SQYJZelRg0pBDjLs6HFXcB7+rbVXYpWlXL6WKeZn+9rySkYxFweriIqbHbHsKggjEItp/W
dkxyAyAHVNthb0unMG3nbyvYRaLvl+nMcLKgKFlwve9Rm+bVwFn/EGg4hYqqpwmCuVgy4QfuSIuF
D87eVCE6gErf0x5BQhX5GR6mBFcXNNb7wo+zplS7ITx6w4HR4t6B5g8BF0n+YMASjLPZlP0AvKVh
9Q2QdpHOcQM5t3cbgvXW3n7RLm1mloCrTJpa3xE4iWs7DWaQ8GaexICnTdNc6vKWdm1qGUR1k82K
fBGlUnzOcxA79FY2IWc+2Ui/PiCIvRErt0P0SGYJAlJup5ieJlQew+hqHcABtxBfgvnzTZ7Jwksa
ehuxPNX0qeofRh3dLWZ+GeuVs4sGERGMPbfRIWhxCgFr4ty+Gw5rHUNM3YgK38WqS8vhjh2GTp5H
2WW4v8T+LJbo4PqJSx+Ot/ObFp8Vko5XwV2+NoiHTkJXgqCDMNi9l7E927LZyFVutHMPOXx6aKOr
ydRZDOdg/jjsFhQkTq5J179aq1ND7cGA91mNPgxRIqk6xo0+SALHyR/wf9bAJ304C8j4BVuOg8t3
YTjwSUuBCWTZPXSX20C4uYM6rEvmAgNmxO0JpPkFegIi3LoXQILIXhfj0V83yp1ndqvIjcwQEC5y
r8DEnjyX6j42JDE0W/sHXV1RfbkstRgu6xYf+ohP192wLeRuYJm9Q2RXuhPOt6W30Qu3rBR9XXEK
+Uf03FfrS1mjbPZA2UmSWRwINFjLXQieKFLJMkIW3tQbrwuB399qRPaR6reotdky6gfdz7wF7QQn
dxDpxlcTvRwg4Kijm7UeD95Ub4o+mwDfh1Wfmo/vEXTLtYIvEPRWP7MF87BvswHOZEiNkxih1HkY
8seLFUfpx8FHu5bZPDWphpP43nW7EsQGnBvufThw6IFhcQgyaq6gNjcNbIyihRPyYq8IHOoCwTdm
3lS9TaLZbu1c7YL8yVvfo0aCP5uBGTthsXysXZmuNk7aHg5FEcBAzcs8OipTQOI2p1MLR47zCKHe
5Uy95yK+8VhzTfAVGY5kokkJR9y2heQzwpDmPlALyUH1v7k4s+1IYa1JP5HWksQguGVIcnR6Kk83
rHLZZkaAJAQ8fUf6/N2nu2+odJZHBu29I76QWqJt5zv8URiSNOuaeeKTs72BWq97lqj8m65v6ObT
rhavjhzjgn1QWUXK/OV2vmAtcGEmDxsmt+ZO19cegwDHGiVw4225jETPYqEGzOwYYwf7MTR//cpN
ytZkbMBaH+qkaHUmPjUvMQTP+GPfZ1dA7bjxGBxX5aEK/kgWxAp4QDpvBM5WG9MVzy4/VR8il9dK
omGhcd3qO9l9Su+9t2Gku/KbjCiWXX4fFnNc2U+PHEPjJSV/KQW9aJlnGvc24d82vCs39oruG3iJ
ihWpvoRp02Ae9zVMWlJD0lzgfpeo6q5OWIl2gmQUBR1+alyX/ksv/hTdT++W8ZRfO8hhjbNea8ai
FVXSbebUtn5Udgqz+aP01ySnJtrUYVrKmHVdPLUkpe0Wb+6/YFB3gQ0zPy+fpbceAzc8hI7YU3MO
5j9rXUA6gJaC3s6Gr3734/U4B8egCnY1NGDV7vJ+iz1U1xGymtvC0MyjyQHdgV4btErqluQZJAZW
ACyRuCwY5+wQeb65SIOhVrDEtP7etndikCvW9XpftmXCzXIQrj0W7bw3pHwCcR209n7W5B/XYToK
c9zoBjVTZ3poj9sgI0ah9sFo1d2UFkHqarEjffs8T/W3KDcIF8AK1m7nbd/tnJXjey0WzNXzlSon
UsM3n1QUYDYIYBlpd7mSakIr9eIFcLmbuGjzaAB00Y/jxQnz15U/EOHuKiZP+MLT0LSwZPBXvJrt
+TYwwJJ/1z7OXbPuBQ8N7q8ZoteAwQdT/Q/aqH3Hhz9d6OzqMcofjYGUl7vDwQu/2Kbj0FTZpBVI
pKNanL0d1J+mh1oF+KA2r21Ds0aSb0EcFQfhkxxgMtE6Dph7rXJ6lXYv0W64ea3ROvCoU2Omlzml
a3eG8H5iHnms+XpQkzwUZRsXHK0jNAE5sGwyGVX2TgpzsOXV+ZIQfS1t/wpYHjgtvryjEzpwzp6c
wpxABJxHM/0s/a4tAF5sfjYE7qFU227wbFYE5Un6UHuqqCiHSzmfOJazghTRwASEf/iSnvUPjsmB
s5zk6kZs4rtcBsdwYQkVWGm8cE4qIyKm4MZ2G4klVik26adgMf+cXCenxp8OtsH1qR+3CQWm7aHk
jQ8CZW11IMnbz9xV8DbZyUIghLfwGDamitc+j4IpCgF+mM48ghdJJ95lFK2E4+iEeH7MIVITzt70
Zo81ihYj27PwnEg2oHUI/QtDIOlykaD7PAxgh+BOxm3+YG0bmWq412w6CwEui7KDmRUmivfAKoj4
fpEEk5zxvZe0XeV+WNFN+3laVBi4W5l6jf8wG7MTfLknIDfy+5HM0YqGGYjS/NSU4fsUFOh7bTTa
P6x1obuBzzI2rYqv0qA7wc0vGU0rjI6je+rgK/bEPTOuP5aOAED5M6HZrGrnUEQjlgCzJx5c5jz1
4c5t6/eyfRlCDuiYkrXNd1sP2Ie7U9TM/bdb3nRvfey5Oii0ZKQ8oS2xk3rpb09eiaZOmcMmfgLg
S71csmndEgnyqG/6yJ+2SAIOaoWIt5m/APJLnDxIlr7F4xmKezbPSb+iB80sRpNc6g/dyH1Zs8TX
sFrrbFB2X+sWrt57oFGbJojRRUH2c09iI3cLNIsOnQCMEoubo7fgmMZsVQ9al5dmXZIc59114fti
uFZQW4Ba5L4AgNSlQ1DFORv35GbCFeQFi2Yim3uf3Xxnu2umO8/dTh6oM5AXJ5yQO5bj5l6TpiFR
W5lrke8Vm3e5FSdeFanHiz0LwXepOSog0UMPiYoKxJsedi5D8eQmnqR/HHh/zbsimT4D3JAGZODN
KoLSDixIvvXyhVh+bfWtuENWqOzDULWpBb8ViuCxx2yeN1CaMRn2/pTIh3Eq4IfOkZi2A/EIzvvw
VJs1VrKHgPDuuu/VhkZUYBShibC4pbYq7vkJJsOLQPM7zQLa3KURXtSa+XnQ/XHy8n/cxVMsl2Ff
ufMjaZx3rtAqOb2fKWgwHaXptOqjo5tsNORuWdEV9R3UrG1PKxpx9EqRLWiqap64DCeeYwqHfjHy
nRg2yBqjvauCNXIW50AKiDlBuWswRda7XgfoxBtoCPlXlZtdh6GsbYo/pA3jUWygX4bkfgz7bCid
ONDbsd6+GgBsi5pjLZ23vD7M8LdW99Ul3wOElAUEY9i/BWzNihpO9/i1OpnDMR2UV436ma8qGUJA
dPyZLGy/Dg70/OphKNy9MHUkYl35cSjzw1iYuIbtzcHR6e7CZif2y/rgNl0ygY1ziyfH+9j6Q0fn
3WjwbzeDzPscwidek/3geXHel3D27zb6WAyPfPlre4hCblqHmDvcOllxZi0D8OWoB7MF36KDkILK
gFZWL3hI+r+ydDDle09lZ08l8SK0jxdZkdQ6Q7YGG/QwHTtefV5n9VlR+846FjHLIpdIGDD+nsAo
YegERZgRclmkxTgAUASL2bDph8Wgd/Gx6iOlBaWHnW01R6EtNFC+8NuK8n2CtC69BouJYy4TFj+z
zpgTlo8tx7KgPmVXoJXqmwsM6saZ7rCget4TJZ2JFePxtmgwKnP+1rosLvFodneAQ3E3FHM0tOu9
2canUZYXb3FitXLwAfR0wxmDIbJaQ1n+N0OvnYbjtrV/1bLV0ZC7Om6Gm949odLsXHRqknXnueFd
SjbPfYW4e+97pjo1JS2ybcbw6i/0xYbuV9HQsy7L91kV8jUollRu4qUPxzUeiDfuaVlCvdUT3Gt/
zfJphTbaq+gGUhWPHglFEXE0vniI0SNEciLDE7VwRocydYSNe+Cgs6O9D2NdGntuN18YLna3qSlp
fdNC4FzAVgXtex+0OyHr+3A21W6dKtj0WOa2oYAet0G9W2BLZQA12harQd7oZMkdgRFLfwWG5Gga
g/Axr4AmhSEg1rrH7de5n7Kh5bE2Jk8Cw1QSVOIHZdjfe6wAuVFi8nHZSdCbttovCvrOVGRNO7yW
eH4bBR3QW2nKgSKEtRP5aCe3skkp2446fyFnVkL+c79CfqfDFYb1W9E+LHI5ofNJb/gFb4aDn69p
q6Akwzvtbh06GB58Q5CQbkzra4B6GRZ7LmYY3zQmbp1KzsGe1QeVv+pl2fnlcKDoZwf/0FPcMVD+
4OTDjXdOrFif8tnmp66w7bMbAErhlr50FYbF7mV1UWymur4bFz0kbg2/Sot/s8YS5i+ufW191acw
tiJIEGFiSQ+spby3fMBsaA7zclsRpD5Wpt03oXayea57GJqL2ZGybgAOw+yVFiaXbKZkrpWJ8wb2
zuJ0flysmIIXBfkRDKqD9hKeut9Ou8J5GoEkj8wAb4Q2voB85KCS2H1J6+nIxuWzhiC1t3KCnrbM
SwxgjTwzCsKc9dFWDQI+RkMx7PVO6vlXxcAuDGX/vIB8WYu7CtatU5SJnv9t0Ny6msLvB+3cQwlC
/Quhr+XbmgYjeOTlcmusIBbGLjuG6xz7AwSNGa6grZIcjZDAuuDMKN8uTYWHSlZAFQLB4PCEzT8t
5tCpB9Hn/nEKvbcaldkF1feooHWFxecIziHA1aq9v6RrIfLUUSvBR9AkcJOmDNAVfAkHVq+P3rDw
4tXgq4sgusHssmmBUC97VR0X76Pr9U5Kc8i9fzOYbOKBywn/sBqEvR8tnoB9F0ayQOEfoLPvOVb4
2s9qu4P0GS9j1vbbjjkYvqshaS10Mvh8BIJ54L713t/ahfek71Bgp+G5G14DiEYzVYcbx7rJo8xd
2HcPslyikMDrCVqAxmhiQbtUMwbJPO7GvcPx51B1rsQZ6/YA065z6qShH5auUBpfJURbp6EQIYGv
5M8+neDYvM09pF0UR+VDNdgwLi0o6G4bdThrCu551Z/48IMRgqA5qFas7hbQAYsm/ypQLhzRHKYS
jv4W3aTnXh0HYDhr1cSetXH7BMVpxQysz7Q6QcLw8qsPrZ42667Ueba4mcWkL7yPmT0OQkVL7UXl
uvNhbcstLR0nGvMZ4+chJHmKJj4OgyHrVBgTVEcX0nP5BVk07vQZvAMW/CmGNttUX2UtIdIZgC9w
kj+6ARSAvObj3c1AIjA4gB+P41/ZIXgA96KD5Ubb1DEqZmSG7wUcoRp3C04NN+ccyqlvYiLeQki4
pnobcGoWD5+DqyIBP8txZ+YqCQDZ3khMsaKLeN0gSnvsblD1STpD5M8VsG0oiMNbrQ5j18Q6P9YI
ekCEGtipmL95fj/c5/BtZxQ7yy8LRR8JC2ldYoJIhXeySApozOjD9kg02O2yTch0EvkzBywisN73
DTi59rmr52ODEb0cnlabutO/bQRGz+/H8musjgqQEzijxl7W8Dufoa0WQ9S5PdykNECFdawXwafY
eaBs170PeLIHaPwdqunmAR9aPMQTJnPi6Z0f/vgtVpcNIufixZ7/TUsMhjbVG/4KjPBjf6xdFTH3
D12yHOXMlOqY12mZn6r6T6+XyMMY2vBdNfyABI36AGPTXroAa1oIRjvmD1HeLnGHpZsdJSS3Ms82
D4SySw4LlhJDH8iYCgKahl0djCwqyFaAadMbK/yTbf8V6GaNDqJcviz2RP1dsGa0Uunt1tngstcY
gehIE3/4uyAJMu2c5SbHHUMom0XBIvB9a7/r+NvU/KDQRtybdwVWS6eSGE9wN9Qq6ka0diweuoPT
PG/+t5r3RfvhAfgcv2TVJDKMwZ/6nZuQ/I8zACTxxonuxay2WGz9uoNcoKpluA/ko1ip2jOFqWQa
53+rHYpEcuYf2Oq1BxFULJHwakfRY9jCJLTz8rZENKYmyXSj54iWDw2MPogs3w513/2NAGFeKwNb
wsufQu9qMSQJVrkvpAqTwUJr52OxxHZcv0qvC17UjEkqL8a3ycCmrKSEIWAopBq45jKAgiy6bFmC
O1jb3h+jP3hfi7RveZfYBdJUQB5Gvy8e3fZfmM8tDDQsVcTVSCr5XKBznH+6YX31W1RP4GG4gg+y
BVlU+U8qn4KsNP7OL9Q7g7H62Y2ljDpMCi7sLAyWAzQ3gwWflJSlJbfFrqOxsaBmrgUbr6v5Q/HY
u/hFHFHBCXlgFR4G4BMhfg7sCgi3HI50gEgU/Vwauu/7x745m3AF7gmDKfgJ6kzQ+1U2zytCRH6/
HSf+k2tomlZmm/3RYj/Z55Gcg/bLJfVDhdMLJlqgmX9pLFBXH8EnkxoHQhxQGuvPiTA68t1HBZCk
QEypbEfwxpd+eQln9y4MPwhyO2T+NRZvxdFpLXRkN21Ke55c/DVld2wW4CfguO29pHOfcAyyuqLv
7cTvtg7+uZ4wM295GHveOACNlVjmFfg35ce+z6KWBOwLcmvmeqY5z3Nc5+V2P1bqUBK0PJ2oUR/9
rtwV0vNO7VIPGSr/qyaJakd79YxTR8GGi1Mof183JMzQKRfILZ2rvrmrZqx34IhQ/JiFY9X4T61G
6yVGL5GELhEfhuUQjnhAdId5hY8e+AVbI1xDxX1L6nMOm3NYsTjjWWARh9a4G501bq1adsjevQTD
LC/cTGU6N4GNzNaeA8dAuoA1/pi7dzCwHqtWC+TilE2cG7G1dWBKpeVuRLR/nTpo5d1oZVxVPrjC
I+v5klhb8viGHatlHS7tBvwcePS+HJvPkANQQEPMMvR0h1CoDVcqMZI8l2CFg+Y6FZ2MPUxlaU00
HKbug61zgSHzc/XoAvm1SYjytkw1I+zspv2GhHPjcYBl4rGFoYJfCGcDIR/2IivP4h66xx9XodsL
Fgj+1W7KUd+nCfCMbwDwVUQeO9ie0YjTiaF79dAxsiwvBayZHoJEVe6HsNdRNZZBHE6ijzdFwrio
C4gcsw/JCXLyLflF9HCbTtApFnRRO0zUKhVNCQKjbJ8QxNiDl0AfAfBzG4EmyA6lf2Lyvdf1AcnA
Y+Gi8hXlfL8uvnMWfosTOaSkqMO96Ttw9E2EOVXAmwUjvRVwplH7WAXcYRklOre8Ov1+7I7UhRzR
PK1LA3fwdmhaojCt317+vvl7aD2xHmtuNWzJ28vfN/VIYKU48zUcw/CI4cN68e/LFbhNHxUMEUZf
1lOMgR2djISnqWhPj+Z2WES+/efw+95/P/z93//vvd//1dr+31829Ft5DKajdHALxj5O/3Gdc8As
TNV1Qgh0DeHo+5AVSCtUaPiiYXHkiYy0/p+XtBNgu0M66UMw5rHZiuEE8lCe/vMfDMsrRVohaNcj
GSyycR416/E/h7nOo9rOYIM5YjrT6ovj76vh/7z6z4eVNxwcEHmknrtT2fzvA7YIaGIeFASzpduc
PCBXEGa9Exy1LQManferPnFCEC+8HbwaXp9zO/x/7+UjaQ+km6Gl1wKlVovT7yvM8ZChmhWaBPQM
F3NNtOre4Tu0CDKbavNuc4fpqMeuM2fTBi3Yx7zfST7Uewig96Xx3FOwNNWE9rXy4L1a90Rq5//5
uFyK7VS+/vcTfr/q91NNj6ckZ36fbnQhZ2i4/3Mw2zCdvo2A0ZTT+vR7sKGDSei/Hzs4B/BHDYQD
F/mFbMnpX80nfvK8HrGaQIwAWlvvaZuD10Fr8AyYS7j7QPqO3eUl9A9ST3ezI9KN1erBdXR1hG37
wZELAiUGQh1gS5BZjQHEm5b2UliEVg0Pj5tmIJSR0UntAiLLZXV59mv+F4COt1MuVRECFhBaoWCe
fg8IeCqoQATogxnG01J1AV4SLKCmD3VK4lxMzqnY1GfTFBp0NGAZsBIqlyQdiuJPkbsjTLhmPgkY
XBCs0Mf3gb3k00TSEgpjVFfI+NFhPk0GYMxI6OM2+3Tfie3Q9RZYgVrkwRfo0UKApoO/IoncQI5j
pdrJ3sk8fwMwRscpXYpWwDo21zp35aGyz34ZkJcCvHc/Y6rgm1dmnGNiA2ueH0RYAfStSTbDX06d
LdwxsiTSAWHt9hVmMwezlSb8WjRI91FKbbSVpDxyTL3R1sBcCFa90yO9eRnVYx9CNlObbs+yGNGN
depeXjahCZp2W6aVB5W+YmAagxYy2Tipa9lGvz/aUznCDzn1Tv2ALIKttud+RWxwzeFMeXp+9gni
LEBTfj9xHSGjMwybh56DdnGk9jOvhdY6h1B0VoSSAswz6TxWI0w+qXeLmwN2mcI6HqA1PViAW+jm
u/eJ1iZlpht3ZYcWtHaIv+/8nt73BM2pGLcuQ/5nuw+FLpCynSHR6+2dhpt98JGEFGDaGq7WPQeb
Vm71j2wLYNWMNfdyoJd5G5xXXAueym4QcbnBmnTZUGRoaU3CfQ1krG2eG7kooJw31jQvfnq6eicO
VDjvDhCHoP83Ul1qZyUAsJcXr5uanWrn9aNCPkYM/XRf6OZxDbrgkUEhGioi4CUY8ai5M2ccwtGA
k10u3H9ww9F/ECBvMRs63e6/7431TZXmHkgqs5irURQgJNX38wb/Hrl3mdWQRu5/D6orRyAIzSN3
6IbMmSiv/sbPOb+lRiUmVtXjNClW0Kwbwum8VE6zY9hpKqpcXZw6RooTJPIuk47CvlgRFBuBQqjL
czv4xRkdNnUuc+O7MKar8DalQlLja5F5oRguIGeGy1igi5DDEKamnaCqoNHeKb3wSPBO3o066JGA
8qbMv0lqahrlJc9H0LzCAIjxEF8pIJYngzHLGQ1/dXDq9qJvd2OzgX3eZsAfzARgFbWjx9g3xafT
QDcrQsNOiE0iiLpw+LM9ucyaqTNBMHxxDT0b7eLADYVNaCDNBBcfJeXUskrclwyuaQ7Yb6+AqIcI
FD40bUnjYWLI5d6+19jxIPFc916PMySj3p0eONHivveQTiI0scalB72K5U1gdoKTKvC4/PFUAChV
5YjwoAH0ayPuhe+px0bkry1AdDhTsHvwM2igq9gjJTlVY42okAk4lNStuNSmYsCKYfOO9d1iSnqa
1aOaWuhEXRjcFUi+nqgW6tQs6xYhUpunK6XzXSvH+W5hxYNfIM+NS+0m3Vrmd04zBilHR5gEbGYJ
AbmzD3gZI6LoPxRO+DLoNUTtw1jHZ5//UdbOqRsc6Iy1GSy6PcAjeXQMgqYh9S8y1Hy/WDtF61i3
4IvW5xko/rn1IH7UxknLrdv+DsHwbDlC4HlNxxOpuvo5nBCwgWSCy978Qa/UpTm6iAOnzZwwByTK
SLrLAAP1voeFKornIKw4olnLhEhq52VmBD33u0jlHkTzbqiBMpT80R+Vu9eBxQgM7M8gS4isoZhW
exo7XG2zCHvy3Ko5tFSkOQM55E0IErqrLFk0K9xcQdlskIPhgc2Fdo8NgARWV/+5vwRSPIRbc4Ty
CALTLuVFk7PyCokvqcABLvk4vNutplfHA7bZz080hwdMNUx/fxTXsVzJ5feGChvIYVTWS+JVRbVH
e36wc9icUL5UOg7Cf6vA0t/AqWGvsHBdJ8ZI1gcS5LBl7bUpy+LqPxWSkWuBxWrHKtvHbBjx4e29
AL3FnnNEH8IccjHzUT5nxxF3+nYovRaAbLXR/zzR6+xeAsm3gzaA6Bd59/vAbRY2Zt3h2wazRhCE
qPNA0NgVc1gCIQgh9bglV1dmO7afcHNGMMKQB6LzS143/IoBhl+xQQG6gb6DZDH6md+61Z3OdQW+
tKr/80ppD0quAQwJ2T8tlhxuqYdDEpLm1VkVAynGnSTwfH5osFVAUU48XjRFCnBGSH1Z5rfFFPJi
K8BsAVS0xsGWIEjPVDeHpblb9DwmxRBkTs0bCK7ecq/X4EeVos78oM1P2MpipnW+W4f1OyxZkTDl
7PKcith3qi6pthbCj2jclJJqN4JF3sMCu3dgc4IipEi35x0o6iKHAWoRsV8kwlJBGJxGD+KK45u3
etjNoi9/KB9B+AyV82fuAhQUKLorcnCezus98tr1sfUAK6vGQ1gLpT9UABJy4LmZcOfd2tnrwt0k
7NUB8C4andW7RyTqcTTbXpV5bBlnO04x9Q06fNyq4rnFng5LZoFKH6v8w/W68MljPlCkqa1jOaZh
BU7TOBOYxq7Mj35u4nJFBq13K4pVZbtu07SbG6eBWDY0UTt7D50c9lvQY/IDu2Xdfe/1I1rYVe46
WFidc8sFLOS1W/QF86e50BtMMgYI6hD0/L7Nrz3OtMDGg/E8n9cl4ElVuxJ7XARXd8BMToNKH+28
IkB3XZ0GFW6kh25psA5P9xCDsbGJRg4dmwv44PziQbRXM/doM5p/2H6mOA2brOLG9LDKuhdsegER
rk0HTMZ+0FOwwaqOm6n4y+vWifsRHIHf56dw5nxPglvZ2T7noj5QCkWSkm08G8e+sgL02cC2Cxvt
RyAwbWmlsRi54NcDA+6WDkNUa3c8jBTWoAvktlkQfqs977Gv/BAWkyVxJ8SF4qlJWeXz4ypdcXOU
IDY05zAMnggvknDZvnkF6R1aA2Cv0hRxTWS1I+3r6mOnEsAKU0ypck/F6pwowgcKa+SDI+2dcpU6
Fy67K/pwerHtDHSjw5++Dg9hsIkI6513LTTkvK2XUOFBjh1bgKao1hpsWjdHeYXNAfyK7xR2BYDO
WB5KdzI72Bw3mtYvE+OF7yXHti1rM51DrxzvcijoADN42jMDwSUngCynh6luyTtVVcYD/dSW/DpM
05i0nToShP6QxOZbQkMPv66tr2jXpj3S5eRgqD32jGLnkw7bSlhve15a2z8JZBnP6NpejFM+/LZ/
v01fznRzJAH/DJwB+In10cDKPoMBsYAScjJzCxpQkbfZytYKtACYdK8yIFIlyl5Qw8Dq5GUBNgib
Ssc1XVPuz2YHu1XFW/tJ9fjil9h4IBc5giCTTpf5Ia/VfB+ETlrxQe5Nu6y4PiFCNZhCZ+pjv5d1
/UvLHPur0OUTiABy/36o43nIp8SW402sRjptwAZDFr83uFqDDh4Rm8D1nL1a/7F10tjSqHvECTfQ
9eFWuaENUoULO7k1uHDECDNXiU8hXe9El68t8IBgrUft8CFDcPud0YIn2C/Uu1DjIY6+nkxt33VP
ioSONQCzlWfrInG+uYtgrJ2+CfZiSNaaVHGgAD2WD5sHnqsCiYq8yDgnLUQrbMMzPy2i2TJiIC3X
5h5BYR61rHsrV/7DXOFEbT04ScchbnUU4H0NJDzvQeZv8OYM6OIAK24SagaOHLffCbuAOLCYtVO/
KgwRqa7HMemhvH+F632v2n+St3sjkOfqGS4q6bw67jw2pVMNo6vtJhIDId9RPtFkCwYnIhATS+xH
5C9jHwu/+eBibXdu/R7CVM2sUUACzHgJOwYwR0swCAbDvyLPQ2Nh0tXtm/HMSymLpFyh1roef1Ib
g7+sUqilVLb6jU78m3W2PWuEvUOOMkjReGJfkRY1a2gzb3TMacXGCYZhaxA3T8umnVI9ejtvrqvU
AZ2iRf+wmf699GCizx6AQlvAuA6gySNHiQUQu2/EVVMdV10/crSlk/wpBMmzvh7diDJsMxAW307T
vVUrNqIISoSjoOLvS+MW6RBiV541KH5cy5d4bhCDdwn7ln4Jmdkuf5kgf3rbAwbv4des6GR8Xp6d
CZs4hda9wy4LaAuk/HLVm+vbBWj5+DmGaN7zFRWcsOljzdHqMOWnvpGgwsAVDQ464nmmoDMgguWt
in0enDUsYrmWfQrEG1nkLd8tbL7rO2y5NEbymfiY0A2F/9KrNww8iOqsqJ/CecQWG3ny4PX136kd
kfQtWij8WOBz374V5S10aMR3IRcnK1ooTTXSZxRTJPYDYY+s+tcU/rMWfubO28vawFQaVedAWYBJ
yEaYKe7BFU2TaH8mx6Yu/5BGwLbUNToY+df7X5Sdx3LkSJelX2VeAGVwCAewmUUAoRgUQS02MIok
tEM61NP3FzU9v1q0WZvVopiZJCMCgPv1c8/5rk5x5tfY3mbfvbtEi0Rs7VxnNjcq7u5zy0Wqy9t9
lvUsLj4qa3BBR/RqoYMizF3XEKSf9OV1Zc7Ra4jb+CXugzm1X5wVYUy6c1TI766ovKvg0vZdG/qy
HPd9YAal2W2dvn3JqUa30DD20HhP8TxHXRFHU8bKkNk4CQHOZHbD6Y4GsNvY5Y6aij6zRM71FmJ4
Fhl9URBv7Kc2wjz6mM/eKcE4OPorVIR4QHsbg2tUZ4K9i7krjOW5aQnJd2nJfjPxC325wntYcmwp
nFvKuPt2Lm5O63MQY0Wo0fsobEw9ntq6c+uh0yJmNLy0Ks7e5nF4Wtg6Ab/Ig5+a7TbR3r5m2ZIV
5yIS+cBrso2jqnMhvZsaS6zi0G/mZ+1D/PFrrnWuOLVVTfJTdjwk2muIbpjXLSkA8BzlFbQ5DO2x
d4jFA1waMxxjdrQeF5WDYNCox6nDsWGoUAvPPIj0J0nn7wrVaeNkWNs5fYZKYTlnmcPDKtrPoMdy
Jpryfq2WK2Wa+1yp7CnDMzpxCOOTbMNMTWVoxxW7C7sSqJ7xZQCTd0xRl3iMac6aFR4O2GLpdlnA
nYBPOaF92WHR5tFclM+O6g4YVT9M82EamsdGKTAJdueEvrZDfOWXDwZnYrcsV2PN+hPHzsFs03Gn
47qmS9DdO3n67heBuXHZpDZ9r05lN1XbKvtcVCG3tg2cxV3mezMjsWDFI+5mQGvUo93ey8sDVRU6
MPt315vtbpj5kFrP2ZvzsDVNOEtGQLrPKx5V5hBbqoa9qceCk2tQHqvAIQooH5oG94if93+yeNno
S5qQyBgexQatMCdu6tpCYpO7n3gEYtWRzSja7zJf5K5zNHSI+JEuC9mw+aZAF4+0ppPSTu0NktN9
TuTh0F0+v9GDcSNmDqJpkF+ZAXFWIZ9S370uBgOfw6x/26qLIylGmCnqu7ik/mzHa8OZAPHGtJ1X
yxrsjVpUCtHB+tFDecY6NyAswrZb0uS2sBH26jW/sxuzCtPE3RmJfOVFrnQI87dySSuQSXhuFme9
AeyHXuYLVEMegP3aiMjrCLCS+j15AX1Q2FxTl+H+zFMcoa6MOEWHzaXCA+LT4mCBPZWJRYQabMQi
IXvZDrVD7eHDqWsTbQRLQmOUOGMmvJ4F2VMoIq9j0MxbWgfcyF3rHdnUj2VjdyejoHcF92BV5XXD
7eTbcjoUs74OWKQsDHGO8t5ErE8szSedBL+LpCEHEhGXG/SoxXIeUdoAHaY2O3fxsa662yfVcFt2
3mvh1aBb1D6vvxKjueFZ/Wj/RvSgTSpSNgSaKm6zxjz5iXVT5vp6Saaziq12m1Lv0dl0KRcJ8/DO
yR57NFFcHFSkZTTInxYaWF/IcPUm0EANuysAhQ9icMgjo1B3hi2/p775HBd/49Mh3dkKA3Xt3Hl5
Ml1V1bF2fUIw3etCe5ULKD9zj0turU4fzdoMF4P6OjTYMagJSvt2giazTmJfIE1wCOyTkHeOICJn
kk7O+LT2zTMenypSPeV/KlpzE6z+cNWzq1OYfeA9A9qROEAPkI1O/jCvGz6AJ1zqQZUH58pOo3oi
xTb5DUxDy3vAMIyRBKfFxsiW14Cos8tCXw53k2W/yIT3LyiNY4PG3KoBDhY84ZxTFlzMBnYrLBi0
0x6W3iY1YRigWRrzx7t2144VuNQqyguPBwiOTrSWTnuiSHrtZprx8GC2tdc8K86KTZ42h6Jsg80E
eMUrM4Rcm9BZ0Z9Ww/paCYwNTtLTeS5I1KQU/6uTsFBfqt6HyuhYC7ySjonVYsZWUoT53Jah9PNy
C4glxXVXcDoChrg4sMPAhh3WKXgQKYkCaXhrOPVuyi9D0a2HHoZZi1O0xxjXoVoXaKehJfnmfgwO
rR0DbDE40uncAgXiv1bifvJiakQQJBszKPDudq/+heJjjfFL3+sP3WIxkAPqa1nvCns4iNJ+7O15
vdeA8qkW+e5lqDDHO/N+7gcdupu8lNZtlxWnOJ5xGQ9LGtGHuWsSEYfzZGIm6cpvMdmspn6ynfzy
lT2DGzkJBMbMmZuxkyckynbrBPLOavWN3b+4hS0g641RkE/44v1ql4zZB1Evyn5RP8QIDts49270
xe1bZ3O3g3b6ONRgkoLSxuoZo4ovvXndA1CMMcHsg8TCm1aJj3ylJQ/6/ViNLOa6EUceQpaV3Arj
VP40aR2zCyRAE30W66FP9kkGsrJBsSp9wsux7EiYxQafsDuScHC7hkKNvdpfywf6dsSAAqJRRlk/
6TrmRGCjR64NtCs7+a6QBakpIZ3Q/3hqZ+uutpGrTYLKzlqI3YqOjsrX7H0LjdjMh4VE09jtWWF3
gREEOwMHoqkJ8RsO/el4noqbXlU3fUDnU/ZVc5fP1FZujwnbzxr3kKNQlQk7e9ppwgVAo0RG8mex
051dKPMQt8jymo7q6ujPvC6AVd23pONCahdC1jYJxsTKT1U27zj7FdGUfCozxvRap5vaQn6tVzB2
9QTaIYitqPRoSKoCdUZUtD/mCkZFvO66KnkpcSsUl+56rPR9xSadlFFT4YGDN0aD/VTFQbHtRzyo
Ii2flM+pDUMqNiVi3YAavXU8pYIASuzBYTSlOg+F8WNWjUFuxJvDxG/uV6O+HibxoZHRwjrOlk0e
iPPfX0EKrCNVwiNN6ClEHq2UTZ9N5SFhyYxtc9j4HsatfiHsmJQJS7rkg46nnSUh8zQlLXHbzH+H
fgJBC9eux1HfZukv6Emsbpa/XsiPB/w247O2miuKO3WQAYaf3CXeZjV4mtLM0TtT4pw11Vln2JkS
E7/akue7lThmaHlQAUfhH5PLdpWZXDmdkJFSzrSrx+FWZOMVnsjjaBTzOVvm35aTKXWBHXqWx57Z
kx2IY9zZjTefloLImDtMQWRDp8UUiSUoY2O63B6wWxqwNhfOTk25Z5fDR6aHeWdAB+icWYRDMf5m
q3odY6fa2sZ24ITAYzqtkSYO11jU9ZMDqNIpMXvkmHmC+IZWEe0HP7t4tElAsCyOwx/TTF4qiE/X
/ao+yqZYqJuGe3+WxUl26jr2W6x2EAezoqtu6JK9tmY9hW6aQhAyNrGNlEr9gkOns9e9I/k08sp4
pdRcrpVf0NRYOYX6qUE3hUeutpdTOcn8TFE5l6jDyxwLqjE175uxOlBGn4wB4oOxmma4yiGN+GE2
5j7Soe5hEOmhRg7qYcTw7INkWrN5n2f8YNdeo9z2yN0qHY0ZNsumcooQmDcWuKFKtmgs3CLV1Wh6
SDOpG0kNp8NdeC8SQEKngQ7GpLEqb3Lw8i1Y41u7x2difjc8l6lppCy7vA9TdY/x0LLDqZojEga/
tFnTs1mSTFmJiCcYndjlM1ZVogPV1Plsc/NuNZLpuGRwhtb5d6HjuZl17+8k/YeTKYxzmbvJDT5b
IDn56xRk9q7I7AzwA/nxNoEWRL6j7Zdo6hxq7BZaIM01nGNjttfEPXqSMVHm4EEP0nS+bgQ3P3/3
kE44j2BxFLBueekTtklFWWVj+uiay4KBW6doKr4/J2zYJmeOhNnBke2TrIVNTyzdOzNLs16827JK
zlWJocWh3QfGg6NqC2ZLJ3mJQlIfu/ajyT/MdnDheM5RsAY+9gLra6ndLyfmffQKosuUXoiJbrG1
HfExu8VDr1zynUo/d5JE+aqgxDZALPAPsXKjiBQl9rkg+PT9GJehdSuL4hv//YsRy91Y5x8LZ4tw
tvy7Ka4hiswkQxeleORM3At9O10tFuxEMWLIUvqp1E2Y1wONQszqu6Vf9fPs9OCc6+VIZuYGyz6G
fl0P20KtMhwU9l6U500hYnYScIM7K4Zdwn0f5okMXUzzk4fGniXE6vs6BznI4WoktLAt1wTHuh73
Ja3B0O7ziiNwdzEnXf6FT8aySB7EaLK14gT1LpKt351oV80bgoOs6gW2SWuA9jSI36bL8LmW8UeV
pddrS8YAAOc3cQWMpfBbTf1ODyLCpgDt2NRiOxXyaynnRww9ZCPbXdtjabWWx5I+fuQZ94Fx1dtI
pGWM2KtKheeaiSGhzATouxJWXj+OxyqO3VNCna7izLlKWVBwZg2kBrBirxXnZdGpcEngPrg9bEg6
M0Gm3isT0XRcBoMlaLxaJ59i33CnrbXPpiYN47bwDy2GfDNX+T4w8w/04gYSBBzbwR1/vAashiTU
Z059tYcCHm9GCBpzBYetUpjtWyJF2Ml5Syj5+N/brP71yjiA4R2ve28qXlpMyFPVsVErwEn4cbbZ
mGKtBio0+QFC73AuaiKDq0tnUNaILAbStWxINlpceCMQh0n4MNywxHHBLJNLUsiCGGvBAQP34WdG
XIQz6LlMPTSnzrkzlfU6dpg529bio/CCboPVOkFBXrddLyR5KVVjcSV0sOCspO4SNRVkEWbo0hsZ
u5R6DUHC0UUfikkLpymuMSvBJGP4l1h8Kn7Ksn5uYYkpy8hP2gItQNKHq1D1OETmk8TNuHGc+b1U
BTkYp3iTTtsdnT75NDOSlQYnYd1vaxMWTjc048Fyzdt48Q511z0JC0ma1iEAheRGc9wlZKR+mi6Z
AWL573YVfNaFC9q2uTP9/EmnuKALo1UglMqQGnLf26C3JmgdtJXoyrtsqzz/PBomKSLClTQ8p90o
O9JDfkEqpskxMKAGmdhhmsIguAuw1/dAIoJCPjoD+eVxMqj6OGIHdIkJqo2sd50NN2G+W2XtXvjf
90ZBEqvAKSwc56UbWp+L6pVhWn4ZMaOjJG4jTxAgQKUEEkj6tzM9EI4jiZUUT1Yy1qdhsX8zOX4P
I4bDtJl16NXNjo4iruhg30PclIbzQQfwMzHHmNsO0jkw48rDFpsQj1ExpWjffhmZvjLsOjji57mT
SdecloGyTdnjvTES4xsMZNrkDyaQUz5DmQuS7IsI08tqZQY5JAM7u/eOm4yT5tIeK1YOtFUHay5d
lo5USDjOJWSs8SV4Hyfnj5QW+9LoU10hiJSz/Iwp4cMRf0+xguIlXWHjX4z3hbmmYaNoDU3Ypol9
zTun58FtuhGNynM2Qzr/vW49V9WFwH4seQjikaD5aic3eHp2XAh3j/mAyJ25sICRePiFmgG3UM/0
GCv7MY9pJFVI+56PsC5cnyxp9zGX5OUn1xSRgMwieQu9qMk+5sDcAgfMmfurgsWOhliEbq9PJcfH
/brET9r3xWnQhxne4VVvNTtQUOnRHebvpJM5TbXAQ3hRYeCl4yOuelxiU3FdsjIvQd7t20ncFTog
gtfgzuzw5oaymK4M0GXD8Ki7oWc5SSLHcQPaJCEU8E2OgQgnyxkt6chQCEB6LeRvbfaXfCjMuqyc
noOO7OBgTC8l6g88tuDOkeZ94cDd6WL/i1UZLdheMcYsbF69oTEsJbMRxU009Nw2awxloEFGonQk
QHcHIHX5tOHqR7luWQl6uPbK0HFI3344UHagC1hOGtmB+lINPyAtX1r6pTQ0sWhlWRdqYwCZE7cH
6IkF6PLiKhsJeRZoYXbWYpwY2z8DIvE0iT+TAVdNsYryFuhb9+wn/YLjxuq4x+cV2gQRE7lyKHMz
uW07JPmOqOREF/0i7okWGN+MYlXPy84vwWT2IyUFbPUtXbrrxmeF1fLG4D1u7C4gMpfMe7eq6+1U
zW5kUWllI8Z5lQ3g9ybzo5IzsH4QGA6mMYWyM6GnAIBr/Sif/X23gtOpOWBsVW68TAuL1irhYBC/
gfyA5uZjtagHEF/TWr2u6z4v6j/D5F1ZCb+tdO39AsqKX4T8mjg0/gStLGOlUzbER2UEJ5ER/iox
ZweJKY9mstyrGd6IwLSz8QCX1qZ6pfYwt7NPAglHR4XVfhjXlN68T0vRpfvePw9Z+9hhJwJeAchp
WFDItP3I+WqvbQEEvq0u/Ah14riBqGK7W4PTD7IGSagZ0xWMlet4XZ9YafpNsTA7IGdF7zNp0uS5
HIwLkgiWLHeLwSrgdu5xpAgPndiHXwsHZ+NY9X05nbwFrLbM7sycMMe4vtXp+2xYR2fEJWeZnJKV
0jx9jn2ToZpSYIHwV8RZXEYvGDYtmDmj+06ffhfQ6+G5Kfzt5eZoyMrQyapwUszzTVq/m+yQoUPH
iX2/fbNQdxpJTrDOl5es1EM4a1aWyanh9IdZCko/n394Fddl5t1dQsDT3F8D4X5uhwS2U7ctsmA8
rMogCYqmXToAm9dkeve6YNlgeVuURy4LsbaJvRqsrXnugrsxDYAGZf1L6sMVDR5VOn0V0PV3zdua
U600A0Ber5G3Vpm+UXQ2YW11YqudN1ZQgSdyOq+DcTZAh2J2QXZub3kIT97sHrCwa4yAkpBNQGd+
UvlPI0g747NILjKC0c67VHDUXm0sRyJAR7Is6KkeID9h2p+0zCIjzeiIZupgX9isxdeM5rrvVU2d
NZGAG1MUUxVcJKbpkOnWBq6159AEJcuS/r51XXC+A4ji1VJrJC+dxsF4EWUTkJ5BCUr6Oj0azXNZ
zqDJofZalEwUUVBGbJoydHH2ZgfjOV9ZSUzPQQMUw0nQX1xGslP2lJTh0s7XQVI+JJX7W62nhkxK
wE2eoUyGXRr4wIAgq8sJhTZF3qHCJtvXyv5QVsF1LwZ9Ilp6OagDXETFP/m+82quPOKFasdtLr8N
B5Rf4La3kxAkNBL9lNroBc2oXjDAE22KWWNW1NZNV8WRKdFMPORIGgATPSiPLs0Emxo+2qdT0F/C
f/DlJ5RNrj8/lUhHUTqNOewCFHlXoOpTZhWR9uDacrG79kxTAiOB7/xUUlz7c+Dv0HjIWHQknnug
C+nqRGvrfsqEbCIRXIsAK4clmlBLgShhE4XKFHCkuS1A/vsla+/Knxss2ZvpYBjLn9TuXvPU3XOw
eZiZHNJYMdlY58yTPeKtQiFNfeBtqYsMTnzQj3VEQ2fEuMqTJ6xD4vIgeYglCqh5klVyU6rY2DOu
xId9akdzNZ7twmrPhibn6KTdsaLHKate78tkvBXtkG3bmoPwNMVH322+Z1oExkLLKk89TMGa0GM5
3tUEszi8z+ADlBFRv/BORSGOpoPeA5nmSPUYWQGKs9db37jpJB8S6wEjDLb9SjcdmKIR1Sr/Tmfj
XtXlY+6Mr2uMbQBN+LsOrHo7UJg1g3vAd/Gdd0FxxMq+LcnaWXY3RISJ+kMg5daagXg16SdTgTx4
M+raBaNKhi72sUKSXBfEHKHmL5tqIL3St4CmA6z8NLJuEnM1rrRjPGPK+UqhVW6TaXxbspkeQPps
Ar4NdUU6QzyuC0KBi8ljLSoQ0AOSwITcts4eEl9ZAvvDPls0xWtcUKJ3mGuZviTerW5BEVIf7O+e
96Pm7tnuKNWNmJEleX9uDH01FBxA6ll95D68xUq8+3Ne8EjS4C+61N62bvYw2q+1WR7WNiuuMeWH
Ot4KItBhQaBr6EHnG9PnaIt31Q13TuG89IJCcszsK6zWkELraCaCyrn9k8j0o+hw+/SjBUbUzbd2
jWdW0EvwpOYgKcxb2gRjZKG5bDM+WFM7NcYKddex5RqzelkGt7nyJv4HbehKyOkua/F/6wQu/urG
59wlPp4AVCLKByFTzMWjNn16qUib8/AcB0in0sN7HJTFW1szuyJvWgqxXUDuLyX/3ex0BxuHeAvJ
suXClIAMPJbZtcxwsJMBYoHsZqgQcEh27p2vRjrtl1CG1VrAJp36LXAQPpblNXFBcVp1egIIo/h9
Tru19Fl6TDjSNBFcYtZRHgOK8YXgJL8kxHL1ZQdF/JpSku29tQ0W+cLUFLi5GaJR9Yblsd2NJr8J
VQT3Os5Rnh9H8teyn3/VUtwGVdBurGq5HbGARVmXI+KKLwyN1ckKCLp0yO7cnrA6bHeXFsTeYyXv
zKx88R7RBIMDWFMIyDnmRUZH+fV018zDeS1ls/MpyW32O8rLlei/4R7tirZum99N3aW4WZKn0S72
wzjaty6cJmkRwvY1e7yZ4pNzs+4o2vxX1MWh71/Kovnw0iGFsqXPdcxLqqbICbz3xma5abFqRmU6
XITjhgtsB4fYEr/xRAvIartITDnaVgUFKcErjrFuJ7X7CID+pdFwmMBER0pyuFKtsR0z/SGLCkFl
mq+HoVQ7pQcrWgcMyd5W5CAwfN/1o0DYb40wIk2pFmEyfM5NVFqL8U+RwQy0jR4XCHAT7i3sn8Ru
PEW6uvrJ6dJHme9ZOwcHU3Gx4olq+WEUCoXHMD/pbOWzQ0TYYOE8lZa7XoCuJJYvaDAPpNhiNmID
bV6K58zHB4e0bUa2h/psLTQswSZcZgcZxwEOOjaELcG6r4RRUlnsvbsONMXRR0sY/RcTqX7fSFqP
NfSsK3LPqpZNiKOhg4vSvzR1UOFoBRmR6CzyLnSHEoczqVjcyUsAodVon90WaglRTu3AQNF5fFWl
7NtmbrArSdfb+BQjsY1rNc7o/A69PuS29ZVMC8qWDXewJXQLiMMDe45uMN9n2XSY8gEB7ELxWjKn
JSHefLSNxwVRLUMxCvdPMsmP1WdWTi0z2nscn1NRsUW4xfVNTUM+LAc2gdp2v5fgPQd7YRGmicBq
XQJk1hO43jyccQhFNh7+aDZM3DHeJbBlQY6rmHg00BGcwaNFDHQg9JcSx/LT9FU7nozYLo/sektk
J8Zx7YIHw0bjJYARdM4ezoSxSfLiurnMNaO3QZS+9J/R9PE4Diu3pjBQwaeWASXUCkyIBoQI0JSG
HeVk6/2ZQcIzr4dZPYJoHS1x+lTPc6koYXK4/z3QTpTAwb0f7B+31r8uF2I3VtKPRPHd+Aj6TC0K
S5wUWYzXkYOhDoMRZhcDt5xRlixKivhZbe7YQ2LqWjyVvpg5LDnSJ+VGQ6FXjH5KcEvgw7Z3Az6w
0EiUsVtsmpe2Ze7NuhdQJrzzOrbWXiTQFerVDgc9h45dnd3kzZv6G9AoJwlQL2+fjfgXYfFsW9Uj
B9gM5gTasizdbe7mz9qlx9c12R8yJW8WY5PgJWrGLQjhglQBgBCM625J6QdlWWMdTMN+ZjRZLauT
V5NjadKG9dVqmNnA7VwMF95p+6E0q/aCP2uUuOc8AdwKR/qafLYJFsp+kYqGW/qsdH/QlwXFr05G
p38Sa4F/zYde5/Bo8O5s3B+/MT5FY3u7Mct/3dxq9qNlYhxzCvAYK2duto6bqtPyFpHz6JILvMI4
Sgg5Nqn/HcTnVhJoRSK5oXHGIh1gGS9j4Nnpu+MabzMniJ0c6xfsno99YA4kxB4C0Xe71dK/1kwW
tC2YyuEorCgNN1t5AXPgB8H+I4++5w1HGigr14lfPj/MOH8qwTwBeI00rhJ7PqLB/GBt2qrki+UL
jPgFg3NJT36ul1l/k3fZmB8uaZc0X15XUWLkeR+ciaYopCyzOWaQk5xK7tMEU1cTnDBGYF5Mmivq
fF5OfaUJW5JrAUMKlNgJmSGw6uIcsJBofIwVTGn7ssAT+1zjQ6eLwxhU7y1VQTYnp2Ut3sXKkmTM
u9p/7yyO5VMMBcNOvwqDfei7VfLUZPftu9skZyFeE/uDJ+5qYhcsYQDBZ6QzGFxhqbmlMIrypvuS
wCR6JjtOrwRmGeCnx+dgnG9o00eNfzFU8BLhJutJvbUtn4LmOOD23QmUQ+GUYYXrgE2G6tTczwPu
YbG1VbAL7uiNbF0XpEQp7ik8PrrR2frxOUbKDBLn3oVUomwKhosrQc60IHR8iktwxln1SIJ79vRv
YtMGHQN72UxM8JkCcZR5ftBW+uo2YBwoVDWfDCfS9xrXNWX8xtbWPvXmp6QvrlSBj7M9a2v8scSz
YNwRq8lGZcU2L3g8oY468mExE84oyyY1/FutbpeFI9C/Dkk//+swz++a+ZNZkv73rPp/fPl/n+qK
//6emv7PP7yMuv/nVzfZN1tF/Tv8j/9q/6e+DDPt//MfXaax/uNn/XM++2UG6j+GtV++2GL4GpZ/
Gcf6/4eS/m/+8t+msf7b6N9/m8ZqWsKV5v84kvW1zv/6P68Z2up/Thj/ezzrP37Cn8+/J7EGfwmB
EY2Bq45nMaiVse3/PaPV/cvzvcAKXPp7woKg+M8ZrfZf0hPS9h3f95jVavOC+v83o9UVfwkTQYPh
DtJ1Lc92/jczWi3TNpnB+q8zWvkj33QsNoDAMXGC/eeM1nRx8rKE/mTgVGq7Ba7fShdRsELi/Htz
Yuzls25PCfoEPlaQpJi+AdTNBDQs5xqbmtUW8z2xlObKyihlZMxcxSlzP4M4IPtRFirsmu5s1WIk
0EZTPAVuu1ziw85S3qOKVtewUT2GezCKZ/2uAgmbPkUDW+j6dQyDLUdksZ6nbVOX8pggLhgFVUjT
6CpK3Rg8hRgBFMGp6NwMRWmgE43gunU968Oq6HY6JYggp/jJ9ExgesRaRBDv7FQlBDpn5DzN1DeL
aEkGoSpq34I5Z0rKMpYc9mf0Kqt6LcbhVSfjY1E5LbQoEg/tQGM4HlcYTZgqtwbTMSBwvWUmOqfr
wPO/JK181D2ScZ65a+L+LmjIfhoNqMdJk0Xr6H5ONuaZ3rQeRJe+MwENlmeNFKl9x9hPVdKd1JzC
RBvbANtcXDK3sY6CBk5jtvAxdEt1jkF2MILkQaeahGqc6mjonPc8oUZBRYM1V2QMBdBLs23j5IM0
fk6r3r24PLIQ6958540LiegJSkktYAhihjKuGmEKotLWS5GkZ64g5JuG2SMw3X52OHeMnSxfATBZ
TALwwCtbCOIGxbtauq2IBSBPECuUQTQjdrkJBCBZRiaZmfOLm1fAYWoHUIYWvJIJK6KHvuU6IloN
BoO65orCP2jyM2rivA1EqXBA2FbZb9Yj76KBZgBIe2ZJMh3kUOo3EBa3CKz7hhStQex4M5i4xXAH
UZn6NLj0Kq8dbIqeDTeuTd4VBtewlu71JPhoTQDFLgnuFnslhNIh2fp2jlSAb7+dbv05ZmIHm8ch
WNIF2voAu3ulpPaTS9e656RF4RjipZkhp7MfWklO7oNiPVhoFrEVbwoXfi5AGCfyfO6uqeB3mhSP
kiYmRWUiI4vRS+6aP81EwLZEa5Iotmy6cQ3T3STTXJoY5LqHb3bt0SyFvTyatIrAXDBgKk3yB9et
YHVpzORJUd5rTx4tGWOthkaOhCePfYWVhi78a4cx/SDj8oNSFnoHwltoYqEUZsOJFj5HV1aALb0W
z1A6MwnLAhjjict30KwzNWPFKCRrA5961yzt3sc5ChLfjCzFk91+ji0KBFHZ/nJiWlzYEstKzDYL
zOm8GBSrvrwGs7UzKStJksBNsnoOzJTmFRDkjImUupk2gLI9EF8rSox8NRID4nVD1TboK9vBdmzX
zJ1xbOva4cPMGPkT6HSK/K5zo4GaseuVF9F1JXex9Nh+LlfH9rw70yy2YiXxXOWXgEjffuc1VZYg
2WPogeNC0B+rmnZE4Ng2oSinjOS0/kl8B39rzcyVZNz1khR6xV0fWtN0PS/TcMRSRQ20LkeBv6or
8bnPiYFpZKUj0aT0ncvMfeL+uvIZx7fMLysDPzfsxiocLpnZlpRbN/TwdzLmxSXMVy6wJod1jQFO
ljQtRvcKd+IjmjH4nAqNIBmRIkRNTWwGAV5DVX237lNuqfLiW31dVDmEa4HV0QJOm2pBwIvMrEUe
GXN0DLAhb89Yq3DdYgFtNOYkj4vW2djVsGDuRWFhfVJ8b+wH94RGWcZgTO0QqxFROLI7cwuNlBls
Sa7i0G2NelM6xX5mFBa8FahyHu7XUgomqPVcl0kNtxh4sq3VkSeO2osRws6ZUptdGtA1Aw9tC63H
sYPp4C60PHBBvdVx8Iax8Lm0k0988dyRMzBXyTRYR0ItL3BfOC7PZVJCOvULqD711J+ICe/8mErM
s8A5yCfIkWbE08SU2dz4qVZWgm7JkK/TnS6c29rwv3DEAAGNjasKRHWaugCMJoYJDUysPakuHSMm
YFlsZ+5R2h5WfRdeknHujt6iTkgSBHPWHekIBkLaGFw9bTwbbftAxum2ZIIqM4iTQ+p6xzUXj/hh
0y2RtocgQ9DsLeu1a7B9X0LA7IfZF/OvHyavfAxS8xoqIVb0lkCW4e0Y+7NdYr1XJid7O7lXjE8w
axYog8uPWHI3Wsaz3wOlcwkNW8PMEToP/O0adEdFxXuv8sY7oqMZiFuMVZut17VgFGNdsBAGd00m
mMRclESKsEqm/powSTBGC8ZQs1vNjO5wxWTZubM+PMrbBt+sxna4KQa6lxTpNNMNk4lpGILqxeNV
mf/F3nnsSI+02fleZi3+CgYZNIvRIg3TV2Z5syHKfEXvPZe6N92XHrZGmtEMBtDshMEPNBrdaHR9
VVlkxGvOeY6L3cwFZMjGonZbsKwpATRqAdBkLm5F2tlF9U+iFp9xYAC6643vcIIZaoX3dUb+V8z6
M4NVcelE1m+SsvsOm/Y0ITyLZXUmdvu0aCJxpW4xC56wZKmtX7rM0dpd6Bvfc5Gfp6W7KsChdiK2
EG6FFPTx+Fzk85dpWtB5+tG/A7bSXEczJUMLDeTWSfxT66Mo7IcW9B2a1SlTq2xxRjop8efcy2eI
gKrGTWU2jHy0YLyvw+m5SULmCzmikx4BIHxOVDX30cTCrO0aAt5/HEVHpmTBZ2wcDCt/KxsoY1Zj
PStFlmbQa/Z+CLiuTC4McnGxcmSZu6EqiKCOtHxoQhnrMWRM6s4ppVVGmCy4KpfPbuVaLaIEC9j6
kli5uMHTroqwiiWfHXkjSda+KqCxeeR6joYezJHM23x+JSSuIJvBLL0qRVFf3PFBGNyHHUnUO1Hd
NylliLlI9M1b1DC9mRyTKNFwazbCy8bmy07c3zZLDXSVWC18FNOJ4PyDqC7WhCIUOMqQM2KcIBfx
1tf1vW7DrpD20czkhU0iH7tudXc8GaukRIfVq6e6SD6HmmjJKQz1U2iM9xZCDyh6aJ2QCz0FvV7S
z4u7PNC+IlwpMn/SpuIumtDnpL2nDH6PgABgFpWAj8bgower0KhHyM/vY5heYHNthLyx572Krr7A
4PDRgobLjsIibLEoXiow6DLPv8LCupY2CUmxcDbC0N7jqjsRAosY18pPTux8O354lXiMQ20JXdKa
RzWPGIOIurGYPiALOBGoNB8F8QbsRmjp7dFAiD0awnMrLJIEaEHpFM2dO5s7qg8Tp079wtuSnmpV
/7ogj+7iOV5SSs9akd5SnWqKfU+24qiwtexFD7oPvTIvEf4LglqN4Qox9iCH+CFjpuDEnJJ5fw3N
8Y707IoYy3r0H7GeoFxq8n05DHd+arR3VoRTL9GKS1M6yNEJjdNYlwTjod3XpnXWy35Tm85Rd8M3
n8ghokrKP0WKRick3z0lYU4vunfFnyS09MoAnLw3ZMZo7EIvNMHvD0ayTdjFg65z0ezMWXLoffEV
K0qpPGe7mAz9H0abvKe+8rLlQ1HNHX6jBPuUIrNOFntZa7tKmleQKI+NE4cQRtlPFxYdiuPz+ofU
LXYwL6ho8RKmtB9Ki96rkRzhBsInRvhha5tV4qnRNLbjIIgJXzYrzKdAh1GiAxi4+tMnWJJLmOXP
tlUkuySIvzTW+zQdmEtdqBTrEc14UoF7q8x7Z0jfopw7QScrpDNn+8ZSbHgwTJYUtl1Pm4ICdxNj
5tgEkNtCUTzWHD2jW/3RVPFmJWzXS1ADegf6ePk+cuBUEuT/0XRwQiKTBUflwiKt8CRxFILRDZ6Z
n5HDIL+R4Z1QGz0FmXwoMuIAy3pc7EgPwlTOKSrHe7ur4ks4Yufq7Oa5YF5rqvknS5r5yAaZ03Z0
7K0GOhUPIyU5Y/idsBafHgO3lZFBY2CR1u86PXO26Cd3XcL2vOqi6qAZEEZdFDf3cTJy4TsTvnRy
d5D+s/Eu4nQ+DYPhbuoAavrY0eP0xRNhJIjBhJFTaUVYp2X2kEgG2AR5Tlh5Lw2wEw6Rmnqku5cd
ZyGrnWDodK8ZXLKhfRYNaCrh2AzIX2fcu/RAhpM/iKLnYA3wJ+O9ZlJrZETW+NNhBkLOHu+ZbOQn
nWVu06A+x28+mf1JgB04TQtfSrjAeBDj89L+gsf2RDS+ACN/t/X+syPP4DzqdnZOx+YwYUBbWWGn
1hJlVeak6amhnl9XXfnrjDsjoCG1yuwRpdPT6Cd0CIzO4ZJDURi0IrtDWB7gFFK/oW40Rx2DR68L
RPJC7iVMNp9TBDtEVOJrgdco5npj1cFLT4dqzE5wh2b/IkXU70xH2ycu2PMSeR+BJ+htVEDkWzOz
I65H8LhOiAt7xhG9tUW9Rs0HzeLiK7FvrEZdMNZal8Qo0U844smy2cLlzWnoajJMR6ywwWy8mx1q
xdwIySiEyDzSiz7kbXCBU/GSzKiA7dEG6ClIJO877inMhxu7zfpTZMPI8PXF2jLG2YJ0SG7zXHxM
Ys/EniuvkpEnORQjdgSu0gHcCZSfTYHitTgIHyT6ss6CqH2NUwyug9vsjK69pEqch5LAwIGQ4a5w
LzWKnYRgFUGS4zW21G2Axt82UDTsYTt25GLZzmvY64TstkRLCMsh5jZGZYpk61C3n1M8k6sYcatK
DehmNsY2IwobrAv2Am+y/VPcujntBaNK0TuflXIZVJsPI6o5x/oS/PyeD9cJ/ggU9CaxYxbV/Mqi
TOowC7XbLNW70rOXOkCIlWstomPxGiwdH9Cev0hxd201xqfJ+ipawei2ALfcUqsaXYK/Ke/83WRh
Nk2KuDzYdsfKowBHN0SPZiAcT+lDsq9LVmGCASxP8NM8Oi9x6j/SbBOYMDh7qdGRuBzH7Atngqm8
0rBiDyTAbiH2i8qfLnzVzHRfFNAPbsbwxPpcXpUfeRP+qY30yV+yfZBpuflWzswqEvwBU9eb54R1
qZT1Fxt0WhCDiTv79pDsV/USzaHwgOZHGyysUQIFlhOSMywjpgEG6lyQhMJcJTbJMxjLe72Yv0IO
35VOfaoF4VuvpTZ4L1TUuWOXL4qcNqpcLTkXbnDlyJ5ZyaA3tR3K4UBq3ozGHHoxAQZt1WIoWqQa
nYlikQhcL9eN5zp3vyGD7yfomGiNyMnjmnmO/XVVQCnVg4D8RCehvefayZZEw/AdphDcoGYT+pB1
DW5NLCLMngCJY4YSDb7iRSfL/cSBSwFM0ApZowYgMQV26QpIHmNAPn0NejWvGnMktMUkokuEOz/W
yKQ1gz/B1DKx38edFnMoih+c0G+VgyAF7MIpZTMGKTquyKGVHtaxxzEEz5BWyZKSqLKdbtbvWsqA
BsfWoQ50UqnQJfGaZ9uRn2o1xOrVNhVCeR/bh5FpzOSTslnVIryqEQx119fXFisM2j0GWe2UHnL2
64eZKuUs/GNoy0tY28axKOWj5mckBU90LzlbuwKQAiJNMqBaAyO6xWbHSl45GklEEc+2TVqttehH
kG5QZTDD43Hcoy5vNkDl4HWXFXBWEl6VugmD3ZiT9Oc2drwIKaY+lz+DKbEZhnc4sJkjTgBw7wIs
ERlV8EpM2A5mo5i82dJ6vhUugiGifukXgXB+HP/KrezjDwgGJAHuoxFrThBQl2pLud1XyP7QzcIE
3Ds1XPwsmnByZtpToCNjTHEukBfMeoXku5pTURS0o51OQk6Z0CcFw8lAirinT3ro0c/xYN64ve7k
lLFS6IdXtiCPWaCenEV0gMDkeQGPYeDq7M9ZdQdDgAYt0vg5hAkDF0aDl+kfecW7prmYWBh7zPRW
QYQw3ozuLePoRU5KQp+FpDN1w01IEAU2CgQH6sjm9ewUyDJSVr120h/ajmWibb+UrnXJctfA5Y8o
a93PZnvoLOuLKgaKz7zF5zSshxsjCrQuixs7+zNM1btJRcas0n2XfqwjJNUNzhrSU+ZyvMnuqGt9
6ZUhkIZgov/jSdzBLDUc/WEeg3u64BBFGGEmOyTidzbKNLdclvLVM2/hxxzJjyBIvDwk9iXLyLge
9IfJ0n6NBRlT1QibCRJ6mFlJHlJXeEPCFEzXkUIM6qvXuvocYYFILfYkpGaBhTWD6LFl1ozI+xw5
lUZiKhvihsJ3p+IguvSurratZPKU0Y5SiQKiTrDbpw5DGQgTPUVj+AEy2NyXAWJuH8Q3Xc+LxiBo
GxfpK5xhssDLX3+VdHdlyEK5d3SA4eVGIPOcovochJDZySJbNdaIA9TXbwI7lmjqa5c2zPH4CJCh
Vzq+AGFUOmwk/YUVwZKQWj1m7fwyALpKrHY86oa6V8MX6p8rKhoOto6xbuJiMqkvWURX7AedD/kW
jTlQwEOkMKiyTH7q0+IemtZpYtOs1y1shXq6i4uZRtPEUBe1JM6Txsjvkhdfs6dXiKmUOaUDLyvv
FUZc8yb9+jmE1D+0zCsHIT8FGDbL7nH0Kp8Q2fEWRt2fcGyes5plfNP5l6JgQ1UTjZj02a/Bivi+
Htt9Z1XvVklsGhowYzcGggVbmbA6TopnO0ayuZSTNN+Ywez0NCFw6pPXGleTV9l9S8xC7m5CY5Gt
0Aoftb7iaBkCko/CwlPW9IONSD8q7JheypqRgT1UY6g2NvJxWmoSIOP3uLfXsRXwLBXOr/Srr0lX
e50Tq9LB+tp/0A586lG9TOQB8AYlOZaL+FgJoB4LP1WPtuZUH416mWrZ/gOMWXynDo5yS4ejYL34
U/IzJjoQRGK3Nso0btZQvltTfxvCOF1FhI45QfOQde5RN8Ec1tz6NPRgyJBrxQStelnHmLZD6bCu
+wLBSc8IrtpnDU5OjBP0EE3reMxlvKTpzo2vsOUz2V2vKQ1vbdg/pbO8Ip8jIs5qjrYeXqxmhphl
XR2Ny9fAeLnFLfbg2nyEc7ShdTzWLsC9cpoYiyJYiYeX3lFvcAsl2g6SJjMmRN3naDHVlbP11Uvn
mc42WNlyuDBEILG1hqpfN++tQFFBic8r2MfQPpozfgWCZrAjgQDgtJBtQiicNqS7Ep8z3zL5MH5+
F0/FyA62VNvaQrSmSbzBNSdMkomKVzEtd40VHkfSKE5jp8lNadugX9xpX9sETJQlQuhcNBcXA2su
z4b8CIEQTDPrNXL6Zn+8uqn87ZhtsBOuasZT87fW8vRVpvh2eovGsQ1xJGSvRcfD3wvgX2yy0H1+
x3NAsUXr4bldvjKd/INWADJDJd8jy3z3e4TqYqBQMNtnc3psR2PrwGJayYHIj7rProbFVqEg5Tw0
9spA5oC9O7EkYJJpRLuK7Tng1VQzNw5zQK80LeZW5bgaF1hkQxKrtVAumPqs7Yns6Sxsb7pBARiF
wYiU+DS0M3srCnurBGs2u8VviiZzLaliqYIPPBCHuXDXkXKtI0Uj+j+CzgejuyW0Jbzx/Ym93/3Y
wRZkYfHdzMTFm8OjHUbveEzlJlPuxZfT0YRUOwaNuQUiuQDyifS2/7pUOiRQAXCjRWlfyvCLPzFA
R5rc+3X128ZkDs3JawD4Y40V8smaD+ZAHVesuOeIS9CQlxY5Xnb2awg24odUs77Iw7SAB4xfpWpf
XL/71aOfcag6L+57fVW44jlKIPtpLeJQlhkGwRS5wB/iRNYXI3v8bbGDNge+TS7hi7M82sLy3tmp
PHbBdNFC/aoaBQkxDy+BFDcAvESsDOWXpmE1bqP8h+UUyTKLIjAsUroNGDe2ictOochl/pDcC8WD
V7moiNsgHQ8IsAIwq9pH5/eXsgvPStcYuNCea2+2ZX6ISfsOgd6i/4pwuzFXGJSV7aw0u2mFq445
sUwKmI/Hioa8oUr7CdJ5H0l3WE9ieCJFu56PnXYSk36QAa3PXOHuLjFaWxbGz1lDhejMOMCsVrtQ
xhzqYd8mzF2y5hkS91k20Udpw08vxKLnHLTtqBjPmPZlIrDUzUEnhUUIWEaslDbLExkvmlsWZI6X
9ZoYtMokzLObjAuRQTopRhtc/w1Jmz1DQpV89xX6jJQDc0nvhowp1/f4g7kOunNf9VDJlpBzUiep
NNHOqVF3t11EV8sqWWN62KFgnK2BMiWhAbLOQVZ9iX7B80AMZbL4W7IeWevLEiYJXgLT+JMyZGVh
+WpWiClCLFCbAial3ppfSUV6Z6OzIEqCO1i0iZPpRwLTPFRsBDGIK9g6PEY4EteRZYjTX38Dj8Ov
pp5AEiX+sEmDtDsPVNddlzyyDnmFrZ8yv+FRDxMIQkp/TgX5EKYykVr7sDTiXKd0nBheV3URHybc
rz3OxI0em7SNSBqP0i+jnZGZbyCgQUy2YbmWgpRlRgAo40eYvIkW3mb8bYbDVDokgoRBufTGxj2H
HcWPUUFej/ILEafUTVCLu4gxre8sCsFRj7fCAECjOZaXJEzL7dG5dDgeN3NZolTh4tiV8sdpdP2M
CG7baqm/yUVwF6L4kXXwqxWN2qqiCLcD9NuVbWERIcpCkZudKYrdBHRB1RoMEShNfUp3NReYaycC
F8VgAfTGeZQ6NjQgrNxaYT4ERGE+GXb1PVlVculzBs5wLgwPo4BmYvCpHjIU7KciB8SEUZ4wY2hw
kzwxRwedr5Viix0tc/KjTBLFrMKkHqFUK9E7ri2akp3skuNPb+MTrdkUrZkpfKiwYGJUfLqMJU+z
3x0jrEubNOY8LJzmQ6iDW8bZJZINIPwMPEQ1EoRq3yskSPSnenHoR+POMgr/Yaj3LR+AjNU+9xdV
Eyc93N71QPKhZItRV6XzENKmNTg8jmXDZj+Y7EtapuYpSawTKgcc9lqAU5bU2GL0s6MUoyTAZr6P
yAY3BZhHQgjWdpVbeH/aPQSjYIOlH/FO676hp7ajgri0hvlCo4mPyiyeY6Y4LM3IV5hinX5FGgFT
ObYsoSGOLkMmIDJn055xHBc4CJZSZDjNKhv3NXG3q9YMHyxj+MauHW4anXWiC2njrI5FE98GTTzF
hYZ+QqFMHOutY9kc2VACN2GlUHQZEBAIZSagV/ir6USFOa2tDvkwyvkhnU0PBNpLr0q864jDBTYW
8NfEO5J3jdVkSWQMv8e2i0/oxIkwBBY+iKK4RNiO3Rx3CAIN/aVhbtmoAZJTc9OT6ByPMK0m4T4W
ROgsRMWHcMbqw5OGMrRP1LZSw0Vv9QeeZ4/INqrRKcNAWbOEQmC7Q6NA9lc/k2gLhDxx5edEBDQK
uq1VErTZ+N1qbAZ/JQk82kLgJVVedpumwz46kAPVScLLAsxLRG9Wm/+4cur/TRaFuIq//rUo6l9q
ov7bv/uF/n+VTiFy+uvj4qcI/hQbxFv/pLtaBGD/+A9/SaduxU/yWZef30n0599or/76Av9LOSWN
vykUt4brmJYjdFBC/1s5JdFAmRbTRJwvkG3/WTYl/uZIE2SViXCKmGPnn2VTpvs3ISRfxbVNRxmA
UP8jsindsqx/JZvij+Dr26ZNeBj/pAz++/fnQ8TK4h//Qf8vtg7sxXJcSjC/vWoj2d916cWOONX6
Y1+y+jd56SSYj3ywPV82gFvYWqJmso0QUS12jvqnjRnvQqRPuNtYNTDsh6tljXurM70+fY8t9rUE
bx0ixjQx2TsGmApBgCUi4jwxNhMCSP3T1O58q/d0fF8T9lQMmysCLJD80F23nyVDmJhVIV3LZ/am
tyCvGg37pLMazG/8Tqs4I0KVzVQ/vSxpYEHSnBkoNPwJqBc1VvV9V0G8+BhbA+E9xsjyoaxecyBG
H1nwhLSQa+oiXRKmdgYRClOCgiMFh8WE2rnPm7uM6FRmUbKBRTwQHMV9im/HrS9aea+KPYl00Ig2
NpkxvvZBSgBLXb4J8qzamHAN4k3sN+Ah4P6vvfXgchIQflx+FrQ8Zuz53b71CTRSzRF/glzkrgQS
OnARu/CyLI0cWjpO+fTQiPfEPsUomeABl7O7HkBJ9mBYJbtd/RfpRYthuSzHP32NCEszHjo2NGbI
JAzHFOkJeXPuWP/MYKCYtCPh3i4S8NjsdkTEwCDHpcUvTelr0bKXMvkZY+YkmfFKv7yq5bsMGuIy
Dn7gTYO/MRzqUegN9qXHNJGYr1H27VKlNf2RHnkT4fgg+YDJ5nCttEM04wsDMI+qgyUB2pYRziLA
2CbEagLkFpT0No/8FXfIeoYT5NfpRcr7zEQZ64wbUGw1QKYYhnlksDWm1knDCuRZvOn3k/E4QKK2
UueAtwHlcHphx77OO9RDGVmQ/sWxHhmJU3POG+ytFxezoJUYQHEGUC8PLv7KTu9WYGVXYXImGRQs
QhUfdNwYsfOEZWk0ng1T3fqwu5+Nq0tnFQKIwdrO9PqKxdWJ+9sMESEscTIR+jNX19KAQWYmZ7xi
VF4aeZjzoayLnx70qk0Mz9k2wX3cI0+OAg8MstbuMKhRizCoPfbox2syaFJeEYwhGM+BV8UQXhlz
TJLhIBDNMn12Eh4aDKjxOG4FZWM3krCMPZWo4pPI8cPiC40weoTECuaGC448OGgRY/fwZrD61MMZ
CdW4ESQcC+g2CSnuxg4FW4OggqQJhISM5Ct0NyUTwm4MqQTWc/HC6ntbkZFmreS7E/h3RJGvJToU
mfO+0vCObnZKUWWk8rOefw35XKV8xek2sKHxGzKDKp1AR3Vy6mynIM4yEmRYyjrWaLy5riBAbXN3
H7EDbcpq3w7D09D+GI21CnKSTqNXB1/sMpS2Q2Iv7PpVY6Oc9aQhiGNY6viqrlH+abr5WaADa3YO
DRl8IYbw+MSa4SNOjm35Hc5fNtly0qdqBt0cuV+pcT9P6UNfL9QwxlY8UiWft1U8IyhAGjWtqyWk
IJq8RNiEfj8qivgur71ST7ehItAhB6nExg43wnXSL9DFHX4FNQCuaBfB3eYkssUCODqKMdnmmfQM
MiqS8quxjXXYp55jEvBo4seFGh70zwuZQ2JwF/I+ZtrgGtfMCr0RYtDczZT47Fk5LoKaRIHZuPiN
7Qm8MGZSHyKa21k71RI/RBIBjKBY2WO+/YqJPe7stxkO/7luBmeFUAiz29aC57CN+7xftWkgty0m
LTBlIBd7ejVPzqZP4U15j/s9RPpu6vQkTGzYCG4ykCCzbl+UO2R3JrKlYSzLne6zTlDFdKtJXM9L
8IJmT+rePP+YcyrR3FgjSfBafSmOGmiUEVXHm6ii7z4ib1lpBMe5ZOZIFb1I4tF3caB9uyGAM0W7
g2n6RMAy/NqkJty3zlk0plTDiu1Cnx0m7RGPBtLQBpQ1wKpNLmNPgobADedoKF+MabsksupjDJzX
6f7obB5X7KCZEKpkBF2BM85yI7Bw430V9bwfRrv2m956K2ioXJkRUd8SulfhIDUEswpVRL8Bm9g9
Rzs5bV2CsSmHlGHOew2rDJxGBEipD726wiKSxpuOYXcPxJp5D3i6fu56D0bduDLvJXDdbYiQEIhV
mMMEswE1UoDr1LrRL0SmzkWY5QpGlWNaiENlxX+a7dTyCVYlO4wJiCXdPFStKcIn2e4a9dr676Nu
yJWDPbAb0psJTpmpRuLv3bH+mbZ2DQB3DuPbPI0dDio3Q8JDmHpMzrRTQZiO2nsEc1+hiX/ARQa0
rhOt23U1+bEkUXTHrhR/xiVQsao4GP3pDmOJ17aNDWIx2Jm1RyRaeYep6ZfDDcOiXjsHJ5o535g5
p1FlP3R1eufqHPYRVkKZtt0Vp3mPV5rQ8XTaRXKmvcgIii0gCptU5lvIOs8Jfqtjak8fcT98scYY
t+ViutJ7ixIcAUkLBpHcCGJGiABe5AC80S0efF8+zyKhY6zolOq3dkSNZLkNh5hBtpjgTIaKOe0n
ThKFm8KKzfC1woEHYyvc9PPc7vq4d561PmcQF/B+uCySbd04hmhMT8BWGkye8iWw7fASR7a/93vS
Gaf2u8JkfZQGxlk+nFWGTPGIvStqJn0D8/JlHpljtqAHARHpRAa7ILJV8Ql7m326IZJ1UxO3SeQR
c5wOXdlIWliGh5s1/4wHOPCU030zcXM3yVxO8N8xwcQNTMQu/RSkLED9p5bKkUts2Pshl+eDBkD5
bsUDjbeFA82HWrPR9RpHD+GESSoXNj5uQBEma6ek7QyN4GekWdq6OWQwMQMlATfcFvxMtCaQW5oW
A74wf+ymP2kzx4OGQCFSfbJ1gPLVCUpZNfaDp9c4PafKWJst0IB5FBtG/rgQO1baebDIJSXr36IW
wxr26IBAopAPnd+652qAYJ2feTl6DCwCm3HqoQO0y8w/l1H4lCMKfdUn9kwT5kp/Hr5cCaTJB2zF
XJhXmTy5yAvL0r06w0hjzPE4GdHRCslliqu7ANXamjEE+0ge122F8hpWBlm3GkGXbvvDGMc58hw/
tgm6EVR1w9EYBP9bp+1JNl5OwgnJCBzZXU6INCZqlEhtZ+zA5n2MLHMuMYqQI6lQGH3GENpX+l7M
c+yZGdcsYYV8BUhHCBW/0Mq+zwYNIFC6Da7yFsSEgwBibO/aLvh13OaXIlOHRQH6U7rcY7i0gDKf
UdQyRJ0YaKMtQSxHaLuTvYoR44+fLiqjIuCezDma5gD6y3TISsaggY7E1VHmbWwSJkGiMBGtW7wX
Y6FvbR+gGIN9+LPtpx/x6OfL/1M4/UNXQRgsLapEJ+OSlRpPahijoEadT9WHvy9WNjRzajueFC8k
qwoWYAIHoNL3lSC4xonIo4I0WPI98PiWWnkDtACaS7IajUy0HgUJdvBpsipnZFJsi11q5B6T5mpd
KZD8Q0M7XmM22dfK4DdXE24MFmOft9o7VraTTCKm/Q3vEAnRMJlGyjK+T5oHG/rYjHaoK9M3J7Xf
CTBhYT8QEUPwwNEoou7SJrOxyYnWeYoSFjQQxtnM+e3ZEjbL5zjB0oh/DictciXGgqyqF6FN3RPD
B5MMv3BggO3Cp+6vuqK6LmZoJ4OVT5pGgIHT5RMxzN1YpA9+k/6gyKg8+oEnEpYQ95Z6sYh6xJ0s
fjJmA14pWCa0/qdt6kBQIkvjyxcxkajq3cRBcuqBJq6k0REp4BZgI3vlicxdLqDhSehWi/lFW/4t
fRE6vIqg8dd1TSmkES7QOB0vlf+DaraykZyJqj5pKRhCLDYgm4cf2+Rxc4r5bAUzi7WhOBea+YJX
Qu20gFPWFx8xnpZ+CJxbb7V7tGkjw0o4CFHIG5BckpiJfNaE5cJoZVEkwZXxfqK69+MNcGEqLe4v
UNEX+HjDtiNFcEUm42tpwoSd/eA1QspqK7ZfoV/ufL6S1zZYAmHdFIlubowJb6HWmDvSMoodSl8E
U+RmoUrcNCMNqiq4XasCIFYXEMtNEbD3jV6/j+b2JcvGJQcXnIwy8tNc55SsxnTTbeimhFKTlYkI
TYT1ryYQXY5p9mvVo/CIUXURFWZPbYZeoiDKvAQ2sJpbU/d4dqF9hEAqe8iobtwm28qeb34x6mfT
yd6HvoGcOhZPVtOdNAxW5A8M1gak0X426fEapmErgqmRmdMvM161f1OAxVVuB8dC4WKpzN+AG8Nb
xG3aIiCZS5EcuKcEHRfhCNnSmrMWlHx8mW/fR6X+YhMvsebY5QZQjJC6ONlGTsK/df6+FFRMIDd3
VWJ8gsvtWEtzk8SXTPohx8Xr1EDQYuCNIItWcZLZXsvz5BhY/TsDYJeBgXrvA7otLqUPkSaMVLHp
bvraYcUZEdcDsJEkQytAVuhYWCDajm4T2DdNRF+/iNxpNkGBQq2dssfIQOinZwwEMsE2MovandVo
11TGf2ynuM/Ysq1bEBhrDneCq0N0OXCrOGUsk2m/6TV6dJ9KHb11cjU7gIfOCA5csxCFCatyz8rB
qk5G3sOAym6XijD2bNj2o17OmyoY1B3bDM/pWM81td5RXs2bIkMn3TAaWalx1LZkt1VETRM+YPhI
FQTzOUMG4p5AjZILlDpTkLoJVTk4ElgA1WWwP03/qoLqiXgYdUr4VQWO/xvFC2ifoPMHE5gecFZ/
H1sjakJDUsN3xl5zUwSKbG4GtrOrtumbPRmZTKJFsG9hzOECMe5Soz/atjVv9aE/gSnjO50SdxFJ
/8iq2al+IR0dTDgoXiqIrbZKbdM3NaOUPv/Ep3GdlULXUfQnVwXzOreJwSiwzA4GP6BMxj86K7Ej
pGBUB3x226SscZdVEY3f0Ge73kI+B2AVcAQqDrxITAMi4lhcVOGOK2jabVTpMzvcU4ztqnHeu+Cd
AkDd0DK2O/oK3lZ/fnZj1LGaHcHtDAmC1weSD1Jau0V8EBTWz5yZP6Hjf0zNpHkN9g9Z54NXWu4e
cwzKlqiHfdnpFsgOjaqUOJuVVRO+wpu6L60+2CNWbaNo03FKr0XCsho9IgAV6ycxNabaqej2oqDf
YUuI7hGvCLXgTiThY4NCNa4DF1qipTCJKW+mW1kTosJqMY9eyBI0T5lR2ufBqT6HODnY46ffhn+4
og+OBJ4cil736pzNaQ2au9JpF/WOZn2CYMjicrzPwP6djcIbbQNFWeYqrtaJyYvG2YDqJSD2uZvI
+5hIp+EhRVwE+eDK8Dk75QkDiKInRwi0kXus/1CU/nCFMsozANw2istiTMZty7ZhNc8DGrfEZNpk
W99UztQcdg4PpIuPRA3gAeyxujN1CSMmYHUyvM22O9PCklGj0apN2nK2GmgiUkLOOxxZpwxG4A6c
7nsT2wr/IdlRs5G+FeXAha/lE2aX8TWG1dLX8CkISaJGAA1hotWotcfRMhn0qc8s6gkWKPwnQXUC
Q2pJHq1BCVI4n5QNQLufgH0bEAo1NL0sXqiLSmp77GvJg3TKn8Qg2DI2hmkTTxmx0VGGp7qCbuzn
s71B70G2TAV2R+Ni02w3Q+YXvxKjs9EFFA6O7AP6cgrSMoy2GVNaWH3gDWAFs28NqWktPRg5WsgJ
STVB/T5b5l2Cz2Ts8TqDY91K9JibyCmSQ4X6j3ygdCcH8A1pDTiMNf1RFeaNNoQLyGWflTbtaxbF
W+hFyUnGZMIE5ajdOhsPmy3mN7p21kidQfAivILAmAHX1dUPKrlii+pyLFj/YYrpzYglmCtXRq4z
yig3VU0Ksp5M+SZLqTkU48m/UzD+TsH4OwXj7xSMv1Mw/vNQMP7dFez/taj9z7nLZef5X/8la+Pf
7nIvn//jv/+7FAy0Z+x3/6JgsLHFlA3rwnWlZSt72cz+EwWDxazrKOk67HJtw5FsefOibsN//Acl
/qakaSmhbMM2BICK/0PBYJ2rM7L4C43BAvh/snceS7Ij2Xb9Ff4AaNBiGgKB0BkZkepOYKkutHY4
xNdzofkeyfcGpJEzmtWgra27qrtuZgQcfvbZe+1//0P+B7AJC+h/+8//peyLp4reqGU1q1sL4eI/
EDAACIDTMFQy6aqrGf9plVtAw9WhD1Mq9Q8p8B9S4D+kwH9Igf+QAiE//L+RAsWQEJ1E6B1Lg90i
xS5rg/YIykNvwqXTEENvsjHepmXsgnVJxzx41WUeQ30B7wgnJAH2qLDwwccxv8tljIuXgc5YRjt1
GfJKpr2CqU+4IY50he20zUSoMRkWy4hoLMMiGY981zI/pssgaSwjZefa1FaFqkqiPEjS3LrEtQ07
xINsDEF/pLiD8RQkjrXqXOzkxYSDp4/KZDssAy2Wz72+jLgKs24j8zcHbB7EtqVmhnm4WwZjZRmR
m2VYBlJfb+ggyk4ks6dNvgzVBtN1uYzZDfM2Rl9BoRQjuMksTgqHUO0Ma6/P6P1TSW/3y+iuLUN8
NkQvfaibgRK5nx4FbEb7MJexfwaBssgAwyIIZCgDBQpBs0gFAxjJtZFV7zX2g3XmwF7GN/3BkK/s
yCFgZkR1GBf5YVyEiKhNvonU4cXEv7tWxuk9H7HazrgX/iVjLIJGrGQHT9C+kfcRuwq6OTTDRSuZ
tISMKMt7OJdbsYgk1AEZfOgIJ7xsf7rfYZFTACNTeGNQ7iRBhh8NdbySXYsDWNjom4skQ+SJGh9M
vGg1zSLaoMdbq2kRcshUl4uwo/TzrYmgnZEkAwsaqx2BZeqdFOKJWqtrvtqS2c+GYq/n2a+MvgDY
7ke0pHIRlepFXopGmmJ00lXKjLbnJI4fLTARmS8tC0VPoDi9U+M+7hSUK7p7LllsUczqOn3QIZ9s
anQusQheGsqXXCSwpiuTDRDzRRpz0Micf4llJlKCvghoWhPah0aoRCpFSyFeqQTETAZfoLwlDSp0
ghanLpoc2hwxtbu9iHUoHp/JIt/NWomQF7Exakr9Rbfp9J4Xuc9ahD8ZfQj3oySaDsTYPpJEYbMZ
mRShKnO678Ici04pxEpiGx6jYTOrSL6woIudMUA/zBcBEt8d0OJFlNQXedLsBhiEugz+hZHOO4tC
41TbazAgyTo6n7CnkfMXwI5N6BAL3LCRUv0qi+RhdnMRRI76zBWQaHNjAUFFikx1ey+zaOW1SXxo
2c96MdurJoMByJaS7rj5UljTvGorSBIYzafQAs8ZLZqgGX1IUZw6a7y3oqNso3Qh6A4jLCBzPDST
8945ln3x8BthIj2aRkXhkpr2WwnQ0iSItW5161+uXmAmjdzXEJvaeHEm5fWnwWKEfQN8wduYDrtJ
lXpgWxpAcoMkpg5/nqDH0XNpMkiJIeERtotD6dymtPtpLeJKuWCfMOIj05TQ2dLuTe1l5a6nud3q
OP7o7/LCVWNHXxl2VR2re9N3xQZDryDVQdghHY8OVApVmGfcRFQTOjzbMQFKFFPqeYQGz1uSQqwm
+1ZqqJyF0qzNaqBiy1TqVdWHhS8C+peEnzeaDbnEPYIZr7X0l+oOCAk5mb1cFFuM+Eh+cEt3GEqg
5TfiAHA1BFFUnBujHOCUi5+xl8em7Cjn8MqPxjJfjZESJqNyHnz3l1CQZW4HpTkQgMOUAuSyU7pt
Utuo13n4ksHJ5lwdVBzbZHnpz3Ql9WZRUXYHs2DHiB6XscIBi8h7YavgF19jneIcnNS9WmGGKGcc
jlkI0VY0zsHJoB5mFskkG46p1YVvCZrklvK2p6yAA9aD3HTnACT1t656gNJdBHJw/OiJsLrN1IRP
gWU9j+1vqlqT3dTGVqC69bt0CeTlEQdLDDlboZB2QzN5poO4aM0/sSa1NTL+Vxy1j1DBk5wq8d+s
1gIrTSdAGVBuY6+gpU4qO4Oz0sPt96ETyYiMyA08q4VxQZfodvR8omPpxlYnY1vSdiPD6NUkossG
jyJV6CW4KXgobOPgpk1+SB3yT25Jh7Eb2RCsnF+yUP22Yxki9IGuhjK0DgaUqEx0X9ZU7BpUdbbC
xlYdSRWxadlacxytc/6bPgn7dUtqZu3h/qfkq9g4y1/r1HkT9pQ75jMIhybEltmFrIhVzl1Am/hH
5nnalrE4xw4nb6ckEO4L6qWjxLeGim20alNxkIUAsFScZl2xJr3f+GYOrUKRjgKfsqeRti3eKU/9
pBnrlQ/CwfjOl7MbIfsXmuaDADPghYpH24YTLkjTXDnYADbwqqmkGbMDviPJIDbycgKgS+kuJIrF
rEhJd6ri4BhZvVDBy3a3DdCKWeRgHtQWLKeUIY9eHkLxNSjrMCv70uqEaFOP95+n58eks+aNmNSC
eMf8Ny4F3JDW3piCN5re8W4vY1qupog00KziChVL7g300iYfimvRU7Qp6AFbA7qmF49zH0sGfRuz
XQdF1FGV1LxE2Nw3pJDw+l20lAZuq9SbNU3V6drjz9XkmbOeqtjDbQZPQx8XI0tVbwCLr2KrmF9K
udgCmltClpgcXa7t76NJT1JlNeR5BayR2O2OSq3Df+2tiHwMtOiJUxT6PR12Wn3u2TJxY+r/ziXk
Lx64TUUjxzYGQw6BwTWpDnHx3fbZW5tprB8xgkTT8qMnNUgw0Hlyyqkw6p8zD0vRsPzeyxCj7FCq
GMEofVAH5cktIMjpqn1PbGdX2LZxil1IMVmm4C1KxNbOxkPN6rDRTKg1Ko+3NpLPGcruD9ezZyM3
1HU40bBUFNrk0+HzcByYzkWZfSd1+cejCnXtgSDahE0PxzmaTwUxQqybrH5wr9nryqDyp4icXUjd
jiZNVk4y024p7sqx7s5DBA4vSZN2FUHSGkxx5E/1Qe3rk5nIZh+PgIlSpViwjEAUqnBiD0dSxRLU
1k1m8VAbGnNaSLKUas+bQh2oTuRe4tcZvXjV0D9pjbFvXBKBHuv9Zq4O3vL/FEG8xsdMLp6NNfE/
EN8NbvWVsFgNRQrgbwPXF2FEHGY4nruO/XOObdXq4j0QzQ+PPqJdq6nxIdtrtgyWzK8zJtt0EuOn
5U6PhFolvD5FvgFTsh7GmdVIzTU7YaUoPKI/U79tePBonecmrMxx7Bfv8G5Gn/J53xtdzDLZNQYs
R2Iaq0EEijlSruwUadnTcLt2uagx8wxXc8JcR2X1MeYkodqZBkSAqGfKyl66roY/PvAYN1NzMFNa
MoXu4ZkcVlGFGXq253odSgekvAR5lPExlr2dnYRqf0idixsod2dtpTU1g9Y1ErG54bNz1llKt2I0
OFy/Y7xBflQYsCNM/UKOndcWUICFuk7dZPsXXsw3KKW7qg+sZoBENaMa+i0LYyVcUofZcIXYMtCw
CLi8VjFvhe2m8/C6TrabMycYvF77COKXfUvBaMLTnPNNzpp1Ya9IzoiYJXsu10VK2oUIVtRq5baP
MOCOCb5RikPf8Iv9quYSrXMGuHRzP1AoW9aPXKf9oRlsf565gNDMy2KJ1XfHdBGYBQ31AIM31kJp
p5X42nr4RmlCfI7ilN6Yem/0w1tlkm8MsY9uVbAAI+YqXu5jdcw2ilKBdcYnLBTggal49gjqQ18f
+Ka5HBshb/p6pjR9MvSd3nGQQbOnDlYYxNcT+aU2ybOlGdBYO0JkmJ60sa0PI04JbD3KtI3N/jwl
Sbj3YGbBunopQ/iDpCutfv7KlNkfPOseWoRT9dp+Mj38LxWhtVRlVrDHeBvZg7krafn9pyfmn56Y
/796Yv7Jgf3+C8T9mGqiXP8bhLaq26YG5vr/sDs49V+/OT2x/ykE9u//639bHJhEvSzHcW2w3KSv
F/H+vy8OWCnA69MsT9P4izoT3/9cHOj/VXdt03A8lHsXxf9/7A1YKQA3ppfRsNg3mLrn/N/sDgz4
hP9pd2C6mksViGsYmg6uW+Uf9b/GwLJhJHCWJ+lGjVqqPrL2lbRtfob48TYweGwURkAdito+x3QQ
0JE4kaenZH1exzr1O4NtmpTRLIWx+SU0o/gazql1SbVLK4COUBbEKDoWn3haYfi6gP6bXt2CySE8
gVd+pBm1tbyIS3t1MpBcNnZOEYJAc4K6Yd4nmGmBDbt5lRjEXABMrzu87XsvB40Xh9kubVUXGpR5
wWPS6ipgmzCFOS86lQYLN7YO1mRgTxE08Zr1EIxhF+37kVwQf9u0UdtEnsI0erXRClfi5OIoI3pj
C3+W1Au4qbi0/M0ke1zJu8poqGxMyaI19AS5Wuqnzo8363dzUO21CV0RNrc4WYoBUdUbTh5D1llW
zV7VhQ+t54H78bPt3Ytuyp3SGk+56DaGAE+r6YgMgdkd3FBuFtRoDY95iLkz6BWZrKOVB2l7Kg08
RNFupI1Kxy+XU2hAxC0CTB126Hx+DistKmbi5p9zDRv4aPfXjiohBoAVBjcgpg7euuZq5oc8ZlL8
hulraL+GBxdz1+IdyvkJ4u7uFncFWYkv7bXtdH7IaxHto/LkqcpOyf7a6SUT9aWQXDrIbcGRCmsd
M9WT1A6C7vi6pp+S7HFU+tK9h7SlD1hxVYyRQjM/J0K2YzQepGEFuoGzuwyDCT5h4R1zAddVFJ+K
AWWKGmI388k7cO0UviYBsw090sBbm3xMFH4CIVepfWjnI82wa4fPV1bRMWueifI5Q/tWkaET3uwr
9p+awS20L43WHeiCa5+6OnvY1K81uPDV4mBQY9bLj062z3F6HWdakMMAAoJP3goMJcjmWNkIPnZJ
tEsy7fXxU99j/FyApUN8cgZjW4HEm5+Rn1Y0smxNRT2aKojY6mEudWSW5z0xk3E3AeejXehE2XbN
h8cwrGos7axw41mwEryD2lI7LAHhKPRzaKeuUIKZgAEq5hKTRxmy3mWfrUdiTUXpt9A1Zk87yvKw
J/M3uoFZi6cEZIrGM1R62L7Dc4wjv5ivoV4HsMi31AbDwohHWNj8ZC0UWNxdI6UkkJx0iU9PvamU
efTQ/EJJz7D9HWe+0Y/bkc8qH5fu8LPr0Ts6/mQdd/CluJ27VNz/9vj/p5mwZpsDcQDQCAcVS1fm
bdP2GEWfsvWh36mMJQnxt/wssYfRcHRe+mTtt46pASVyvM3xcz8omIZfFPqWSo1W0/Q1XGzOJA+9
Gf8yk2ZYLA8MvCXOLVenJTi5NuHifZMXgPsX8M5JQazacaFATEi9SIWqE11j9DlZmzgNHWaudH6l
1X5FPghpHHEBsapiMBtrd+tU1LXET8mAJQ2lpYTrr8V0voxQ1HrA4nt007VrXCLrSaueapPUjUKt
3LNrPkmoA5Wj7mPv0AzayUs+dJoqVTDQqrEDJbtW7fQwQCCTKpFyCOjt8GMnp9ABeNTeXOLwneSf
Gv7JYuh//D5rZ/CTpiN9h/w0l75hIhFStROp9bPMoL7WF4mWaEAt0WMnKLt6mxrlHtvZVqH7uwb3
LWAuVP2bq1Q7YwQDhmqX+k0ckf96J0Wz6ickBvspK0mKikvs7k381EpqH3LVOKg67EHqcODYw3lv
iqWOKg2S4n0qL+Tu9+QuK4zFIMiaimky+mNHBJMG61iH1DN7a1Kv0r4a7QKfUSNfc16aCHCvbPyE
FGijxxQP8611qSnL35GfXky85r1j+NV01TVYumQ5DD2+EuzY13h9M+PQltDhYUHT3dQO5O3mXU9Q
P3SDRMqH7jxGElgGZE4PwphhB0af0ge4hBe9Dkl234vDVJePjirCPGWYM0nFUiTYURLJLHEXivkI
Q22XzF9jY12wOFMVwSzPtxusFpInf1RDew05Jcx4Aep2fIkcsdXsAOvhbsRUO47HAtElks9wxaFf
fM9QOXJBvirpQpj3UGW9hurcnjhPAe0qqDW0i9TxKYltVlYeXyN6gku3eBpN3rYxPOvqWuIXd8GP
MWIpPANNpF+LIf2qEo52ejK3U+ScmrI4jnuDw0tLr5F+b5AYnbjfOd1pnsONFePyVF/qcdrDF9wz
wp/0fWu3EP5mnMPKcbZDFDPKI8gSFxJwXlPdORYgSHX3kkWRGmokUQqfqOSrGkd7AOO3mhez4TYn
whmbKHudSDYz6U0UPTQRLVvPlvOwOrGu8TtOiY7VdcrevTQ65jG4sczHOLHuaLQLM2JFMW/dSr85
6knz6p06UY8JbmGVOOYfVkNHx7y2MYhtzkaN0vVSIYGhTtNZEoyKYEOkJskFD1QxKq5lvYwEBehO
I9WG9T9CIrPh7Y96vnJ6PuLuVc950UTNMQ6Vn8mFPUNOoirdW+LMN5cRtSjo6cO4rt4ir4VC8jPa
j25+b1MDtGFGDu/FDv/m2J8z0+S09zg3oD6l0jcaCPlVX91kYh616S/9Fr4eEZ4mrRhZ43dNXTEB
hX0tyFr1cesjQhGC2+ruiM29RZma2nOc88rRWtAunc8C4W1yYQiy5Iu6a54gI7Ut/lD57k5AC62d
BwhtXGCT1FxIqhtg6qoSZpIHp9p8TgpUL3VtL1/3+aIQ3BTcOSjH2wJAzlkOvmom/R86uOLyA7UR
GF99sRDUjO539N6mXD1GqrGW5l+BklHW18oYfLoh1924t0dAt0RHTf2QUyJClttvjROx7k2jnkNy
ZOy3ZO5uk+JLLcNt3sYnxbQ+tBj4VEQfqROBXOZNNqLGG88qSiPUyctsBRZatQVM1tKLtZMTkI2c
JSK/XwCMf1uifoneb9GJ0FnygOx+U724eX9I2fW1qq9ZbVDF/BayFvALsCybp1hvDk4IxsMZT5Xj
8SZCIO4ukKdsDkBzzeCA/vxeJQFg1gMrgV0V1yeSUJuULFgdHjugsmUd30KghnHLAcvhalxrq8An
r9/JgunWE0vJe60cRXqoUIF5KnjknpPQXI0sYmT7RTXMw0RTXdaqoja4Kv7t4yCq0eXi6UtWFHbE
IW2AFIlHaICgRBVdvyfNC+/RFqey99U7X7G4ON6j0Fl9TEQ7Su1Q9HtY+zti/jS+asr73MSsHPia
zBXvmnljNGNAVMhfdCLkab80sJ8fBvZ9KQ2e3h1CT2SuXM1nZ0d+C7X3ZD7Z3bUiRsgKjlgemAZ0
fF0e2ulOsoO43kBL2GDvJn5GzcmCGrd/FQ9BYV00QqZOPwQLj0uy6TVkek4KC0KkfjB84MgrnWUJ
XSf40Q3215itXyWh+SR8Knp9dZurdpdDzK3rh8jdM3g0ektYM0coZkdyjH6Uvnu0B46zvu963P9G
t3cIa/E0rIzpJ/K4spnarubhnFv+xTmou7BXyn2V8qGg+qhR6A/9cvPy5+426iZgC+6ENoXa2S0L
R1/nqlKq3jfxCwRxan/AnE3W0irwpoXJNh+m7yb+m6MY68aBeCsugGPKeqrvpJ9Xx5IMxkjBpj4+
uuRXZT/M47YKCXUYqg3smc31Qp/SdTiwRO44eWK6KJFZEzKdiv3hUOHHpm9Lrzq4q3QjqORppmsW
tQAjXX4S6uHJRk9Tenue83iflMCPp2plAkykkXFZqALq6w8F/dsiu6bYgsYE2OJCe+dxq+LqNon2
2QYKay72+SK8oPmuv4WgDq1QnaMC849lNAEHMsLqyuE4ggi/rn4rjj5eSx3FBarhk1HnztrtJX87
7YFrBOjaSyjWAQ5GlLLPgTZY7aHLd8mwACR34LJXHemrsLxaFYkl52gk+6iIzwuky+2vwxQeuuxi
UuAovY0Z+RIO09gs8FjaGIhlmGxjLPM8wVBsMva8/MDdcPSofPUq4EYuZerTpWZ5F7Pcrtwfl3DU
1LOKZFE49Q3wnWnXLreomu3nG7JmkBKoVaTu95AmWEGvFHrJF44ZmYyQpxS037YVPdfFj5nvcjt9
Z60HqacLpP4ZwRAqiVE6dhE4TaDbG4d3tZqt2FHnylo0b4q1M/qcK1S3qvk1jPV5mOGOs4Fii070
Zp0m4jym1wSAe0IRTRWtFviER0GadDlvONVlWHD7zkgPH0pz9t080Kzz0OLjnQ6DOC1Vca7zbo30
C+EIqaLAy6/C3rN+gUhR0fvTUEckN/1rOkyUvPPtF6eCK0ZTHWv7rOcTvzpewe5VnRpOzoPLTboW
5MFMyI/X0BKBPlLoXT5q608tPXiT00pNLrlC9orlVSOwvhRne76q0iKRu4oYnfr820xeZ+KljjEE
ZBbX8MJgMPQfhneLWBez0N0yynCZoeSd3gFJitI5pck+Uy9NRRNKtp/VKRhzOLagDSh82FJOuC+A
IXG/c+jgsu/SOtRgIqKRhYJ6bJQ/WktTFqd/fRA2N/H0uwUVlqXRjyF+c+/RMUb1xXM9TLtc+4yb
+9x+DV6/GzIuQpqxNYn3u9II1PEdQu5aiCRokmMTH9TI9pOu2mdGRMYJ4LqinKZQ33aAfnVyT1ZN
2AoNwSEx7t4FnXe86AhjwB+TJXuKmfJwfgPWmTjfKq3sYz7/ahNvAXNaT9qn0+4NkxOYygtk+MFq
Ng30+mQMX0RFI4dDZbwm/lTcRRfshGL6BRSGeb7jP91Sfg1p5rvkGDeEu1YIykbqRL1yebZBifPh
rzQruyeOdUi1Zi/B91CpDZtrTVvnLhT0VQ0Uln0WQ3UG7Aj8zS4yX9dqcCkAfIm4wKJxR7YH46qG
IFcQ6CvSHwvQsOeWR6Gc6+YxcpMxph7fA6sy+p6weZBKxjHkIwxNXFHl9NQZww6o625mb4akwjuj
eZPWMrmztNPGYyfr8wTYr/CgyBTXyZ1eHNH4rNDo+mSDH6XBCMPfW5tefbAgdnoukSjtI47pL3Pv
cXZ2tWg9F8mr4LvkhOEmL2+1BmD1YY5fsqn2nYurKJk2DaseDUpMG0EHJ/wq/tY1eXS63xF5TjCY
VoV+C4eCDzHd2qxUlc7batP7LN8mZ2PBhH4P+284sp4cycKVOxm9VJV5z9/n9kqLMdqBvprB92fM
1JmqPtW1XGsgxyCZHwbzzRbOts0oAujd52j+HAoerso9Vm13kpAUMoWaLk0QPwKJhMegWCBvxWOO
a0qgAJ9Cpfsg+049OOqYzTudeCeryaBBDIo8Gmymjxk8dthyyPGqrXX43YT8q/GLVe/FTF+n4Yrd
YdJsyAPFodEqqm7FymvejBQajp1/DAhzTuwRAJMnN5ponOnuuaUduaUfMCAsgW+2qWJgGUtfQXqI
VMcvs2QvaDgXeE6iV8mdnxQhL5e3lpGgH9tdRpkr1AN++y0vbZplnRLehvKwGL1T5TClcluOVIRr
8AyK9AXC4aoiqtY75qochzU+gl1ZPqXZw62rbUdTGtOfH7H7zJJkNYYspFv3gU1sRbZyF6vFUQO/
oQFPF/a7CV/NjeJgcNzzoGUny77Nggm4Qr5k+FPbkDy5sindB6aXbep+5M1bn9ovUzt+9wXp50up
meDtG9a3R6PSt4AeMA4danGcCwdcBp0p+ovDHjMTL95R1PG1p+xSb550IqmU/siGphYVzFZ4r/Rr
osVylRsvIEW1lSVjnkoudEAp5F8Kba9dVu4o190BFn0L+adbnX0b2sKH7w+RW+wnCKOE0ci1/XRd
um1ZqbfMPnObHgWFY25ycsr0GJtgrZbj/5ryPmmskdpTSWP7Schwb+ErotVirZswNdhpAtxA3Nzz
OcyTLw18CC5LQagikfbBizCQ35wEdvcc9Sd13iXyOnqPxLzHvsYLV5M/vImV+Jolr04LXt315+Yt
zW9u+jSxnRRPRaUfG3s1PNciiOK98PzuRTMBW591GuyUXQqxwsOEVmAgQf+wP5t8/iZO548KN7uY
MK9urDXRUcZuMRNRMzz1MDnKYqfU1DhNv5gCAX82AVhrf+opSqZ3pOLuBEEISde5De6TQOAo7Ptc
ELYeil3U+APnu5jTc7nwzOrpOQFk1nTpp7dsaQE+iNmiWVbfOMASJVvpWrvMoHsXAAt7aH8cym2q
8/6T9T7jsgG/6KACPml4w+pLBzh92K17x/fmRCyjzeiQmMCleMGX7bjLm25jj10AbnFvhB/K/JcO
FeazkTdjvQYW/l4Azpjpdawa4ExElblbZfCT4b+iuI3boQJ9RJ9l5DyNrvIZOXfFK59N/WaKkzng
qAS11eEhaWz66uw3t0M5AO64mn3b0J/p+8LgOe0s50vXgh61XlDG0YW/6vTObX5bpM6bUTUwGf7g
b8LK8qkP8sxZYEJPqGcmt+wi0mvJIKBzRjl88WYcSw4sSKeDpuwwxtbDnzr7tBMaNfJ+py02Ik9s
olzsnC+hxwzBkh/2Q4IRLvFiZoXOp3JL3JdKc9cdmLKtpFjZqvA4TDy7+jH5A8jzuuD24aSlubhU
xVdlfZSDt6Ik/FfBJFAW4dNSzp0MX5Zy8HqLMrnX2FHPoiKeyndb0X+hXcez9sbtG8xdt8Yp9OP0
Ob6dJkix4yopkia2pBZQQWeKjRZznVB2Ki90uE60YduvpfMSFX9LM1634bVADsuM6ZpqtDrzljQz
uR0wocRFx2z+XNkT7Pulc2HfjvQVFqBQcmWrUu0+m99u3V3cwaNYIn5US9We6e3pAg/U/uTKlymN
kA7QUrjbDd6bXfy1Sn4HIEhcP0UD7nKfXOva4u3aIKuZtDXwxaMQbwN2ZQc1b2vGygMiHCcARyQf
C+Pc0sRk92eaH7a1o2363A6G/OLU1cS5ngZxHm/0ftzThXfAQxD0CtHnau3SLSWF8q1T1904/YHQ
MWrmUiOXH+aabnsVtQ9vnSjabeRuSXb7kPEfsiWuH7N4Z7CHVeNb828ud3HzkTojc7W8qp2x6upf
HXOpy2zgsjIS5nhVkpar1KvlQtvK1hH4jNpAaWuas+GFb5N+UxzTT7TqyP/wWGcQX11+ird+fiwD
A2gw1v/87rIpcHRq30pXInrhOoyZ6v8u3rtCr18Kz/BTLC/PC6UCW2K9t7wfbRZrr092rSBI7B66
0QiGunvJQFY4GKPS/i3P1F1WKb+OYnRrFwxozZIJl4armVeKta/VQKFEhVOCJkJEglXRgckZQUhQ
yYPwftQs5TnVp33XVvsIbkFEXYBAE6hqbddSq9kNl8qBXxpfjZ8K0XdQ80+HlQe/Fru6YBLmZaPd
jag/QiYDNN/+HUs/jwDAzfauds193NGYYg27yI2PlY3ag5Uxrs8xWG2Os0iBiU3V1zjCR7IGG8/G
Ur5JC7m52JD9sHIP3qhtVIeThl6iTUKjkdZBhSqoLao4pWD2392x/zZCsTlmdrsfMj6f9BnvCb6n
EiWvuTm81iYDSX74Cs0OxpJ2HBAI2S08exkdgVMZrmjz8gDQ9RiX4dZtW5y9KlcJg64FxbLXOiK1
omvvYh4OKS8tWCAPxzLwx0ANVNRPFgL0odAY02r7GoYh20mArrcBi2mf1E9Ca0+OAx9S1fa97Jgo
PlxYMavCpji8rRbM0LjNpyqoaRxD+9xStEYTW7W1YEvLvvcdfXxSIMiFT40iVxMXZlCJ8p7F3kfr
Rtx7B9AHL1puorvBieyHbRL9xD23E778FaU+CaNjQzSevWKpmCdKif+MhQII76XlsokldI8NnCOg
DxS6jdRwa7Odm6ffcf7pFWXPjQmOTujPJdBBHd84xOhfM150bxqM9W7fcSVT4iPXEjj3r+Xy5GGG
nLp+Pzt/XTCKZTXu2gVcAZOjpB7XxgBfASnMHWc9S/0V2OjGCN3NWOY8njQiaFJiZeQOuhsYTcJK
/BFZFcQpvmLBqjXd1d2Atzpnq/fhCt5NLWJ0FCmBLGlxAFyAZlFwE2BRMvDlKAd4is1u6m5CxOds
Gjchv3eTdquW4Rp6hsQhGdpLd3GxrSkkD7UmwPeFRKC8cmhuquzJ1pa9M7749mKZ89FayCh2COHG
vGh4EgVEo0xZ5Ul/jcKg06RPZ/xRT6IthJ1Ao2uq6zC0IdGjh6yiBPKmoIZc4+Wp4zOtbJx+5TUE
c9x+uXwhewily6oIpR08YfVeVq/KoF9zsbzckRWS4VYn+XaAI+k57jNtQZswQ2lmMiztdlPdGnrp
ezx0TjvvFUvh917faTBed1WJgPBhmh/JzEXUYRRRN87AV4ou6VI/smR4dbj8tpIQhnbO6JPKe/mo
BU0IVvitmzzF1VgHiSmflcz40DuuSkZp7zo0mEJVt+0Es4i2xKZXLuPErQh8u8zmQE3A3XNXWg10
SnYgvE2NX7zOFI5+QZmtU8/IGvQF0yG2MkZjr0SIOW7sZ0yRKdEFl5t4hoYAGyjs/YKhLM+iF2Ux
vzszFL5689RQB1HHxtoV8yGdfzJ8fiPlUiCf3sMU/jbMaPPNVH5rhJQRZ5tXvlPHvItw4g/Nz2TQ
pMp0EF8F78+QQuN6aWzVH8qoBVNtoOcn9MyZ+D6pw1iLxRtchfsmAgbO2luHjiOKsyYNCE946WGc
AUVZm9HdsP7M5b5Qpd/0/HshIYR+1d5dT5WgtrColjGb/cusPkf1sz5+DiWikInLmbnDBHnPb3bQ
AE8a3Y1mpF+nQEjhzcBVVow8JOVnFeMGltY9LoZjrFgrro/nKlG2g1HvJndGDyNAZKXA6buvRB0+
tEIDaaKB+qpYwNiBwqJE4yboeDtFOY/VwDgASonDrJ4FBQjcXWxOfQqRUHq005DQSDlEYlW53i+F
iR8t0npl4cROjP4M6OjWU+HpNOOfOeRY6L6qIuIqBTaOBXVmtBcOVMu6q0rRrztNX8+jgJUnw/fc
pISZR7O4AKnl2wBmvs6np35u7k0Vn60Rgggl63GnHrFP4ERfDUKgLH9L9FosePOcf3bjnK4WJPka
M2oWDNTGIJOumjqPfOO/sXcey5Er63Z+IpyAzQSm5Q2LVfTNniBomvA24ed6CT2P9F76snWv4shE
HN35newdsXc0m0UCmb9Z61uRxZBq2MqA9AIvC5ZLpZJ9TL5x347NfT109daADTo7sYk3oyg3TksF
GBSlCXnJn7eK+a9HIDAhqQPS+mjZNW1eId5/b6sw2zCIneEP9tvKVHR9XVzug5RRi5Ic8UsBLM+Y
AIwl+XCfInVdjRWhoL6TvOauSSldlD9V4O6LDANEik5mPfRsSPDPhAA5Z4SzhkkwmDNB8Zz1DcLY
whky/pPBkqghkI3Fz/g0jfNr6o23rmV2QCNkkxvlQoSaH92iecqngRC0FM5bQz50D3npjiwHSO9M
Mvk1MR6yImOlJLnxMF93IYF2qzSYBCOy1oXLg9R1uLgm2tOqbbtt1ryg9h+hTnbz1lLqPkvBNrcJ
bTg15CawYQfZiT0d2AGW6XL0maPoH96uyx4iM4t2wOMwbdjYFnzEE5sqBE2FLnodhvjTGmpf4WR3
0YIyxPPZRi8RH7wkFZJ4KDPfGBYi3An8WV8tzI9GUJV1mXxFXKNmOPereVh+pM9sfxg/GFakaxfT
2QbPGToANptj3n5DRwdsav1hGjtzIPbFSlAlXTuve8gHNR9S0gxVvzXapGeOiboT+tWmVtRu1TJr
8UZ2q+0P219+0437oMsUyCRR/Wmi6BLryDfLoAUyugEaSun+RgZKDFVKiyei5q6F6RiVNHjMhokF
7VH+Y0TadHY2nsTYki89wU2KqL2ZMLsbVm8LMZeRx4aWcRpqAzm+RsgM8irfKYOtX93V4c4RHhqI
kV1DqNS39ovvm5Sh4pTPL+BNCffmad/GlQXgiSvBbAp0vWjzOw+t+NACpdeRAoIWg2BaimOiYplM
ZBHq2PzJMgkTNkdqJs/Ze8KVJ8tkBq13U45BfgbHTfwqjG7ZsEmkSEj6Dkxr/YoAJ1iPeUTfTD6a
u7ClmDMBEarqm3U9wuIhwUgVPaNuqj72IOxm8vYrm+NhN4Z05qQpH5I4/Rn6GFk5HMCNfYVN7xLD
BgaZ+DB/O0SkHOTlFJ7hBd4M5yEHt7iNUOcwhY2eane+OMUn3K/sVNgTnxw298bUtLoeodQ6NdW7
mdhbM0Jq5bfesShzklvbdti2GjVapO5jaUp09NHHhFlrY7k+YoyQpjue0T6R/LIOgRIDNqUWMlrY
qVn26AvSFKTBciYor12QL7siV8NGxx9NHfztmFAngm1rxuQeIEdZ7QCtwtW2SopgL7HPde/cFfyi
Nm7JfnIsX+LAS/kxin7Xheil9ZPWx/5FNkzexlHr11S77oxhP6iEXHQrTsk2lUANe3XHPoDXO0GV
YNdw+2XFQmh0BQOgBtdM/ln78weBrdZWGLzWk0dD5LZM91ynIOYrugqcbysLBdoWA9snGbpPc2PX
u8FF09ZkDesLsZUqVHvkbPvRQEkdcMk4E5IQMhn6NSawx6kAByln62o3cbiPQLlCcWMzwQ9s0dYj
K+6xoyaUmMRfnpVVcI3HBvYMekJZj/1Dy+g/Jst34yXPI0LqdaEXRabiCZtCFyNfMu2iynhuiO3r
7MrfBRCeZSoZOtQI65BW+9dywuJZduFLzadZEWuf7FhTAGeiPUwnxkw+cyqyTfJd7Hs6SzW4iRIl
RzpGrCud4UbW+nLsYSG7M7uQNJ4Oauav8t35c4mNh8lor4XjoGMa/vDEVgyzkS9ZBhA5aKtP+LYw
PWQY+uL6QKdEg2DlbHLnEE2Z5W7rNBjYgI8Elzg2YkXvu0lm1hvZCDHLyx+Myplop4hvwFNxT2aK
CcFdRvga2mPXwLmcWczu/A4nwKzhmL2D7aewiYfJIg8nUNmsx3C6uQOjk9iaP4LE9HY12W/rWITP
sNcoGQtEH5mJQEa6jU7VuRmhdpe6XbktlvY7b1JFthoRtEM1/oSMP8olnV/D9teYyQcbKsW9MNyX
hew4sm2BH+b5VQZ/8skT+2YBwx4yZIFCeZz6+bTEZbuOKgjVJXkSR6tvSZchnLOb3yty7/dYhvqV
C/F4HyVNvAWvx8CBoBcPlQ5vaLOTfR+uCYt5jArmx6PL0yuaqKBYFW/OHDxwCfsreJMp7Hkmjpb1
VHFSxpZ7l+YJHEBl7LumelgYhZB+o8zDPPxEvfs+S7y1/QQFME28W5ciBTLHNxsO5hqdXkT6EJkw
VuD+tpz5T7T4kk0GelNzHslMLX81Lq3h7Bro+8hHwQgQrmsyflndtps8wcWYjx65g0tRYuZIthXy
uV2sEEMZEuB2C1E8NfK7LCJwiGzNK3dtAOHLuPj6s4kWWObYyRvVzV0Bze0QFhLfdlC+9ubCgJGe
zAhIDfbAKVaaqxgCWIw1aRFo6DbU7EWlKYxC8xhjwIw5gEZbkxpTG2Zj95feyGECM9egxzq2uhyA
HLqqOtwlXCU/YxTvGyeNT6zkoE6GP0tYOmyFVLRXDtBbbCdM8L3gwKPIs6P5kh6gyRrgJBtb6+iA
oAw0i7IGSonYNdsafcq3p4mViay44SdrV2maZYl6U/3lWwK69DTx0tPsyxEIZqhpmFlV/Sh61KU0
+m09xdYR7cN8I3KTuJTiPFhQ3QuS7U9J3b4CgLQeKKrTQ8cauNY0zq7nGswsLKuOZnWiM+w0uzPU
FM8QnCd4Z2tfasInbm1Wz+ot0OxPU1NABSqfGCzoDB60cvnxmfhiO00OZYg4spy/NH+ZopouOmnO
qKWJo6lmj05MdHJNI01xNTLPvMRgSjvNK/X+kksF2YCaZZpoqOngkFbBABBpMUNK+RqQG3zHhuOP
1EDUv2TU8TvSpFQgu/lqAZ4qpGDlnB288LvlSENS2VO0atpqi2hR81czQKyZJrJmjtkhsuyfMTMS
otHZ3i7SBFcLlGuvb0lH010jKd8J5cGWqcmvRjeTQiPkR8Cr2dcpN4D3pTjd7hNBJx5NEGRLULIq
w+TYp9V30JSP1hK6+wHsbEZ3vMmSsCbMgm18W11lxMYlIpqRNTyVJLmwHGYD8AG4kYlm2zoackvf
TuVaHqSJ+goO9B17M5MrA8Zc/QjHoNe8XFeTc4tZM3RFfafsjAU5eF1Ghb9mcLsEII2n3uKMG8KB
SA+ccquqGqmpNam3ANlbge4V2MYP+RxeSFhi16/5vtyqbNE9/LiRpv9mYIDLPTlqhZcQ+6MZwWV1
F7v1L0uzg0dNESa06YbXiIJYE4ZlAmsYfjHwBts+WGQCb7rJRadGZInXhJitdDi1y205aX5xG4Mn
QMyylpptbFmQSWFKt6vKmB5Tx+q5/RofA9WHCjk3uKSnDU5za5trcnKvGcqjpikrYd8iN/TZZSlt
jzy6EYm90czkljHixhbMMChrrZUxZm/ZjMlzlg1JRW3MGEI9wz0/p17z2sekRWjac0TprndzP6zR
fjJNhJ40GlqBZGiBRc+aGh2F6r0CI+3Sq1ZZLy+uhl3DIiV2RJTvlaZP41kGQA6PmlsjvWQgqpVm
VUtNrU7j7DwWSbZ3NdFaaba1sUC5xjt732vutdIEbAkKu7Y1Exs2tmZkEzNBKHDXfQUBtU+Mrnzl
2tyJA0+lH0EjTaP0pMEAZr1crMIMrlyIyc5I/Y5OEJ9mnPia102wcjI69zVaztYhADSv0mcnGcO7
orqN7a4x4ZwWmgI+lXfUJTjhoIOnEZxwoYnhEcNrpus4ApfehJiYhaRFF3Rl5WhtIkLit6CE13Uc
RttO39Zl0SHHdpFETBa7jyGmbhxinJvTuVXyu9Fk804zzpWmnSfNftH080lCr0VtjXQxCr9IpoSR
rmnpluamkwFOPu+8Ny1244FmqytNWfc0b32s31OR9PeOE+DXBg5N5aGR6jHrhS7/SDS3vf1LcF9g
uTsai+2Cdy/AvOegdbECji52YotfrabBF9mFKpkHZuEdYlQAfxh0vOF7lzQYR3ZJUAsMZWrkhHzl
irP+MzTq31hh/9IsZFsedpx/aRb67/81/2//5f82C/37n/6fZiEr+EcAQ8wLdCITiZr/KzDK8v9h
uiZQ3cAzfdMT4p+8QmRJmST1mbbrOcJyNH9MVb3mjwEZc+gEMei6vu3aYMD+I2Yhi1Co/8MsZDvC
DizTxkfEX+d6eKT+2SzEidL7kNKtdWOLHBo9cHOPVm3wXLXmdMNNQKPP61495ONZzoQtCNJz0wH1
yvKrit/J7ji6AxM/22QqUpaYpJXrXBKmJcS8EuzC+2N4BPIYjmQ3nyDcksznApMFYFdn/nZm0lgj
fQO3XCC+mKZLXL2bmd2tXZ8hIZmlv+wmZYnVJ7uKepizko66b0uK0or0FuJJCVhJp2++C1JKJTSA
8n2cFF1l/9J0RK7LdpslwXCgkuHyDeUhd7HPLNH4LluObEMc5lIiiG6ddR2SXZBJ89YG1yGGztsl
6jVmK7IKnsp4/MSyyxLm15KiU687jg5Zi3s7j39B46nXld1a2979NUz8PEM53pbOuBkIuTe5YD3R
3BN5dJaTd8C23W8Ti81DF8B+poz5rq3eYA/xK/Ja8haaaRdbdF2LA4QELgUmFxstu2T0YpkOblvn
YcyxaSVzsh3YDK4iFYGYR47kYIE1tBd2whSb5dYuSOzP0VsuSyqfesyzISbaRbtpE2y1SvtrLaei
Xw2S+mR4wdbRLlweSuzkySPo509T+3T9jqlLWCoJ0MLd5wXzdHBFhGoF6sFuUJGgQ2cs4z56EGl2
g9kylY/qj3wzao/wLHALW9iGDe0fHvsYe0/Sv5GKenTRDueIhJX2HFeYj4V2IXt//cgYk82phYZt
zptRe5bNReNTsDEXNn5mXzubPe1xxpgynHwlzVVuTX/gvL/N2hE9RHijY+2Sdp1VqV3TUvune4zU
lnZUeyW/ATH2+cbJ9HPvuw8xEfDnHi1IU5msH7U7O8em3bAINLVvO7E4exH1XplJQZGQIwAVCXs7
I2naYeJu+fZT5qZflvyxc4SgjCUxKGiv+KJd4zH2cZ7GXJo7J+OHaebkYLUj1UkgnU0/OteOEUAR
Mw8ctSu9x55eaZ+6qR3reCFWMC08blbKG7xwFv3AtMpaQY7l6B5IFSV+BA+8KSfjaGOLZ/Z5MVKo
FYl2zDtY5yPPr5iqTVflIagrqM1XEhUW5e8NUMZWuUtBoT5jtSNR2IuNdzWOO/jiiGd/pwZv7qBd
/LX287cLwAVEgBstkXG053/C/N8CAQhxDG3mCGiWlVrPQ+ZPH+WcbisrPU6ajnHS8fEnX5MFahAD
LqgBV2NMzEL+tFgYVpPmEUhNJoiKfaxYcNWaWZArh7hL1EA24bcY42pUxhnJliyESNeB+sJMc2WD
QaB6uBGiGq4stwh3pWYlZFXKHQs+wWpQAS8AFYQmKySasbBo2oKV8pUcrHuBgWchqkhBVf54s6bh
vdLZJ0GzIetZ14ls41F8X4bA32bxaD3YmvVgAH0ogT/UmgLRaR5Ep8kQLOa9vQsswtDUiPAvP0KT
JFKQEmD2v3wJYyIENsEUZd4Zmj/hahKFC5JiAk1ha0YFEUXJWvjs+WE8nBsykocBGo9fRrsgY7nX
j5l7l0CsLhAqZkWIywMghqXJGAOIjEKzMiI6fjY5Aflr4nFRzNWSGrJGgSPAmGBthJq64Yz2gYTM
NzgsNTK02NskmtFRa1qHk8LtMAF4JIA8Bk30SEF7CM34GFUTrCOkFI0KaYprSCAR+iW6Lg6AZkAO
6Tbz6tnQ7BCaCm/tgsUIKLWDZVleejaPvddxDWj2yILma9I0EgBfcu2zDEwpP2GPC7KIhNufpmvu
Bgw3bOJzs7h5ycGciBKZkFOYWxv9zrrvFmeFFYc0MBhaq0lVVwq0fuNMoNyc3v0RkmiTQnNVLE1Y
catMIt/hmE5YVHdgWJTmsTBrYBzUlGdaDcH9CLXFQXpj2HBcCiclIZAubGtryos5pihdZyKGloNI
uQoo2LqNKr1q4xIZrvW57A00OWbWCBnkDRuGZ7HIToud74ihY2Ar0cQNMfNM/ujzrIk0JWiaTjNq
3KK9+Cp4LIilX4uaPU+ZPgcOM5+izeDyOy3DG3LuLVnsw/EgXOvFivoa1WY3bBWmNoHswIT0tBUy
Zz/KwSHyDNuFVM5pQenNZIa8vYQwcFXiA2Y9jKaj5jIYPNTLPpMg33/qmaMjKjSpFQYcw1GFxi+W
7SGcK3x+tYpAyrE25zwD9M4nRJe8iOGrxoV0GuoZsBHTM3tS1jaUOQAR49Q5hwEXnKI6MGbOgvCW
3cHLGGzP3w0EU2LbbN9L1lBUysmHUgwp3BQhfO2it2KStMqU9WuEEMQs92YGjrfJGXDsZ3s+hHa7
69CS9sagGK+Y9i5L/I2y0bNy/rOq1ryw2sckiEFnnbUV4zZTPSHPkmt4fNzjCN9VaqCBCSU0dgKH
qyH+EJWq0HFSVZApfrYbrLAM5wnrRkAbcbbtmMTfJxV9hGqx0eL+pANwbQM9o7WxjY4ZrO01O1Jh
K0WSCC99cFa9RZAaOdiuwZurFq6ZfOwYVxnDIwEgXHsG1gtQVKyPQ0RQhnOcGrK83MUDtJOa7r1X
syWZC/OuzpfbOCCvseqC5/7M2CZBmo4gkS5dxG76LJ3gKXD78YgrhbuBbAU0KPZ0xpAdrlWQ8mL5
wY+ysqMKBIcq3DEL+gzWFhKZbYvFY5xyO8iz2XGKIQEzN3ldXgsJfktmyyZY+wVQLJTdmqL2i4+F
QYHWZpso4wfqDwlFbFeDJPuAsfKk8M0lM8q0cqC3883mq21NC6Cd/QgK67Eu22CVAsbZDP7TYiIj
liUjTJKWe0QOWwPFxJymDoHpjOkmGRLu6S4bi7heXv8YPbhCQrckx8mr+K1qmYBR9/uma9pNOJnm
QcrsnRyqhamUziRw1dPo86vDJo3HhvvMyipzbTbVm1uywyepbzfehjiJjhM4uyw+tJlAnAzICoBg
TJ27sC4REzHG48CM1keRYjxWmeBEEsP9MjXfnjG6TCCx9jST/ZBEkFo6c6EizUwcwz2qQVK7kCCg
h1kE1uPJWhaUpuETkskb+KUj02J5N5pQsIaAwUSFzUNFdnYykATkeUeIIFqBIXXMvzYUhzBsGuIM
+0+idGbEW8gdTpYTFh0dNtZL/3PqVLjqlq/S6YNrzB3ZsQFbtYbBjpb3k2ynL1Tbl3ao90M+T/sQ
hNSKrMPoHj/qWQ/NdXy8p5eXbdk+9AXK2zA8cx4IQi+kd/PNujjFPv7ePgzHW2h5916oTvEw/Ekj
hr1RgZWvXZAvJAU+WYLUbO6ppDmCUZgB87FJspT/xP4u2ueeeClE559r9jKWQPy5KLyNc8tKsuWi
4reA9JXdTVz1ez9U1yYeoov7nSHo3RES1K1uab6MTIkThFS9V94P7ZjcVRpxgztLdc2G6YXjwSgC
qAhq029eW8PNt+Vssd3J81+GUDMygohl4JShlKyKPcQB+6q6X6Zn2uto7h9yymi6DyaeOpdsIZxd
LcztBggJiIpPi8HSMUQlvZH2qc2SmrcHm1XTJMOuT6rnqCKscUqXN3NkhhYu2XmIalSIrfneGml9
its53rQV5SNlMGWYcjEiyOXTcsunsY39u6Vv1WWgmbF+UPWsl7l6LskkZIhpkj3UU0YUo7gBGZOq
afA4fM3kopPWS56jszATBBIHqazEuCDnDKXvaGP1EyxYxOAdqmjqwEuFTNxy/U0xX8uDN0UCzRGd
5LmwnN+hUBQHbX6rRzbLy8jnrqvlYjg8zDx6aBg9H0cHzsRlvJv85SPuyWEsypINlMfQ3Ug2Y118
LK0Z7rOJo01GzosnAy5+RnAlG5Iocct9hd9tIoN0Fwx5cR19kn2JOJJez4vLcKrBGRfPScahsWzn
2EwOw5hd+kjLQBRfo0D+ERzz9gO06Wtm9wcvtn45qZFs/ZECcMz9xzpVHcMmRl1ZGCAtEL6/Nc2z
UZT+5e8/xq56lADUyO9awn1fdSCzSP/u/NnBU9HcmwHGMFvHurqjjvW0znWFbXD0oldHkHCEsfHA
WNGn5mse6tkLd0Zsoi1kKTh44rmrWIGSP/pY23I6J/ZbUQBEdRsiVzMWm0tOk1OXLh6X1NyMwzwS
TRqfDCf8mqKFjbEpgru+cM4T98HaAx+5GSaMLbaZ7AtHbpaivsiMm7iEGGYNKUpK+6V34uVkjIiZ
h6zYolDcTS18OJO4WRKOG/wV0wSPzXjOMvKjCL6GDJgBAkkD907G/Lg5Zdmjsuoa8dGQaxsZKcZy
548oxJfv+tgeAHv0sSW3tRgAcCWMUCcdlRNXnymBK8WiUtBxWoXOTRFZLCc5a7EpBssWZ8uIR0hx
srfiODqz9iu9DRkWvKCf3/OKsNzckzPnK4CAWqZi7/py707tJ/Zr8ygwDkvqNXwg3aHADDVXtMxE
VQ+1oIYaBE5YSaks3gIcBKReuuu29E5urzbNgoBcybJbJb3O44E8UkHJzRj20jqMPc768SYaR+5T
gdPd7Mo1sbLjBs1QgS2QTr/O6ENvItLLOx0ubFnoY5raOKQ92toFxGVsiB/bGFHrNfHvyeTdtfX8
mhiltSdp8hrW6cRPMZsflz8saDjIUH5RKxBwhgJmpbzysaydZ2fsEdNzi+45im/GclgIrmQNjVnd
b+dd39IZ1cu6MkuLDubeSEgAc6rgGI3lVURtfZ47eMWlMzwYAzq9jmwsI/oz+/Y5BfYGESD5RKP0
utgJaNyBrUUt3wmn2pfh3ByLlE0vi1C+d5rqFor9moEI1tfhNXgfRvcPM31UK4NvkHNMhuskPsIR
4xp4YnJ5yPwMF94e+Hv7zORmrcsKPt3CiRFi2ncVg5+6HQ5+TLncxdzWTpm+FIWOej7mdreFCgfL
wokuUS12w4hTb6grNHVsEDfOi5X+YIsBTNBP2f1UOE8pd1VQEFIufbCAHEyIRdvfU44gfvQoRSz2
D0LfmRb9XUgW2S5w8TF7P2UwO3TK/GbYv+WssffLHD73vm+dux4QQOmeFJt8vJ7x0eumr6gV6cZu
oPTOOSBBGQ9PAicZxVJ2l4chPri03cOXuGY9q+qu7vGAuIlcs6I+GXiTu+6pbzu1nhA1MscLaPIZ
9nir1EQuNBu3MhNHxoU45RsihntTaQEopvQkH19YqpIda4yvObHYGK6DqyvMhwwlAlJ3/3NpkHoP
DvdiM2P7UwbkB455g04O7E6j6MmwEdR1zWYBw3N2hYAyfzhMszYpKoV1ogjQZk1Im2Av3aFue+4Q
22XUHpSfZc0XiPPXpgvTUxKOFwZQ7bo3Oo7YsDm0NCJkJGenZODgyOgrnKRBAD80fzo8yONo/RkN
ruaywHjbGepqqQSbsp4a2u1e5dRkk1GdKrGgevASsW1asXN0PTBSVhRcoFaD234Sh6aaiIrP9a6R
19EkxHlrVMld7dPO9eJi8BlZVXLpq2ja87JUKMgmb2Mzz0hog3Zl0nEqj+bvQtAxjHhcXDEfS6c9
j3na4/BGL5JO/r5d2PpXqui2ZWq8jjMO3UVgdKk0fgCOxconYLzq8PCOS/G2LPs0q/4gLDjZKAns
HBnQjFeVv2hfTZHL/tUKERrD9PS68FgawdlK0gB75bAJIlMczWh+KCcMRZbFoSshk/BavxFUZ24n
H601dpbCVruOCpW4MQi8pneaJvVChfXUFnWAOwWnZjcP+6V3nsps3vcOe2yA2NogUp4DE/pn5+hq
G9dIzcIhnTB8YKK6C5fl2YogcGQz527KXEhRJsAcIsI8zLL1f9LL/j/pZawUII39y4UE9LL+/7mP
+PuH/20fIUg98Uxpmg4nmoXv8d/hZZb7DyjoQgaB4O/zbZPMkX9PPXH+Ydmu6fiwJWyAk4Itwb8t
JDzrH2wQiEsRgeO7UnjiP7SQcDxSV/635BPIaQ7bDf0FbY+FCR/7nxcSNaMnq3SZAvRW9oCwEjLx
FBdgSoq13fXeuvMIpSbPD+iATVXQx5m99VRW7227yw5uP79OC3yv0m+So9cE9mGa/d/OkITbGpgB
TylYeHuwsbIa7jlocgyCA+tNAQEXLBQQFgclrlMiV/fhlDOnhn8Mh8SX+XASOdr/ifhPjAr2zoww
CAACQ8Pqyxt10WPlGC1BseLTMtA4haD/aaRWbt+/YulvY8AxrVli1pn4mplIr0t6Gwq0VH0yh7xx
PTKsEABGMKu3qqu+wgkpSTbdqGgvy9CHe99zjlKgGB4G7qovOicUTxVAZbuE8lDPwWtgZXtSrfeL
ayvmPBDFDIqwObxa/cBgqXyquvTVLbizTV7pkqX9IaTF2whPrUVi7d1LNSNHRsz1IbJfUc4nzMwJ
LgtbFqpD9C2Z/4aTmxDfsohoCKKN7eAOhx6NzcWMD3OMsMGwKfWiAG9g371mjbKhL1i3Nm/6p7pg
iG1bdJP58muS42M5JvWD0Xj1w+xZt7jDwuwJwvnSkjrjQgJDg12PyVpR4nBBRWitSmXvDXOgEKtr
f+dl8Zm75UMVJZrfOQruDDpSCk9kNaNWsPVpv0fIy/TCrLZ+YT6lKc+HaeGONTPKBmeGFN1E5j7p
UC4VvqnoQpj1GfH0x5Zstf12oJ/jZxAjp0LTHK3QoY7rsjXUznORHJvEzK9ixFfVNxcjBG8Upeuw
5eIOYwtIyvgbiv93X9fzdhG9txvshN47rc+pO6KrNt1Py1HXoCSYNXK6q1uHd+wFUQezaIegavGQ
d/fBWNzcbG/lTbDxOcwxXg3w6THHRKQaRrhPMdwy9HLmWazy2TuaSsEcluO3bOyj169zn9M/Surs
JBjZhhPmY3It9xWTwlWVL1wXfCcIMcg0FeWEP5fHZE1Bn6BYZAEXwLYJ6+zs2dWdipiO2um+8aeX
sipwZY4JnAIgMpKgSZYN2Yff589wFC5jDR8o8pH5G8g0Tlkt39zM2dsJpiH+W7UcIeRfBtwX0AcY
oo5j94iwptq2EqNV2dp3Rlsxsw7Kh7gAK8O4o/kSDjMv/AEcRz9zTA5oNqJCyCaG0BWoFGIjXufQ
2S4pdV2YId8p2bgxRR/DTSoRYpX+NfUtcRaklHsBtpNmercdngqmJPU+yQuBS6aG+BV3n6mu0hok
OdgwansPzR//w9MUYdqPzeCUlGG+a1w/uB+SGhvnguWswzpikdq5mWD8qCLBRbuqRHUkexuWb/Mq
Z5dThF92VJ/dzK23CDSuiS3KjcH0m16e9T7zoLI2eaAbAQqvP7g5vIksmq8VJqZ3osHXlvtdeOWh
Y4/gh8UxHfasSLC5zDTfPtNHCFIArUcG4H117xv2s9VJ9nxh/jmHyXfSxbeOh8yPGpPkNORKltPY
5xlbiRlX6LQgCAl/ealdebEmRfCojQHC714a6VYbRyW/lyG6Kwr10kOaxz8Ude1RdsYlWFLmnkZM
QycSUocR4JkN5A0n4kSyZkBrxnkKzBNwMTk/J0UyMUWkQ2mMb1FoOr2TFbsKY0tUB95J5gCzPFHs
lUlRbCYTCej0YaTBf0Hb/F1Wxi/E30CSL7lnnMOclWYc/DZTmJCx649HUdExqY5ldhgkDxaamJXv
hmI3sr1LqtxbYUmM1naIbaVPyu8oou/Mx/rTcKxo79rzrXA5hSw2Wbxh14I9quM4JxcBfzml2zTi
LirLzkMJFxwhgg3bIBGflUn3UwEGOTAP6vF1JwtIPtDRsAMGZiZjAwEw+Q7D/qdLx1c/nD6NpYSA
0rifrD4e8ZqyCo0kP0ELGVk7p6t3d+I8m9ujK83nSqA46qvkDb3qqp+xOYjkoS6onRtIgDn/DiPE
b36G9v0v01kje/DFQfOLlEur2L/3+XSyDXnxyxLGf5y8o6156hZ5VIv6mnsvZ8XqPcgBgkPH8Hm0
9eDTeEi9UoExLOTJSPE2jONxmsKjkwKvYIJPEmr1I2v2rB44mqljC10k55RQ9zvboR/uk/ZGqQpL
JOChBuyKKWSGCVH4jwGrh4Zq4Kxn62KRTK2ixqMTD++9YZ6OZoqRY+B/OemLPjjGzLiXk3/noHEr
Ak4wnzEnS0KXccPTEI0vpidfjIG+BAjU+9jY72TxzCfPL3+HfblyZ1HvDC9jgs2nRe4lJxb0eKe4
sM23PstpQAdRHVrX/Ip6M+cetb4G4DorVugBuDfvB1rJlb9kS+ruHw1lSvOPJnTu6nC/qP6S2y2E
C24MVqXmATZavZ57Az5DGhHxLOJT4at6b/YOjQpyoQjxAwY4xmsD+8JtNnPkzWF5bxguNuGWTtkY
873TAcjIM4uk6hCVKUYWfJ+mwlOcbSGT0NO7LLiGVr1brfm7a1hWCnu8yNRnk2zr+yn4RAvC/dVO
H6C98oLtBVMCmHD+L7ubXx3mQORPn53cBjFgVqcUsW4o5Ylj7ZHZW7ENDO4Z1Ay4l8zj0KWX2ToF
4i4w9tnCEDQe4OyNt13pecwNQy+HMdvfVRWSANUh5i4ruCaq5eKCjY+7TA2VvRmamuk8e/q1nHfz
UGSvnm3KrSrRdttuFT+UPRzNtH8UrXGP14Y55DTdJHoreLs4CWd+rJlFhvGcfdNlv/qkXOzs3D9P
S3+wjOiJmi8EjtmdJgv0BysOZpl7fkHA16I6ARfW3McReluEAx/+n9ZykJuAsmwSeejn7hPr7E8C
eR2jMnEvTv5uliDBJFMOzSuS7lB/Fh6WxdbZFUVua5vttwjKakcSSXTXUjw2CvdtbofEM7uKJKFy
ocREb7eT01tjdJ8BfVaFsh7iTqL96MnVzqoXIjrs/Rzx9GHWc/ZNi6Ssr7t3w+8PjwgGbvlQ/FSt
hM5UZSdcNagqW5pVmrsk6f/U0014sI0ad/GRuPVXFucfri+AqwGWs8L2ZXHETSp57Yb/wd55bFmu
ZEf2X3qOWg4HHGLQk7hah1YTrIjITGit8fXcnsXi6m4O2JxzwLdYr+rlS3EvcM4xs23s1k7Ph3+d
lOYbGBao9hWxaCPunJVji31akiPocaFGJRUfcUgKCSzhmJUPaVQ9J2oigYq43zc1wV9jgi884ZMQ
5qXt8k/q1qG+JcUCrcS8mcZ3pdyHzOmm4xgTee2WV10xJF1Baz3xMt5D5l2sZch+3swmJpug6Z/N
trmJdH60GCQ7h0fZ5GKsCGb+1OLm7GGGNvua0GaICB3J56y/SjCsf5q0Btu/FG9NgBn3HVQ9Wy2N
Owlnh42pgGupnM6VGAtGRfcNbpT7wvJfRonTBi/TdfTsE6U4r128UCklkejdmV/sFJAdNvKDZ/TA
Y02pTyS4PWSZp9e+veUL85eSwTdoIQSO0XB5z3g8gwtri1u92XuhooRa42sKHU6RZvbaDnLXj6Zx
U512NEp7zXul4c1an1jJjiQIVyLPnhpFX4z2jeLvnxnu18ZsvSV2Wl/z8c2m/Ytfz2PpAq4S1asg
5ZHzgRuN+MGZves8MytlFm4Yb/Ze62y4hXwXVWg+lAtX0idDMvsPBLpVbD70DsMpe4rNe7NP/+QG
9qwwa78aOJr5/DS79rXKXj351bni5vNApZIoevKL4IoOcFza4GsqkXnj4sPVCmrnltWd7USvDC0W
Bd2jz58rF4t2qHe1g6PAJgsd0BQGQ6V8Ya3D25VzXUsHY5Mldn6OW9abviCFD5DLal2WqXFu91jH
jqSXTHLU2DE9jkuYMz7cZQYolnLWArKEjDb9yRLnIWr7FwPHS+z39fXvX/I5aa4e8vwGZjdUERT6
UtpYonGH3rkW2fUIGiUYDcc9uO4wknBv13055eSl5WPbkzXLR1A+vNFObo61xo9wT6fzeXD96Wjw
2gI1i6c2wAGxGcf0M6N/gz/XQ+plv6qGroNu4f9Iy8geca2vzOTeF6QpDY+HZG+Cn5GrFDcJEWZs
XrMdsbkW5S8ARAE3HWWwBvRA7LpM29bsbZLmh5lA3rltjOA2Kd2tpgGk0Mu2fKjvF3Ir+yFUD2nu
m8dY2eLmsuxetIeZpKd5G6HknvjjfwoaTxxk5V8CL7wmrQ0fi1++ygNoWg5WviFDFusdP99NWXzJ
pgAr8SFZqjcnJO0FwsCfLD77qQvmd4ipJetgn4Wk/nr2f4yAz1MLgtgI14QbfF6CxH/rpHsb9qGQ
P8VsYQPES2AZv/IJixxooS4e2EJSn92Nagdy/PFJlgSoXmyHniDXH06glzTZV9zobttDMPwc8A/T
ovElqZYhKGD9yv2ddPD8BZDGWeUsro0JHhdfbkeDDJMrlz3ptiMPqGDlNhiB3YqbscA5zMEdaYij
Yx+/S8LMd11jinXbeAenitW5tF9DnsS8wfJbmUQUcQFtg2UKOmz05cooicNJZLswIgFuN8+tbb45
RtxuuYPe+4QpNo5A7Uh8v4UvFxY6UMf7CEa74wKIQ3m6U6r7Ro5/q3sCNLTLokP8zfHVPOJL8Tj0
LgDv5lx3mP3tDlt5NviH3DLmvfcMD9I4clg+i4qMPE1atzKroMNZRCqm1j7kmcFvyswfazKU3wz0
TDfQpX1okKpmyPQpT5nF61JhJCro+QP263+R+WTIT+BcYBDnog9aoMn3o8cfezfwcu0WPio4XPco
jOZMDrJv8kc3cPqVPWMrsH0ihvw+XBs7gY0GSndnt+63S+DjJKZfi6d2XTXjEZE4lGL3g8FFrtOy
UhfRK5Ds86lPxg+668gc1gmQlZm35VQah15yySdS+dsIjJSJy4jphQL8Ez0sikN3DI0JZmI9rDNC
FriLhqcJ58LO6L3dnPT3wLIlPsL8PZrlH9N2LUSWyiLslaPpCeBzCXfioIBOtxD76yFsoUUka78z
MZRk+XTCYWIRs+6s5K2lvWfTJaisBVelXz75mTb7KWW2712YpoXpYprMkYNzYtCbJmExx1uJoOTW
WyEbsSY/hfZSTK8RnW7OVOOKc9JP6dI7aScfvivC3dhT+mT39cXPOTYYiBt+0RurqjWeq3SM1l2S
vfeqf43IA0dk61aYgJ9aulDunHYDwxInLtp1I3+b+ZidO1wHvsRLJ0IIKzaU1ztVZTtVW/1pJmLB
IylXdrCJSJNuulpt1UDOyoLQ0LnFw9IjYimvQr3E9c71gZON4B5P089KZACbOScc5y55ZFglnvIn
dI1gVyS1zT0G1L4f/mb7e4/nOdh6EYBQe873EWr7pvJREmcv/GPTLbMaUlDwtmHSA6ZPg+P0ZbrG
SzEWANGKQbBh9UeCI2wHBD+x1V9pGoAdWZa/7PbddsYJvFr9XfvIrMGc8142m88Zs1dmts6GnA1k
FB4AlUXB0DAICAVOhnWPC5n0zl3lHMoZLysCPjzuJdhO5nAtcvY/YrHPBkFPbJs9aJn2XQU4s/TE
1LvWY5Z7wfpBFckXhzBo12HGiFvAD3XG9zDS4N3e/R2Wk7Xj7AbLHPVDjGVHn5eJD/cnDdGDXfTM
YXmdKe/Ca5dblx70sTI5J9aU+BCPXXfOwDc9iV6M1HXYwRJz35Rfqo+g05WgXyZP3TRek92B49Uk
iPs0DwmXWD5PWPvitr8TXjuufTdFZilmrkqm2DYVMHmMsvy8YvvgVli7vKyKNlNkvdoLpFNHTevU
+WlSVkOqD2ksIoUD9GfyAPpnotnYbf2a2HOJpSxEuQ9PATJykwbrMebJEFttvUubXWxVHGuoZFWV
lW0zm2SQ5cRHEx/CvpJw6klNcKQZ6zUApadkck8ktq4DjVhozh2K70BgBA+fQYXfFnrAS6V14CbK
wlUy8i/0nIXOgzlZu8ga2tn7Y2uiETOMOeSAfd3P1AJs4RYbNdUuyIHyEFf81PIgfp8GbHkE0e66
zkF+FPUm7F00mn7n5CXTBkWRecWxrMjvU8e9lGChiuhhFMl972HooNUPdEEhwTFU4a+s4UuCEwOL
qTjXkPCoqMg4JrET1zjUA/NRNTQmDUGN1B1jROPYx2aIby+wPv5HV/nv6CoIIP9FK8zn109U/ipi
WuVzeI3/qR7mrzzDD/MfCovvStcTUrqOY5oWOso/62FQWEig+Z7vKFvZpjDpov+XwoL44qC8+Kbr
SsRXnzTIvxQW+Q/0G8/1Hf5bD3XZ+m8pLEr+v/0wpmfRQqN/hpbCyqaDJ/+XwjIUrh1HGa9rWezJ
2LX67e3p9/is3+g9r/ZSv+MLkB283+Rr1eOw1m2ooSwoN3CrvZgB3cC91hNDpmeHkSHC19NEoeeK
igFj0ZNGwsgR69nDfZZjsewjIziUNrbl2qzoLMy6c1L717mRxPo7DcCPoSvXEz+TOsU7bryZ3fhN
mwYvIZHax0HBe8FJXPnkTrkZdzi/ONUEen4K+/He1RMV/0NCo8+2E2jYsxWtk6hacWe0wApwH6ro
+KD0knLBobzZk5FDUXjjLqbOqesfKv5sgCcx31kMeqme+Kblt0pRax1GwcL2iRiD9GAva0GvBst+
YHCMGCAlg2TCws+MkAPtgkEMwmZPX/MvTgXAGYzxa2QcXRhLaULeo6XgyGVe5dUEJHSZOLq/9svN
4sSeOs6yVeyJdyri9pfTlgrHAGXKYIJgCGE4Nhb50+8rBuZeT86znqHBA6xHhuoxfu70jN3/c9pm
7jZ8JnAjwU6tZ3JSiec6H7dW0Lwxv6o6vGZ+go0YQuUS+NnG1fM9xnmIf4z8wKuRYlgCCLdefL0V
2KwHY+VGp6zvzZtBpKLgAnCZ9f7gGVxAkth9AF1R7kNp3y92hq0Nq75Z9gD3qtq4OX1dnI2JSgsB
8A2byCYXWCp5eht3KT7OrfJrLtQ5N65Yz196//H0IZfpg2w1qVtWpEHvSpbemqTen6JRbPweBN9M
I1HRHabGOmH4+vT15pX/3cH0NtbrvYw2ABKl/bno8Pfak3fqCxzjXmFRujzaj71r5/s4A4XTiBGC
S+zRTgTDdVBsO76J8hROcQL2N8JG4IwcFEDKBF7XXOdC1f/8S8MpLWTdTFk7CUb/6fUeauuN1GE1
9dhQ9aaa6J010durYI2t9T4r9WZb6B034gAZW8ZrxbRx9vEjb0qpxSCRnSqjfsnhK+BEZGsmG/Wn
YY329T4d6c06HxtNVEtfq7it+IhFPhUnH5lRM6oZ4ffCgh6wqBPdfwr05t7rFV4C6HxdWOvjRjxZ
3q60+q881saasvjT2umD3nVpt8lS6wEszSsTAiGM19L34LpbDyORjIaTgs9pIdc3BnyHxc7l7GAb
6UPQBGvsy5zeqteC84TNmWKcizvpvw3xQDTKUG+LvmcE8EuWoXxtOXR4dfGU1aQ8mWm8pD0Rfsdn
EHo2ALL8LujD8N6zwUxxPin1HSXTFxVP4uGoErjhDQHgpOSiELaJd5foW4zNUSbT15kOJ4m+1gB8
lrQYccFx9S0HIWXUtx1HX3lGfe9p9eUn4gQ0cApKBLVY8JN4sLkvdmdwOhtOBLlWpiKwpvh53xVx
mG4oEVo3PHPuzl0Qv6qgcW5lWFGHa9g0/kafcHdpWOSXxycg3KFJtYfMNVBXZccBzTcVjr4wvjRy
RGQLEAEcdzb2pAjPVd4ce9XGT54NTylCvWL0yz6X0W7OY/kD/ypHcHYNiBeSMag0Dw0JcbYrCCWY
R+8mx/ijRlNPo7s80kw+I9lS4vGZG82nrF+CCnM0ll2+b/b11FQUgmH5wsozxQ9JaD+mNqfVKd25
PaA10lZ30YjLqbeOVrnc8/9PG1cfqK2ANLPf+h8lxnd6r7oPL6x+xxNOqpAQ98NY5OMqrHBm0poc
9P5344T9IQMKVn5DtrHuiDJe/Cx4nXKMs8t4yEmF+SULl6vcs/KdoxQcP7JmnUAKZvQUHDvFijlN
f3n69z+KfErPlE5F7C4X9cWjlWn2jlNmkNGm+QU23stS0qxclOMB6MBXCKTi7pKY/kubIp71hftM
+dlzSk4Z5QTOgDddlb/c93zHuJI+YuaHCBmOpyw2bkHbDXutOuEgcp4Ktv5wgt8AF5Cn8oLUlRvP
RTw7ay+cgL4W8X5SaBw1wQmBZ5GRW39AJ+MXEuM+SPbCyD5HTeSP8+KoYnLvQ3wtkqLH/Ghwd7bK
mcIWgPeZi1/XQHc3rOustnNAy5NvJvQHwd1ZKgrc53VVQwZwx7NJto2bp7oPVAGUm5D3QqHvZEPI
NwdPU1I1lJ8JFAJowppf3hBEXpRM9lZWvHF+htE12kSL1NoWgAT5/q/mmVIi14foNPb2k0mHBD5I
+yKK01DH6bmMo+qAufdQhV4HPh6C9TA0N2eCN9mKCCgyq4idw5UJAhJlXAv4jU7U21yXAUYKmIak
PZF8zWrjeskhzIV5knbzYdoq3+V1SoFW5ETr1pifUo8jDqvkETmIF4SKTo3nwROq7fdFiF9pb7BA
9/vSrX9lUfDLSLBq+CKiOcrYd/YExN+suWIX9HUs3nwubqkSu8RDIrWAqt5NETKwBRDBGzDdJnl/
DGy+7XVOrs5upmAdIz5SnAz1rZ5OYJc/erdGywU4JpNs34z0tOD9fYkDaJbqxU9h98esW6sEAjzv
vR+M0y98B0F42TRKhaZ9Uqm26LeVubbgQu5LP9wVtY2s1JXswtSdHUoV3wxQuuesj+BtB2X9uvRu
vm1slhe3S96rnPrtDMeL8sxvd2rw/LWvhEgIug27xtOKdzzmGNXcIzLTuy/vXK+J105Vii1WxVfI
VVT/xB235hHeWl/33+nMgp4pGxMAofjJQfnKP4YycU64OFtC/AbzVRBvrcKQNyWJWvJpuuRJ+Ab6
HELnckFD3EUFh2j6sLbLJCGfkrXdDc3OIDrGh4BSoXQ6GZ3c44JcTqgTlL1JgVOiIDozIPfPMKxH
rndyKtHJW7iClUODn0gcPRw202aYk/0pZcjR5qFt6BES4e0HPqDsW1hnCVIwLXWjN37wRvY9xbZP
yMVcIPx6uEcmywTIBFXJIGPV+emH5A6zTltGj6VtgaqMwc3rQ17bIvlTTUuzkpr3utgmS6t6+ud/
6ADJImkDymyIZtG+OLVus+4pGUEg3jtkrfdhjaFICbZsv2c84zrL77SiSSWnERCiQU2SEPiaTHDf
cDmrbjhPuH5gLTZFfXW6YWeVoX2DF0ChOE1azThLTQUMDW85+bOgrrGF80I1SbDvM9jxCShtx1xg
DCwVTFtgedTSmI8dTRs1xc7O7ALrHultM+ZPaPrE11I0x8g2oatkOzuTtDgt17y8zX37q+CCt4ty
dXa7kFGonfV2EALzaDai5iYh0bT9uoR4l6m3KLKxM9u4Gvuz7Mer4NeOYuC/pH5AS3TSVveFRrc6
8WPb8DX2FVZx0TIQqvRCEwecY8rbh4lVe+6KJ88jCGFYR2NqnzAFY9VfTUX9m4ftJzM6qZ1cWBvs
tsRqMr5A5qYrY+djjtuWA7PYyZBUHFgHzB7NOneNQ1XZB1zrBL0juaPv+Aul9pzPk7cusvDSvmK6
nrBB8idSqoaiC+xwdzGJm21WtOGeiM7vtM/qI6ALgEALWUTX2zsc42HiLI/ZKI7BwAhMY2Dg2j8c
BG7uEmb7WiNLtYHMKh38R7xawgYGZeP4X63JFTNoAXHhEThBcTqCtQIjk1LSiMZKNo+r653Xew9D
i8Lt1doGjIwBc5rst3MrZqfZ4PHyhteEAkOA0PzgLXOIM3wajniWXn8IEx5PCbb9n8p7Jde47bzx
JSu9R4x218IxUfogUeJYygYac8CXD3exK827bCI4p7BEwRKr9lXUceFjKGLpBV/n/qCRWHdptHx5
TUMoRMY7j4B7lno7Y7F49ETLY2t73bqObYLLarmPkb65orBvAGa+WLAStJ52pA2UA5yEqBo62dXn
yrtG9hCA8IdvlAGNjJW0whTlujTpdGHXoibKyJ1DGk57sn009ig098YEw9wrRPKkGcr16OCnHXkf
xi3kLAe34F1SV/m1VNBksd7elVZrIIGMO2+epmdXvSf1ckEMmG9dH+RXcm+EjMubqJeaJ6EAwdo8
u9gLYOLUzTaL2oNwh1fqRuUGYnRwTO0cENRcPsh+N4hYrdEvkA2QG/lwmGdjRtfF78Vi5zfFbWzE
CQwjd3mM6qc2hJeD3DRgqXHfIW+2b1ki0oPlVMMa8DnS1ZuR/2FrcTYYHfN1OZbWA52E+VAFt0E4
uAYahv4w4ZDXTQ5UA8acee7EtnU681IaW8LP6bkm37GuMqLVpCPzExMYULb6M3QV/HjL8UgFm0c8
88NpdocfioH67VwkFr99/rOH6M3vSoK0Us0Xl6Hewd20tiLqWBMl7TMAoO3Uh+WFprdg3TsJhuKE
Vnilk7JiHl575dB2lGIx6w3zqRKDuDD18ix1cX4njuxO2L8vThXWO2ceHoMx+Uwz0G3Ewc5+NxZH
GQw/cg6G80CZBFotD2/e0gtJjCPVluneU9HBHdgOG6LYFFaQFo5676np++kMzgasuwpD7stjeLZi
qj4CvsqjReq3o6dg0zTZ88JExvuHSimv/J109rx38Hnf2ncRLdM1Y/LYyBZRd2q9+aSMcBc6Zgwx
uYmOrd1TppiH154R0tLxM0upeL1kcU2jiOi+LdlAiO4y3KTcIPbek2nl5bWyuoRoiPln0UtlALHg
TpC8WGNQvfkdmt0Qv8XzFF2w2SVkTnGE2mylnJrJSAWBWMfYiCZ/MA5Rr26tQAeOyc6tqQAmG0q2
XP/9ZsVVka+k8O4jKA5x35r8cd0RixmvdqWuZerbh1aIZypss0OzUcQKAssVV4sxtNPKoeHJ56SZ
klOjO+/47JTyl6dLk/JqI5o845odqLVfs9aZPg1XeQPBjEinS0wXbFXpD+lq8abHTsY8H+cFbTfP
zZPIoq0RhvF+DJ39khlY8pfsIRon5NIxoXEhmoZtWeLvE4woutIT6i3nbwuL2AQHYFOGMbKsm3uA
y03Cgq215TeFPIUV5xiyIGfmbmrDoY23NVVUewjI9xaU6ztzFg6dDHhj7DDAeZPHZw+L8KZK52wt
4Up2Wc/3DzNMZYT2IfntFiOcIdr1XHsm+eIEF97oEgSXn64jEGFJwoHMsfAJDljjIhYP1zafgxJU
sTdkn3YEroDuBQwR5IxNilcGbsOpPHopf0Nko7eGlNkiYsd4Cz3z0dNibifsPyMvIBpS8yehiu+k
yC8qlO/B33/tgLrkmtEDOAh4sDnwsqLJXloPe9/8Ovrq3agCfDA1ephMAMunUXRoYPqtXXeit6ks
D4vZyw2QXvptw/Kzizy41kDADEavDDQbgcblJLMA15uqrgWhUby1/Ln0xCSgRBev2cIJwNBxQsyo
F3shAiwTR63GZHrrLHvtdmiagZFVUK3Smn8uDaF94vKTo5Ir+UfS7QXETa0Ak2EVaN1nt3Jho6Xo
O0Og14Om2YeGTnoQBQslzVlCdDHmW36MwHZgqR8zl3XI0P8odDDNcDuEE6VAHvdEz4b5TPZ76xjy
KcsEeU6fZpTJYPP1xnITFnm27tIIn7PWQBILHPGcwNcfu/5OVk5KlG5cLy5jmtdxGJFle60cKBI5
v2ODKSlLmbCriaNZT/NuatM/f39xeEfR3RISXH0ZfTu2orRCQiOb31pfu9mdcSAnzw8BMpaod8Hf
i+bs0Wvsx4oSN6eaNCLO29W1YNgAJeYP23a2wk/moocpwMvYeUN9Qi/QMOOefhzHP6ZS/bE53G2q
EBCGDJJinY11vl78eo8B3jqY5RLvG9Peh3m/cXorgP4H39nJ1JZLhrpNrnlfKUlrQ9IcQKty24ns
gOPUabSGGZhP8J0v+Q/dePEeF/vGLXy9J/KhBY2BBBtT7FMJrhS9zwe24tiyK7NiWE3pyEd6NN49
NdvcMTpUwrp4HyghKqXJOcTQD3ncDlCja7+/NyaOKKPR3Js+TrAX5zanWoSKZ3XPLvtY98j3CPuj
KTGACT70Vec/LnH4nDGITLsRvxYRpE+WR/9JmQ6f/SZLYLfh2gRi2VsgIFQeBUcnAPo1U9xLEEGc
RLfcFp5uQ2qlx7avUu5M6iEvq/3iFemtofAG+EqhCmwW0Vxuc7jfHMCQzybjDZDbhZrV/sIDjfgX
W7DQZxiHBaJIgq1r6YaN4cygKddxgtMh8Twc4AO/Ex7uKEKd/rG+zRafRKsWB/BowaZo7qld8uXc
gadIQNhQjrSq3OzWD2hMVvrjmio8VQvBubQv4Ivnr3VjjBtMIuSmHx0eIAQ3SVmmTfjFdmqtCvSy
O6cgCjeA0OMDCNx2+SYXwYUWbCCqV33urfHNDKnsgfB6Mevx03M59nX4ZFq+bvQxkvazRIUNqLPr
A59PyL30lKUTjcGJUo9F7GCjB0xCINe9CDooNmbsyONc2lA/qhDEbHr2fQ8XUrj2ubrLmIOc6rEc
pFGPgId3a2twq3cCFxyIPp2I1j6Fs3USNDa2VZA84Km7tnbbnkN8BdAVm9cxG+i7yPmlz9WD7y0u
AShX3ULgLESrSuQ16naOGe1c4YzdXmJ6B6Q69QeHoaWt82hVmxFe4qbfLpAu9RYGfUD5H5FUI0+j
5uyriNcz+wdtFnJTmH215r3BN695aJLM+BAw0aXXPWWRvFVNU6+zvD0aNCWv7Eoua+ErfrpjchP+
0uwzfDuHXozHwgSI2OUqOwJvep4YMJ5cLodnmCCvRHQfcqeAUiU8+N5mR/7fk98YL+jsGB2SYhxe
OTBNnMIs/D80sAg3yHazOcdULFDkp2KdIy7NNaBS51Dk5WWia6mXPB4SMW+kw6MDoFO7WjL4T/Wr
E9U/MnAZnAVB/2l4CJJ2uPd8axPLqmS1hP6cGD5NpCRLmDqdFX0TX5zVoq0rpu+xN3gBOXiSmUqb
9RjVNlB/Kn05L27/R838/1QzhQTsAt/tv1Azb8St/rOG+a9/+N81TO8fJMRACJqOtBQhLZTKf9cw
nX94vmeTDrOIg0lL8C/8l4Zp/kMK0+Ra4rqeJzzl/4eGCbbOd20hoeCZwlSOVP8dDZN/FImyzGbY
Todf//t/ueDqbEnYzJcE0giLaare/ylhDmYYAQqn3LURmA4EK0eVGnQkqfre0+3zJHwOnOeP/jAa
6wqqw+wj0dAJMqzcpbEO1GjdFqdUKxGZD0ZK6QXbO/Oz/dp0mHwXfZyNsm8jgO/slLvGNWlTwwxD
H/uIn0CQnZ8GlyGUMtpwKE/dbGERHn66wdKNBSQmcTtuY7rEyEeSUk0ZM+zPwWi/mE6CLYlYomTt
Xe6WD2BJeP4GIW+7+rttrrbVmRsUjKAiE+ZM8wwlAS85LOiLS4NUED4QdZU7W0e8m1E9Q4V6dHT4
e9Ix8Jw8eKaD4Tw/BSbBO4cWY9SJAE1oYazqYmqAFaCrxkk+TR0175T/Z2jrj1iH0GcZHjhnVZvW
I4ujdFTdgqtusjvTdICtt9phrxjXhY63x+TcY3jMu2qZ7/+imdqwox61C7PVOLK68JrBFKRbWdFY
yhY9TTlHQnG2jnKToPXeII3YOnTvCqZRmxx+qQP5Gceqou/200hgBbk3jAZxGDO4p/j3zKJxgByx
7kxTuhwrjYWpAvGR9IIuHU0DgAqQtsyEE5wAXwMDKsgBjUYIRBomIDVWwCHnASmVVyDEAQ/yQO5a
SN8aRlBDJRg0nqCGU+BrYIELuaAOnd9hm79jMRIt9SS9RhywVJOdSFe+hh+AxIJwTm4nzYHbjxAS
CBJPFDNlNZWPns9oyAEUnsIIVyGcNGBBoxYq+YKzhYFfQxg8aAxWUF+kZOj3Etr/GDAzFRXYyxRC
CCwHSzj+edZ4hwDOQwrvYdDgBwsCRKlREMNMJ0QtKCq04ERkGhgRybdSApCwIEn0GikxKue54DQd
xsAmao2doALhgTZb7469mlwzaIoJRgXXC2AVwP00vCKYuvbo9Q5Ai669qkVyAGt9d0Ni8UDWI9g5
GoQxQMQINB/j718WwSgK3D6lhWk1TISbsgH5tKyCR4/Zjt0D3IY5WO+e7piGw5E3X0F2lJwwaPpa
DRrWgWv2gnIf7wvUIoCH3HgcHz5VvvIIRsKc+po0+oOjNv2iIziQCi5I9BcQoikfNsgQUxkI6+ol
0zARobEiE3wRA86IA2+k0OCRbDQz5jpJgex8VrBJJMQBztCcyTHQr+hEuFgJNnl/sPGUVcW99CcU
ptz5nMV8au2A+sX6fcbqvnLckj6YDrm2FXz4PaLnHrUAyoYe4s2IJuovWuUvZEXvR0QV4D9pBEs3
/3gayQIatoDQgo5X3Rka2lJqfAvK9jP2uFVn238a3OE6XZc03jnyqydzkN9G4iugC3zfrWRkzqnw
PvAZr5C75UdjtmAv8vxE7oQddzDf7IF2B1nWzzH1TVsACnTzOW11s4wjPQkhmzG+RHMpj24NpUgD
bGKNsulh2hShLmqEchNBu8GNiUXZfR98JanGGxBm+vxGgwEh8paqGC/L3kuNzxnsAMdw3hHQhavh
8tHdivJeoDfaGr5TMb1oGA9XieLaYkTxlcvBmvkBqhuUQ5foXbVwLzfwsxonI5DeB+Xfwub7wkP0
9yC7ox2Ezi5hm1mLKXnxFlCaAzAovhgxLspOrOFa7DD3UoNU0jlYk71109mgQc6p6SR0qGHJYHNV
sXGNLZDNVDyEAM2kcSqClhcIp/djl7dAIT14AzqYZRotAbae2XeKkfZCMKOZCaRuid8Xo/+pKAbg
xbCdSz/a9wEeWIKOpuge2gmYuHUBIzAelfPAiQUjSg03lIvvGnoANngoSXeQ2xLG5P4+4qezi+3o
yZQ9E5SrDp7pgd6i5ayHhTkHoBdBfIMCm9vToEY6TCAU4NRbmUX9UkxQihNEJ0LNfwLH/q2a55he
eYW6VvgONuRPhzUdRDwnUd9P87Oas4fFoMSqiigldUMSgYrd1Kqrez/ANFP1NjIg35dY9B4NdAgA
RJGqIzPK+NAGR2m3Nre5bdV03dEzmx72CdtN5panUn86pzB/bypyMGBEj3NdR4eE6MZEWQHpKla/
QfKxAMLnOfpzNEuKdc3gYhlQsOd2JOrUBj3ubHg0S0RKJN56g/oCfehuhCcWfDDRs6LRzzICYClj
rYs7gXCG0CBlZz42arzUQ0puj1w3n2sQtxj+HiueLlzk/CeKD9hd0/jcsHVyBl5JsrDUm6RbOCtf
ahnvwd/n295kasC+EdF80CnYshwX1cij3oH3ehcu8NdxyevIItWkeIZBeVkP6Fo3paztnJJcDmrC
5LU9Tut2EntPwKIIy4YvRhDu4e2HPFTRnJIWqBgBHaLGs3FzA8h9iz8fi4JX50TZCJl5XL8TNpIq
oJDbyAdeH3FwH2iSA090eRkhtaiB5akGfF4FBk2b7OT2jK8pjd1426ctPT7leO5H5N6K1ru2HG8D
jlzMsWZNFTld9UpkF14JoCp5PJgznVFkJ8qbMcXjttVZOyPmpShIca4k5SH7xC+PJHKYbBZCZwOx
jiS3xNaxh5gfC6oSnikiakAx79CosbtKGJ+8Pc9ysr4ivlnrSkQPTgqYg1i1w0/Q3HUjzU1tRsdI
L30C+4k46hCGzzltM8fTcyyvbYZRIzN+TeYmoZTjWHXgvXno1xvhqAP9DfDZmmldlcPGqOpgx0Un
Ivz+GJXzT5N5D3JR3xbsDDpsiyfCapl+iHz2xnAIyoiytUjcRpPZgFJjNlvgcQX2Tgj5N0/woo6G
ll0zljyYGLPUgMDD15rPoPjB8sN4YQ841pZiU5MSWjU9mZHeTvYekZRT3qincIAUCA+JlsnkV5ew
ck4eypE/leEWTuipKmb2sIUmw5ooMMBDWGVNhWEMPz0yzL+xdyZJkiNpdr5KC/dIAlAohpYmFwbY
4ObzFO4eG4i7hwcGxTwDOy54iG4eg0dg1734aVYVOytJSnXuW6QkSyIiIzLczUzx6/vf+14S7IUo
5ycgMDTAZMVr65aYgkT8sXlTcJ3435wK9QKcwEDQAJzgBBjpaHj2tcPQvJtZRtkWvzWNu7uU5SOj
Kfzkwa1w8UDz7IPxqhtwz5m5ePUm3z+XTeldj2N1D5idVYFh3gfzCTyp3Pm1zUvsqUfDIBfgDglK
Uc/Sdsgy6ypfaCZP1/lEU3S6S62GcoS+vgogwxWLNz8DZr8JxtKP1n7yzmRF5qMtuwfWlk00rpCl
BvlE7d14NSgEggQ3JvkVS6MY8je+l9wFPGuAXhobGKw5yHvlHjygcYJaKsdrFqonymtj/NnAXyc5
CIgozpzXNYdP3SU4HOYWVHzJP6BXJ1cLdQ3n7M6yy/nsa72iG3Ft5Et3GGUN+dEwr2vlYxpUTUmm
AR0UV90dFuyMYap9cmtLQEZLAVFhIBtX76Yok7uy4Eh3CEuRQcca3vZLNCZ5QSKhxrTzvcm/m+0g
wwZrdbAFCI2G/bHW8sOJeYIDnC4Pc4odif3oXjjW90WqB4ij2l4yPncuLeYbmi8QbmJaUH1iSQIB
LIyKguDdB+mZb/aNq9TnPAzfDCLR7PC/rw6xMhBhtzMBU1xutBGvVSVCz+wv7Z6Ch9XmDW9NGBKr
kZAd8dp6aPeYK+LD2m/j8+IAK9vqlfQb3L3ApEQOKtpeVRu7lCp4thabj7hFoVPcxv3BBnxUiiLD
1OWGXEt2sze19EZqMGv9K9oJ1x1FedS9JcjH43QsAo++9z6nrUV2LJkqWqYnf6HsKHmwJvPSY5QA
2oHi5XeX2gqAPJwj52J82NlD4hwG62eDNQsdPv5eZimGzIac0RJ8sum+BOABHW18g/FBaxjY4dYc
rf2s3A9OykdMs6B9W65vsKPt9bGgLwaLwH1gnHuBwlTEaGWVFjZdrMSap8HysUgIVU/TRRnH8pKS
EQz3mXNG3rW4iZAPKonXbNg0cguy1ZpgHZJ4OS2ruA2IzpUmB8C0DviInOm8zf4a1gZPd/uYzQ3P
5Fb5p1Y15KOr/BiY7MWWnKix1fTnQU4/vAYTKW6bgzn35TEj1bCbMFItwJTCsrIFmMZHGCuYPXqE
ULYTbUaCu2AhX8t4O3qz+ta6YDzKrgzhPnsY0fN9xoeCFGO840mHTjbcqZqiu40Jo3RrQg0Gyp/b
0KYLjUsZgXWaLf+djsfc5QWzTV4S5WI12pS+Rtnde1bDnOqruyLVoL7OuTUr+4UU8xa2LWc8DBug
yz2BJtqs9l1PQULg/ZquxZtGQwzFQbNVE40DRIWsx/NEYkukO2c3SfIYMCvClKF+Zyc4MA1fV7Gn
1o+iqJ9bG78yrrjL0cbKSbskr0LZvxvTAhlCmdg1l7cCuN3Bc9Sr67Sk7/vk3czGo2l0OOB6igmh
O3VDM51sad4QoDrVXfeEm/Aq8WdynWtyPUpDF1tWpP0SJkXPfxMlBmsFemBtbjF+PUH3CLi5ttWJ
yjtukM6xF9Wtjc967/pFfdTGYk6IkI8Gsww0Vpbwaj5MbkdjJQi6mham43+oaP9OFQ0zP2UNf1dF
+9O/zNm//jPXhW5b/2817a9/yJ/VNNv6hYCeQFGTLkZQ4SBn/UVNC37xrL/a+i1Usd9oaUI6gq4H
QgGQiz1+6a95APMXYgCkrk0HXU5LdH9ES0N+I4/wOzEtIA/guI6P1iyE8zsxrS8mMeEEdGGSU4i2
qYt57s/CN5y9ohyT5sPgibB7wj7Z+5ajFK0zqL8hWy7RHX6sYoD2m5bXtdeBW+eJdZ58BJ2kVcdx
U8hoY7VvLMUa0Kv9XTGUX9SO0giFvU3CuOn84dCfKowVdKLnLWY7ip6xaoWlVeGYW11Ce8kubRoT
yMw44F8kvcMGQhJ7ss0dWf9rIcvrTKyX62o/p4sYeDj3ZTRyGfa79Im02QduQMYAM+5PmdXTGzD4
oWytawqS/X06A9ZYqpgAMvn8Je9/lN79ZLgl6Vj2eQid8Cen8lK6WI5XPr+cNHbkTsI+DT0aTvpA
k1YIHPylEh2aggHVgpGg8tfpoprag8iIDIiF4oKxMg4LHIP9nLM0QaS95EpyoXrlkZiOX7c5Xc8O
Zw7f++CyqhY6XuPtMc/rq6TK34BZk96KZRlZFcbRcqWBHLCqG9yUCfT1LC7tM46xPJoAdKd+m1Lm
jh218C8cyfc9T9h/a80R78+D6LfyRAXU0ziZH4b0Z2psuAnGmok9E062veC9UT1Rp9W+WIyApplk
ZieZLcxO8EzKYPtiiKow77CwYil/KTua7zt/5uqpPfyxvEXkf/fqyedRQGuzBw4d9Y5Y33kYSEmV
23CUs/cDNSIIPV9O0YLlb0IG3S/1cu5aCfeDXBng0+Tke9blQkSM/zgxiF7Tc4NixYMtWEHagOzd
pcPU18Unsnakgwf/Yc1Iyc66axwiaoRHQF5i1HpymruVC1yti2uTOaODYGn3vYkXeYDTe/SqHiyi
5MJZpOMFqhx+q0kDqJZFW0cMPPXTNkXObEYm8XFSYHXAHpi9x+zKm0HXBxqIp0tS54ekgLJAWOXB
wpiwU9wqr7qUu70Soo1mGZOXs8rbpWV7BeiMc+PQGLEDgNcBoFyx2PcaQEuAQsOxoGNpCtr7dCy/
3Da9K7LhWHAbhb4esM8vCWmMa/mY1kjSJk+TyJbDN8nLQj0kb76+AvGzNhiG4LpcGgxCiMmHzovf
gDSS0iNxi6PY+t75Rsyb1H8r5wDYa7O+ocerM4ClE2K7xU1744AIpvOcvJYOgp6yi+tGOfOOvlzk
kvcElBhDIy15E3V5NrV5Bh4LnAc06blxCfQwuOO1ou1Yt+0V1O5xjwoilyK+QjfyKar5Yt3Rl/ga
xUT7VqP7+1wCphB0sI7obj/qOwn0D3iWV01R1w2AiPxU7hUkHHU7IFjo11j3Bc6zv0t1g6At1i+u
lt/jDtw0Hk+APwo7iopf0tw2uER6d5NuJNx0NyFx07dt+okYap4yAOSRoKILes50aY9naWPfmoWJ
GXHt3sm3UpzNKNOoyQWXatz0RCRDd3oKclKqMReG2TEil7r3XZNypjFw0IKxTYfApc9qoykxxNAb
ZVUgIXTzzctp37O4y6BWUHRsUYxqbmzjU4/xqa9wqmWTK/Yd9BIjpcW4cyKxUhbhaiZmvSa0Pauz
JwvmNA4BPls4ZFfGUWNhTBin7mvy8295KeVxMdXPOtXdzV7L8LGx+jQxCPbTz7Hl/4F7XYJBeZZI
VbstyD9zNSPyjd0LJTomSh7ZA1lCXzMcasjNGJZGV0auxaUj45gqV5ulQyOsCGmrqJln+yo2Ih+E
Hi1+35OSRE7v05Gzwbo3HZyvRX22muSWqpOHyWL5ODhDe8w10qbFsOEF2dlNHHnG1Oeee6KWhNBH
ht6B3qBff67TvyAHbzlyWLx5bnODlP6xjaZ/ntDSVJty7cjyH1sqUJ3l/H3N7hye64CXrfPAame/
EazetSOE4BxuEpXq8Iw80A9TcS0mz9rbtGQQifPMo9d1PFFo6J1GxT2S1Y+TrJ9mhWF0s7L1ZmAw
d0rHJr1Fc0FuzdEw9UZkDtP9nPrH2ZQk6uispNlD7lMKeIKqYDnflmVYbg7ILyyuHdafuWFHXfEt
oWsOS3tmiwNN6laEsDBGsiZZ64GtcrEe7lNuNezJ3qspZosh84fZ0DfXRRDFjyXUtewHCAtxLXW3
wECgNMiwhVgWgqVjXTnpQ1DSsZPYrNnbCU3G8LILDwDPgevxfhreczdhC7YNKBccBVhephRgQdHh
Q/Y2Gu1TXMWakuJysfPq5JJdVBAtDYvntk7u3J7oeVtaDjRn/2KmUXvXWCNnFRGmMOto8w7a3uSJ
TUp2SJrTQBSBwFx8MY3WfdKZE7z9Jo5YFNEljO8qLzqcgmb+xoHn8w5fwa0FBGEEg0ez4GDWkR2X
Zg2kDEbmfEtJ48gSilO/XGVV8uDUaNeFzfszWRfoS9ysL3LJaqnEfWYBXU1n431cJIaq3qcuubyu
bFjzht/Ee9W8Qdi6KCf8bZx396owvmGGVsAt2DD5hryGkl/eePnEG77MMeBihppN/BWe+Y6+mB0U
El88wGjjFC9tmzZJ/Gn2mqMFmGHtrNgkWf/FwwahjNbfxpWXa5palzP7SgXQ6UrM83XKRHEuPry0
p9Z0PbZuSrxszI6EJt66CVICGhqwccLoUxFfBa3DIid25N4CdJMAWR5YBGn0YI+C9LPybXXXL87V
FuMZCYjAhiluhOPIdghmAsfCIkARkJ32MMhXYgXojyAILQjgnKMrvXReoU0+TZMQE8j+DWvPeFw6
RASRSc5Qd3pnZEpClbFMiUczDWel2QMyu4FAd1HJmWGiKAAv6RuuMxKq26bnljiIMRCNsQIc3Ckx
hGLcfEiZiJGriYvdG51HPi8VnDjAs/TTSFDyu6Av2DzCMIT8xlsCGBkVQVRh0KOK/4PqAtYtvQfE
ufbOXuM7NGkQJcX0LiYOJStQ/q4aLssyRxquGi8aCUZ2OZmqoXdJIU3tFlYbHduz6RqXZkC9whZT
KRIMw2FdgK24W5UffHJr7lRjGMV5M/Vg1wPDubOV+BK6JFrAWauJmTrtyqxgcvVGcb+jXEVdNBMV
AyhSx0y2oBVPeW356Kgxo1N61yKXhEWeDSyL8pfRWTC4Ze6uo1U2TRHdEmmKo8MxFDpZSb0ntvrc
Tl+pEqC0SKY3ccD6lBIa8rmxijKbbGdrJp85eC14rJS0zPJu5PvOEpZnrJ06zWPJSwE8wHwaClpu
22HGiiQsQvz6+Iz7B6OcbT2hxyFgxCbN/GNvV18WgQr4n4nDkEigJTMxZ24bo7xTnIYyH/Y8YT8l
2VYUufFOmLfNTHBOGPX94NOY40j1KAWd01LV+03kH/40fSzLvA/s9gS4L3Q+MeHxfXI5Vrza/eZA
graD5sYAeFio/srvyktvXh/muqspQldQEuWtsK4HRjIce/yNY+EfIKpVmFoybIcWhP+U5J2lXuIp
QMwnDcNTyjxkIvmwZ76yiWSi3TwMmIzmZQJnFlsXMsMCMLP3C+0Ci6OkTYW1zajLVXzexhcEcR+l
Ll6pi1c4VDoLpytZ+svcoqKlJsiGAekum9crp2E5iZ4N2nJDxVt1xYs72VwQXN3LsF33MW/mdrSI
IwYDanXbUpvBgT4nctwbLD5N9vlh7nXBpcP7MzLciJeUG4gxsA1EVaaHywg3XUnT6XKaVNfUCPpq
jJniGkBtOemyHmDmUBObot6mhcUndeFNkqr3sQ+A/REk9Ru+4nLBo2VSk1PowpzS7B/zruYx3xCD
LKC2t/oqMay6aEdX7uR077B+sw/UqDNl+NzGlvawtstpEeNyVMPKMsm/BZFNaWq8ajDsrtYlP0LX
/XS6+EfQALSZThF1dAKNuhxoZEV7SKmNubaa+xx98+joKqHx1IsT5k/G5mzPKtLabynfAFiGYRGs
xrkqhs9k5CSle02o8akxmA3avsIQzG0fcbM9zSZxqtZkfIoXIoIl3Mg9bplHF52Lo24Ki46ltjTK
g2lxXq16jWIM+JBXupQcj1IlqeuVWo4cnCRjuHEh3SPbpbeduDEzmDBmgnaKWeYZsdyktYnqH3Es
dJFTQaOTL3S1U/4kddVToUufvD54ELRAdTWXZnhiHkge+U25zbvl1K+etk1jqWaWLWpWiBblwB6F
L9ZssqOpFfQ7072lUmwNE8KHh8X+MoEsh+Tf3F2ZDtcpHUos6eEobVSSk/QjUMVSicGQpybl5CrE
k8rdhtG5lUvJAgXQuk/w3J756GDn2gf61ywPpI/J1UzyM65P7REAl2M+9B92U0ZVxSjS2xRDdol5
z5acDsTK+/ISikgq4kKiKUTk5S0cjOlsrfruFmheT0AkUZAFHOPkW4mah7takBOCFToHB7f2rb0v
u+mAbdCn/VeXnLnDGw3OoUGHyZHv57utWNp3Y7JGPtkcozC+AoOVX5J0T7TNfRRpZ4Xs0b775OA2
qL2wOli3GfRC4SunA4Ynh9+8Ll0qTyzxs6NKXXj+cY2NJHe4Y9CRlbOKcRGwMeDkp1Vxos4wi5no
Sx1hUNjrc2qRnD5+sbCC70qFquHie46H1jvnMTowBU8h6AA+O/l24dO4DXlFEumyS9bsZMaJIuDp
LbEFGlxlz6iBsEK46nsTd96lY6NXB7TTFvFz2hDp7nqj3/+HKvhHVMG/Twr503/7X//zx/b/AoTI
4P8AQmzzF2Q7IhVIgr/C1NH2/iIH0gnrA/swHQe9mLfSbxDsNsWvvvC50WOrlCSpfisI+tJyGPSF
LdEZ8d3913/6XP4x+arv/mya63/3438AD3ZXQ5Pp/8t/soT5ewS7bQZW4AQ4/DwI7Kz8/9ZdR1Fa
SlR1cbkqcDdkoQBQiFy8nSS6Fb4LNwVPM3bBhPLESzCVUlcBZkeN4gKKpX9o8vWmYlk3dFtLtdZj
2+YfY55DKLewXtlTDIfqhS6fvS3SLNwybqg8ZoBMAPo49Irn7jKYD55xTdb71rTL70k/U12/mQ8B
D/WSh3sCBFTwsAc7cfB5+GdsH3ZWx8Vp/pmwSgJ7cFr1sMDQYLTlR2a29X4w0uckRidpB7wb2HML
AAD7zbjdFrb8LqOIYiRZVDPsE4aUXk8rm55bKgaYSU8ypp5pOoabWk85lXhM9NQT6/lHMAjR55jt
uFUcGz0jsVFhWmJsKvT8ZOlJSumZCmgWAhZjFk1wzFvF/JA1XLD1JGb+OpPN7e3Ybi6Bl/wGS0fM
gKdeu667SzYouVy9OcWVz+PC7VgiKEy62K9LizXqyEgIMZ/GcD0ljikbSKZGpefHhnw302TmDscg
4QJG7FZdFEt1l/46e+opFOfIDpjTp6PnU+TTr8Vw7yjO8kGhr/vWGp09q/UQWkx+2PScGzPwmnry
ZWRGQ9XTsOfrKsNsQrqpUZOE5tCNfX2kuJF6RT1Rl4MemX3ORFCGePeEnr3dX6dwPY+vDOaFntCr
SdCxW7I6p4euCM0RDHEaWw5oxIZLh57z7TVy9dw/83WcK9N9pKrYZXDSVoVWcGsA2bXwe/awtFi8
A8rzveW50bcLyrzDRt83vIBQZcAVxOIqwtIH94S+nZg4q1nec2PBC/2O6oPnRt9mZq41vr7fbPqm
0ySf5GicS9JfO66iHMFD3UTlr/cjMiLobNZVH9sioheamYl1DX2JxwZHGx1p3LSoqb+q9d2rNH52
+i4m1eDgNQPiwnyVFOgDS04e2vMNnPGgYctSks2jhHyd67caAnun730xF0Cfi2BnqARH90y+pvwC
ihJ6dGrtBorP8YWybJOtTctX0u5WExhpOpR0UA72umdNRk3pHuQWW8EYFA3YiTc7tr+V7exFvn2u
rdY4dDoGjmWSjLgA1SvK/LTNZhP1Hh6pwjbu/Q2Wdw3TAUGuOHjNejcGxC9Eivmz5js5yd4Plf/s
N4BFm7quD5jddlu1ZJdxVvNNCpL8lIxpc8eWYsY+kN7bQIJ3WOkOHcbNtZPfN58WdZulH+QV+eBB
FznGfMywwAOWkDbJabLD4SA30HDJCYfks2UE+c2cj1hAMnBwneJFNwsS4/ZWOVAig0e2rwadKwVR
lAa48yhRH13Be5mlOLWj+SUfESZBmH6hC3szGvGtw16JcPXpop3uKBxM8Rv4NgoV8OcVbdOErVju
k82haDBu6FQUZn219bczZdS31tpQWtlTm2L5QBxX6LwutakqGKOGfmwkn3ILSbdHtoRmsdkzJT18
0onit4eYRBWEAQN91L5UGf7krn6k7EEXJEM0a5yckSZ2ODGdS7dgaIKIiG1X2diXTHrm2OxOQPeO
Nb2FXbvdqlwBFK2rkLjcLfillI1Me90BSAqlBJcfqNnhnH8o2x4zLBlCADnDTTziC03m8hBb9Rc3
2GwXFEAIMUaUu6lvqOCoet2J6PMWEDaYu5xwbAcLwOOrxmcwngWaddUO9d5c2453D6CMtKNC1aLI
xjSUc8QCDoGqAAS4jQnb1JjjsHIPErPpynNlR3QNyBxRwrxPoTP0KWxBHN28SYj9zZLXMpkfnGG+
EA2QwgGZdAeaKKwSplNDopkWRv7pOcv9ljJEFZJGi1Y+2Ci6sd0QYqKmgxET4LVXaU5EgFP4GXcz
7+IhfnBE8TGY6t5oUFKKdDj1HmdS2nHoNlO1HgpyEXOORaF3Wny8UChVLOwD4bOaoR/ObM6dPByg
u+8Nli40TCDVjwTgxExoaSaNQw68Zo/iZxekyYtdFywZxPQurDLgUs4MJxKw8fPstDnH6+rtep3V
0OAgIke9aE9GAtLW1HIFicmECizzGWghf3t4YMfN9RHvK1wTQ1Xsef4+mW7bh94cJPBSnMcAECQV
K1Aw7bEP1zw44S1KTmiLeBGEDYFiCupdTQv8Xk0vvWE6Z5g/Y0n2SRXYOd1a3SHoeNFkNJGye5sH
mzZ4GgBNtmp864kSHRuiUmcncSLsx2KfWzWxdvYY2DJC0ZFbNxuExrS4VwnIysqdz3NbvbVL7bCN
6a/z1X3ZrJG1u/Qvs3b7HCSmnXTg+ZzH2b6diuqqttC5SZzGPaNM1RQjOybshbHFIs/WyzZDOveN
UYoLGrnAdBZPuN5/OoFNDWES3/UGSXoKYnyma6JduZAfuE+TozWs5X5I8B/rcgxtRn73tD4vG9M8
4EZJC7uHL01HEmyCS174S9+kbQ4F69LPBKk7kaPos9wgCSD2fpdghoQKCOLb4qII3rZyfFDSBhtX
Czd81FrfCnhsPDDbdd946lTj72PL0UL5ml95PpRXm03mnRos3vjqdoaMy4N1bSOaqM7VhqQVz8j0
vUHErWkXzqFRw5oOxKM4joUXZq0XRIinoJ24Z7A8mCxBZDG7XuvRwSyyVdFgWa9qs7wLpejzsLM8
PxsYHLLAbYhzpeI0eTnuQyP7GZcutTPJMa0v4vwTSA3ktCJt93JVH7LTnoZ0RDpXVJlB0hijLkVn
HOUaUdUdsBOL/CXJzm1K+3rfvFNLQKzYlqTk1ZdNbPiYdJu8yamjRkFAhiCSwAHqjpy7EyZ0LO09
RqEAO5fbkCALa90+2euClnrlbOnTH6JnXeRXC2YMXhIXlPBs4EwVaavORY8nuhfSvEon+jaIOo47
x5UvFaJwVFHjWFMNEKZJc2jGFiR2ejYS7HVqdCHIr3fQkOsrbHb1MWYDhqttcK5lf8Ma2r/IGIHO
bUeLZreBCsExVXPommFmty1BwpS/js1jqOFBVpSEAks6EqjTRvPLdLma/1E2NhzT5CCS5L3YeMMR
t/1RLDqIMaVm5LhPtmf3PLWaPfdd7FyITIoMcWjovAFJfsx9KMhzM56RebHrDmSTp6w7ACl/56rw
XMXBKwvL10DQ7CMFyoRjgxleat70tHWfupxDkjpEa7ejf93XenLGEoNqmp5t1oIUGU6kwlnp45df
WIIs0KsGhcGRrC0H0SYiTLYtm67ugsIftlWrXx0Mj27K0vPuG5/t9CIXRkI/Bh+je+0c7Z5tGPVo
R6TEhwamvL1zCkz2ZeESzFA9La5Wd7BazG1TuUSZlxAyC9YXIkLF0e2fsAt8IlQArK+bDnNmO4Z1
WZSRrMz10HvWIxVA8pxt6ji76iLPOS+oeD1lqaIsk4TcjoP80Aiq37Yuq0ITtMRuW76Ba7s0qwUZ
HNY8JSV0/wLzWhPD2PUFKo6NCjlt6wUHX4egTjEom6WrssKmqBIdGvawRsdZG9Wl/SmBS48KaQuY
mTgASWILH/QX8TjkIdZ4sBh1vo/79rNACo4oRYTKbtI+wpY99phkevyQLBFR3JCxPHb5KJ9dJyN/
5HVJSwiEyowCR9hXdm1e2w4MU3KFVgNPeyOSQ+ZbvHTZco+GSACWG8nOAbMd+TLHRjFAD+oXegVM
AVEsaGYdC75qceetTjPfcTQhuOdH02E6XhRIutTPPvq1ID0KmrGwsw9MjDcQ5GnOKvasmAQWWKNm
7zNHsY0umCmXr3eBR8wX3zvzu8jbHnpa+7IqkEocw4jkYxkh+GODdRlrQQYwYNG0G1GtzEJa7ek3
JWze8we1Lo+1sbyxN/c5FdlPZWUQYwXJ7e52tElxmyVR7GR+bQb+7dhbLrrMf519RL2mk88Y6qJh
9lQUS/emBXTI2bG2x8ZoiaJihsHtDlkp1ul6zzrlWFCiqU4xE3vt09Qa7kHncRccIVdWxcfB5S8q
e1AX65h/N4BSnGArvwwl8V4Hze5iWrazcGPnwIB34eT5/TCR+irKjKVUkj8IqfzIIrZ2ZIX9KBTu
9tgj4lvH2XfbZdgnpo3MRRKnWoYkGjpY+cGQPo0c/luAribxLx4308d9zQ1tmg1SQ0tJH7GPvBQH
BtzPtbpddRVvwreo2Hi3YgXkyNbvqxaKnamoUDRsHKckmQuudgGLbQsjiOJcJFibzDeECjwaDkyz
IjkhyLfncqXfPj5NVgpHzJXUBMGjatsENvRaRo73MfrOlR0wjovGZHjRVx9c1P6uzqs9Zgvi7dXN
krwaPiBGg5bifaaoa0yR8RGyf2JCtk4Sm3/oeOMJg+nIOgssTiWskViKY0WjFzy6ZMvtES96zT4p
wt0MKNFcvhko91HG4mkXctNv0IX9ntUJRRLe3O6puOLmzj6cxagb+vlqH1bnW5HhXAnZtv7ALMlq
pIa0qcC+QQH+1uK4ukxhmJ1xOVW7fibR40/rdizzdbk18QZxz7cOMtvysB3jt2ntaX3N4ySk+oT6
LnCBzMbOmx+nYzSko4YYS4QO9bNdyzsKjLlZD/C8Awe6Uiapoq5UsIcuzM+XSXcJltCgcoYoGkbv
4NAE8atazIck0KHGwcx2My9W0uq9RGNw8Y17Ej5MKn2ak6cBi8AZ24TgjNF4m+Y1Vuv9BisZ6WRT
+way5i7z/YGXGC1nSKbHfBpeMrt8we7M+LDijk/HGv/Fd74umqTAV0JW3c8paBeg5GOUeNznJpf7
5sgMK6hoidnzwhpnkPPs7z3X82Dw4PBpM/pCWIyMJYWqhD+ZTlGNY5VT7aLfSIV7wVo824FBZqFE
2GJfrkaEp+ZqMB4xzH158c9MZ1yo7XQiWGHPLvEXpXMwGztma/D6y77pbxadlRkIzSidnult5lTi
NKbO1XDHekx00gaT5x2Cfb7nSBtwkrAl8tVA3zr8j84kq+O498nIA2C77XSSB/TE/UC0Bwp1uOis
T6rDjIR/oHx9zoSBVp0Kgvil5bjdYK46VE9yCN2FKZ8sUa9TRbXOF5U6aTQJw7jEV5rs2pwPbREn
txj4kj2wQQoVWqbESWFdcRsgiLTY3To609QTbqKzEFxSY3EB0sknjwjURhQq05koodNRIzEpMDJf
m85NmdVFrHNUGd1Z/lOt01V+2ROD55aU6eQVWV+2RYSxUtHMR2Fyd/nmblTnqXHwDuIHS7Hk2tPv
qWoajwl96tjsDl3AdT3DC7D2tLNjyev2TFa8lILm9ix4dsc1OZJvfURKod1d97x7A43vve5+T3UL
PHz6dgdajOx/gmlnqNavYBrP40LJQd4udwHIFhbqNMvbumO+aWib36jyHaifzzt66FPJndxIaBab
Ee9Ttrk01kNGnKEQgoxtKSBcqLVPavMTW8MJKIy17xPyqEm+oeCMwW2/YY3vKW72/I8aEl+XKj4V
OQRLoR+XrFcKfHkI/L0Tlp3YjbkwAW4N6qgKaojVdoKXrM4Vt4gxwOTvtGxc7Fl4V/bkXgzxeNcm
6VNQsRA3XLSp2JP8IRyq8bgATHRkHDUrkd/WdM1d6fv2vTFTPWbM3LaW9sfgTjeOjxfQMx4sch9R
Mk8XPErrKN7qcNxAwq0em7iK907ojtkJjzR33eRivg/6AycnZrWtrV9MVUPW25oq8vhvTz47wdrp
HwPfJ9qUsEVxPfUWLKZ5IkeNnNGMR94+KVeN2oMSl7GfNN7nLl2PJvE4NqYO6SsvvnfB0QMXy7GM
zMN5cHy579c2jQoPmzu6n1c/TYBQIktNwS4IpgerdR4MLK+RaofPHBkr5F+n1kT2oSzdR2mS2IQM
XxkzLfK98RMxYkbeWCSpwFe6eliSUaa896nM5APjVcYVu93bpBhpUYDZFbqXSb5KnPUJDegz3g9z
Bfn3xzckT3XJ//7pP6PAf2KS67IkHX7V3//tR9fZZ8fe9Ofw+3/rb34Tqr3+MTJ+9D68/80P9oDg
h/V+/OrWhy9MZX/+D/zl3/z3/uI//JHdB1n+v8MViEC21H/6H8W//vf/jx+aP+IvdAHvF1pmhR2g
32s2yW8B6dQuYkMGkA53wMcn/W9sATzKPhZq34WDHti/aaA1f+E3OA4/y/8zmHh/aP1B0Oz3fmhq
sgVgAeHAW8dmzXrmt3ABXJ9ZbqUFcw7JFOKrYD75fBPVcZMhykvjxcFtfFX5KtpgUh0cPzV2XT6z
scaEXMxufteTScA/gYkjtg7DUi3HZipPFAkAtfRzvckww80dCBgZL/wt0BtofhuslKt98dLbqwbC
dvSLZMsxz/iDpdiiXHgQhiHATlm14csi7iACbVkYymQPNIQNTHmeTO9Ivl3q7aV2lFDY444mq08a
aWKgfKXHY7em4ueQtwxq42Z+NsAFUtNIL/j78CypukdWkuwcqpqSCIzSabOld2bB/IxBeZcYQGd5
/SkK9dlizp2/r9Ry2PAHX6w8RbZt+YnjkFvjiHOKFXCKvdW4K3KZXINMiBKZv8xBJg4qE4BmHebK
FtufSuJT2yNiojzu1zaJ+FYzYm9TRi1jsu+d1ItwDtH/k6bLVWOhX/FrDymOcAKQm/qGpGJW87Hs
KYHdxNIfumY5VDARZ6ALzHL2dewMuLJpwjawPPDM9L2dHKb5nD1YlVsReU6uCh33mvhH1OoI2KLD
YAGpMHZyRLB1UIzGxpLcmNABMk+CeeSpZpU0jo8S3hrd4kQgvYHxmil+6Mo3YKC4vRYC0mkNTH/Q
gbW0fI5H1PhZQIoZ/eHB2pz56CKe4t/Wre2GddPQefrMV3dG8wX9PcuDlYmU7Y2cTxSqXy+is64W
JG6+BmJ1sQ7Ykcp9NDtSlRuNwBy6p0GH8WruuvHY3Nvcaq5FXwRnc4H+1UF5NbeZGh1CfXQa3tQ6
5pfpwF9G8k/oCODCS+B0ZA9zy7nOMZgfF6iI4eSvA+OPK+8N7xs0wOCaaOtHp2OG/5u989qNnEuz
7BOxQPLQ3oa3CkUoZFI3hCw9D82hffpZTPR0TTemu1G3g7kRqn4gpcwQecy39167IW9IzTEy0hxB
tOYwok0qUYPJtSkr8t5jr4MwJrsIZ5csErG3Iw0h4cZIFQiwOewYpt/sDlib5xhkQR7S/xuMBKEr
dAZcjgCwEVDkO3YTE905UDmQrKyRiZyOqCU9w9TXDmLvFyNRJIFPVe/tizln3QV0vp6JsRXM2MHA
uJh1oa8ZWezZOt+5PM01j8UTPPhoJyb7syELGpMJHdtb2I0RMtsQbCWp0XCOj+L9Xk3kSas5WCrn
iGk8h017OnjIntZkUMfwUpXTPYIWtQ6goE5OrR9MThReir3Dbmx/U1fmtkgwb9hzyFWSds3mY6ZB
/nXmzk1zIFZ1oQQ7REhWzHFZQ0BRsOcIbTyHaSdI8F5LqhLth6wviVsxR2+NOYQbJsRxQZKUyzrn
3q5Pl+Jx8CosIS5XNbqbn42mOOPpK5chTkmsBqS4m2y8JJXer7Fu7xJ96E8BjvKmjbCpJeiPxeRz
iSBAPM1RYvbZ13A+gxatedbmuDGjnsew4I5VzVHkYA4lAxKQRJ8N6ooBKGdNPh1AfO31PnrEOA9i
bY4323PQWaYMq3Gr7rSCELQ7x6FrctHlHJD256j0MIemLdLTgTIvg0Oa2iRWjYk23xYS52ffAcsy
SS37NSCwCEII0WHMRZ3Qo00rMGiUPKkbfxwffTP89BpQevDel2rEDGcHxktQOPkqmZOMupTnTDlH
RlU1yNk2OWLO+DIGziPcqtVSZxIhrbRcAWupGxrhQL28DGDvNhJAoNsOv4k9jMvpqOCj4dSgoXIo
RLaKK3uJliFXvuNiDUKXtjWuP0FiLftc3IEAPKoTcyXvRODSWLgZ+0Slpq/BSW7kNuBA2Dm+qeNc
dxnIplxRQcPpchhPUT0BJ5xwlLk+/U1jSAMyElPuxC6Ru8LgQp8/N+34TlsEHcGxdJZpurWU/6bG
gFQdRnc6DtUOLj1pTJhZmDSpa0JYBVd1NcvSBI5v5AcS4WvKJjigSwNkVeoc4UBYfHHPVcPVUfWW
PMRaDdGm9G6lSe4O45mCFm7w0sog8iBU2DPjZSmnXYWd/uY2kPA8AKBkfuljesIfPywSC8BdxrdG
mEvys2HvS695Z+wJbMrlKKkHULjNcDimpvxweMMB3b43IlHLHoz18Ue0uOGpQ9tWHixbqWZrKmXQ
Ik1tyB1ecSgpUqBkuStpFaJGFGJyPa1sSByLssCT6g1H8k43HifNQoCOxMYtjGRRaSFEklxyr6vG
+5SZt9bFC8SOsldTQ7+k3vNhRulBhVp/yiHKOjAfa8WRM3NJI7i4KjQrSlckWTtiinIYy4U/xtGa
3KoN1zf8jRt5kzrEUC0LVmYNpnJe8P38W9kYsYs0sdZmxAGks5wzdQwtljDP2VBFQ06cjlOY5jm+
LuyCURhr64DgyqBZ+XmK9wDGqAts/BN3C3MTgwuyuMhvdGKRRMkfswFTlwYrZ8VvZVr3iu4UWzDa
x9D+ZmpxvM3DlqCRw72yr8CBzIeCupbJHq88/J3CQCIKRmgntC+u8AX25FmN5zgFnRS33kr0YQbQ
Pnjt2pQS7Y6pgKtO0rEwySNZLETIGDFxhH78+8Un9wsIr4ArOeEQ9QHCd8Um83JaZxnmVw96qvpF
RlwBMcb9DBnn+aYGtTqYCMZ06avtFyerd35SqCPkIYjix1Au/N+2YUwD1ghCZ159hplzytNH3SF7
Zrct6AYDEOimi9n3fUn7eyl6xF0tm5fTYE02nKlX3Z68XD7fYApjZMAgvhRZ9dBX3NttEHxxl+5C
QzSHgKiKlhunbhQIq7W3yci0eYjCk5OyCFRoRqjxLER0kWPHizvtgmn+W9XJZ2kJA1Klfs+Dc9sx
XrBRhpuYk5nqimLVVJwjNTo2LDPfl/YfzI67svyG/EBxW9j+SZP+ElpFtoHJueuxSnBDmta67q8y
9vEEdjuaqQGygFrWsBxL7GnF0XdoNu3EWvefs5ibZ0FxefLrEcMaaTM3JbXmcDBIbNMJzGypPNUW
5efJXINuRN5hDD06qWcjMH50RWF6PVenp3OJehzRpTsO+j72KTWPO1USY+F4EdO+7tDCXsE0KsbG
OdbDJZ1r2gMTBVrO1e0owujCjJ42E5qZr7cvnKcqjNlQ9DK636e5BN6jDd5JUQVoh1dh9cVPpDEe
sMQVsgDOhNo8NXOpfIe7aW2p+qbb6OgUhKQL3pdz4gz7ACXLiF8EDfVJ6b4GMZX1mhtau26usbc8
eiRkgic5+vDmovuUxnusAGhLEiXKwbHORRvYNW1xLvoj0eOjJ/d2TSFajFa4yKELwoJS1sKfGk4b
43waj5W+tiQ5LT0XNB0O+d3pCgBaYXooNfINqqKNkdIdve6/G7062zSw1VZLdlKhjWEAw9hBGc9a
dJhHqQnjYj/30hDAEOnW6/PHIK8fRkmXqusxuOGXil/ZO2mmungF85zIrS5xaH52cQM2ui+OkxfY
i9EB+63Kclw3Xf1dGQoABhh+3e0OtUslMfuEArP6lXXPuiRHbYgoWrqW1SA8McibRjQkN0QwaodN
mpQ+g2tqlaey/bFsDX3I0xvk2ixehZhBtxM5AuAZnN8qxm2FCwrYi8YnLBpr36Ck0Zee2krsI4VO
D+LUUa4k5zI+oJrDunLcjwxj76hib0O3Ha2dsUEZDkJVQTskNk9nBOzK6mJXZ0enDiYhJcPHTmbd
eAxru7xKHuTr6Pa3fHoTBrOhihE9R6GqfcooHM6qxrz2af2S5thvk8j6mqJhfmfJtcXK2AoRolPp
GrNznCL0yodLbHqvFi5iGjA6kJODtYmyokexehuL8aNPGb2Hp3Fm+kTNEiaJvkrUVO2wBrK8VBpJ
o+QFJNUTGZpNPFLlylmXKAeii9ks8xY1rEVcK9yXoAOUbc8bR5jxe4g+es4EiyLVT3pl7seuDbY+
OT0n6x6xpnFiyWYo0WsItoubFtJakEDLcPOBQ1zymDnJRQ6YcRsdB0QTKQwoyZU18QUSvwa7bWFq
NmbqyPksxbzDhwM8UffRMLksGCH/whD27dhyVHMzpokcLsEWyLUX8z19hpNLrOnsGAK9ji1wMZo0
7k7cCNHAYYOjnVvH1jBY1ahcydB2llPukdWJnHcFVXeXwFDZG3h8cGL1L0GapzufNrAtTiNj7fbg
ZUuHAqqhy0G+myURYFJVWRdgF8Thgksuvro06A1zlR4MchpNrHZtlMVTX1MQw2yvNVx9Z0TfYTR8
5ZIxJpd92gsBZRczaoICUYR7o/rwG/4ZrAHXKQfEo1MVUhTxPfY6jkj4BmNGAHGBjYJid87M4Du5
QHYvyqBjDA+YgE1AnYqeI65EtDusxxGTP2Tuo5HwFqaQ7vEqPEPj2JVp9q7rt16VT2VRgIkWtbXk
xE8UwcECl9NbX4/joZPYJIKAeqEq6jZtIAHdJ/XVSqI/XkpK1HYG7mes71lN4Ucef4xF6qxRa7hC
jsNVp3jNh6K+RBx0VoMk/ONy5+q7kbonu8dNrFdMMviQKhdzzqDYRsCqaL78IaP0VMQAtrpc0WjP
DNDS/Wyf+9YG9MGN0WyJkNL8xMG4AJiEtw51asww1+MJpZtCGM5Bb6495ZJBUY8cSWehc3Q2LHKE
8YKn3AX2kw3ntKCppm0beGo9C3HWXZNoinb1/Pl1LjFfY0DFifzkoPva22Q498ij1U3xmNZD+1vl
VFARUTx4QfGVduy5wnIZ1OjUKOjCejVN4m3FiGw3lOZ3q7JHOZTq6HLiDrDOPKSCM7KcEkhyzP+j
0IZP7rzyl2Q1a5M31mEYGT7HktGCzS66lK3LyIkgGd2WMryVi8k8hcZ4dH2cQMg6PWD+eAbzVz0i
bKlwJDIEYN4cEX0k5rGMjZG6L49mH85HS8ERf0l9jctugzfHhYFTgs9e4QYqkbKoFdb0184vGYCE
jIXpYsetIcs9HLj6qKUkQ7RpOxXZCZ/KjQFYv0uHFuBOjcsuQqJ334ygPZaiO7ah/4vvzdkFznDj
YMCB0bSeuMAbyzESdOKm79PU1tswVw9Z7b6CZis21LIk8jPUynNexu8VVqIisqMtJHpGxPrsKCj1
oxea5yxp4Rf2j0VgVusIMC5VODYXXNxE/MvlLMZQ94eNi6qg1lu2kBeZODlzOtcj9YBOrBr/XVgj
O25nFBdNOF89VpEOH4iXlyPWARxH0rq4Sdgf8nwv/zaJ1LCvUKHk5HxwecDDMiE6Dnj5Rg137lKj
i5WIWyYeekCQU29s08khElk2RCFQuxelg4uotbr71JTPY0nctWDMs4rmhKE/eeqAKrmk8vjdr8a5
wMfKNxPMyqOnaBLjA8BcBIg98R9zsHwSo86y90oHe5R705Ke7ERezk7f8dXHxGhzYsjUpTfFi8P2
BQ0n3jLkwQfRRgzceMOrWhtXQz13wuVseG1yGxuo6pHGkUYv9W/3ZAOPhJcMIjFJXV4gbrF0DlgV
gP7stYaeH9ZGupZuSathh2c7KnfYo3yu0PXGzThsdkKhkdG6ppmfE1ZlZYXQveIUCx8azWKyQipQ
ZzzwLde4N2ku2WfNrJCF5uqQhF1k6cx2zTAIoxXLDYqXPleYwwzQSqD+vX8zZi+Qo2EZ7Rs74ofh
s5OqeUpnpEGF9I/kCZPSD3J8uPzhpvO5L9Iwb2mwr1u8qLGCImpcURxwP2qJs8BcDP6lfvWwOq3x
mr80TfveVmXOgBPjb4ZHTaidkYmnRgzTtc1SuSwM/vSo8iNjmwHnE/5wmyy2Yz7UcXoMAoTLgDDT
Kh3sSxkaAHR6nQlonX0ZvWA19fDNedkrewYPcugbW43ENa4+BxxRW60t6ljMqmX89mKnwjhkslv5
Sb+UhUc3URe/dxUXj8KAnInHYh0kALV6booyBjCFae5Jke2mxwZTrM22vRwb/dSk/TJIKnBSoYkl
Izfek6m4FcI1iaaymNMkv+clZFlJaFGMHJQ6jKD2TNPTPRZrBVtuxn8i8VLZ5XntKnBqTiqBxids
wzwI7LpclgLhHgPirSwmfC8+s2gtk/dWBnRtCzwuU5nPl7avnBHfyho9SYQuuFeDeZGCiimyTqD/
U2MzhSyOQ11uPRPrPsFtItw1jU+ssBtf8/2N5o9csSUdUBYTo2AA+tnQaNDQH4SNMi8vyVA2DM2Y
8Xlxae9mYSmjFuYQMb826l7STDxpi1HA4ksLfRdU4Va0Epyf1X4kMiWWdq0SfBe0AjOLEAZMKELu
eTyPibGF9HigyLGfDZxRKMaMKaaBFbyX8c4PYOriK+LePeaE8rEjD7mHnDnhsw8x57WLNPV6dq/2
mrNJh9mqZBgq6Zh/qHqmRj6FgB3maUSFe+GJXZOrmnLB8txjvGDIfYwMRg6Bi9NGd4pHlWrfel5S
PdG6wzL0SkCM8qR6473tGPhj/oB94RuPf/+fx42ZiqIoZtpH/tUdSQU1cZ/tQpbMQBDf91w8Tc0Y
xIswwxLtADXRg35jOtwlEQ2gadFhpRpGhWHU36iIWFZx9BvbacLb7E0rZs27ruFuw3nqQG1ysXNw
o64SqnWWZsmJDtZqu9Gd8gkHyGMbD/Yy1PHLjwkxAQkX3XRzeehIfoPCLbFe8JtrUVIIoPUb2akH
Y457pfq+01KSkOPwWylBeJ5xLTW77JmNoiQbazamqeE4poxabAU2QpQjR8465/DLxjQ/Hss8L0Fh
NsHOknNmLFPvcauGjdaklMwPNHek3W88Fa9dYJE7Jc8bOPjM635iDq99wBrhagSYa21l6alLiNT5
AeNRVTyYXnyWs/SOF7fr1I+uE0VDRjlRyfSe0QzCuUldvcFJj05dnAKvKrdUQgCQrWnlsJrXipq/
pR1FCXHrxf/XHHUASo6Oxvc/aI7HNvnom1Rqj/9NMzPf5t90R2hLkDUNoEo8PWCX/slhcv9h2qYp
0BVdZup/5cX/rTyKf5DSsmz+Gymrv+jyfycxkckiI4UeybKK0fhfDF4hWf5n5VEn9mXiaiR4xRhG
8Df/P5XHmr9Zgl/Xw2iDBNHgZYgZiu0kGZdcwnXTTAwRoyKeM/ZRd9DtErpP8xDOPlN/dpwKCjG2
o+pBBmFHTbClBrM/te2Sg1+o33g2rs4OVomVdUoxgrEFvfqmRe2Zp2ebpqGPKtIzCetlTA9WhneT
KNtG1eJYp+5H7xgUfKGuWXF/FawYhRu+1IH+lNbtGzFjpEGqfhznkkfurj5ZBXOeJIo/+HSzFbNf
n1k5twCRUgxVGgzFc255qcG4PmHuoGGkW2OhFEvNxRVkUNPKa9XufQvpqSqT76Edl8wg8ae7F5a8
r6hFAIvzftuJl5FRsYFNiqbXlVTy1Wb+ntvet6aztLZkHxrVObso8h6Ew/wMBO10nArR4smaY9jA
h5oCta8mKNTF0lt2wqBroX+dZoBAy+bX+davlOEz/YM3ewpeW63ZVSrcu5HPXZd6Tq2n5CBnM7AK
eCgNvVbE4l5135zz0bKhxIebmgU+Hvyht3CLgAbbGQg8CgIDeXTgnuJtwtx8VSm9RG2ff4kazNsY
841avcSS2HhQ/4g31LNfriCjjGe6uqddAdtB8/NN4/HpFx2RONFf5lSOK6W3qhVuRYnExxDHW+FZ
upcpVu+x8nRcjtXKcrLVOJMI2xbvW9ERrmgVk1bHp8fPkh7wZwYdIKoWXaJXD1HavLhu0e34dKik
h1mZ4U+sq+ZFhu0jBwxULaM48xI2S8vrEka+/XPc593Gdggz0EXqJ869KwYYSsR+uB+J5zYKnBvG
0wUSefw5cG01mQsW5TBs/BAsjgtUXKZvE05b5pH18xiplpJIQY7CP6jgGsCGMjv1WIbTe15RJRLX
Pzil8KEr8ab1/KjGRO/DMs4sSpITn/wURi9dgPcUu2Rp8CwCcPyy8Cgz09Tuk8+o9++XQlr3xoGx
leoQmUGyixKvDi7GXFF7i/kPCaE6OoV8bqT4jpOV8lpuQYs8pm2IHpwfV7QHSUvelJ2ZIlzz1n0K
9JpsheufFZVDOL+Qw12rvUVRS9AfsW8KcYl7VXJhUQJAM5srmTA9jRYn/lly4KS/UENrb+PY3Q0Z
NVOD9tU5pyzF4R477K+6PIaF9tDiZO4UO1DU63cX/yHnvPcBZOEQp5c0c7Zw4ua0sstMbMIi4/fp
NrP717iM3kIhH/wByRwgoz+QH2Doli07dzTOWkEvgMmVYIG+T53nbM3WqQvwUdvaFnDzZPC37fqT
3kJo4NZ+GSa5wd6+y2xajE1xpg+JLJ2Rbxi28WLIa9a658Quv7lfV0vNb7+aFpWHpyVYCcqqB9KP
geOzJoqjwenPq9oXf3YIEp1En8D4NaWfQ9N8V3Z29RCSuMVkEFxgjRjWaxQHD6oOb5ALKDQL9mY4
bYwEU5tFdZUWtvUm6L9J5KrHAHJ55itE5aLADgvM7IQb7cNn1qN5jP4Gl3CoL8VPk5QUQWdnP9XO
0i+9RU3hCe7GC00LapuM1WvOaebQdMlLkWEDCHd49n5xKH/WJQaoHNlwII5jYtja1lLgNWnMuX+g
Zw46tOU2dodbEphXWLDRJjbwblUoBvRje5t6lO+DBpa6incjnJ85JjZhCA33FWPwrR35DYoPA1eO
yhhNtIVizSQhZVDEDTFjmVEwsO18ml684UAhI4597qUrp2ZkVbrkTYDNwEIHAjSG4aobdyODzYZu
yrVruKdk0t66OvcPCa3QGKuR26kJEni7ODGDJIpa9VSTasyjq915v1NQV1CYWSLtuj40eDjWddBT
fDo1GsdTrkp1qZ/dXJ17MbHveSVNaiiL5VRDCCNguu5N8y2tOSiXGIPXWbKvKfDgwC038AKKrZ3A
M5OKFzgmhQM7twyPHfCvij8/FjR1dlTejVWnlm6UcJRnhkOxLdMIBksluma1pxDn1NB7ZU+YEpNC
nBBN14Xuv4rW+bA51sVmeFFFcxxoLxP5+MeJEM299LVgMrgwPHF3jKOKTeo+201X/aHeh7wSimFk
Fsc0DK9l772gYqwquDy7MscbaFFJ7/NROzZBVyPz//hO+0LUdW+H7QNgj31W+380TAYy0oiSTO/0
a8TaD0NkWLbTrki1n0IzBiZ27RclqJtpAoeResXZzJs1/WD37NeYc5xjA43VN9k+bH7dYfTg9+6D
x/gdaO+5s5Inl5pHzX60TeMnCMYHy3CPTFDY46EU5Yxt3do963rjwnKF7kEC4iXtxd4F9BN294AK
d782XtOovHIBOzHa7JuJOCVA4oAerVWs6dvsC4PV0Y3CPyY6NtHPYBs6CaULk/4c5/khhaqaW9E3
33/Epxe/OS31Fk7xoxUT1bDoNspys7UTeN8JQxY6RZ7KLltrGpUVWnwgIUAeAHjqrBdQjupNh5Tv
VraIxjLO71HFlbxPVb0LneLZNz1y3boH0qKtMbIonBFx/tDqjXgsYZnwt97CzL7XZZq766grD6iT
1d7R2pyJXvzdRE5MbMMiIqUS0j7JWxe1n13yppzoLs3oqy+zo9Ov4zLYpEV1YihwKWv9VXVcRHMQ
Hgk54K0d5Onx7xcScemRn3CyMbzvxrEKjjTRgbRmf465SK1FiaOXmP3K9fm3xOI9rKqPauzfPbc8
4NLA0m46IJCUKTcmTJqL3qAXpNRDoppOe8djCq634T75bEwtxMoAG8elgqRQoAdLXBQd1PqRcCYj
sbPTvAWDcHkHSJtpCk9J3ZOlc8H54mMZNqJx76NBMexs31DNLh+bC+LoPbKPdVHFm447aeS0fwiq
/UnI+YRQd3F0E6mG2hQsHXTOax769ZqQ7VABeXPi4cWbi0wquiXHtD1TKvXDLWyZ//FF063nQlPi
P4M4DKjBh8oY2w0Or5eY+9+R4ZmPUVcwoS/taNUMAYfDLMzPf79UjIEIOBTPVasuAV2XAfZd0gYd
20V17fPqzuf2Y0Y7XUbROvP1b9OmbD4lS5rW40/TkVWwjEfOitDXQKhz+EJcwpzwgLrCCCIhXVKV
X06R//QEFJhqhcM6UaFz7NIS8HYld7HF8t2VH5WYaXSSJlybkDN5vGZf1p3YyuQlZgKP/R4K5MCe
UNh7g5LhmlH2QlkmhQ1FTsHq8DB781WmMwWn6ruyZrdAP0v+1UtI78yghffJYWJjUFMRg6FO++E7
LADZ0aVXooLfCe/ZL9mrW5jvelZe8j5C/gqTl7H7Q7p8V8rhVcbu+yTkbpL5RdjlXZgljB4/OaYR
elxDiU8VE6rTcga5wswo2M6I3/lDuohtnAd5hJXN9H9NOl450o9EycCiiJNtt2+tm/54nKuIGnLS
1lJ+tvBfyRFuSZDe4/ZpqoINuce7lhBD7JLB2FQxDy7vE02eLgt/XGsrw2a7bMLg2DBLRriSPMlD
38OYJfClhQhISEDvkTMyazKQASg+3Y604BnKRSWZeCF4lklM0N3rzcdIXcCwqE1cgIOafePefIYt
H7m9P9pUiHbZ9MFHQF3HyN6quQ7wqqJ5jPz0qHXZpZ8P2SH4UeoNGesk3zSO4nobDeJfNdo6UTjo
RaBii4aaP+fWGiHkyYR3n5jNbf4fTlgi0Nwqltzl1HBM8t3kK+XuxSfOl3pcWVU4KyJxvCorZsxs
4puWLg+8LcbGdTGlBhlUG6t/RRYiDJa01YYc9dYMgN2l00ul00GamMSkG7IE0BkIqw8OWyeoGLEv
i19n9H4Yp125X7wgxBKp66P5Bypmji0Ee1MXKeJz7y0hej7j/vzozILpobK/K8vdTFFAHetIHxQC
E5OrsotCtPKJYm/gWrmDjYB+2xMQw9cmhPDrosFm7l1MJLGduD2MpD4eJspxOHixDOvGrqkUeWg9
u4vCJo1jOy848Dg4DMjhWqIecWWZW/hspU/ssNMf7DC+SQIoK+lDzcntgd7GDrgRWH5Ghrsiyd91
u0sfsWxkqzwfrRWFmcAspN8edU+XKxdDCoptv4dQmi/ZN7BJef6zawQnw2u0m2PT1+4i0YU5gbU+
Mf6kdEqBfaxxxzVH282tpyLy9HsiyrcUG+i5dhr77Nv6zoqGM92jDkb3kQMGygZOhWpIa0K5yGlW
aGCEw5K14kpJUNuMsUR52s6ARLbNtPDMgDR8oDuL7szguTGrlabx7SY/5j0j8U6aMd8paexoGYVr
z2g/nq0maWv/5nP5oGUG2YPkhAi9AVW9DzgfGNxr7DKnnJ5ADaDMsi1/ay8lCU9Dz5G8G+QMBFOn
AM+bDs2+N9z8pPIxPyGafZRj/wc/8ktlzgPTX9RLuGkp47MKNxNFO82R488xpGZr2TXNQW8Z3WhP
olPPGl0DPIvjXtScx4eKWJbspL8prPzkNtodVYGnx06vnm58VmEptrjDT1BpyY5n6EG1k90Y2Y6q
eol6/M9aglIQBbJge/KHtda1xiYsaRqxAG44zVUZ2Eh1ZJvK1dTZ1tp1Qg9UbOY3ZGaqh3VRLLuE
W2XXyTstahiQZ9k69f1VWLXTkXZMDKmCIavjsZrEpKmWZM0ibpnAsMqWI6NKcQabjFoUnV5wqcxu
a+bgOQoAzNg8yX/qRHFCHgmkw1iu7cFjLpmAmIVMNx2seF6gS7TmtnkOwWk5bZWcweBfPdV7R2j1
N4UMx200XFuxfisCdYcpfdQD84sJD69x+CxbRMhJgnRpDI5mBSPQHoS/ac91OoYPsxqr9UxsuCqr
OTijOLhN/tb71U9FcDbU5ZMU7qUztXZVEJJbOS5LjmlZEu3Y6G/KmtzHMk+5Fkj74PbZG/GMa6Ml
uwweiWcgzBUZVopJT+TCa8JP4UTcHYP0Wcuzc5t+5Cq6VN3stgF2UgxORkjLQl4eqChzLJrJiD8C
Dkfh2GHkeFJt9sfvQv+ot+aLF06k1bzGRZXK6DXXMcfMEGuq+KJVKJKn0rQuRq0BiWDHmuxiE5Xw
7Myg4sZL0leQpxQ8z55ofvIC0YoDAy7nQP90pjzdM22nNFfwmPO9QP1ozTLtvXCTKWwFcFIYt2cX
WlIuumz/lD2EPsRT7N+shkH9Y+qlwb6UvokqOAx0FHedd2owf2I9o7FmytZ16VWE2MryPIbczoao
RSUdH/qm2PWSW6eovacCD9NC32d+92DPPymwwQiZPC0Zgmuyb/xooJ4KRJJeWWfqat4LM33puptF
IpIBElOkuigeG3UqsDhzucvqB2yqv1UWZMdEq1/IYVobb7K2SIkP3dS4zBMoGx0HLMMAQDoUySCB
eRtZu8SrODRP05GUNMdGGvkmvC2x1jwZWG6ZXcVbwmWoqR7GkfwY54zWO4Lmk9D+iAkvWU8AIJTO
xSiKzzLrH20puZyPT6HbUsaAMOLvOW6f46glMHmtqLZTNt0rUfwHe3drj/tuCN8tJklKWZLVCGJI
Bc0whsVIG+NDrt8jJfdAWj7bno/RUeUOBs49ZTNbxnmT8kgM1yGCkNrVczehk3+0pntH9+YVYvM3
nBYFnS1c5ObZMN2D7kYHtyqvQ2E8pooPQxqznsnRy8IUlOC1xCOOXNthsIi0Wmyc1P+lO+5TNPrG
47w4eNalmjG/hkdLG46GiBxDal5VENPZRynRgkJzqcv63EDcXRBOwsccEARzzZQKR0aKeexvLKJi
Sa5elTYsXNJNpRpAy4W4HXTfH5CX3LUtugv/hLblRCPrUqyHoPUIudnFgk4rAcbXGLZNDYu4z6En
tJ18QMBI9tJz3YXWau7OskEr243zLBvwkiZs7ETijrfxxddauzQ+BqNwSeKXPkx2B0v/2G1qPPNg
zlMqclBq9ecknq5h36N9NSm7LWKykKzdtIAXLW3IXPgIh4BycLP+y3ZqShFt7ZhACln3VuYAGe3p
3KD970FGOFTl1H9myfCc1cwZlI5kO8JBWA+4UCG5nvzJ+YpES8Uj6BcLYm1U60fq6gGCYJkooH2Y
1WlAMgobdfSm+kvp4DAYauhnLAvJqgIrPpqPRozgorXiKw+xx9pGdExrrzx2SI2ZP2x5MGoWTYgp
wp3U2jTGT4O6GrRo3cemDlFldi0bIz73ZiIrnCju+ExVmHgi82OL7Gvzvc7ZBEdI8BixnHTjzlFR
v56B9QnglVErGXrX5jZJtQtoyT9jGr9rvcl0TT8PHtS+qR/cfV1YNcl7tc8bmJKG4kjd2wXHkam8
u1r0AsfhwuJKvpqp8dSSOBXxdSq6RUXehUK/dWdr7oYwJ0tPshzAOXdu9pTX7q2I4k+JGWlJyzvb
qGm+elDLGdPpN6f38BwlxlNou/vRUeEuErB4YI8GVXVjsvOSShO2RidpZyiJG6F+Cg14/DZK/Uf8
xAdbuNxh7b1wmGXmddRxA1PR8V+Xtv7LrNx/yNf9vxi6w9DwPwpg548Jb+LP1/8NOfj3z/9bA4n4
h4GPSlBXqvP79RCW/r2AxCSFZfm2YbiG55J1+6fuZbkAB32XGJk/q1L/BA4a/6DEV5+Lfg0XOIRl
/SuJO6Q9/T/rXoaO3Cd8XXhsYERB/6Pulc6JNFLZwGmpSlBxj43TrQss6CmW+bZ+hTJvLkcw9JaB
oG0K3PRo991Mqlfdr47u5AXYPgu7ZZmMYrh/qvjFEmmzvuYvZtH+uGYIei5qOsgvCCOcMpZixNtA
5/ihGEMgDRD0k9zTl35lr3DPBbDutslM22fjJLnlDPhOZxY/18+PbKbzRxOI9xhgfz2T+6OZ4Q9a
Dtkbqr9HfoGrPraamfgP6AA61YC/R+/pA/DjR2/uB7C7ez33BeQUB8iUBoGAeN//Yu9MluNmsjP6
Lt6jA0gkpoU3NQ+sYnGmuEGQIoV5Ssx4ep9UdDhsLzzsvWhG6w9JIRarAOS933cOrkq+e+QC3Kkp
SBUVVQWe3ZrpzFAKZGjfcnX22XX3TfWAudGgbZxsZGzJO4ZOtmU9ZUDVMwuYr1EZXDFM40EG/huR
J0p5kp1NXKSQHafk0e8hLEGBanb9nEh2UDvZBss6Qgy6HfOZFIsgW4EsK9j32gVBHwRh45NyGImN
zJt1YpfjTU/+MW2ORuJzSKTYNGWzu/eDn27K83ubTYExdUe38l76MvWuVRE8COd9scf5tSjRtCXL
HxHjenWsskV63H8XC6nfyIBDazb+TXmyAcjgH1M/4GnaiQx8miRMUsAKIRgHHhPmTwchAW6U6Vb7
HJALqK103tyfwnMq8gYjMdWa55rG85HDco/mtqmod3jRpu9YokW+cY06pJEcOUFijVnxwGQKtZRX
XCbpfI/cyBJvhFuSBgNwXXRkNeAB0rmC6tISbpkt1QdS4FbB3qabrSdhIOewLZuHw9ipdsPw0zhm
vQ2S5t42/Ac/G7/YnPi70hoOzsxMciB04M71cszs4ZaNUXTwStuFUI4wg0/haopyiHo++6FsGjft
XOwm2PAbM86TXWPRi6y68KWaypnGTxTcu37EKNqNzd3EOSjGPoydLToapfGsAy+Ae3BctzSm6bsR
2A4dSBrJc8Rj5YYhG1SBsX+QeYyo3QjWnO6hKfDY4QbkyOqEGxRpUV4I+q+CT2A1pwOn7yrcl6N9
H8yIiKU7P6aC5arqaBXEPe+XDKPJnGIanPKOGYW3LbwGSHGeHBPPr3dlVj9x0PuqfaLiiFQFe+fk
nsNCsQW+sOMJvF15Bu9el1DuFnrjZxDlX27DW5pema+JlawDmk0HIQOnAwOPpm/vGsVEKen0eCQu
wFNV094dR8X4G+L+QEKendJlyJroUpMmtBC47KLAQaFTvoy53W77HCtCDu4mjFtxHq2SxkxDclN6
1W5yUAECiCLmy6B87mS6c6V9K3PkcHVpzJA4rkyHvG3gEi7zs+yxMjhPORlYBOJvq6JAxGzGc7Rj
f0PFnUtXXtDKFD3anNy8I9n7yO4uWRvNNGxDaqmQFt2jbyLbtBKxzcz21xBofAKRHDS08F9KQUI0
zgY298UXc8JLnUZPVOVZp0SBzVvjMSjtmzO74VlVLPlbW+A/cpDOCi+nJPnQZG1PwjYGNhinf9qW
BiCYGgZmCIJbt/ttKAkNexQbc+KElgctmHTC+Qyu1xPs1D3NWhyrrhmehpwXuOQdBpL9tSGFw6Jk
8lYuDplN967w/JAWT14Z+IPY8A+5TXVkSlEwoB2AJIM418+foiw689iPL73wh3snjV2MhxRBgkER
5+qY+mbTfTsqtWFpTT7RFIehJFTKmhrYaM+CARIj63zaHAG7Qe4rVKE7QV5sTIBUGOmABjgnI0m3
xxtf66Lu1lHM5tngzNrKHYlbuQnTnExq5X2781zup64b6ZQFm07npN1UAnQHGIKrExhR0zR3eV1S
vCSbOUv3Q83wMcF+A2+eXGpgdnwpZ/XTVFySkgSyHBbZj0p8ciq9lQsPnVULnzpz/M2AM5brStKv
6xZM9vTKB2A+tE734HSM+Qc0h2CUuvng29aPoopNQeLbMjgTLiQco9bMN7m0UfoZn0POxwQF+x9f
8a3HbrhtyuQ3UIZ5PfAsjoe2PKgBoZbqnHzj8UamwcVYJPB5uxJr6tZNV9CNZsQbcGYMCtnTVlxu
jCAjxkstvPHUMlfGkkXAex+i0EaY13D0o9h6nKnTiOngCzRNntTj3TY5sqNAIFz2V6Kr89Yc+Fin
OIoVxA4Ca1Al+ktfudvQV5JPNcDCPkL65wvsUSMMlMRiv14z5+LShNEvQSjY+212h0fjIWIhDERM
N8mK5qmaybNxAHMVyi5SHAVxf4qfrklob35C38wmzEBeJIfMZH9CWn+kp+TZVrTuhGdC/6Sjm1d+
uPUyhprDEJiop6ihMF7fR1HzJ5MwUjw7eZU1p8EkbHNQNflw9YyJ8GTH5iRrQc/wHlqx/mJPbmI1
BGi2LYghrtsKBYPKfymVQyclj7ezWk6j3NV3PuFZE87s1qmpB6XewH2bcMomUTnvYVPsA5AdrHjd
5hrYDJsXyiBFaV7I8k17u+L4ZIVPKRue1qz1HdFmgIyghBto3B87PI3AfsZVR1QSRAzoGI9JitOl
5C1yWjE+fRNCg2Mkk41V6/omy6V9orunS2rs/ZyG2RK/YeN+NqsO5VI0PxWu+e6kNdsH3jYs3I5Z
vlz5udR4W3LE952LqlSroWKC3VY9EYOPWP3Q6qDs73vngLCMkdKlHAkQLiD3V6p5Q35+MT317MJq
G6pm46R0K0CS8RqySZ759NFDIpOaGJ+pP0Tb3kNHM0giPwkrKbSwkIOd0PtlBeIx9jHpRAF5aAfL
ZiRqfw/k4JunNxZD3QQ6cOLWJuLXpq1uRdC/J272gV224x/p7ebASrYpnVrSS90vUZaPWRD7K6jI
l8Yn0C6H1yUWH3YG0zO3MO0MbriCMXePEgi6TyosOtLWKRaRwGpHC2pmZh3ZbynNZXSoYBaRCOF5
pWGjyzMw+9A2xWm/q73oM1pYNwXwAi35rhdaDpijVTF71DpoTZgNn3a2eXyK5qzib7fe3UR9RS4/
iBQt5s4sumc5FDs1Th8tm+rtMmSAWOKW8TBo2VU0Awgz6+KDRPWtw4ewG2G0lAxjumQ218D170VK
pv7vFxe46jrITbWzeXZVKj61uRvvZZtEwM36X0Z1IND7EHk55Vv+N9bNyPYBiTgYgaP0DRZ2Mzg9
Jn75JurN93HLDAh9RgPAutAIRP+9Fam1x325F3P3laQ839fFwucv6F89VUWapZjvEAGPA/nQpBAh
MCF/y0W6OCbEx3rVBee4NKiq2SgBPHc4R0vKxcyig9c5mFDLmOWS4YBqI5hmpjn25EXcDLe6eW0n
d422+BUqu4+n6mgE8KslIo5h6j/zeCjAK04sRbSkKFHo6JvwzslOTh2PT75w610a+R/W0r4nNeXa
FNzTyMJp7QjK83PXOqcm+pndDOym159B6hR3Jg5zliXdc1XG9jVpmnxjiD9Eim/DIPZYkjA9OWkC
7W35VW3djA1JBYNhGb1vq3Df3Iz5rsi2QEwfU9W/EB1h1YcOvnWoSVmvUIje876/U1ZcAlI7Kv0s
RIeEaYFOVy92e2wcPi1W3wCQzfHETa1DF0H1MC+p1GgnKxfk4No5O1UxeifRXskdkj8umla4x6ay
lw2RtjG0TxmUvA3bQ8ac7nAgdWzsbINxRq4xumnC+aZiPxFcUuEQwyZ+tDN9/7KofidK9WUtTY9l
xGasIpuccxDqBfZ2L5QozE2mwpZflQ7k0vLDjPL3Nv3dTuVPFgVXQcLOGrzXhkdHZU48cLa/Q+qO
TFIPtGizY2vaT1mBlAcr7LibmITveoBMYCt/5qy7Di29pql1H1Rvvrmm5zNCab9SO0h3k8gf5sq5
LGbCdUCMbPGz6NQ78r7N8P+Qg766OuA3dv5XzaFwY0bmB1xVqOfGwVkex/zJCHRteCT3oEgtoPSg
f1V5F30VY49Q/PFtQluy/ObCem7CWx/39c52nec2Gp9q23Q3BReObVW7V0+BmAmeEiFuqnZR/TSW
xxWWnrA5Rl/xgpCPfUszAv+rcDA/QaoZ40hf4br6u+ddB5Kt9cFm+qzKSXHQ5rSdTZbBT10cC/73
EqLSEQyyLEaZJdx96AwndzJujT062z4qG52Q0rKUhDZvLIjW5emmIIgEi0KIK+gThCn6RDwE4m2c
RLKH0lLv/v4yQ8jBBbE95ua5ItxBqSE/BcqW66y3HnEn/lZcwBGPzScnbM5mwTtn8IPXsWXqyc0S
OykhVrejcrGY0PIq8pPKPZQFYU8960Vu8pUaPA8PAudTtXDHT3s8HpVi+ApheZOEywPtsD2oxpc4
vHjCKA6skRlEVs1rqAIIAyYG8mD+w9HmGnATFFFxUsAf7PieaefFstN8t2QpFshuOqZ9+QHHY7kN
DVIUQcJTRO4jWUPkIg75r6jPnmf1kuPkOxrL0mwHuNcwSLoD5ZkD+x13b0/hb27yLecEfkwcqTly
tRL6VRmplp5ck1+TeGIPGSPeCywOwVGJuDGl7jJ0D/ii+MaKsQIyysGEGhwcFUkYquoPpd/Ye1g8
d1YFtaCz9FNBa52kNHdcUewRpRa9JbGS4g40Ltt8B3yko28qRn7x/eCDAxG0PR23KavgTJbdWNcs
s72QiB+AwteqMFf96H+Icdxycj9GS/TSTzP1aXYmo/HeVfLLl78nmbRXU7S0ugcO36YcHpMJOEUo
e6RuJqCeNK3DfTFQfKK5AkYDLsISBGeBUWWlCufBXCZ4KC476WKpqWGMH5VK5lMhXRYu/lMFSXk7
TUvxylMRnOmk+LCBOk6YwLkGUXmZtypzGRx03C6smQKEKvv9OFxCkx3YjO7IznLGmY0NUTuUm8Hh
00huqrhzzKrGS0bFIm14DUd3pMUCiKdT3osXH+MZa31kf3QGq7CyzZ61WnaX1LncypkdZvueobOh
dZP/mQdiYfSbWIhZIfOXwr+CBiy4Pnn5UY3GS8zPnPay5PHfSKij0A8KzQwiskYqcMYrWODxJLnk
JDfjZsv3D5SvZ7zOxJZnJXoYXTzqN2O6+kmT+M2bWP0nekfXlg6soPzM3W/Ngvwmm+ZKOvajxv6N
+w01LBUObpujr1is/GWAcA0LbYx/5hJAtkVvXvQAZClp2wn+NZkDT2gj2nWB6Yq1tBuxLrrlY6zU
tc/uerf6sGR7C+Ps2s9TB3BKbpXb3UdWTwl46BpUOdWrNfjnyGGGNuYdyfWAZJVTWRchCkYQ4MMx
frByX5WDu7d0p9s3ORmPzCLYw15SkzuMwVmBp3pQ3X7xSffqPc7zj76k4hRO7GM6wHIU3j6nquIn
FXtbaPJkqyKeudJ9Pna/Inv8UZb87bcFPKpyPC5Oqj2ZzjUU4ix76sFhysceUnCWm7BB+Rsc9+I1
FFimFI0RmaNNMABpyUxV7dmG33eG0+/bxYDHwLNzjur2lMv+N8E0ta0pqnA0HLLzqKLoHHyEg6zX
wsy/O5nUPI5Ul8VDJqamU9albzytUbX0VoMxNrjjfJLyhKOVF4KhqnkaUv3wPpYeE5dloshIz7lO
mwFYkzB2EeWtFVPMds/tYT+Y9qscvALMXn41CC3YcvQ3ccvfXfENt+H0vmAnR/lm70rTeORmtIlj
PAnG4pBx8eUHcXnFSpRDXc3VgZuyr8gkZV3yayiMW1YvX4ob7SowovuY6wWMH4a3q4Uo4qppwJzE
br3oSOZLoiwu0rH/qOBnh0E8HInlb0ouxWmVekRvvJfESm9OzSmjDx/8Wa4J8BLexfxslt9Nxrko
sDmJRuLMueIjsnZ0uuNLkUN3phqsZV38EsNGfIYJzsHQh9nIKCeZ3JKNvHEQto/MpHQZp1CysKLu
ZsTFx5J53s7lhU6GmXpiGFMj882HhGuVpfO4g0kyN9AZ3UandS2d2+W+yj6fkZlO9Iat++WmFSfC
6FBwpCP4m+sEcEIUWOpMsMjuG50RLnVa2NexYZFeIBRe69H86QKEeCrhkOzzKJgTOc509njUKWTS
fFpymd1XS88/dqSaTmLZIbosdIbZJsyM7P5IlPzaE3JOCDsbvGaghdcTIWhOKWy0iEXPjEDM7Av7
VHjudW6a4Rd8e1AagX1gsHMOO/8QtPUNog4DZ5LXSmewQ8LY+IJ5ZYhnZ8S0gVA/CGLb4LaYKmaC
3Jl9KQh2JwS8MQvuKgLfbRDxo3f6O25vj33F/atTQBssh8lHYOT71jDuREy6PaqYEI86VT7qfHmo
k+YVkfOQ6Ln0i2vjh29117/5RNONmYz6pNPqlc6tkw3YA9+4Hwm0A7LtP1xw2TFJ957Ie0cCqFLB
1TROzIoh3+ls/OjezcbvWSfmG8shj1Q61BjJ4qfh9Ny404az8ONisDsNGCit4GffzzqLLwjl86oP
axjuj0rn9ckFQ+EyjUvwN8tPqN8m3D/nl5Kov110oF7dH6G65RjBE6YSQPOLnPe3Q1EgUPW5SFvz
3KNAoVWqakJptcPzVq5bBoq2AaUDhCTECvUXZkHPozMANpHJb0twUuUB6enJ0f2FaKBIzE+ETgPl
hk63HDjGmpvaMN/ryIthgH6THIt2oO4+wlHdCFYe2vAhoTgxUaCYdJMinekAp6DW6+zdp2pBXxdx
mdlMO+jjzSqPyNR48RcnNpjzs/toWk19pttz7YtAXeDgxY8Oe6JdbBt77v2cZSLjEC6goWgXlV3+
KKPwWaXiTx4OROuYEaq6f/Mi886rUlTsQ8onggMZbNTxzLFvZTszM6Z6Xs5q5AWIaO0orhOHjh5P
qAs9NDG+JQ2fkqaPovFj0vyZGLOp5rUJ+n03E16taAjVNWNNL3qitgjqJvomFlHsK/YRNYeWdSql
taUVDr+r8kb0rvm5pcDCZhUnx9DwQkuaSkhk8NVGc7DBwpAT9zA+JDO1tX0iVn0AV3kPal3o8hOH
r/eGNlRBK4qdN+rT8cGkLTXo2lRDf8rT1gHR4h9Q8Xf510eg2SlEnzkGhKswQZup3QVGzOxZ2wx4
ZMXix+GWsCO/g8hlYnHgxIBgaRdCiBTBEc7d0NhqN4Xq09WPCdqfwJHB4ZJMwYdblF23e+ZAjHa1
dYEJULKV2sQgZ5QM2s0wa0sD67WoAiO0K3LkJHkR/ek97r+5tjvE2vMQInywtPkBZwyNLW2DaC3r
fdR+iKnCFDG2yUVpdwTJLT4+Qhsl4oYRfMppCKEBkWu0EzP6ia7GQ6Eo6ATaTLFwHCeSlZz8ETd6
FcIlkrjRTZu7Yln4x1E7Llp3fEdT8lxq+0VeFAc7H+etExFHmpO3CS0xkSEzItTHp32wI2BUVOmQ
8dDwLFhcLNq2EaHdmLV/I4Mhtalpk7Sq7w7m7JwXuvqZtnawwefuhXYqYgJYeuz9hi76irTro9XW
D1P7P2ZtAsF5/kVWhuy5toQo7QvhnX6jZVhvFCqRNn/mEjOQH8Uxsnjug2DRCWkyIb1BtG2j4ojH
qhauABd6SugOmFC8JQmh60ibTFoHCuVsjr9DnrLPRt3xPcu30WkutfagDAhRCsQozBuw2UMi0cYU
oXCndNqiEowAJLCqTNqvYuOv4GGtOsHNHvczEpbqr42FiNcqFcx2elQtkCTg/yNvSXNIv0T/2HL4
r60byJPpv8mlHijUY37B6UOnTttgbO2FmRDEZAJTTGYKXmvGqFUinkrPjrZ+z1PvjGCmRTSTauPM
rN0zXseKsJoDg7b8/DIudNH9kVo9CWQEyy1lqSx4gwC4UmhtOu23GbTphmfwF1u7b5agwfoetWvD
AJMBcQpUMaoco8GZM2h7jtAeHamNOh5qnTQCfs+zQbkdeA5c5/VC3q9mAeLnk9j1npuBJ1garJYp
4Sp7C+Nqho6AzaftAUQ4bX/wGh6+QRA/YJP9UlP0ZLS4gNIXX5uBuF4oVnRwVWrtDeLHD9vO3zX5
0wSecz1YvcWdY3rIUA6pjh3zMlUzCWQcS72wAexMzm70oU+l82MF+WFSXJljbTMaW+01ajmGmcSb
AZdBMIuGZdXl41FqHxJNyf2MIKn4a0rSzqRF25Ms7VGK+AHFdkIkGY39qtC2JcHxs9f+Je4dYNug
syrtZqJvvUWsPN9G7W3qtcGplDwvOiHvS9kyEw8QPRmMEANtfupRQHFMJjEUV1De88dQW6Jc7Ysa
uGNRHq0udZQwTEIqBfJknWrL1Kx9UyVAqAj/lCDiSxvkPrQmqO/aUcWFCEeqkucJfVWlPVaDjdEK
3tHM5Kd6AkD6E4uzq91XgbZgRdqHVeaVsypZywqePdnLcWX142VtGSAbWhgRvu9EgCK4gGoS4rTw
bYu5fp+0h8ts72Pt5TJCqlVs88nmEiSjP1jzBua6a7a9t5Xa7TWYaq98JsGEV1kGmWtQF3C2i5il
k4MVke1hei6lQ6MhPAs+oKtQYMolY08L3ZbhPsm9J2Eb9sEswGQ12kHWJOgPBu0lM7WhjGLsi8yS
QzyLH803IimJhAC/Aq08BGeuNp0tufMI9p5tjsZqTOjQ9LbWhEcgNNrEpyadV2hTqlZUN5LIoAu0
V23WhjW9BQwAIuw0hANczKtaGGKW2ssGM4FxLKo2VyvbULfhvF5A9oTjujaDhzaCllK2Q72xCyM5
kOKgh2zgFbdRQUYyNXYZYHbJyq0wzdciiWn64Nrtcn4O6QDe0n9KWi7VgWApOg9E1+IQG54FFYK6
kh7LcO+1E83tF9l6MtKfdOrfgIviWPjCdw8zdRyhs4nxbsBf8zfoV+FEj7UcPdCa9AZfOoudi82w
mhXqnmRUBEtvFNsWQYxBfHbDrJML+M41P4e/KnZaJJ6Ws7ta0579FbZjbu+1wn3qyZKmWN2hcj2I
BlvD5MQs5n+pYgy36QLMfqTnQGwZffTkXCJc8UJL402tj0+cvVGhkzemCXQBxK2NrWXzMdb5DPt8
ozX0iRbSWxahfvhb/BIgTNDz+KW3p2SqNFcZn/Q42z4Z//hXonX3S4RCuHczaKHc6SBtDEdvsB/m
ITpNWH6oyEb1ocOs4DetuYkVW6elIAlSWT1Xz4nZmGH6R1QjeExaFnd1Fd3GuqZG0rEHd6vojCwM
QlrKqrGP211qMYhzzFytCTTEbP24tzQLhCTASdU+9T/R5mxR23PW5MqrBiLooyBIU88OGOfuUfb2
XWpZnBSTgONsyy0dVXVbuvYlrWlSoQKmbMR21oDxyvr5UTk0KBBEfealBOMH9MsI0TQQUAbhMfWb
eFFsigaxU240rApeCrQMXJ6Mkdx2Rv2wENgSx6Yg4ZOP3ALNLd0wd2uxMtINjtdRBXuznx7ijPAG
EdqNy4Fj4xRMIFqWdzPO9Cvi9ujOjubfxWz/6cEL7kM41VtWIV9eapp7ritkrNk6EA24sBCG+80R
Kcl6n0s/jZuZe8mKSfKwtXPrZAPKpmp7C6v+w5i46SD7+k6bGKGjSbJyUv6JzOCXSz/I86xfFv+C
vWHX7okTrssjHFdfztDRcDR5k//9b40fuSgyi/RUNfU24ZmxlV2z7y3aVJ2bPaKs5oJ7WmTqrQPt
Bs9bnoGMvKGfOX1oFpsqQ777iou3dB/MWjNJZwGemqunYw3T1gRsZAFC2f5/ku9/j893TUgP/wPK
4r8jWPCn/51g4cKZEBQVLddyhYW6959BPvcfnmU6likwczF1+w9BPvkPYnwOQHvJ541IB3+mrUg2
/eu/OPY/HJP4n2+bPn9Yuv9Hc7DzXwEW7FGlJCcLu8OXEOD8/xzka/Rja4QZhLV6whVsYTEZJNmj
1QjaOilRjw0lQbEHjnpzda2n0wUf/u2vUld+Ug8TYUb6y6ZaRS+GMXDtH+D/etfEHE6p4mGJzMkz
2O6Dr7rDQLcopmMUQpzkuc2HHGtb1yCso1OWIbcqk48cwuJMU6mmsdQKsG66wtTQZRr75qXV5SZL
15xCXXiCkKF2uS5BTVWhy/K0E63qwVXGT27/yW3fPvK0AiBAV6mUTcaIKDK6Hl20amhcWTSvMhpY
ia5iWWGbbqvwTeTkue14qeiOWzt4ZdA8aXIRFWF2zrpiI/u0XDUAMXTt6+8XnyaYEZQITyeXV3J4
dOiKmWm9l7o8pv8P8SXERYX/2GT9vQQ+hOp2bboFu4XZAYJUcGiOZf7tQq+gqioPE321aMzv2Ruf
e11kgyzqEjKh3GbTchtpuzFYYFZX34xK3XracLOuxRGNpHaxTKHOKjC7LWAfMMNfWbpQR1SDGU+b
kEef9iWscqI/FGZ4kvhY9AI1NKAu1dIe942GDpt1C8nfMs6OAx8zECNJSCeudrIgoNFGCnqzTZMn
47w40AY0aQWm/VPl5s85XUE2cW+1Lg/SD2CQuXAjolfo0i8MauduZnFG+Sfl4e4SEp9b5aRVYt1M
9Nnp97qruNiKqEYMdhADTUsbl05jSrkxHHnZRWcgO2mfjay6n6lBRpP8AOTwxuyT1+5XTFmSNwZc
OOqTLjXK7I2Tr/M6QYPTHUuj4NqPNOnb7Yqto+I7I2Gf0uXpc2S6VOC61xoo2WxYDGWD4o5YGSdp
Bqge5U5DszwrX25smwNPrREn2BzBOJekYdMCKeuuTF8r3RgtdHd00i1ST9dJY3DDZdx+zo58mHXj
tKd6mugOKk8Z01Y2RrtyjeonoqjqUVgt/zZXe/rOVQ1GQLdahe63RhRd/SD5lVJ8ZW7KT5cqLMzI
70V3Y7FSWFRlq6h67oybKhSDQxXySjvNsSaLEFCy5TGR9KMu3/79oufia1u3cnObfq5X09SNdWcX
SeyrWzn9Lg8TLDa61MsNnjqtbvuKz44n0iGbf5JguIhuyY/tDBOZ8BPAZZq/VE10e9jRPeJMN4rH
lG5xRQAVgyWTEWrHEfXjnhpyo/vIXXInhfEc9v392NFXrpZTgj8oNYPnWveZXV1s1g3npWboYxue
XBVG6O1n972Nc3WJ6xn6g8uEX+6WuoJJXMw7xXgqAxJ2TjDA0qx2aKouVK1T3bleSDbtLN3DlsFQ
7Vi6y6cB7Bmd4uo0x/0HNObPiBo3osjnQPe6BQXvWDe9W935zih/T7oFzooGzBbFcE7p2Rn+zT+/
JLo/nlMkJw3D3EiZbwMVc/D5dzHpX2cEZZ6fS4roLYV0oJTKGr/cpng3VX6z7MDjMxulO5jo37yz
qUpHoqG11JwMPWkmQFE+s9VnQmZtO92JbyjHp2bJic6hxlMwJkzjr4jzpYSx4sf5HwEgjK6ke0YL
ghuyVTQX0xe2Rc+OF/8J+uAHbhMxLExAWfYsIWxkhqTcWvzI1rnZTvVked3AQSk+eiO8lKD55qkW
ZS664pZr0lw9cUAl/jAGH+PCysPkrMlPsfrGluLe6pxephPSip6k4kbRq2uRvXkpW5PYMn/FgeOu
bC5VjM68NzUA9u5NHgCD8dkYWiwH6oUC5IqAyK308LSn4amC2D4u2WVyCWhPdHTitRssV6ZYy6PX
mOcScsJB8cFi+lEhzYOPy1XQukDyZvKvEBWrYk9sag204K1o2SAtpsRA1Q9XuwgndhfTM1nHDeGC
j7+RLe4fEci2MY5vTbycc0O+sSVgWtaEwY2W6KdlgQ6OQOgU3i/qO1xsYnXO7OxzsaZV1zF1NpdD
x1FzL7j0F/C/Z9dhKhtRSXTETrQkKgrWajUuwxTVXBxzqeodj7Y6oS2/ezXQWPEc61AUbhdnC3R3
JxKnoT1NfXRBSs2jJq3jxLOYPQQvhKD9XVaj3hW9fyjcOydfIBiHHLGNKTp5lFKjsst2dTOcbSe2
SBdZ6aFPB4u4YT3Sp00A4EVcAA0TlIH1WuFP8Mf5FFj1peNYoCduKnPe85KaTeJNbNeS4Et0yXeS
Q6GcNbJW0h1G17eblQW6qo0JfnFtJQzDPWxhg+IP9X08qz+u3ghNjN+5q385o6mr0Uay7SXsEvwJ
1rFlGVyGbJ1z34CgCu4PKNOuaEwUdVn/NScD42CL8F0iHpTkfjdbYX0gJUvm/1Iv4X2sINoE9fMU
BvQuU3ksjJmNJ6sDOArcdkZg4fsM/L1MeU1cS+31qqR34omkG9PQvgPvFPtY4/P8nfOjqDtdfXqv
ey53sfcVGl185zffbqvl5ozGB9q7XNKsvVUbl8Jq9jlrvlXlYO2MORufnXwyduNo39UZ6+XKqkDq
gXoUziWsmOg4Mj4xGLs2+EW47nY+jTMSaAk7ZysBleIbHbMHNQc7prnbNqAX3injTYG3D4yeKicz
6mmS1bYvf4e2fLD9FGYxvYdgwWLh2OBnzXyiN2cq9+gKrW21yr01yeAERoVnQ1T1w3BlIu5t67q5
FWz0zy1LB2P2Pgl0oO8yUoPDIlCDukaBor9A54vvXDH/85eeUZ4ifwh5yzBTJh6GdqdO3pgq8iTE
CZatHk4Kn4kH46HwtsxTcPOBvN1sJnlxWzTkPmJJJ15zGBcWD6Sx/NNg5NPbsqQ7ercxuHXR7afQ
/JQ01s8sHgi1Che56mTNT17MWmkwpkfu+3snCPxnW9hA8JPubrbUj0+25oDQob3GQaeuIQ2vKzQq
eh3QW+gpbGtmNmg+zRyV0NRS+hrw3pmFY56o8BAEmtgzBDWNhRRwm+8v4pzngTin+gtwxHGvovgG
B1KeFn0PNaSSJxcTwqkpZIspusIgGHX2cidk8VATrLR4f2xn8rTrhQVCSxfluCTLYY5bANPwZOEd
uMW+s4v42IfGWw3BlYdg19kJNab3cqb30g888LpF/05dwGEkz8jVU8tBem1PCUfuazv7Mplr8rc7
oY7CU7n2bl5YBIcEOr1Qg3dwB/ssinLfTjZGbpDmJPFDhord7G1sxtec37li8lsBmlECeMyDgMsQ
RtVMOVzoS5dlY8NB2WZUADGCOO/IT09OpGf99ili3U6ZoXC0pJibtKy4kaiAadk7E2usIkI9hJnL
8hiLyGR7P8SL+jW6Qy6ImUVyWx2WJN+KhluaZX6Plnizi5ZkjWWDlSUn2cn5mLrkLjhes/+p+M5b
w+u2Mw2GlW9Oz165JGw8lu88ZtkZojTlGT7tueobjBamO9Ngf24QicKuQuYIUvCV++DJHLiNVCF3
jWGwnpd2pHH5Nda2IAER39dd8jIzWs0G8w69k57KZAGApGIPyp9us+DPTUR3mRjD44F7PjBQXCP8
AYrSlj91iMtxqlTMBKU6tVXzGY7wnmf0uWvXt69lGj7PFgHMkg8PG9ZqLXr5ZlY8EUnvW0n3zU7S
T7shtzmIt2BMNAOYSjz0I/2E+8k2856RPUWhQIfaYHUq8vSN390AYeSMxUsIX4G9C2I6McHIa2Y1
H7RQnNU3fWlzrTLq60kH/G2axLVO+e3xyH9n7rKsKHwfYXQ+DTBx2Q1jrbGzZdjSHbZ3jZMIfLSc
EjwusUvIKcxGbz0Y38Tv85Wn/3KrmLCwVCfoZmwlHVVBuDIOthzueDQ7msTU11YQIwHzl1UZcqMe
JrAhherXmNvybVK8E0WD5uwGb2nU12jDwpKYIect/Q6gEvVv7J3JcuRKlmT/pdaNFMAwL3rj80TS
OQ8bCBmMwDwbDMO6f63/q4/xZVVWp5RISe5r8VxIxotgBN0dsKtX9ShX3qX8k2QUC/38acN08TTE
WFFFs7JgU6QEjrZt/5D4oFurEOuh3+l6hJ68SWFc05jsexOR1C9pPicucDZNB7urXXs7VqVZ0e/9
ymuelUvlPfaEpe/aUz9QMOFxkkgwA6+w7WBZx2ji4x65DF3/Pc4szSYQBKuG68osMCgmeNuudRy/
+UsWYfJeXoLSJeVgLXa+G8HWE/TPpm2jdC8ieNcTSV92fIof8TwY2aYvu6MqFVsHcjsrjtySRShc
Jj/Oj+memPICKIEln5fj/RXBSwL+5JCaLEPshU3DUJ0KIl2bFpzAXvVsVuYusFAwvQR/fTgfvQXb
jIVzCjUgaACFBQeGI3YJCa4vl7yGRZmTe2UFuWy82bv+00Xx5/IYwHxc163FRU418zkw7RB/MnGf
nu3t+edBYJ/ZRm3fsmXnSs7rnYu0NS2gYdPEWoeojq4Ng+vnQfVFfOZuumeCNi+DfmAVpt/E/uHn
S8KiFb0cnBsrq/H/VdhO5yme8R0M2PB443PZq2kmCxlOZZl4J84n8vLzwHGlPbcWhwv22Tc/D0WV
A+123pqCigtvCMpjr6PBldt3924e7DhzQ7vIZmzgjnDuGzvr77HWlOD3HKe1bwoBayxYpvgCJuTR
7LfcSso33JMhxZejhLlLtl0W7iOibnE/4Ycu9GfpAlwj6FBlsCZJjquNfUrbZTi3hsD538o94f3+
Jh2T/gbdG6sZBgyG9pjMl0gupK68m4Zl+boDl93aXHq8Sn0tZsQoY+EMjWNcYCIlZhdhTp8jcRKe
56wS7gE3WEpW3pyM+8pdrk3qYFRxArkRyfIQLbxI6iIP9j7gzxgXqd91R4D/n/NY41vof42h8k+d
OWJQCCgwKjFeOCW25CnAz+bjt2e9hSykBqBLdJl4gYd/n5fRYt8SVnoYgvE5JqrSBi9B8qvwzvWA
NWmQx8ycnxjZP5Leu+O22K9ynx4L7P3LlpwL4j80b99j1ytmenoD9stD77zDkrn3xypGhm7DLSiK
ci2rkXRFlp9AzJzDnqQdBZco3myTyXRxRIKpt3J4p+/7HJ0EXJ+3xMWBWeWOttpfFF5HFfYLhmli
A/b8kNp4t4HsHUIN5Ru7w89bZU6C35OdU88zR8j2nAcw1NU422XRUiI+Tuv8yZfRRYAX5b3MfmoY
P4OEBIm+FteNcyx848i8uzEWEB5WbN8ai7mfUtwlfZ1678LaBoW1sbQjaClNdskhlATwch9j1f6m
B35U8iGa+sdCilPe16e2KR6zmLvOzD7IDnjxY5W/Afin39vQS9luUQiUPpRi2sIAaK5mwzLQUP5z
n5RQp5bh1skvlmPuY0SsNaf+16CtSczR3rpgjmfu3WJw7ldBIykjmsDHFsqmaGsM9ixvvqP5jg7w
2zGwLzkh3pSUiJvnDVERmqG65DMPaPNoLfQszwS1MeYbLr4PgLlTIruNeYcNmhqmut/JgiJCJ6yj
Qwp4m+A8Tj8jCpazuTy04yxu0pB0vaRpV9Sxc+dKtecVAoQkJz5hp2sv8po7K+NV2HvErupER3Fk
hAebMU4RXFujO3LNNGdaQHi7bX0soYcR627kqV+yxGbLk/8KWcXezyFCprR7YnPEkXPHBQdqMYDy
ST0tlEkB8cb6ADp9jO6weuXbrA8UAbPG3vRh/u4ZRHOjkm5ebL9+wSlCEkKkl4QuwQh5j9quYHw3
xyo6+F1yb4Qt2xiFooj71da3u2KHW3zH3Sg9SPbmW3PCvRWWaX3qOjfGJpZGmxEuNjEX2MWQyxoa
uHehJ8z14MHQGrIFh5k4sIcj+0OlW9QAJuz2uUo45E0iZAMzkcPg5wyCpYwoIOC7HhYsgTRrRo+z
tiJkT4tes1Q6TUqWOT/YsRnsDJU+kiFfeT61KPgIm+PkAfmDxx7txZATUEOb6QKyi2PmwT1ofjWt
l53Tzr5dDHDiMC6wRucmzE55RcPuWZvkL5g23qc0vCYl7wBqX1gP5362TZaRuGuLGbSP02oXNL+k
bHcif5yJt5KsCT6Tkix5yi5uM/kRC2vusFgEabKbeLIFGI916TDzphZVlob/iQmkA2rJpau3w5uo
IyZuKSwJqn2zFvJLCsgRSJU7ZZlbCkCvCxYhaPgFoQ1y6XV4M07xfWzpTm6X2Oggb1TYs3FGwBDu
3YDxer3QLc17oMav09e32FogXReXxBZf/7Pl+Ve2PCAS/tstz3fx+V/2I3smv/s/aA2hwwoncNml
iL+oDH9teYT1N71aEVAZwp9fYsHy77wG52+Q0nwBOh2GAgDxf2x5xN+E71mm7weBCaTcDv4VXINF
RzNbHHrE4ro6fv/vf/NNTWjwIEmYHksly7H+CVOeKadvJWahTRt6Oac8DAVAMSWuAoekV7eJAZDh
Eqit8kJLPa6OxXVeF/YKyPWp5tvF+4ViodGbzJcxdL5xPV5kkryrPq5fA0459eK/VExH68Zw6cRK
EujZ9Cc4DF/7qJsrLA1I23D24gfXCKG5CvzM2gsbEoTtjObRHHHrN3Si+eQo0KaVLd2PAa8ZV7tS
3SBHbEuO0vjQ8TTmAaf3MCjeq4CQfZ1daZpPkZZSLibIg0tDbrJaFnM94aDfM/4R3xmZJOHpRTZD
uiu/g4GqElIb4UOUsvgKNbCKSWbHPP5V52ZyymAtbILB6qnd9P80SI4Hl9NfDFwOIIZ19rlw9hg1
oE4vHRWoRQO1mLkXIAP9TOZWZHh1M8h5S3/kNr01rQXw9YtxsRLMCs53KG4lDRoW3GbOdvV0rgK1
NWm8glLG1n/eFrQwYcWmAXrYCsUZKwtJXGBayO6CDnRrfBBETzPOiIbD4kqQACi5OUavEgi3lzRH
kzacxjtWJkcoqRAMiNYI+6yjn5EaI4LaY/FElyS1W6O2gaTqrnzBvfPidFl2204Sf1k2Jnvp/1IS
0543gS7keEVcEj+cnbEjGA1eUlFyHSEv0oBE4K7fUO4lT+lQHLBB23ulMuKbyTTsyEYiKkM3WtUj
1uw6JwSe9RTO5gGhLrtkOoO8tp5wcFFVuMVKIf1x5xXdLrYfW1w3JDc3LFNX1sR1mjvRBLzUpHTQ
aqcvDLEd9+Fu3i8TVhZaXo0nIs5zbbGQTxFmBH0VXF0re+t6d701kkdOqqcpeIzA9qWoEzaVN1L9
Wih9LjNz040MU0Q0LCxZIbSFaJnhigB6mm7I/OFZK7mdnUKkQA8sWUfiRozpJkpAuCuB5kfdnQNE
0KU0jrtxQ7ABccBSfwpBtxWGOOU806h2GOUG7/RKLQ+9AXYr/qIYcxPwbGXuJ1w2bsTUCtWH3jU3
LJxy8qt1+k0v385gAdLELjAPfjcrv4Shrc6LQ2lMhz49Te5HWcldXQ/HyP2lOthSLsn08NnK7hEh
CFz7GBFgr8TUeDb7zjnofFLm7bNxpwnREyolpeWW3TJrNhDDxGphLWqYwDidt8r9zBwmYHmL+tI1
T2XDeY+cjNkfMzQJVAu0Ecjj9/QDYP2iBxm/Yx2SqwmXTarelUPirD2w+V7VZn9J/YvdMx6RJrWz
TW5+jEAclPVa4zWy8VcnWN+N6Ak0I6Pnm8KRZtGC2nsViE/sGnBNKrw4JT812B6btDoLOIl6xzev
8GfMwYjPlOGCIYCoje1zJk82FeRz6cEf7E/NXG3nNF+7I7Q/TNr387C35MVMz3SiuNGd540bM593
iYz2k7Mfe3/jux/Kemj8npkR9MKMjaze1MtW07JaVttBxpIm2opSMKFSLNITymnstUMbTfJNfTyH
yos9ZLhrOswv5zz9TrJ6I4phhWkryT9olsLWeQceD0Tb2jAhLNRcDD7r8jGt2gMpfJbYxdbGwmkZ
auMyHrtpu5v40YjhgoG49QZOKm+hDFdD+tbwo5nwuLk8K7XCrk+SUhElZmljcSb0590QvC5Ux7sU
mffZucbmQ//npSKy0zRvWX9sSWbJCIBxucZb1ljnWP0W0bW5Rix4VaqwEt1MpoQ9f8K3sqahu3fP
Y0QTQUbt0vJgSGftJaRku7MfPYkZHynX+yqP91PxVGZKM6Aprn+cR4zOvxYMTpNgvfLdomsgBA3D
cz7ezOHvSDVbvUovHVJS45b0FrE4Fxa+uXOTd4ilXoZXlqzj75ADMnTHY8GbuCMOZrhy54V/vIKr
y8Ihlsy66/026XIM8B7BsFBZvGurU+b0K8t5NjEScTvDWHUCoZBE5zR7rghRuVkLN47E2B/J1qMK
bvvxUDv3XO/Imews1MKomNDyGFdOdaCdc/vFpSXCMY4g8dlm3Rvt1jccbOF3djauaIiY8a92bxZb
4LH4FcdQJomPRPXLNJ5N1uEznUw9zm/Y8GSkspncaGtuvOaTSp+aTPeUr9vyFGYVsyOd6lc1V7tS
vHX5H260LH0hpHC1tNN6t6BuwiLFWPoCXH5NwZadAyL+3atDXHy4Jj2W3/goobPC7vzlUTZiRM9Y
0SnsaTvz4CtQCP6C07YqnrQifQ3qB382+4PVY4/sWvVrHpt4U8PvO1ozAUo/oBKe2tdV61f1tq9E
v3Pxx+2NPjM2wOxgFsr6Pi/5JxbLb9t03r0Fdxbhck2gdqPH0L1j5j36Vuq8GGm4acYyIHceT1QZ
z9+JWzJhKLhDWCzfkHD0EFjfQ6s3b3Enn2A35hfXL/fTFNyyhnGfB/khYBptK7i7GwbtjCXSPU7M
+IGSzTBSzPITlyp2o8PG9gRRnkr9ga/+6hXcPc1UP4P3GsRip95jH3XBnkaTnRf375aq+q+yJYZR
jubK6cp8V1twp8XABd9ITGubiDHelcxW48UKSdZRez48A+PExD2tbR+KRXRvpbwZGDlCvo9bMQg/
Chbm2PVS82vKzQMQg4q4XjgjodLcEPyh3sI3r3NNaJVckwfouxN/IqkNifV+Gf9IWl3Gp9a4BMW3
Y2T3QErWdMH4bLkAwz/lVAZSqbId6BQggErcRmHHlyvPeSB9vY5dLm6IElZ+U00vbNVvcYoY5MQM
hYs1vdU3R0z9WOedbZ6MFAvzr0lAxE8OvsjCH68EPauNSMutTM33ohO3S4lbh/3UMV+icO26bQPN
Scc5sY0Hvbf2gAMVRmB991Oxd0hTXGgAy6JkYbXdHxODIw/tktwfvTKBYem66H34a7jzQ2Xc0P86
3rmDDc5x4cmJe+8Ayy9kncdtGH0rrfLbVHG9m3VHcc2a0F5yDx2Eo5cPRqw2MDCLpoEM2vIGkSWK
uWhxKS5jBvzZ9K+FkV0iAn3NzMWZ94K1EgF7wpbJsBj7CQBJ/BI0qr4RQ5dsFUgAirCLS2CjVbFY
RndxqBgj9FVIH+mmHzd2hfN9KbuZc5HQGHfvjgQtNIOWjHCaenA1T3CMps04EroYOc321I/fFEt1
mKKsOSRt/kUVktAHYmvPme4Y+v3CM7UZagMQJ7vK/K6LS9YxlA5uM0Nu66n8sDCibvvsa3bN6RQS
tDZ6nFd93rI1yIvflrGsjBpLE45Rrh4DfyF+Gps2YP2buiOvoSv/OEjXYUC4Tqa7LuL+3nUmMKoB
t05q1CfkRmfV8uMEmIYSZGfWPkoQozHyoBAkhwb/1iptk4AoNIE89KaQTjQa7UmQ4rxkkpZTeDRk
o6cTToqxjuYYOdlAP2dbkyZQE90RfQLSbJ1426Vl51mX3Po7q36nj/c4FOkJaIlaVxTzrKBNzpsq
mp6VzfwwBuCA6Up5Q78HpeO3GyuZjoZlPZtGcHFMCuZDTFAsrd7sSg53U/nbC+SNQQJUzgH2JOxm
a6AF4KoI36fU/xwWJp2tb7aQlFLny1YucKgiv7VGTOzR4iB2kWbJWp7LzI4/ZBw/J2LeD9h491W1
bH1qIlhG5c9kkHG42RLSlD+F4Cjdc5R2X6rL4mMzescScON6jinCXXqHFvNpwXWDr4uTZcvrJBuh
B4gGLs3CsUU3BxgkI2HTnmaPdEc7Gc3OaoM7ZIg/sU0RZE07PQkmg8rGqDi0uR1v4snXYhemMHPu
xMHMyqtD6GRWxELDyvgj7PxPyRv1MmfuKx6j7kzQV+2xmGRY5TjpuxXl9B4X4CQ0zqU1F1s22x+u
FWEYi+XOBb22TkpM/1Uy4fVv83znAngi4+lgI3JYmHmDep0EalQTEGHgJ1GeiRPUS3VXE1I5W53j
wNkRgOkn86lKh+5gNwM+DAE0yu2Wdr9k9ldD0yVhefZDY5cc02Bibz9jo2gSm9Nt/8tsXeiflK/j
QJgvqWTLM4wtmECj5gIKoRFjuatR+ZeQ3d1DQ6NImpQ180S19kOKyJN5sQ9U6NJbQcxXKZK9ypw2
SQ1RyjdeE9m6uybnQJuGTIyLTiYvvmI15mdnIsY1vPgDnjMcR9ia8dSfMQfeJ4nPkJc9F5KVPN3l
Q5c92FhGOAZ7IEPEU5d3nPcvccbqSVJP35JEIM2Xf6WJAPK6jJcw7qyXvBzz7TwW2hNj3oAHw/eO
LJsF/XbWe2vQEw0hOJsZh0HJr2LOPVgX41788pyF/AFIKRiy4sWsnTeI+6ux5smqXZUfmdpMJpBJ
5wKSJ3IKKLRt2G9Hw3R2k8oAttK/AImEg3ZmAEoA5uefm2XeRZbr3MYztaYWLfTA22Q+yJOqQFl0
Zb9RNlh62M3yraSSxYH89zhxXowhYF/b0r9vQNm9yGjcupHV3LmMTYD1imu+tO/c4caNFTKdcuFH
BqawIqCt2o5cpLYxirZpeh46WFG8ULLdqIYDpb+0BqQm9oV8YuuQAsBDcOw6Ksz9ePpQZLzpsUE1
HO9nYdebwJIjOzjiSdhiCJvn4m4a6i/Zo+d3oHWJmhb70KWLwewaqTNByW0QfXE74eXg67U3qVGk
v4FTWbXOQd5vDMcLViiuH9RO7Hq3JqVpTt3V5L3H/JVdFmyQfaGq/dKa31lRcp8vPA8UyzjdLGC/
pt4hMgK6fzUOfXhb4s1bVwTeCoPnxpquzOjo2hFgk+KVs5l9CtxebNUPygKmhZMIeRiIGUUad5Fr
8MXUPRsyf8LJNp0sjcbgcPpA+Sb4RbZmncZnpHA0YDBRAgJYw9SIjRLWhgAhDnnDgsARMLiUccd+
ePwTlgDmQ1gdLLNfRu5j3AscDBfLTSucZ4a2fQLlA5ML8wNrGuWzgXcEQvkCWG+dajxIASekcEZC
A5BDJASR/gclogZzMyem3AZu8ifh7OrY3nmZ/BczJu4vye3mSswnzGBcgJtfGcySxiKiPlkZK+Zs
IgFzNjXeJINzEmv+idLoE8XG/69PCw1G8SGkkB8UtzAyINDZMfiUIsCIX6dfqBzxRmrISsMkAjje
uM4hgE1uQZsphCmvX3wFjJZZw1oyjW0xutDdLJBcDB8DJkYIyP68CTj3SZAvtDIAtZovlYbBND9Y
GA2IKcKbIMu+fKIMKyfA16LMxNnPlgN9Mnz0unMFa6bQ0JlCWyBNXz5CP31i19HsUnZ1MjiPDn0V
qBE2/Bq4FQuDun8zLcaHSn283wBmDiwTwd64D86CTnfwNRKHbrOPWkNyEIG+wGsA8HDZT2PLOkuI
OjC3CLSI8QGssr+boO6MorhPNYan6Hp+A2CeFkLPCKln0MietO1uC8bHiNp0SfvwDvwqHA0N+ulM
+3G0JAM6DKAQfVzBBNJQuhaAw+SFL2WJ38mPbjsYQl32i+XbWwlZSGnEUKZhQ77GDuF3fibFD2pM
I4lGDSdyvXk4Ug30NcMtWuAX9RpklAqQRu5dXBbEGTXqKCd2JzT8yPM5dCzldMhiHEeZRiR5GpZk
Q00ybY9qZwN2PjglF64SPYDbatg28R5I3K2XezelhjBFHTgm2aFwoiXyJtGwpkZjmzDEHaEZ1YSV
x2xt9/j82J4r3y+3OdQnw8rfnPTVtDhk2CNbJG96SDsmYGhRs8cFvQ2OjWe/Vq7z7fvQ/rwofXJ4
MS7vgYZOWRo/lZX0YYfDNQOr28DtqjSoKmnl06LRVT1kh0sCzWrSWKsm/j1pzJUjAF4pjb6KXeK0
CTQsU1OxoGPhpILpqeT4KOWpS+MbT9pbS8eYCLCjG3hmufWz6ZMuyGMcgd/C8XkcqvKOaCxjcsk9
YXHbK6+jK7u8ZYd5abPo9a3GevUugC9bo77iJcqY/CcFKtg/oDqp00DPw5nKLFKQwMJqqGGsdyJ0
RcgwFE4kGiyGRyE+DrDGWg0da20uvFHUfqVWDlIrMPfe8IYDeh9JBmjqmHmtb+p4fpskxb9O0KDX
achZCu0Mw+GyURqA5kFCM/QDk8J9VANEHN55qrjKa3ha2yUnAU0t0Fg1Qr8pkhTHo58HB/pan5Js
mzSQjcxErwFtoUquvZsRKwLdFiQ++dOUMIFBGRCFjyDe2nH6sAlsLqV8SjUErvY6Yq5CftXw4VIN
ikOIRDEgcrwpiCNFIZMYplpMI7i6K0hzMcQ5Y4YcD4Eu0ii6SEPpEOr1OMTNWwPrTI2uS2HYGeLV
MZG+kU9/xxpyt0C7I/Nv4Zhk/i4h4VlDRPDasm+EhuSBjvrw0vllpn6qgaKXaZwee7UHf0HS03r4
bPopJGeCGxrCx9/sowiHtwY6n5W80OoIRqCn9w2+JyJ91H5jrw/ISHD4DID8xQH/FNo3H/i273UC
vDjRSMBBwwGlxgRieoFBBDlwFCAEQSPzEgUqiFOcRQOYwZ5m8w2AnzwdniI4hG37OmssYVQJ7TBz
Hia3e6W5KjgPvkk0jclgM2iw4QDhEB5oy+WDm6+GHzKLNhsoc7eZ7Fg480Q4kBKHfn5zffW4aIRi
6CXPxkCXWkWEV0MWk5IBWoBdpG+CSxee4o2Ou80azugSnNe4IA9qo6fxjb0GOZohFlAV1Wv0i+Eo
ugyly8FD20dYOhUmdkgITwIKlNCQSC+E+OKrLdMhXOemiHc590PVWi//sxP8V3aC7OH+m53g62dX
pv/3/+gaY3DumGn+a5g7f9Df14Pib4FgOxgGvoPl1PVZAv49BBaCeXetIASnbpP3Clgp/qf1oONb
PisNMNaB7Yb/2A8Ch2eJ5wZ4VH1eEOG/hHO34Mf/035Q8O09k0E3sB3bcU2Ne//1+ZBStfK//836
X0W2CNHHYMmTAvoh5KJlg7zJScXgvisy/8aCSVlZ28xbdpGRIrHg+uRAdI5a/9YOq3ydaRqTj1RY
dT5tEOPvxlDvtpvvJwXroYlvUs1zmgE7mQCezHYJsVXqPUqMZRwIVIFa3Q/Np8TbcM0aYiVawI0Q
UlRMD5TCjq6rHbkV+7itM85Amjdl/aCn6h8KFTgqpblUoyJWNuXROcm7l8SaW902QgstxRy1hLSg
+VYhoKvJHq702H1EkjFK3paR9TH2SqwDTcjqNCvL1tSsjkr1VdOzHSWhhp0mOVfgStd9YtSkuuwN
QhTTci0PdHs561KzuRogXfUZyMqnC7gLr8NVgKKYAXr1kXfhR1yxS2thfQH9+u5djnvNPH+0CNWh
JoPRUuptWk0LyyB9hJofhvVta2qiWKbZYqGmjDmqGsHO5dT1Wi4UIEiwmPdfejqMjpSN4jgBWDZo
cpnpxAPTV8tVEqxZpvlmpvfmgjvLNPcs1AS0us+fBs1E43z4kXINDRL8iOFzPACHQXdhYoIyPCJ9
biwfgSXjxHvpxopQl+av4WZ7ht/nnyfQbJQG0FOkblqQbaZmtyWa4tZqnpuryW6uOkCcXS8W2zWa
Ud0OoArlWdWLE1rR1qifSoNanjrr5lNmzR9R4zV7o4gM/kXmp1H590KE9K9EZXRu2qRdRwIpNOGs
NFFVuTTjtIt6M9rMJeRhE7RmPmOJD9B8cPbI/javv4mZfeWj8SbA3pXVSNA4egrB4VkjWLwEWgzX
4MkqXwwgYFiNggdeSgaF3uG55ua7NTVlD3f6hwN2T47chnJhbFMlCA/EZNon7qVmaMEuwZFr7kIQ
fo2vBkJj/Az9vL5k1WzvvUUdEFiASbC9ARyNhVBTAS3NByxGde/rjVxsEWVjO4mR32Kzhb8oHczi
1i/HftOzXVvnKgWrnGBaWzmaSSiAE/p6vqv0pOcw8rXcMQ+YYE1GwVamFCaBqqlZ+9axHd7OjmRu
/JkgGSV7PVO6erqkJqGhhdX87vTkOTOCmj+zKEOp1NMp9m7vVh8KJYMr/WsBMIO63MRNvU7cZdhV
AdI00p2uu5zZaOLXy9Pb3oYL17hk9wo9J2OaWSVErA8F6lYUDeJO2QhOP9O1nrMnPXH7433NAD7o
SdxjJLcdRUSfNoFtR31KnKF4Yb0E0ZFUn7WvDh03y13J2wpG3jnTU3/Wsd1P3ZqxU2sC8KzdhA6m
uiHcQgPMu1eX5dVaplVhxe3dFM/bsIjHl7QO7x3e5teiide0t3eP+OjXpZrlW1a18UlM4B67BH3K
E/JklBxdHeMW/NE5KnL3liAr2+syOFcGT04aVcvqhirKYFfYTIWuD7S2hiG24BZl3Zo91VpLod3R
XFVaX1FaaemRXBakl8Z2XqhTJHaa2O3KSdxfplXAaVbpM3wq1rLoRyE2ilWryKqXSSq3AztfBNVP
T4gbbyIu30dWvm1Kx3pZiMmlaGqnGMGo0coRQOB7I0VLikk3DpqD9LxgeH/wJa5RIalz6/JPN/CP
PqJUjDjFmve+tetzDl8gjlhXxPxdDgG4Q2Jj50wrXIp7xeyAdbIUgIGwBJmiJAapfMHE4fKkechk
qVbNkCvJtdqHysBCJmS9nsum5snwCAIV8qHkPdVEzaYC5bfCe1rvh3JAigxBU/WleUFc45toHU8g
6ImktnelbT5SlkxlM6If2jql8VoHNBEEAdqjtmqN0NFqYa11w0IriJhGX4XWFButLjbIjKk421p1
hGgGskgrkT6SpNTapNQqJTlj1tVaueSdGKxSrWZaRPzWIwvaXRggWxfdB3bjAgxhcml1MZ9WRTut
j4ZaKUW6UXuc2t15QUaF9Rlchij5EyGw4ojGSPIzU/Di1BqsodXYROuynVZoba3VximqbYN8m2gd
l1X4H4Gw22mFtyWxtp7b4NTRSq3TkFPTzVQesQuuobJyuUSrtGpQMYBLTLzQQUWSJ8RsMlOGGRr+
cem6+CgYQGzHO0dYPve4guOdmUn++lP5bGQkkfFf0qdXdJQgLvukTp/ptvxAjEKHRuwGaRDsTa1/
Wwjh/hClG0bJL2NS8cYoHOjGCUJQ66KRxCkOdehC2vCP23tqWaEqPNK/fcMe7rCnv3FbK2DkRBos
f4mF9SwQ7Hst3GsFHx/F22h0DftWAHB+aT63Cg221sp/pHcAsePqilt1JaVtX3yvYKPSbI0YGBKT
6gsYJZpsEFaoP2c8ia2uZglupWc7nZjVG1SF88/nTss0C5kag2O+nJhqKGMrjJ7SRv3hzxd/HgrX
5w4mRkkvtv7w54uyNUIO/+oubMPwhAtpdLnr8+Gc6o4wXIG4ULn3wSnEmYzGB1TKrEzIZTzgTlz+
evj52j8+/fnVf/raz69KOf7n39ZUS3IKulNts4vC9i3906yinjaKPqN+xiAM49vyGhKT3KsU58eq
mXiXG62Z/f1Ds/QV+xqzk8cApBNlrqDx1FBD/tW/YLFnNYeTCIr5ZDSwPVauSd3MXw8KjFdG3GMd
iwkjOA1vp5+Pmv/46K9PMZkf7VRXiCok//zfH2wkgrUIYl7wOmP708dssQDs+2zZd8zD1SzPFLn0
fz2AtpdnWz/809ei1oDtW6pt42c+O3eJLK0/cpXwzyInPeLNPUJixtVGVrbAoO5CVs2GdxQgJrsq
kZJEeAB9D/V+V4smO9j81BIA02fS6ynoJjtlZaMZS0Zm/3+fJ1O8nJPXf/wPP7/r538dKtZlFARU
28WcjEs6+H9/WBwiz/AF6HkzhmMyWzllOWJcUcj4lbVELgBIfZWCYRLbOBtZRnpe7pPP7c3gmLIe
rI3iNAiD7dHwExDhBp9Eo7Ml14E3brlbOqc9Ia6C6atRTEfX3ZJ6p6wuunawvmCeL9Q2dNOwToPB
3ia48hIrAVDAE3Fn0AN/8B5NrhGysY1dtEjIyhQhVEw266YG5ixUdTSzqtm6kleEFvHTiNxm2geo
RdQdlinqnLEcjbwFY1RoFb6h8hYxgquUbR64qMYb080OxkyUNEhtMjkuZqBlSg8sHbj3DylKibOr
fKR0BpQ/If8VhRo3CUjeg+jiV8LcD6qiHD5I1e8yYpXqTB19fdPdEI/4Bl2KNJk00MrrZ2s0yw1Y
jPQSmMYBBnJ4UO2IDaqx1NpvCb8Q05oG5xHWDDg/IpOxDk8uOkbp6EBloKOVpg5Zsh0+h6QuZfVr
1CFMKKy/Ax3LJPZGEDp4BeJDqI5A7Ki6cBeQMuE0h5OGAu0Ug2K+7+lS2XuFBlORAnV0HDQkF2pY
7g1dNPuKvGiR8PJ3XOsCE9vYSaqtz3Wbjis3zHvuoy2KBNxLHUEVOoxKFepcwKoy/V8lPfQXt3e+
LJp1RRq8WaRZGT8Ksq1x0GykDrtKHXuVOgBbIArXOhJrs/POyMgqHZZNdWzWCasE3gGBFK/x7SMY
m1NvV080lRHjJ3VL+rYbNpMO41JGDEaUfG6DOOOFnABwFn6JiVVmVMAe76iz1eFeLOUkyBkgoCZa
R6kjwK0OAzs6FqyS6mskJ0xTooVzsPvjq+au0VFi1wKMgXwFjAt+RRtNA6/dZlfP7u0cNKhULOH0
yvo7I6VMRQY6sR+aKzX7b7ozTIOOeBpufBLOFa7vhsQzCK5PEGDgvyYopvMwUvFFBGnMwuxAIxiW
hWg81xxcKYgShyzFgOczNoYTq5jCu1iC4HVgqkNrZOFubozn2IksvG9a5vHVpnVwY0XAIvfNQlS7
ZEw1yBut+AviRpy7l6omUVcu/jbQzaqsOEoLb1XZUZ2eomsPs9gZLsEYxVfm8ruEjZJkbrqHD90Y
sru38eH1IOyXoTlzgWlWCdl0y5bPxMd2dZZ+coMMryxG/TVx/9dWTucxMyBZEHSHedKscjbl/YdD
Dj4ixbbQtbs2ScijKIxY6BADXL94Tcg1cpwn5qiD9YyKgw7aCx25N3T4vieFX+s4vi3mczFgekRO
vMWFOJJd1vF9RY4/btTFHTm1EOpJAufK5h7/TPPMse2OJqCnYVH3wCU48f0QAlrcJCkUXquY36va
9NF3X7wsZ8XA95GjQSwloDtlksK9zl7xPQR0R88PMcFBw2PmBlVgwixYYBcU2OFoe0Qqr7+NhDf5
TFBcww4E1INa2lflZb/N1gaHIq/z/+PuzJbTOKIw/Cqp3A+ZfalKfGGEhISQJWu1bigCaHZmB2bu
kqo8RJLHyCPEfq98DZItJCEvuBJXuIMZuqe7p9dzzvdDR0ihJKTQEgZQE4jHpl/nZzP1TKs9t98Q
/NX2EqMX+01zKCf+DZLUHUq5N6uHcYbMvQA0+ALVUNll2o44ZsL+gewKc2dXMqbns7DMu25G2GVi
B2eRmhEmrHtjJ7SbA8vDMSNkmWQjWclsrPoHgbGrVGEH+fNT3y6B8dvjAqRBJwDaT2BFcw5OeYJm
1WFd+lcIEKMGRWpBlu97cXzQZPW5C6uqK+saIRipD2vLfRO6ei8cgbHHohl77KiNkDmjOZ0pqEii
guFOTwypvpRi67XizmCpj2xX3Z/67kWgEiPayIW1Z+ZWP4gR3JL93SitrQNNsXrAB450VZn4knFs
at1KD07ZN/Vtg0NzTJih6x3NZKNsyzIu3XVNlKO+YDsHhUs+U+KiE9jTfs3Q9RJ7wy4n86NgbnBU
43g3kj0DriDtAkG9WeAX3lxPPQkX9AVIQgdJvGyf05CjWG32bbO6kCPnjWG4aAxaA4FLzzpJXHbS
fObC4pd2krl9ERCj5/hxLw8szIb4tDf2VS0V7CLVrqH0ZFs7Cwq2X2kyvTQBggeq/KZk6+JZZc+v
/VfoMZ2olTmMZQCZMeIjBCQ6C8NlxVJ1XFU+HCBPnZzqweA0FY7x9mBgvjS9oGs6GVoJBPgvpjmW
dkZ4C89SBLLcnmdZFUZ6uHNOhQ9qkxfTPTvBbJkBO0rz/dLQMBkjDrw7B8uwsBtcfhoSaCwX7xuG
9ZnWELYfl/0slfuO5qAcWLORyHCd6+Y+Z+rQYw+wJHBA58eIh8zsmwRsuFYdlml+qke4NdswPixb
7dSLRdSeZgpa55VjH/iNdAUq4DDM1ULEfCEGjuMg2mJ6Qh3VmCISqtrIi6xdOXGAZi6uZ1o2P2gE
eqjRsj3NDIk0YCt0VMBBFiFpIEIFHTwSnPBSDPeRYIcvv0oyylXJdapoPU/h8D+torYKdhyuNhqx
+qWDrRcC5omJf3rWRMcYoc9n84owd1PqG5W1U0XZDJm98gbpEfu1CSUxa5JzV9DPU8FBrwURXcUH
eboTTRGL8rDw4Z4ErB5QSxM7xwFIdYtZva0LyjrhkRrQdX8OrZLR63ogeOwuWz2keKCkgGoPQbbj
rO62w0K+agqOToUZBbKnvZMX5qkN8F0T5PdK1i4yyd4DzVigXDUjYfCru+WC/Zsi44e7cPTFThI5
ryRrAVJJGL4EaT4AOW9zggsfluhjGbAKhqWboAwuXczSsCJwIc36nhThRJsn48qw0/YCD3H49tIA
0n0imPcMMnknBIMfCh5+giUjbyDkFziR7wVA8wNBz/+fWR1+QL7WnSQ7w3LYmZZ+WZ9UE2aKCbHb
ZfHixw9XjxN/ivLPl930fELffY4dg0P8NTvG8rmWD/1cMtGQslXjCaw5taWgrKZZKpaHKAH9uvpd
MVoaZgzAdIQRkcO9itlU9OdLtarD5+9Ze+RRUkF2o+5dP5liZFk2h4h0Inz70wr9IIX1Qqu6aSmM
eqvPetmdls6iBgsKIVb/SdmH49hHNa4oc39UrpWdODLs7J9YAQ+SWasATZMxKxmEi4kPksb3G99q
qbjesCBemcn+/cZ/8OT3Gl9UgOGsGuZBd/yM1153WoTcqbKlYAd7XAGqTGyeLDuysrp6W+HfVD3I
qrmM8duu+ystjjRtBXPlqqS8WfdeBFVtOaIaLEN9f/kb7BCGg61zu3qQW5wsWYpuPugJdstxdBUL
DkCG5efTR4RPeFveTymsa6NxRwxx/qR4as7ZdMPdgPr4+oMRc+3GszqdrPJe9Szx/cVan1sO+Pcu
3k0Ay3xu/35bwMdZr+V1V6q7H7v+JB/mI69eXqhvH/NoGDMbHVY/Twji9ifrY97dq/7heX76fu1p
77X+c8m/Il52Q+rCjL+cYUTZviz142QcDvN0OHr0/MshS8QRb5nDuz/m/tvfS6ImIdE8nctXKEd/
+O7X5Mmauht6ty7HL3//NW6eLoD1NaopevvbhvphoNj26VlvT5N3f27Og5XUtnnQEeCZP+wHy7mf
Fd+2qV/6kyjc2MTL5cW2WfSqYDgXvjMpKMlNvjMsLbfNB9ecZO5PnuxzLGu3z4Be/SwaYMsufc/L
KP6Il9GWOR0/0xAsp7ZtiOvhyEvGU5/XanODf7RzPzWlvN98PJ5o7jYVT/1tfRYVd4yiyTB/8Q8A
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understanding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Making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business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decisions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analysis support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Acquiring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about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business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Making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Dashboard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Real-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data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Possibility to expand the 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Cascading - from general to detail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Many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charts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tables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Flexibility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Full monitoring of indicators/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measures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Define your audience and goals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whom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Choose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your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data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important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 visualizations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to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visualize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template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it simple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Repeat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improve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anyone have an idea how to do this better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Less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means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more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I use the template?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readable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Has anyone done this before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Isn't there too many colors?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Isn't there too much information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everyone understand the dashboard?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Customer metrics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Financial information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Sales information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analytics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Manufacturing information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Human resources data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Marketing performance 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Logistics information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Dashboards</a:t>
          </a:r>
          <a:endParaRPr lang="pl-PL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Column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/ bar chart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Line chart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Deviations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Pie chart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Participation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public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 chart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Geolocation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map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scale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share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Feature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ratings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Multifunctionality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understanding</a:t>
          </a:r>
          <a:endParaRPr lang="pl-PL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Making</a:t>
          </a: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conclusions</a:t>
          </a:r>
          <a:endParaRPr lang="pl-PL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Making</a:t>
          </a: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business </a:t>
          </a: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decisions</a:t>
          </a:r>
          <a:endParaRPr lang="pl-PL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analysis support</a:t>
          </a:r>
          <a:endParaRPr lang="pl-PL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Acquiring</a:t>
          </a: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36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about</a:t>
          </a:r>
          <a:r>
            <a:rPr lang="pl-P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business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3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8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8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Dashboard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Real-</a:t>
          </a:r>
          <a:r>
            <a:rPr lang="pl-PL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r>
            <a:rPr lang="pl-PL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data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Possibility to expand the analysis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Cascading - from general to detail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Many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charts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tables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maps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Flexibility</a:t>
          </a:r>
          <a:endParaRPr lang="pl-P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Full monitoring of indicators/</a:t>
          </a:r>
          <a:r>
            <a:rPr lang="pl-PL" sz="1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measures</a:t>
          </a:r>
          <a:endParaRPr lang="pl-PL" sz="1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Define your audience and goals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whom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Choose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your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data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important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Select visualizations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to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visualize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readable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template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I use the template?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Has anyone done this before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it simple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Less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means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more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Isn't there too many colors?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Isn't there too much information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Repeat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improve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anyone have an idea how to do this better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everyone understand the dashboard?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608154" y="2166876"/>
          <a:ext cx="968901" cy="96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Dashboards</a:t>
          </a:r>
          <a:endParaRPr lang="pl-PL" sz="10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50046" y="2308768"/>
        <a:ext cx="685117" cy="685117"/>
      </dsp:txXfrm>
    </dsp:sp>
    <dsp:sp modelId="{8CC41FD3-98A3-4843-8507-B00B8CC1ACEF}">
      <dsp:nvSpPr>
        <dsp:cNvPr id="0" name=""/>
        <dsp:cNvSpPr/>
      </dsp:nvSpPr>
      <dsp:spPr>
        <a:xfrm rot="16200000">
          <a:off x="3838936" y="1537902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88350" y="1653201"/>
        <a:ext cx="408508" cy="197656"/>
      </dsp:txXfrm>
    </dsp:sp>
    <dsp:sp modelId="{CDD844DE-486E-4475-9332-4F4C2AB73FD3}">
      <dsp:nvSpPr>
        <dsp:cNvPr id="0" name=""/>
        <dsp:cNvSpPr/>
      </dsp:nvSpPr>
      <dsp:spPr>
        <a:xfrm>
          <a:off x="3492340" y="9107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Customer metrics</a:t>
          </a:r>
        </a:p>
      </dsp:txBody>
      <dsp:txXfrm>
        <a:off x="3668153" y="184920"/>
        <a:ext cx="848903" cy="848903"/>
      </dsp:txXfrm>
    </dsp:sp>
    <dsp:sp modelId="{026B96CB-BBE9-499F-A886-0A42532972DD}">
      <dsp:nvSpPr>
        <dsp:cNvPr id="0" name=""/>
        <dsp:cNvSpPr/>
      </dsp:nvSpPr>
      <dsp:spPr>
        <a:xfrm rot="18900000">
          <a:off x="4509777" y="1815773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24250" y="1916599"/>
        <a:ext cx="408508" cy="197656"/>
      </dsp:txXfrm>
    </dsp:sp>
    <dsp:sp modelId="{89D9700C-E8D2-4360-9282-2AA0034D17C8}">
      <dsp:nvSpPr>
        <dsp:cNvPr id="0" name=""/>
        <dsp:cNvSpPr/>
      </dsp:nvSpPr>
      <dsp:spPr>
        <a:xfrm>
          <a:off x="4936220" y="60718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Financial information</a:t>
          </a:r>
        </a:p>
      </dsp:txBody>
      <dsp:txXfrm>
        <a:off x="5112033" y="782995"/>
        <a:ext cx="848903" cy="848903"/>
      </dsp:txXfrm>
    </dsp:sp>
    <dsp:sp modelId="{225D8F97-3250-4DFE-B407-0F426DF196ED}">
      <dsp:nvSpPr>
        <dsp:cNvPr id="0" name=""/>
        <dsp:cNvSpPr/>
      </dsp:nvSpPr>
      <dsp:spPr>
        <a:xfrm>
          <a:off x="4787648" y="2486613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87648" y="2552498"/>
        <a:ext cx="408508" cy="197656"/>
      </dsp:txXfrm>
    </dsp:sp>
    <dsp:sp modelId="{A9AFE207-6BDD-4C50-9F5A-74CDF5AEA1E4}">
      <dsp:nvSpPr>
        <dsp:cNvPr id="0" name=""/>
        <dsp:cNvSpPr/>
      </dsp:nvSpPr>
      <dsp:spPr>
        <a:xfrm>
          <a:off x="5534295" y="205106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Sales information</a:t>
          </a:r>
        </a:p>
      </dsp:txBody>
      <dsp:txXfrm>
        <a:off x="5710108" y="2226875"/>
        <a:ext cx="848903" cy="848903"/>
      </dsp:txXfrm>
    </dsp:sp>
    <dsp:sp modelId="{911F6DC7-4A09-4024-AD56-11B937D94FA3}">
      <dsp:nvSpPr>
        <dsp:cNvPr id="0" name=""/>
        <dsp:cNvSpPr/>
      </dsp:nvSpPr>
      <dsp:spPr>
        <a:xfrm rot="2700000">
          <a:off x="4509777" y="3157454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24250" y="3188398"/>
        <a:ext cx="408508" cy="197656"/>
      </dsp:txXfrm>
    </dsp:sp>
    <dsp:sp modelId="{E587FEE1-E05F-4D5A-A0F6-BD41F77C7D24}">
      <dsp:nvSpPr>
        <dsp:cNvPr id="0" name=""/>
        <dsp:cNvSpPr/>
      </dsp:nvSpPr>
      <dsp:spPr>
        <a:xfrm>
          <a:off x="4936220" y="349494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analytics</a:t>
          </a:r>
        </a:p>
      </dsp:txBody>
      <dsp:txXfrm>
        <a:off x="5112033" y="3670755"/>
        <a:ext cx="848903" cy="848903"/>
      </dsp:txXfrm>
    </dsp:sp>
    <dsp:sp modelId="{1EC8516C-7A82-4A59-900C-598B0C879A8D}">
      <dsp:nvSpPr>
        <dsp:cNvPr id="0" name=""/>
        <dsp:cNvSpPr/>
      </dsp:nvSpPr>
      <dsp:spPr>
        <a:xfrm rot="5400000">
          <a:off x="3838936" y="3435325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88350" y="3451796"/>
        <a:ext cx="408508" cy="197656"/>
      </dsp:txXfrm>
    </dsp:sp>
    <dsp:sp modelId="{6724F947-A572-42E6-8243-362153D2CCB4}">
      <dsp:nvSpPr>
        <dsp:cNvPr id="0" name=""/>
        <dsp:cNvSpPr/>
      </dsp:nvSpPr>
      <dsp:spPr>
        <a:xfrm>
          <a:off x="3492340" y="4093017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Manufacturing information</a:t>
          </a:r>
        </a:p>
      </dsp:txBody>
      <dsp:txXfrm>
        <a:off x="3668153" y="4268830"/>
        <a:ext cx="848903" cy="848903"/>
      </dsp:txXfrm>
    </dsp:sp>
    <dsp:sp modelId="{649CB7E4-618F-4857-ACEE-A8228A27EA63}">
      <dsp:nvSpPr>
        <dsp:cNvPr id="0" name=""/>
        <dsp:cNvSpPr/>
      </dsp:nvSpPr>
      <dsp:spPr>
        <a:xfrm rot="8100000">
          <a:off x="3168096" y="3157454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2451" y="3188398"/>
        <a:ext cx="408508" cy="197656"/>
      </dsp:txXfrm>
    </dsp:sp>
    <dsp:sp modelId="{2E48ABF5-7546-4AE6-86F7-0D97CBE1F869}">
      <dsp:nvSpPr>
        <dsp:cNvPr id="0" name=""/>
        <dsp:cNvSpPr/>
      </dsp:nvSpPr>
      <dsp:spPr>
        <a:xfrm>
          <a:off x="2048460" y="349494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Human resources data</a:t>
          </a:r>
        </a:p>
      </dsp:txBody>
      <dsp:txXfrm>
        <a:off x="2224273" y="3670755"/>
        <a:ext cx="848903" cy="848903"/>
      </dsp:txXfrm>
    </dsp:sp>
    <dsp:sp modelId="{60F5E54E-462A-4047-87FE-B05603905B92}">
      <dsp:nvSpPr>
        <dsp:cNvPr id="0" name=""/>
        <dsp:cNvSpPr/>
      </dsp:nvSpPr>
      <dsp:spPr>
        <a:xfrm rot="10800000">
          <a:off x="2890224" y="2486613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89052" y="2552498"/>
        <a:ext cx="408508" cy="197656"/>
      </dsp:txXfrm>
    </dsp:sp>
    <dsp:sp modelId="{9A654545-DB72-48A3-B30F-1E9201F77562}">
      <dsp:nvSpPr>
        <dsp:cNvPr id="0" name=""/>
        <dsp:cNvSpPr/>
      </dsp:nvSpPr>
      <dsp:spPr>
        <a:xfrm>
          <a:off x="1450385" y="205106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Marketing performance </a:t>
          </a:r>
        </a:p>
      </dsp:txBody>
      <dsp:txXfrm>
        <a:off x="1626198" y="2226875"/>
        <a:ext cx="848903" cy="848903"/>
      </dsp:txXfrm>
    </dsp:sp>
    <dsp:sp modelId="{2C28E73B-F0A5-48FC-8749-BE31941341F1}">
      <dsp:nvSpPr>
        <dsp:cNvPr id="0" name=""/>
        <dsp:cNvSpPr/>
      </dsp:nvSpPr>
      <dsp:spPr>
        <a:xfrm rot="13500000">
          <a:off x="3168096" y="1815773"/>
          <a:ext cx="507336" cy="32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2451" y="1916599"/>
        <a:ext cx="408508" cy="197656"/>
      </dsp:txXfrm>
    </dsp:sp>
    <dsp:sp modelId="{E0A0236D-4AB6-4587-B3D8-9035A3C81DC3}">
      <dsp:nvSpPr>
        <dsp:cNvPr id="0" name=""/>
        <dsp:cNvSpPr/>
      </dsp:nvSpPr>
      <dsp:spPr>
        <a:xfrm>
          <a:off x="2048460" y="607182"/>
          <a:ext cx="1200529" cy="120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0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Logistics information</a:t>
          </a:r>
        </a:p>
      </dsp:txBody>
      <dsp:txXfrm>
        <a:off x="2224273" y="782995"/>
        <a:ext cx="848903" cy="848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Column</a:t>
          </a: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/ bar chart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Pie chart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Participation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Line chart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Deviations</a:t>
          </a:r>
          <a:endParaRPr lang="pl-PL" sz="2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Yes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Suitable</a:t>
          </a: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trend </a:t>
          </a:r>
          <a:r>
            <a:rPr lang="pl-PL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analysis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Correctly shows the measure of time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Good for presenting relationships between variables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Accessible to the general public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Perfect for comparing category sizes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Effective in showing percentage data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 chart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Feature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ratings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sz="3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sz="3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share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Category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scale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map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Geolocation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Combo Chart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</a:t>
          </a:r>
          <a:r>
            <a:rPr lang="pl-PL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Multifunctionality</a:t>
          </a:r>
          <a:endParaRPr lang="pl-PL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Advanced using of spreadsheet to analyze logistics data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Visualization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Stacked</a:t>
            </a:r>
            <a:r>
              <a:rPr lang="pl-PL" dirty="0"/>
              <a:t> </a:t>
            </a:r>
            <a:r>
              <a:rPr lang="pl-PL" dirty="0" err="1"/>
              <a:t>column</a:t>
            </a:r>
            <a:r>
              <a:rPr lang="pl-PL" dirty="0"/>
              <a:t>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070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985422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Pie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94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Pie chart (2D)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Line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257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8048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Line chart-&gt; + -&gt; Trend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the equation on 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Stock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19245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Stock chart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Charts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195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Radar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093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Radar chart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083766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Pareto</a:t>
            </a:r>
            <a:r>
              <a:rPr lang="pl-PL" dirty="0"/>
              <a:t>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2471093" y="6196267"/>
            <a:ext cx="546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Pareto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22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 map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09401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Map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Combo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7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865005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6" y="5785744"/>
            <a:ext cx="766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Combo chart-&gt;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chart type and select the secondary axis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t</a:t>
            </a:r>
            <a:r>
              <a:rPr lang="en-US" sz="2000" dirty="0"/>
              <a:t>he needs for using data visualization and its benefits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t</a:t>
            </a:r>
            <a:r>
              <a:rPr lang="en-US" sz="2000" dirty="0" err="1"/>
              <a:t>ypes</a:t>
            </a:r>
            <a:r>
              <a:rPr lang="en-US" sz="2000" dirty="0"/>
              <a:t> of data visualization – when and what visualizations to use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c</a:t>
            </a:r>
            <a:r>
              <a:rPr lang="en-US" sz="2000" dirty="0" err="1"/>
              <a:t>omparison</a:t>
            </a:r>
            <a:r>
              <a:rPr lang="en-US" sz="2000" dirty="0"/>
              <a:t> of charts with respect to their properties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d</a:t>
            </a:r>
            <a:r>
              <a:rPr lang="en-US" sz="2000" dirty="0"/>
              <a:t>escribing dashboards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d</a:t>
            </a:r>
            <a:r>
              <a:rPr lang="en-US" sz="2000" dirty="0"/>
              <a:t>escribing the concept of building dashboards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Dashboards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collection of many charts, maps and tables that enable monitor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data, KPIs and operational and financial results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Dashboards can present results in real time and can be fully flexible and cascading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interactivity of dashboards allows to deepen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move from general to specific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Dashboards is to support business management, i.e., the data must provide information needed to make business decisions 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6759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– step by step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01109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- </a:t>
            </a:r>
            <a:r>
              <a:rPr lang="pl-PL" dirty="0" err="1"/>
              <a:t>application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77393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practically no field in which dashboards cannot be used to improve processes and make the right business decisions</a:t>
            </a:r>
            <a:r>
              <a:rPr lang="pl-PL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visualization using dashboards builds employee awareness of operations in virtually every possible process.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4472C4"/>
                </a:solidFill>
              </a:rPr>
              <a:t>d</a:t>
            </a:r>
            <a:r>
              <a:rPr lang="en-US" sz="2000" dirty="0" err="1">
                <a:solidFill>
                  <a:srgbClr val="4472C4"/>
                </a:solidFill>
              </a:rPr>
              <a:t>ata</a:t>
            </a:r>
            <a:r>
              <a:rPr lang="en-US" sz="2000" dirty="0">
                <a:solidFill>
                  <a:srgbClr val="4472C4"/>
                </a:solidFill>
              </a:rPr>
              <a:t> visualization </a:t>
            </a:r>
            <a:r>
              <a:rPr lang="en-US" sz="2000" dirty="0"/>
              <a:t>is knowledge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d</a:t>
            </a:r>
            <a:r>
              <a:rPr lang="en-US" sz="2000" dirty="0" err="1"/>
              <a:t>ata</a:t>
            </a:r>
            <a:r>
              <a:rPr lang="en-US" sz="2000" dirty="0"/>
              <a:t> visualization and dashboards build managerial awareness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>
                <a:solidFill>
                  <a:srgbClr val="4472C4"/>
                </a:solidFill>
              </a:rPr>
              <a:t>d</a:t>
            </a:r>
            <a:r>
              <a:rPr lang="en-US" sz="2000" dirty="0" err="1">
                <a:solidFill>
                  <a:srgbClr val="4472C4"/>
                </a:solidFill>
              </a:rPr>
              <a:t>ata</a:t>
            </a:r>
            <a:r>
              <a:rPr lang="en-US" sz="2000" dirty="0">
                <a:solidFill>
                  <a:srgbClr val="4472C4"/>
                </a:solidFill>
              </a:rPr>
              <a:t> analysis </a:t>
            </a:r>
            <a:r>
              <a:rPr lang="en-US" sz="2000" dirty="0"/>
              <a:t>supports business decision-making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t</a:t>
            </a:r>
            <a:r>
              <a:rPr lang="en-US" sz="2000" dirty="0"/>
              <a:t>here are many forms of charts, you need to know which ones to use for which data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u</a:t>
            </a:r>
            <a:r>
              <a:rPr lang="en-US" sz="2000" dirty="0"/>
              <a:t>sing analyzes you can build a competitive advantage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Thank you for your attention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/>
          <a:lstStyle/>
          <a:p>
            <a:pPr algn="just"/>
            <a:r>
              <a:rPr lang="en-US" sz="2200" kern="0" dirty="0">
                <a:solidFill>
                  <a:srgbClr val="4472C4"/>
                </a:solidFill>
              </a:rPr>
              <a:t>Charts and dashboards </a:t>
            </a:r>
            <a:r>
              <a:rPr lang="en-US" sz="2200" kern="0" dirty="0"/>
              <a:t>are clear and effectively facilitate understanding of the data</a:t>
            </a:r>
            <a:r>
              <a:rPr lang="pl-PL" sz="2200" kern="0" dirty="0"/>
              <a:t>;</a:t>
            </a:r>
          </a:p>
          <a:p>
            <a:pPr algn="just"/>
            <a:r>
              <a:rPr lang="en-US" sz="2200" kern="0" dirty="0">
                <a:solidFill>
                  <a:srgbClr val="4472C4"/>
                </a:solidFill>
              </a:rPr>
              <a:t>Visualization methods </a:t>
            </a:r>
            <a:r>
              <a:rPr lang="en-US" sz="2200" kern="0" dirty="0"/>
              <a:t>help analyze data and transform it into information and knowledge about business</a:t>
            </a:r>
            <a:r>
              <a:rPr lang="pl-PL" sz="2200" kern="0" dirty="0">
                <a:effectLst/>
              </a:rPr>
              <a:t>;</a:t>
            </a:r>
          </a:p>
          <a:p>
            <a:pPr algn="just"/>
            <a:r>
              <a:rPr lang="en-US" sz="2200" dirty="0">
                <a:effectLst/>
              </a:rPr>
              <a:t>All kinds of data visualizations allow for better understanding</a:t>
            </a:r>
            <a:r>
              <a:rPr lang="pl-PL" sz="2200" dirty="0">
                <a:effectLst/>
              </a:rPr>
              <a:t>;</a:t>
            </a:r>
            <a:endParaRPr lang="pl-PL" sz="2200" dirty="0"/>
          </a:p>
          <a:p>
            <a:pPr algn="just"/>
            <a:r>
              <a:rPr lang="en-US" sz="2200" dirty="0">
                <a:effectLst/>
              </a:rPr>
              <a:t>Visualizations allow to pay attention to the most important things, deviations and trends</a:t>
            </a:r>
            <a:r>
              <a:rPr lang="pl-PL" sz="2200" dirty="0"/>
              <a:t>;</a:t>
            </a:r>
          </a:p>
          <a:p>
            <a:pPr algn="just"/>
            <a:r>
              <a:rPr lang="pl-PL" sz="2200" dirty="0">
                <a:effectLst/>
              </a:rPr>
              <a:t>P</a:t>
            </a:r>
            <a:r>
              <a:rPr lang="en-US" sz="2200" dirty="0">
                <a:effectLst/>
              </a:rPr>
              <a:t>resenting data on charts, maps and dashboards converts data into information, which may result in getting closer to the knowledge needed to make business decisions</a:t>
            </a:r>
            <a:r>
              <a:rPr lang="pl-PL" sz="2200" dirty="0">
                <a:effectLst/>
              </a:rPr>
              <a:t>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5061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r>
              <a:rPr lang="pl-PL" dirty="0"/>
              <a:t> - </a:t>
            </a:r>
            <a:r>
              <a:rPr lang="pl-PL" dirty="0" err="1"/>
              <a:t>tools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data visualization methods themselves develop with the development of technology, mainly BI tools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the development of BI that popularized Dashboards, which allow users to analyze and monitor data in real time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Charts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There are many types of charts, including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column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bar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line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pie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area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stock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surface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radar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donut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point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funnel charts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scatter charts</a:t>
            </a:r>
            <a:r>
              <a:rPr lang="pl-PL" dirty="0"/>
              <a:t>;</a:t>
            </a:r>
          </a:p>
          <a:p>
            <a:pPr lvl="1" algn="just"/>
            <a:r>
              <a:rPr lang="pl-PL" dirty="0" err="1"/>
              <a:t>his</a:t>
            </a:r>
            <a:r>
              <a:rPr lang="en-US" dirty="0" err="1"/>
              <a:t>tograms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heat maps</a:t>
            </a:r>
            <a:r>
              <a:rPr lang="pl-PL" dirty="0"/>
              <a:t>;</a:t>
            </a:r>
          </a:p>
          <a:p>
            <a:pPr lvl="1" algn="just"/>
            <a:r>
              <a:rPr lang="en-US" dirty="0"/>
              <a:t>tree maps.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Charts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choice of chart should be adapted to the type of data being analyzed and should be conditioned by the need for the analysis being performer</a:t>
            </a:r>
            <a:r>
              <a:rPr lang="pl-PL" dirty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All kinds of data visualizations allow for better understanding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</a:t>
            </a:r>
            <a:r>
              <a:rPr lang="en-US" dirty="0"/>
              <a:t>resenting data on charts, maps and dashboards converts data into information, which may result in getting closer to the knowledge needed to make business decisions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Charts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512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Clustered</a:t>
            </a:r>
            <a:r>
              <a:rPr lang="pl-PL" dirty="0"/>
              <a:t> </a:t>
            </a:r>
            <a:r>
              <a:rPr lang="pl-PL" dirty="0" err="1"/>
              <a:t>column</a:t>
            </a:r>
            <a:r>
              <a:rPr lang="pl-PL" dirty="0"/>
              <a:t> chart 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2738"/>
              </p:ext>
            </p:extLst>
          </p:nvPr>
        </p:nvGraphicFramePr>
        <p:xfrm>
          <a:off x="1400177" y="128587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160415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07249" y="6036054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 it in 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F7944-6D7A-4302-9DD4-E68F0FCC52F0}"/>
</file>

<file path=customXml/itemProps2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1360</Words>
  <Application>Microsoft Office PowerPoint</Application>
  <PresentationFormat>Panoramiczny</PresentationFormat>
  <Paragraphs>249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Advanced using of spreadsheet to analyze logistics data</vt:lpstr>
      <vt:lpstr>Agenda</vt:lpstr>
      <vt:lpstr>Data visualization</vt:lpstr>
      <vt:lpstr>Data visualization</vt:lpstr>
      <vt:lpstr>Data visualization - tools</vt:lpstr>
      <vt:lpstr>Charts</vt:lpstr>
      <vt:lpstr>Charts</vt:lpstr>
      <vt:lpstr>Charts</vt:lpstr>
      <vt:lpstr>Clustered column chart </vt:lpstr>
      <vt:lpstr>Stacked column chart</vt:lpstr>
      <vt:lpstr>Pie chart</vt:lpstr>
      <vt:lpstr>Line chart</vt:lpstr>
      <vt:lpstr>Stock chart</vt:lpstr>
      <vt:lpstr>Charts</vt:lpstr>
      <vt:lpstr>Radar chart</vt:lpstr>
      <vt:lpstr>Histogram</vt:lpstr>
      <vt:lpstr>Pareto chart</vt:lpstr>
      <vt:lpstr>A map</vt:lpstr>
      <vt:lpstr>Combo Chart</vt:lpstr>
      <vt:lpstr>Dashboard</vt:lpstr>
      <vt:lpstr>Dashboard</vt:lpstr>
      <vt:lpstr>Dashboard – step by step</vt:lpstr>
      <vt:lpstr>Dashboard - application</vt:lpstr>
      <vt:lpstr>Dashboard</vt:lpstr>
      <vt:lpstr>Summary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74</cp:revision>
  <dcterms:created xsi:type="dcterms:W3CDTF">2023-07-06T12:09:08Z</dcterms:created>
  <dcterms:modified xsi:type="dcterms:W3CDTF">2024-04-19T08:23:25Z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