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3" r:id="rId18"/>
    <p:sldId id="304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C8F65-4384-F5D3-835A-7149D2EA61ED}" v="76" dt="2025-05-22T16:37:39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C7BC8F65-4384-F5D3-835A-7149D2EA61ED}"/>
    <pc:docChg chg="modSld">
      <pc:chgData name="Adrianna Toboła" userId="S::atobola_wslonline.onmicrosoft.com#ext#@putpoznanpl.onmicrosoft.com::e1e59dd0-8fb1-4369-89de-9f1b53c22841" providerId="AD" clId="Web-{C7BC8F65-4384-F5D3-835A-7149D2EA61ED}" dt="2025-05-22T16:37:39.019" v="46" actId="1076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C7BC8F65-4384-F5D3-835A-7149D2EA61ED}" dt="2025-05-22T16:37:39.019" v="46" actId="1076"/>
        <pc:sldMkLst>
          <pc:docMk/>
          <pc:sldMk cId="1021420716" sldId="281"/>
        </pc:sldMkLst>
        <pc:spChg chg="mod">
          <ac:chgData name="Adrianna Toboła" userId="S::atobola_wslonline.onmicrosoft.com#ext#@putpoznanpl.onmicrosoft.com::e1e59dd0-8fb1-4369-89de-9f1b53c22841" providerId="AD" clId="Web-{C7BC8F65-4384-F5D3-835A-7149D2EA61ED}" dt="2025-05-22T16:37:39.019" v="46" actId="1076"/>
          <ac:spMkLst>
            <pc:docMk/>
            <pc:sldMk cId="1021420716" sldId="281"/>
            <ac:spMk id="27" creationId="{BE9B7894-8EE1-41F9-C324-811FBA2CFF83}"/>
          </ac:spMkLst>
        </pc:spChg>
      </pc:sldChg>
      <pc:sldChg chg="addSp delSp modSp">
        <pc:chgData name="Adrianna Toboła" userId="S::atobola_wslonline.onmicrosoft.com#ext#@putpoznanpl.onmicrosoft.com::e1e59dd0-8fb1-4369-89de-9f1b53c22841" providerId="AD" clId="Web-{C7BC8F65-4384-F5D3-835A-7149D2EA61ED}" dt="2025-05-22T16:36:37.893" v="44" actId="20577"/>
        <pc:sldMkLst>
          <pc:docMk/>
          <pc:sldMk cId="946765413" sldId="303"/>
        </pc:sldMkLst>
        <pc:spChg chg="mod">
          <ac:chgData name="Adrianna Toboła" userId="S::atobola_wslonline.onmicrosoft.com#ext#@putpoznanpl.onmicrosoft.com::e1e59dd0-8fb1-4369-89de-9f1b53c22841" providerId="AD" clId="Web-{C7BC8F65-4384-F5D3-835A-7149D2EA61ED}" dt="2025-05-22T16:36:37.893" v="44" actId="20577"/>
          <ac:spMkLst>
            <pc:docMk/>
            <pc:sldMk cId="946765413" sldId="303"/>
            <ac:spMk id="9" creationId="{76018F0B-82CF-5B8D-F47B-9533A735D321}"/>
          </ac:spMkLst>
        </pc:spChg>
        <pc:spChg chg="add del mod ord">
          <ac:chgData name="Adrianna Toboła" userId="S::atobola_wslonline.onmicrosoft.com#ext#@putpoznanpl.onmicrosoft.com::e1e59dd0-8fb1-4369-89de-9f1b53c22841" providerId="AD" clId="Web-{C7BC8F65-4384-F5D3-835A-7149D2EA61ED}" dt="2025-05-22T16:35:11.672" v="7"/>
          <ac:spMkLst>
            <pc:docMk/>
            <pc:sldMk cId="946765413" sldId="303"/>
            <ac:spMk id="15" creationId="{79347899-83DB-51D9-5A7F-D858AAB7A138}"/>
          </ac:spMkLst>
        </pc:spChg>
        <pc:spChg chg="add del mod">
          <ac:chgData name="Adrianna Toboła" userId="S::atobola_wslonline.onmicrosoft.com#ext#@putpoznanpl.onmicrosoft.com::e1e59dd0-8fb1-4369-89de-9f1b53c22841" providerId="AD" clId="Web-{C7BC8F65-4384-F5D3-835A-7149D2EA61ED}" dt="2025-05-22T16:36:04.751" v="18"/>
          <ac:spMkLst>
            <pc:docMk/>
            <pc:sldMk cId="946765413" sldId="303"/>
            <ac:spMk id="16" creationId="{0A49B5D5-52D0-B4E3-E739-3967386EBE29}"/>
          </ac:spMkLst>
        </pc:spChg>
        <pc:spChg chg="add mod">
          <ac:chgData name="Adrianna Toboła" userId="S::atobola_wslonline.onmicrosoft.com#ext#@putpoznanpl.onmicrosoft.com::e1e59dd0-8fb1-4369-89de-9f1b53c22841" providerId="AD" clId="Web-{C7BC8F65-4384-F5D3-835A-7149D2EA61ED}" dt="2025-05-22T16:35:54.736" v="16"/>
          <ac:spMkLst>
            <pc:docMk/>
            <pc:sldMk cId="946765413" sldId="303"/>
            <ac:spMk id="17" creationId="{4235C988-83D5-DF21-A114-7EA1DAA04A47}"/>
          </ac:spMkLst>
        </pc:spChg>
        <pc:spChg chg="add mod">
          <ac:chgData name="Adrianna Toboła" userId="S::atobola_wslonline.onmicrosoft.com#ext#@putpoznanpl.onmicrosoft.com::e1e59dd0-8fb1-4369-89de-9f1b53c22841" providerId="AD" clId="Web-{C7BC8F65-4384-F5D3-835A-7149D2EA61ED}" dt="2025-05-22T16:36:07.439" v="20" actId="1076"/>
          <ac:spMkLst>
            <pc:docMk/>
            <pc:sldMk cId="946765413" sldId="303"/>
            <ac:spMk id="18" creationId="{0A49B5D5-52D0-B4E3-E739-3967386EBE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5946805-B0E9-23D4-35CC-A5A1491D2B22}"/>
              </a:ext>
            </a:extLst>
          </p:cNvPr>
          <p:cNvSpPr txBox="1"/>
          <p:nvPr userDrawn="1"/>
        </p:nvSpPr>
        <p:spPr>
          <a:xfrm>
            <a:off x="7002281" y="6225094"/>
            <a:ext cx="423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174EEF-D308-47C9-F87C-01465DDDD6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46524"/>
            <a:ext cx="683326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EKSPLORACJA DANYCH I ODKRYWANIE WIEDZY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Kroki do przeprowadzenia metody delfickiej</a:t>
            </a:r>
          </a:p>
        </p:txBody>
      </p:sp>
      <p:pic>
        <p:nvPicPr>
          <p:cNvPr id="6" name="Picture 5" descr="A close-up of a couple of image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0" y="2472338"/>
            <a:ext cx="5760720" cy="133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3971" y="3809013"/>
            <a:ext cx="3563797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Kroki do przeprowadzenia metody delfickiej.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4986DAF-009E-D277-CF4A-A18C0D18787A}"/>
              </a:ext>
            </a:extLst>
          </p:cNvPr>
          <p:cNvSpPr txBox="1"/>
          <p:nvPr/>
        </p:nvSpPr>
        <p:spPr>
          <a:xfrm>
            <a:off x="2928788" y="3501237"/>
            <a:ext cx="10637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accent1">
                    <a:lumMod val="75000"/>
                  </a:schemeClr>
                </a:solidFill>
              </a:rPr>
              <a:t>Zdefiniowanie celu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23F3B28-796B-5878-6DD0-12D1094FFBBC}"/>
              </a:ext>
            </a:extLst>
          </p:cNvPr>
          <p:cNvSpPr txBox="1"/>
          <p:nvPr/>
        </p:nvSpPr>
        <p:spPr>
          <a:xfrm>
            <a:off x="4390556" y="3474843"/>
            <a:ext cx="10637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accent1">
                    <a:lumMod val="75000"/>
                  </a:schemeClr>
                </a:solidFill>
              </a:rPr>
              <a:t>Wybór ekspertów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10EB0D4-A3DE-E593-B176-99132A0B09C3}"/>
              </a:ext>
            </a:extLst>
          </p:cNvPr>
          <p:cNvSpPr txBox="1"/>
          <p:nvPr/>
        </p:nvSpPr>
        <p:spPr>
          <a:xfrm>
            <a:off x="7378781" y="3413288"/>
            <a:ext cx="10637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accent1">
                    <a:lumMod val="75000"/>
                  </a:schemeClr>
                </a:solidFill>
              </a:rPr>
              <a:t>Wykorzystanie wyników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32CEAC-7387-5039-8DBB-74DF51DAD9E6}"/>
              </a:ext>
            </a:extLst>
          </p:cNvPr>
          <p:cNvSpPr txBox="1"/>
          <p:nvPr/>
        </p:nvSpPr>
        <p:spPr>
          <a:xfrm>
            <a:off x="5852324" y="3414506"/>
            <a:ext cx="11284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accent1">
                    <a:lumMod val="75000"/>
                  </a:schemeClr>
                </a:solidFill>
              </a:rPr>
              <a:t>Tworzenie i wysłanie kwestionariuszy</a:t>
            </a:r>
          </a:p>
        </p:txBody>
      </p:sp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Kroki do przeprowadzenia metody delfickiej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Krok 1 zapewnia, że cele badania Delphi są jasno określone, co pomaga utrzymać koncentrację i trafność w całym procesie.
Krok 2 podkreśla znaczenie wyboru zrównoważonej i zróżnicowanej grupy ekspertów, którzy mogą dostarczyć cennych spostrzeżeń z różnych perspektyw.
Krok 3 obejmuje opracowanie i uruchomienie kwestionariuszy, które umożliwiają ekspertom swobodne dzielenie się swoimi opiniami i iteracyjne doprecyzowywanie odpowiedzi w celu osiągnięcia konsensusu.
Krok 4 obejmuje analizę i wykorzystanie uzyskanych wyników do świadomego podejmowania decyzji, prognozowania lub opracowywania polityki, korzystając z bezstronności zapewnianej przez anonimowość procesu delfickiego.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/>
              <a:t>Eksploracja danych ilościowych opiera się w dużej mierze na formalnych narzędziach matematycznych, w szczególności statystycznych, w celu wyodrębnienia rzeczywistych wzorców i wygenerowania przydatnych spostrzeżeń na podstawie danych biznesowych lub danych dotyczących łańcucha dostaw.
Jednak często występuje znaczna rozbieżność między założeniami teorii statystycznej a rozkładami i wzorcami obecnymi w rzeczywistych danych biznesowych, co prowadzi do potencjalnych błędów w analizie.
Niezwykle ważne jest, aby dane spełniały teoretyczne założenia matematyczne dla prawidłowych wyników modelu i świadomego podejmowania decyzji.
Eksploracja danych, kluczowy składnik procesu odkrywania wiedzy w bazach danych (KDD), jest </a:t>
            </a:r>
            <a:r>
              <a:rPr lang="pl-PL" sz="1800" dirty="0" err="1"/>
              <a:t>multidyscyplinarna</a:t>
            </a:r>
            <a:r>
              <a:rPr lang="pl-PL" sz="1800" dirty="0"/>
              <a:t>, a jej metody analityczne opierają się na matematyce i statystyce.
Statystyka odgrywa istotną rolę w analizie danych, szczególnie w fazie ich przygotowania, stanowiąc podstawę dla różnych metod eksploracji danych.
Zadania eksploracji danych są podzielone na pięć kategorii: grupowanie, klasyfikacja, regresja, reguły asocjacji i uogólnianie, z których każda służy innym celom w odkrywaniu wzorców i relacji w zestawach danych.
Typowe techniki eksploracji danych obejmują między innymi reguły klasyfikacji lub drzewa decyzyjne, regresję, grupowanie, algorytmy genetyczne i modelowanie oparte na agentach.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6486" y="5115697"/>
            <a:ext cx="3257623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Zadania eksploracji danych (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88D8DE-850C-9DFE-82F1-DA1E71133F86}"/>
              </a:ext>
            </a:extLst>
          </p:cNvPr>
          <p:cNvSpPr txBox="1"/>
          <p:nvPr/>
        </p:nvSpPr>
        <p:spPr>
          <a:xfrm>
            <a:off x="2919424" y="2949200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Grupowanie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F90E8D-7CC8-7656-E76E-E878134F3BFC}"/>
              </a:ext>
            </a:extLst>
          </p:cNvPr>
          <p:cNvSpPr txBox="1"/>
          <p:nvPr/>
        </p:nvSpPr>
        <p:spPr>
          <a:xfrm>
            <a:off x="6096000" y="3073610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Klasyfikowanie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92B3175-906E-FD26-40FF-F2B0C88003FE}"/>
              </a:ext>
            </a:extLst>
          </p:cNvPr>
          <p:cNvSpPr txBox="1"/>
          <p:nvPr/>
        </p:nvSpPr>
        <p:spPr>
          <a:xfrm>
            <a:off x="2847706" y="4714288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Regresja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160929-9D03-FB5C-764E-D14CF780CB16}"/>
              </a:ext>
            </a:extLst>
          </p:cNvPr>
          <p:cNvSpPr txBox="1"/>
          <p:nvPr/>
        </p:nvSpPr>
        <p:spPr>
          <a:xfrm>
            <a:off x="6095999" y="4651178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Generalizacja</a:t>
            </a: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5517" y="5115697"/>
            <a:ext cx="4719562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Kroki, które składają się na proces KDD (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Fayyad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 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wsp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B13FBB7-0C7E-7584-E0A7-CDB66EE75350}"/>
              </a:ext>
            </a:extLst>
          </p:cNvPr>
          <p:cNvSpPr txBox="1"/>
          <p:nvPr/>
        </p:nvSpPr>
        <p:spPr>
          <a:xfrm>
            <a:off x="2957384" y="3290500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Selekcja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A6FBD98-2498-30C0-A4A6-CFFD3A6FE663}"/>
              </a:ext>
            </a:extLst>
          </p:cNvPr>
          <p:cNvSpPr txBox="1"/>
          <p:nvPr/>
        </p:nvSpPr>
        <p:spPr>
          <a:xfrm>
            <a:off x="4675465" y="2285369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Transformacja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A426A23-277A-F540-5851-F89720A2D24C}"/>
              </a:ext>
            </a:extLst>
          </p:cNvPr>
          <p:cNvSpPr txBox="1"/>
          <p:nvPr/>
        </p:nvSpPr>
        <p:spPr>
          <a:xfrm>
            <a:off x="6330604" y="2978203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Przykłady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BA3E3A-6E28-1766-F450-7C94B8BE3729}"/>
              </a:ext>
            </a:extLst>
          </p:cNvPr>
          <p:cNvSpPr txBox="1"/>
          <p:nvPr/>
        </p:nvSpPr>
        <p:spPr>
          <a:xfrm>
            <a:off x="5413743" y="3488922"/>
            <a:ext cx="1471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Przetworzone dane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6018F0B-82CF-5B8D-F47B-9533A735D321}"/>
              </a:ext>
            </a:extLst>
          </p:cNvPr>
          <p:cNvSpPr txBox="1"/>
          <p:nvPr/>
        </p:nvSpPr>
        <p:spPr>
          <a:xfrm>
            <a:off x="5520834" y="1905426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200" dirty="0"/>
              <a:t>Data </a:t>
            </a:r>
            <a:r>
              <a:rPr lang="pl-PL" sz="1200" dirty="0" err="1"/>
              <a:t>mining</a:t>
            </a: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5F3057-28A8-F2C9-B970-2AA6C67B8F32}"/>
              </a:ext>
            </a:extLst>
          </p:cNvPr>
          <p:cNvSpPr txBox="1"/>
          <p:nvPr/>
        </p:nvSpPr>
        <p:spPr>
          <a:xfrm>
            <a:off x="6023342" y="1464344"/>
            <a:ext cx="1722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Interpretacja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A26A7DB-2952-0CE5-A5EA-E9C56B5037F4}"/>
              </a:ext>
            </a:extLst>
          </p:cNvPr>
          <p:cNvSpPr txBox="1"/>
          <p:nvPr/>
        </p:nvSpPr>
        <p:spPr>
          <a:xfrm>
            <a:off x="7239610" y="2554445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Wiedza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1F1A274-250F-201B-A4E8-10CDDA74B345}"/>
              </a:ext>
            </a:extLst>
          </p:cNvPr>
          <p:cNvSpPr txBox="1"/>
          <p:nvPr/>
        </p:nvSpPr>
        <p:spPr>
          <a:xfrm>
            <a:off x="3116648" y="2796800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Przetworzenie wstępne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F24018-8888-93D6-9D29-3C77FEA3AD8C}"/>
              </a:ext>
            </a:extLst>
          </p:cNvPr>
          <p:cNvSpPr txBox="1"/>
          <p:nvPr/>
        </p:nvSpPr>
        <p:spPr>
          <a:xfrm>
            <a:off x="4629702" y="3784202"/>
            <a:ext cx="12277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Wstępnie przetworzone dane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178DBE3-B73B-69F7-13C0-9381EA71E87A}"/>
              </a:ext>
            </a:extLst>
          </p:cNvPr>
          <p:cNvSpPr txBox="1"/>
          <p:nvPr/>
        </p:nvSpPr>
        <p:spPr>
          <a:xfrm>
            <a:off x="3951401" y="4277902"/>
            <a:ext cx="8267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Wybrane </a:t>
            </a:r>
            <a:br>
              <a:rPr lang="pl-PL" sz="1200" dirty="0"/>
            </a:br>
            <a:r>
              <a:rPr lang="pl-PL" sz="1200" dirty="0"/>
              <a:t>dane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5C988-83D5-DF21-A114-7EA1DAA04A47}"/>
              </a:ext>
            </a:extLst>
          </p:cNvPr>
          <p:cNvSpPr/>
          <p:nvPr/>
        </p:nvSpPr>
        <p:spPr>
          <a:xfrm>
            <a:off x="3358718" y="4290873"/>
            <a:ext cx="325514" cy="155359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ole tekstowe 13">
            <a:extLst>
              <a:ext uri="{FF2B5EF4-FFF2-40B4-BE49-F238E27FC236}">
                <a16:creationId xmlns:a16="http://schemas.microsoft.com/office/drawing/2014/main" id="{0A49B5D5-52D0-B4E3-E739-3967386EBE29}"/>
              </a:ext>
            </a:extLst>
          </p:cNvPr>
          <p:cNvSpPr txBox="1"/>
          <p:nvPr/>
        </p:nvSpPr>
        <p:spPr>
          <a:xfrm>
            <a:off x="3095455" y="4236149"/>
            <a:ext cx="82678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/>
              <a:t>Dane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1800" dirty="0"/>
              <a:t>Model CRISP-DM jest powszechnie używany do opisywania etapów procesu odkrywania wiedzy w bazach danych (KDD), służąc jako wiodący model przemysłowy.
Techniki eksploracji danych powszechnie stosowane w łańcuchach dostaw obejmują drzewa decyzyjne, regresję, reguły asocjacji, algorytmy genetyczne i algorytmy grupowania, z których każdy ma określone zastosowania, takie jak prognozowanie, identyfikacja usterek i optymalizacja produkcji.
Wiedza uzyskana w wyniku eksploracji danych jest często przechowywana i prezentowana za pomocą systemów eksperckich (ES), wyrafinowanych systemów wiedzy zaprojektowanych w celu naśladowania ludzkiej wiedzy specjalistycznej w różnych dziedzinach.
Systemy eksperckie (ES) naśladują ludzkie myślenie w celu wyciągania wniosków, wspierania decydentów, a nawet zastępowania ich w określonych kontekstach, co czyni je szeroko stosowaną i odnoszącą sukcesy komercyjne technologią sztucznej inteligencji.
ES są uważane za część systemów wspomagania decyzji (DSS), systemów komputerowych łączących modele i dane w celu rozwiązywania częściowo ustrukturyzowanych i nieustrukturyzowanych problemów przy dużym zaangażowaniu użytkowników.
Uczenie maszynowe (ML) jest omawiane jako pomost między wynikami eksploracji danych a narzędziami Business </a:t>
            </a:r>
            <a:r>
              <a:rPr lang="pl-PL" sz="1800" dirty="0" err="1"/>
              <a:t>Intelligence</a:t>
            </a:r>
            <a:r>
              <a:rPr lang="pl-PL" sz="1800" dirty="0"/>
              <a:t>, umożliwiający komputerom uczenie się i przedstawianie wiedzy na podstawie danych wejściowych.
Uczenie maszynowe ułatwia prezentację wskaźników sprawozdawczości kierowniczej w formacie, który umożliwia menedżerom podejmowanie świadomych decyzji biznesowych, zwiększając użyteczność wglądu w eksplorację danych.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Państwu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Co to jest eksploracja danych? 
Odkrywanie wiedzy w logistyce i zarządzaniu łańcuchem dostaw
Podejście delfickie do tworzenia wiedzy
Ilościowe podejście do eksploracji danych na potrzeby odkrywania wiedzy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eksploracja danych?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Eksploracja danych jest niezbędna we współczesnych firmach do wydobywania cennych informacji </a:t>
            </a:r>
            <a:br>
              <a:rPr lang="pl-PL" sz="1800" dirty="0"/>
            </a:br>
            <a:r>
              <a:rPr lang="pl-PL" sz="1800" dirty="0"/>
              <a:t>z ogromnych zbiorów danych, wpływając na decyzje operacyjne, taktyczne i strategiczne.
Ilość danych na świecie szybko rośnie, a znaczna ich część istnieje w formatach nieustrukturyzowanych i jest podatna na błędy.
Pomimo wyzwań, Data </a:t>
            </a:r>
            <a:r>
              <a:rPr lang="pl-PL" sz="1800" dirty="0" err="1"/>
              <a:t>Mining</a:t>
            </a:r>
            <a:r>
              <a:rPr lang="pl-PL" sz="1800" dirty="0"/>
              <a:t> służy zwiększaniu przychodów i obniżaniu kosztów poprzez wydobywanie przydatnej wiedzy i spostrzeżeń biznesowych.
Obejmuje iteracyjny i interaktywny proces mający na celu odkrywanie ważnej, nowatorskiej i użytecznej wiedzy w ogromnych bazach danych.
Eksploracja danych obejmuje różne techniki analityczne, w tym statystykę, sztuczną inteligencję i uczenie maszynowe, w celu odkrycia ukrytych wzorców w zestawach danych.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eksploracja danych?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Jest to kluczowy składnik procesu Knowledge Discovery in Databases (KDD), współpracujący z analityką biznesową (BA) w celu wspierania procesu podejmowania decyzji.
Eksploracja danych wykorzystuje algorytmy do identyfikowania trendów, reguł i innych cennych informacji, wyodrębnionych z różnych źródeł danych przechowywanych w różnych formatach.
Proces KDD obejmuje zrozumienie biznesu, zrozumienie danych, przygotowanie, modelowanie i ocenę danych.
Ostatecznie eksploracja danych zapewnia organizacjom praktyczną wiedzę, wykorzystując postępy w technologiach przechowywania danych, sztucznej inteligencji i RPA (Robot </a:t>
            </a:r>
            <a:r>
              <a:rPr lang="pl-PL" sz="1800" dirty="0" err="1"/>
              <a:t>Process</a:t>
            </a:r>
            <a:r>
              <a:rPr lang="pl-PL" sz="1800" dirty="0"/>
              <a:t> Automation).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eksploracja danych?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118" y="5577549"/>
            <a:ext cx="816137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Międzybranżowy standardowy proces eksploracji danych (CRISP-DM) (</a:t>
            </a:r>
            <a:r>
              <a:rPr lang="pl-PL" sz="11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Rahman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 in.,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6B150CC-28AD-B50D-4008-65721BDB0A4D}"/>
              </a:ext>
            </a:extLst>
          </p:cNvPr>
          <p:cNvSpPr txBox="1"/>
          <p:nvPr/>
        </p:nvSpPr>
        <p:spPr>
          <a:xfrm>
            <a:off x="5412643" y="4001294"/>
            <a:ext cx="683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Dane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6378EF-B72B-360B-4D6E-E23CD5AAA760}"/>
              </a:ext>
            </a:extLst>
          </p:cNvPr>
          <p:cNvSpPr txBox="1"/>
          <p:nvPr/>
        </p:nvSpPr>
        <p:spPr>
          <a:xfrm>
            <a:off x="5412642" y="4649477"/>
            <a:ext cx="683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Ewaluacja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BBE4A4-059A-1208-F034-AAE15F620B95}"/>
              </a:ext>
            </a:extLst>
          </p:cNvPr>
          <p:cNvSpPr txBox="1"/>
          <p:nvPr/>
        </p:nvSpPr>
        <p:spPr>
          <a:xfrm>
            <a:off x="6443376" y="3640913"/>
            <a:ext cx="683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Modelowanie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1372277-AC0D-FF58-E749-D8D3FFD63F4A}"/>
              </a:ext>
            </a:extLst>
          </p:cNvPr>
          <p:cNvSpPr txBox="1"/>
          <p:nvPr/>
        </p:nvSpPr>
        <p:spPr>
          <a:xfrm>
            <a:off x="4748369" y="2289142"/>
            <a:ext cx="6833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Zrozumienie biznesu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A1C8E1-7EA1-9A38-515D-5A89EB83C4D6}"/>
              </a:ext>
            </a:extLst>
          </p:cNvPr>
          <p:cNvSpPr txBox="1"/>
          <p:nvPr/>
        </p:nvSpPr>
        <p:spPr>
          <a:xfrm>
            <a:off x="6170345" y="2298107"/>
            <a:ext cx="6833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Zrozumienie danych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C08F65F-BBD0-E64C-B99E-9622FFC087AA}"/>
              </a:ext>
            </a:extLst>
          </p:cNvPr>
          <p:cNvSpPr txBox="1"/>
          <p:nvPr/>
        </p:nvSpPr>
        <p:spPr>
          <a:xfrm>
            <a:off x="6403291" y="2940089"/>
            <a:ext cx="7635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Przygotowanie danych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DC2989C-A448-3289-C2A7-13B061F4C842}"/>
              </a:ext>
            </a:extLst>
          </p:cNvPr>
          <p:cNvSpPr txBox="1"/>
          <p:nvPr/>
        </p:nvSpPr>
        <p:spPr>
          <a:xfrm>
            <a:off x="4161346" y="3383691"/>
            <a:ext cx="7635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Zastosowanie</a:t>
            </a: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Odkrywanie wiedzy w logistyce i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 łańcuchu dostaw i logistyce Data </a:t>
            </a:r>
            <a:r>
              <a:rPr lang="pl-PL" sz="1800" dirty="0" err="1"/>
              <a:t>Mining</a:t>
            </a:r>
            <a:r>
              <a:rPr lang="pl-PL" sz="1800" dirty="0"/>
              <a:t> różni się różnorodnością źródeł i struktur danych, co stanowi wyzwanie dla projektowania rozwiązań do modelowania.
Odkrywanie i generowanie wiedzy na podstawie danych w tym kontekście zależy w dużym stopniu od źródła wiedzy i można je podzielić na podejścia oceniające i statystyczne.
Podejście statystyczne opiera się na danych ilościowych, obfitujących w łańcuch dostaw i logistykę, ułatwiając eksplorację danych w celu uzyskania przydatnych informacji zwrotnych.
Z drugiej strony, </a:t>
            </a:r>
            <a:r>
              <a:rPr lang="pl-PL" sz="1800" dirty="0" err="1"/>
              <a:t>nieilościowe</a:t>
            </a:r>
            <a:r>
              <a:rPr lang="pl-PL" sz="1800" dirty="0"/>
              <a:t> źródła danych w tej dziedzinie często opierają się na panelach oceniających ekspertów, takich jak metoda delficka, przy podejmowaniu decyzji.
Proces generowania wiedzy na podstawie danych w łańcuchu dostaw i logistyce obejmuje poruszanie się między podejściami ilościowymi i jakościowymi, z których każde ma swój własny zestaw wyzwań i korzyści.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Odkrywanie wiedzy w logistyce i zarządzaniu łańcuchem dostaw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27914" y="5576471"/>
            <a:ext cx="30139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Rysunek. Zasady ekstrakcji wiedzy z danych.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0C32D8B-320D-65AF-05E8-66C329C6B46F}"/>
              </a:ext>
            </a:extLst>
          </p:cNvPr>
          <p:cNvSpPr txBox="1"/>
          <p:nvPr/>
        </p:nvSpPr>
        <p:spPr>
          <a:xfrm>
            <a:off x="5787285" y="1702473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Źródła wiedzy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1951759-32F8-A0E6-7464-8BF51AD522C5}"/>
              </a:ext>
            </a:extLst>
          </p:cNvPr>
          <p:cNvSpPr txBox="1"/>
          <p:nvPr/>
        </p:nvSpPr>
        <p:spPr>
          <a:xfrm>
            <a:off x="6882508" y="1924964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Statystyczne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1FA687-3A21-E472-2D0F-FA8B3405FF3A}"/>
              </a:ext>
            </a:extLst>
          </p:cNvPr>
          <p:cNvSpPr txBox="1"/>
          <p:nvPr/>
        </p:nvSpPr>
        <p:spPr>
          <a:xfrm>
            <a:off x="7977731" y="3367444"/>
            <a:ext cx="10952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Wielowariantowe modele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C06DA18-51D6-7A37-F416-13E832B11506}"/>
              </a:ext>
            </a:extLst>
          </p:cNvPr>
          <p:cNvSpPr txBox="1"/>
          <p:nvPr/>
        </p:nvSpPr>
        <p:spPr>
          <a:xfrm>
            <a:off x="6708016" y="4891044"/>
            <a:ext cx="6430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System ekspercki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4E91638-3FFF-6390-E7C9-E5E923C35A98}"/>
              </a:ext>
            </a:extLst>
          </p:cNvPr>
          <p:cNvSpPr txBox="1"/>
          <p:nvPr/>
        </p:nvSpPr>
        <p:spPr>
          <a:xfrm>
            <a:off x="7499346" y="4815036"/>
            <a:ext cx="9567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Modele ekonometryczne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62B768-72CB-7EF1-758B-D6A2BE245432}"/>
              </a:ext>
            </a:extLst>
          </p:cNvPr>
          <p:cNvSpPr txBox="1"/>
          <p:nvPr/>
        </p:nvSpPr>
        <p:spPr>
          <a:xfrm>
            <a:off x="6053715" y="3804578"/>
            <a:ext cx="5623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Analogie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ECA61EB-91D4-B107-4BC0-933128A86BD3}"/>
              </a:ext>
            </a:extLst>
          </p:cNvPr>
          <p:cNvSpPr txBox="1"/>
          <p:nvPr/>
        </p:nvSpPr>
        <p:spPr>
          <a:xfrm>
            <a:off x="4419666" y="3397622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Intencje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AA4BE66-C224-DC43-16B5-F4F7DA8B6CDA}"/>
              </a:ext>
            </a:extLst>
          </p:cNvPr>
          <p:cNvSpPr txBox="1"/>
          <p:nvPr/>
        </p:nvSpPr>
        <p:spPr>
          <a:xfrm>
            <a:off x="5085011" y="2365157"/>
            <a:ext cx="4064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Inne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E61929C-A784-6EF6-8404-CF881A6DA14E}"/>
              </a:ext>
            </a:extLst>
          </p:cNvPr>
          <p:cNvSpPr txBox="1"/>
          <p:nvPr/>
        </p:nvSpPr>
        <p:spPr>
          <a:xfrm>
            <a:off x="4664263" y="1816616"/>
            <a:ext cx="10952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Przechwytujące / Oceniające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D54A6D8-97A2-77A2-534A-F9FFF9E75309}"/>
              </a:ext>
            </a:extLst>
          </p:cNvPr>
          <p:cNvSpPr txBox="1"/>
          <p:nvPr/>
        </p:nvSpPr>
        <p:spPr>
          <a:xfrm>
            <a:off x="4087907" y="2365157"/>
            <a:ext cx="75905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Samodzielne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59E10CB-1034-B467-3D00-02A46248BB80}"/>
              </a:ext>
            </a:extLst>
          </p:cNvPr>
          <p:cNvSpPr txBox="1"/>
          <p:nvPr/>
        </p:nvSpPr>
        <p:spPr>
          <a:xfrm>
            <a:off x="3678991" y="3428999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Rola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3807EA2-BCA2-54E4-4CD2-130B3BE0358F}"/>
              </a:ext>
            </a:extLst>
          </p:cNvPr>
          <p:cNvSpPr txBox="1"/>
          <p:nvPr/>
        </p:nvSpPr>
        <p:spPr>
          <a:xfrm>
            <a:off x="4419666" y="2774746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Rola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BC724E4-A7E5-397A-39D3-DDE85CB669B8}"/>
              </a:ext>
            </a:extLst>
          </p:cNvPr>
          <p:cNvSpPr txBox="1"/>
          <p:nvPr/>
        </p:nvSpPr>
        <p:spPr>
          <a:xfrm>
            <a:off x="3802244" y="2777843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Brak roli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0B74DD5-6A3D-2AB8-86A2-340C2FD1760E}"/>
              </a:ext>
            </a:extLst>
          </p:cNvPr>
          <p:cNvSpPr txBox="1"/>
          <p:nvPr/>
        </p:nvSpPr>
        <p:spPr>
          <a:xfrm>
            <a:off x="7708160" y="2365157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Wielowariantowe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50CB678-A19F-03A0-F76F-F83133DC6A0C}"/>
              </a:ext>
            </a:extLst>
          </p:cNvPr>
          <p:cNvSpPr txBox="1"/>
          <p:nvPr/>
        </p:nvSpPr>
        <p:spPr>
          <a:xfrm>
            <a:off x="6481232" y="2398665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Jednowariantowe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11B51CD-91E3-0538-C7B3-367838BBA681}"/>
              </a:ext>
            </a:extLst>
          </p:cNvPr>
          <p:cNvSpPr txBox="1"/>
          <p:nvPr/>
        </p:nvSpPr>
        <p:spPr>
          <a:xfrm>
            <a:off x="5268007" y="3366825"/>
            <a:ext cx="66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Opinie ekspertów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E2ED19C-F5D9-D14C-2A6E-2E2AE58F390B}"/>
              </a:ext>
            </a:extLst>
          </p:cNvPr>
          <p:cNvSpPr txBox="1"/>
          <p:nvPr/>
        </p:nvSpPr>
        <p:spPr>
          <a:xfrm>
            <a:off x="6593670" y="3305889"/>
            <a:ext cx="757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Modele ekstrapolacji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6991B0-5604-6B34-0AD0-56C06721F7FF}"/>
              </a:ext>
            </a:extLst>
          </p:cNvPr>
          <p:cNvSpPr txBox="1"/>
          <p:nvPr/>
        </p:nvSpPr>
        <p:spPr>
          <a:xfrm>
            <a:off x="4250316" y="4192816"/>
            <a:ext cx="757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Połączona analiza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2AB072F-6B61-49A2-40F9-EBBC99615A6E}"/>
              </a:ext>
            </a:extLst>
          </p:cNvPr>
          <p:cNvSpPr txBox="1"/>
          <p:nvPr/>
        </p:nvSpPr>
        <p:spPr>
          <a:xfrm>
            <a:off x="4868495" y="4191640"/>
            <a:ext cx="940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Przechwytywanie wiedzy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E9B7894-8EE1-41F9-C324-811FBA2CFF83}"/>
              </a:ext>
            </a:extLst>
          </p:cNvPr>
          <p:cNvSpPr txBox="1"/>
          <p:nvPr/>
        </p:nvSpPr>
        <p:spPr>
          <a:xfrm>
            <a:off x="6535626" y="4158385"/>
            <a:ext cx="1075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Prognozowanie oparte na regułach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96702711-8747-A600-EFCD-55D7C9FAE0C2}"/>
              </a:ext>
            </a:extLst>
          </p:cNvPr>
          <p:cNvSpPr/>
          <p:nvPr/>
        </p:nvSpPr>
        <p:spPr>
          <a:xfrm>
            <a:off x="2740991" y="2586324"/>
            <a:ext cx="861540" cy="3120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Delphi do osądzającego tworzenia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/>
              <a:t>Cenne spostrzeżenia doświadczonych profesjonalistów w dziedzinie łańcucha dostaw i logistyki często pozostają nierozpoznane.
Te spostrzeżenia powinny być udostępniane mniej doświadczonym profesjonalistom w tej dziedzinie.
Metoda delficka jest jednym z podejść do gromadzenia i rozpowszechniania wiedzy eksperckiej.
Nazwana na cześć wyroczni delfickiej w starożytnej Grecji, metoda delficka ewoluowała w latach pięćdziesiątych XX wieku, aby osiągnąć konsensus wśród ekspertów.
"Projekt Delphi", finansowany przez Siły Powietrzne Stanów Zjednoczonych, był pierwszym projektem, w którym wykorzystano tę metodę do prognozowania rozwoju technologicznego.
Od tego czasu metoda delficka ewoluowała i znalazła zastosowanie w różnych dyscyplinach naukowych.
Ma ona na celu osiągnięcie wiarygodnego konsensusu ekspertów, często służącego jako substytut dowodów empirycznych.
Technika delficka to proces iteracyjny, w którym eksperci anonimowo wydają osądy na temat danej kwestii.
Gromadzi konsensus i różnice zdań wraz z uzasadnieniami ekspertów.
Według </a:t>
            </a:r>
            <a:r>
              <a:rPr lang="pl-PL" sz="1800" dirty="0" err="1"/>
              <a:t>Paivarinta</a:t>
            </a:r>
            <a:r>
              <a:rPr lang="pl-PL" sz="1800" dirty="0"/>
              <a:t> i in. (2011) metoda delficka jest szeroko stosowana w badaniach nad systemami informatycznymi.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Delphi do osądzającego tworzenia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800" dirty="0"/>
              <a:t>Jest stosowana w różnych aspektach, takich jak wybór projektów, ustalanie priorytetów </a:t>
            </a:r>
            <a:r>
              <a:rPr lang="pl-PL" sz="1800" dirty="0" err="1"/>
              <a:t>ryzyk</a:t>
            </a:r>
            <a:r>
              <a:rPr lang="pl-PL" sz="1800" dirty="0"/>
              <a:t> związanych z projektami rozwoju oprogramowania i definiowanie wymagań projektu.
Metoda delficka jest standardową praktyką ilościowego określania wyników.
Jest ona wykorzystywana w różnych dyscyplinach do prognozowania trendów, ustalania priorytetów obszarów badawczych i oceny potencjalnych skutków różnych wyborów politycznych.
W łańcuchu dostaw i logistyce metoda Delphi jest zalecana do identyfikacji ryzyka dostaw, oceny procesów logistycznych i podejmowania decyzji strategicznych.
Cztery kluczowe cechy metody delfickiej obejmują iteracyjne i wieloetapowe procesy, anonimowe informacje zwrotne od uczestników oraz statystyczne określenie reakcji grupy.
Typowy proces delficki polega na przedstawieniu serii pytań w wielu rundach.
</a:t>
            </a:r>
            <a:r>
              <a:rPr lang="pl-PL" sz="1800" dirty="0" err="1"/>
              <a:t>Paneliści</a:t>
            </a:r>
            <a:r>
              <a:rPr lang="pl-PL" sz="1800" dirty="0"/>
              <a:t> odpowiadają anonimowo, a po każdej rundzie następuje informacja zwrotna na temat zagregowanych odpowiedzi.
</a:t>
            </a:r>
            <a:r>
              <a:rPr lang="pl-PL" sz="1800" dirty="0" err="1"/>
              <a:t>Paneliści</a:t>
            </a:r>
            <a:r>
              <a:rPr lang="pl-PL" sz="1800" dirty="0"/>
              <a:t> mogą dostosowywać swoje odpowiedzi na podstawie informacji zwrotnych w kolejnych rundach.
Proces iteracyjny trwa do momentu osiągnięcia konsensusu lub zakończenia z góry określonej liczby rund.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8C6F76D-E743-4DC4-B33A-5614BFFE0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1487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Business Intelligence</vt:lpstr>
      <vt:lpstr>Agenda</vt:lpstr>
      <vt:lpstr>Co to jest eksploracja danych?</vt:lpstr>
      <vt:lpstr>Co to jest eksploracja danych?</vt:lpstr>
      <vt:lpstr>Co to jest eksploracja danych?</vt:lpstr>
      <vt:lpstr>Odkrywanie wiedzy w logistyce i zarządzaniu łańcuchem dostaw</vt:lpstr>
      <vt:lpstr>Odkrywanie wiedzy w logistyce i zarządzaniu łańcuchem dostaw</vt:lpstr>
      <vt:lpstr>Podejście Delphi do osądzającego tworzenia wiedzy</vt:lpstr>
      <vt:lpstr>Podejście Delphi do osądzającego tworzenia wiedzy</vt:lpstr>
      <vt:lpstr>Kroki do przeprowadzenia metody delfickiej</vt:lpstr>
      <vt:lpstr>Kroki do przeprowadzenia metody delfickiej</vt:lpstr>
      <vt:lpstr>Ilościowe podejście do eksploracji danych na potrzeby odkrywania wiedzy</vt:lpstr>
      <vt:lpstr>Ilościowe podejście do eksploracji danych na potrzeby odkrywania wiedzy</vt:lpstr>
      <vt:lpstr>Ilościowe podejście do eksploracji danych na potrzeby odkrywania wiedzy</vt:lpstr>
      <vt:lpstr>Ilościowe podejście do eksploracji danych na potrzeby odkrywania wiedzy</vt:lpstr>
      <vt:lpstr>Dziękuję Państwu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Michał Adamczak | Wyższa Szkoła Logistyki</cp:lastModifiedBy>
  <cp:revision>49</cp:revision>
  <dcterms:created xsi:type="dcterms:W3CDTF">2023-07-06T12:09:08Z</dcterms:created>
  <dcterms:modified xsi:type="dcterms:W3CDTF">2025-05-22T16:37:48Z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