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5" r:id="rId8"/>
    <p:sldId id="294" r:id="rId9"/>
    <p:sldId id="296" r:id="rId10"/>
    <p:sldId id="281" r:id="rId11"/>
    <p:sldId id="284" r:id="rId12"/>
    <p:sldId id="309" r:id="rId13"/>
    <p:sldId id="310" r:id="rId14"/>
    <p:sldId id="311" r:id="rId15"/>
    <p:sldId id="286" r:id="rId16"/>
    <p:sldId id="298" r:id="rId17"/>
    <p:sldId id="301" r:id="rId18"/>
    <p:sldId id="304" r:id="rId19"/>
    <p:sldId id="305" r:id="rId20"/>
    <p:sldId id="306" r:id="rId21"/>
    <p:sldId id="307" r:id="rId22"/>
    <p:sldId id="299" r:id="rId23"/>
    <p:sldId id="308" r:id="rId24"/>
    <p:sldId id="300" r:id="rId25"/>
    <p:sldId id="266" r:id="rId26"/>
    <p:sldId id="263" r:id="rId2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8B9E8A-2484-4D9E-8F4A-F3658B108928}" v="9" dt="2023-11-15T12:03:04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  <pc:spChg chg="mod">
          <ac:chgData name="Dario Šebalj" userId="a71eced3-786e-4eb6-80ca-f62c4fda7d06" providerId="ADAL" clId="{7F8B9E8A-2484-4D9E-8F4A-F3658B108928}" dt="2023-11-15T08:29:59.071" v="20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7F8B9E8A-2484-4D9E-8F4A-F3658B108928}" dt="2023-11-15T08:30:08.744" v="61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7F8B9E8A-2484-4D9E-8F4A-F3658B108928}" dt="2023-11-15T08:30:26.285" v="68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  <pc:spChg chg="mod">
          <ac:chgData name="Dario Šebalj" userId="a71eced3-786e-4eb6-80ca-f62c4fda7d06" providerId="ADAL" clId="{7F8B9E8A-2484-4D9E-8F4A-F3658B108928}" dt="2023-11-15T08:43:11.091" v="852" actId="20577"/>
          <ac:spMkLst>
            <pc:docMk/>
            <pc:sldMk cId="2863694609" sldId="261"/>
            <ac:spMk id="2" creationId="{AF697325-8BCA-B448-0837-308C16D93043}"/>
          </ac:spMkLst>
        </pc:spChg>
        <pc:spChg chg="mod">
          <ac:chgData name="Dario Šebalj" userId="a71eced3-786e-4eb6-80ca-f62c4fda7d06" providerId="ADAL" clId="{7F8B9E8A-2484-4D9E-8F4A-F3658B108928}" dt="2023-11-15T08:43:28.768" v="865" actId="20577"/>
          <ac:spMkLst>
            <pc:docMk/>
            <pc:sldMk cId="2863694609" sldId="261"/>
            <ac:spMk id="4" creationId="{DA80D9A8-F91F-498A-4D74-FA98B65087EC}"/>
          </ac:spMkLst>
        </pc:spChg>
        <pc:picChg chg="del">
          <ac:chgData name="Dario Šebalj" userId="a71eced3-786e-4eb6-80ca-f62c4fda7d06" providerId="ADAL" clId="{7F8B9E8A-2484-4D9E-8F4A-F3658B108928}" dt="2023-11-15T08:43:12.091" v="853" actId="478"/>
          <ac:picMkLst>
            <pc:docMk/>
            <pc:sldMk cId="2863694609" sldId="261"/>
            <ac:picMk id="3" creationId="{5E77643A-CFB1-E7E6-9523-A1109680183C}"/>
          </ac:picMkLst>
        </pc:picChg>
        <pc:picChg chg="add mod">
          <ac:chgData name="Dario Šebalj" userId="a71eced3-786e-4eb6-80ca-f62c4fda7d06" providerId="ADAL" clId="{7F8B9E8A-2484-4D9E-8F4A-F3658B108928}" dt="2023-11-15T08:43:21.591" v="857" actId="1076"/>
          <ac:picMkLst>
            <pc:docMk/>
            <pc:sldMk cId="2863694609" sldId="261"/>
            <ac:picMk id="5" creationId="{DF96AF43-EBBA-2AE3-3E63-E1A81493589E}"/>
          </ac:picMkLst>
        </pc:picChg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  <pc:spChg chg="mod">
          <ac:chgData name="Dario Šebalj" userId="a71eced3-786e-4eb6-80ca-f62c4fda7d06" providerId="ADAL" clId="{7F8B9E8A-2484-4D9E-8F4A-F3658B108928}" dt="2023-11-15T08:32:19.601" v="238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34:31.073" v="365" actId="20577"/>
          <ac:spMkLst>
            <pc:docMk/>
            <pc:sldMk cId="1952772968" sldId="262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08:34:54.043" v="373" actId="478"/>
          <ac:spMkLst>
            <pc:docMk/>
            <pc:sldMk cId="1952772968" sldId="262"/>
            <ac:spMk id="6" creationId="{4D0B990B-A015-95E2-DF45-A832FF931C3B}"/>
          </ac:spMkLst>
        </pc:spChg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  <pc:spChg chg="mod">
          <ac:chgData name="Dario Šebalj" userId="a71eced3-786e-4eb6-80ca-f62c4fda7d06" providerId="ADAL" clId="{7F8B9E8A-2484-4D9E-8F4A-F3658B108928}" dt="2023-11-15T08:31:36.410" v="207" actId="2057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  <pc:spChg chg="mod">
          <ac:chgData name="Dario Šebalj" userId="a71eced3-786e-4eb6-80ca-f62c4fda7d06" providerId="ADAL" clId="{7F8B9E8A-2484-4D9E-8F4A-F3658B108928}" dt="2023-11-15T12:09:15.971" v="1834" actId="14100"/>
          <ac:spMkLst>
            <pc:docMk/>
            <pc:sldMk cId="3298298427" sldId="266"/>
            <ac:spMk id="8" creationId="{BA68647D-8959-AECA-FF1C-384AA40B609E}"/>
          </ac:spMkLst>
        </pc:spChg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  <pc:spChg chg="mod">
          <ac:chgData name="Dario Šebalj" userId="a71eced3-786e-4eb6-80ca-f62c4fda7d06" providerId="ADAL" clId="{7F8B9E8A-2484-4D9E-8F4A-F3658B108928}" dt="2023-11-15T08:35:59.474" v="425" actId="20577"/>
          <ac:spMkLst>
            <pc:docMk/>
            <pc:sldMk cId="2749841692" sldId="267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8.203" v="1848" actId="27636"/>
          <ac:spMkLst>
            <pc:docMk/>
            <pc:sldMk cId="2749841692" sldId="267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9:27.886" v="567" actId="20577"/>
          <ac:spMkLst>
            <pc:docMk/>
            <pc:sldMk cId="2749841692" sldId="267"/>
            <ac:spMk id="6" creationId="{4D0B990B-A015-95E2-DF45-A832FF931C3B}"/>
          </ac:spMkLst>
        </pc:spChg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  <pc:spChg chg="add del mod">
          <ac:chgData name="Dario Šebalj" userId="a71eced3-786e-4eb6-80ca-f62c4fda7d06" providerId="ADAL" clId="{7F8B9E8A-2484-4D9E-8F4A-F3658B108928}" dt="2023-11-15T08:35:17.661" v="390" actId="478"/>
          <ac:spMkLst>
            <pc:docMk/>
            <pc:sldMk cId="113690816" sldId="268"/>
            <ac:spMk id="3" creationId="{1FB6F12A-8073-1407-83C2-3358B39794D5}"/>
          </ac:spMkLst>
        </pc:spChg>
        <pc:spChg chg="mod">
          <ac:chgData name="Dario Šebalj" userId="a71eced3-786e-4eb6-80ca-f62c4fda7d06" providerId="ADAL" clId="{7F8B9E8A-2484-4D9E-8F4A-F3658B108928}" dt="2023-11-15T08:35:09.388" v="388" actId="20577"/>
          <ac:spMkLst>
            <pc:docMk/>
            <pc:sldMk cId="113690816" sldId="268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35:14.522" v="389" actId="478"/>
          <ac:spMkLst>
            <pc:docMk/>
            <pc:sldMk cId="113690816" sldId="268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35:32.501" v="408" actId="20577"/>
          <ac:spMkLst>
            <pc:docMk/>
            <pc:sldMk cId="113690816" sldId="268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35:26.032" v="395" actId="1076"/>
          <ac:picMkLst>
            <pc:docMk/>
            <pc:sldMk cId="113690816" sldId="268"/>
            <ac:picMk id="7" creationId="{98ECB439-F90E-B979-0C13-75CB6839D7A7}"/>
          </ac:picMkLst>
        </pc:picChg>
        <pc:picChg chg="add mod">
          <ac:chgData name="Dario Šebalj" userId="a71eced3-786e-4eb6-80ca-f62c4fda7d06" providerId="ADAL" clId="{7F8B9E8A-2484-4D9E-8F4A-F3658B108928}" dt="2023-11-15T08:35:51.337" v="410"/>
          <ac:picMkLst>
            <pc:docMk/>
            <pc:sldMk cId="113690816" sldId="268"/>
            <ac:picMk id="8" creationId="{07C08915-3052-9F4E-F7B8-945907DB7103}"/>
          </ac:picMkLst>
        </pc:picChg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  <pc:spChg chg="mod">
          <ac:chgData name="Dario Šebalj" userId="a71eced3-786e-4eb6-80ca-f62c4fda7d06" providerId="ADAL" clId="{7F8B9E8A-2484-4D9E-8F4A-F3658B108928}" dt="2023-11-15T08:40:02.780" v="599" actId="20577"/>
          <ac:spMkLst>
            <pc:docMk/>
            <pc:sldMk cId="1088948264" sldId="27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10:01.174" v="1846" actId="403"/>
          <ac:spMkLst>
            <pc:docMk/>
            <pc:sldMk cId="1088948264" sldId="270"/>
            <ac:spMk id="5" creationId="{08B1E3E4-9C4A-4CF8-DBD2-8A61BD597723}"/>
          </ac:spMkLst>
        </pc:spChg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  <pc:spChg chg="mod">
          <ac:chgData name="Dario Šebalj" userId="a71eced3-786e-4eb6-80ca-f62c4fda7d06" providerId="ADAL" clId="{7F8B9E8A-2484-4D9E-8F4A-F3658B108928}" dt="2023-11-15T08:43:47.151" v="878" actId="20577"/>
          <ac:spMkLst>
            <pc:docMk/>
            <pc:sldMk cId="353431143" sldId="272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08:45:53.684" v="995" actId="207"/>
          <ac:spMkLst>
            <pc:docMk/>
            <pc:sldMk cId="353431143" sldId="272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1:21.176" v="1015" actId="20577"/>
          <ac:spMkLst>
            <pc:docMk/>
            <pc:sldMk cId="353431143" sldId="272"/>
            <ac:spMk id="6" creationId="{4D0B990B-A015-95E2-DF45-A832FF931C3B}"/>
          </ac:spMkLst>
        </pc:spChg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  <pc:spChg chg="mod">
          <ac:chgData name="Dario Šebalj" userId="a71eced3-786e-4eb6-80ca-f62c4fda7d06" providerId="ADAL" clId="{7F8B9E8A-2484-4D9E-8F4A-F3658B108928}" dt="2023-11-15T08:51:33.326" v="1023" actId="20577"/>
          <ac:spMkLst>
            <pc:docMk/>
            <pc:sldMk cId="890883010" sldId="273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8.019" v="1844" actId="207"/>
          <ac:spMkLst>
            <pc:docMk/>
            <pc:sldMk cId="890883010" sldId="273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3:09.432" v="1109"/>
          <ac:spMkLst>
            <pc:docMk/>
            <pc:sldMk cId="890883010" sldId="273"/>
            <ac:spMk id="6" creationId="{4D0B990B-A015-95E2-DF45-A832FF931C3B}"/>
          </ac:spMkLst>
        </pc:spChg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  <pc:spChg chg="mod">
          <ac:chgData name="Dario Šebalj" userId="a71eced3-786e-4eb6-80ca-f62c4fda7d06" providerId="ADAL" clId="{7F8B9E8A-2484-4D9E-8F4A-F3658B108928}" dt="2023-11-15T08:53:29.898" v="1136" actId="20577"/>
          <ac:spMkLst>
            <pc:docMk/>
            <pc:sldMk cId="603866943" sldId="274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42.309" v="1841" actId="207"/>
          <ac:spMkLst>
            <pc:docMk/>
            <pc:sldMk cId="603866943" sldId="274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4:52.828" v="1162" actId="20577"/>
          <ac:spMkLst>
            <pc:docMk/>
            <pc:sldMk cId="603866943" sldId="274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4:31.103" v="1150" actId="1076"/>
          <ac:picMkLst>
            <pc:docMk/>
            <pc:sldMk cId="603866943" sldId="274"/>
            <ac:picMk id="2" creationId="{753D4D77-F2E1-CE4C-B8F2-9F9381A79FAB}"/>
          </ac:picMkLst>
        </pc:picChg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  <pc:spChg chg="mod">
          <ac:chgData name="Dario Šebalj" userId="a71eced3-786e-4eb6-80ca-f62c4fda7d06" providerId="ADAL" clId="{7F8B9E8A-2484-4D9E-8F4A-F3658B108928}" dt="2023-11-15T11:57:53.700" v="1446" actId="207"/>
          <ac:spMkLst>
            <pc:docMk/>
            <pc:sldMk cId="3327966016" sldId="275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47.294" v="1258" actId="6549"/>
          <ac:spMkLst>
            <pc:docMk/>
            <pc:sldMk cId="3327966016" sldId="275"/>
            <ac:spMk id="6" creationId="{4D0B990B-A015-95E2-DF45-A832FF931C3B}"/>
          </ac:spMkLst>
        </pc:spChg>
        <pc:picChg chg="del">
          <ac:chgData name="Dario Šebalj" userId="a71eced3-786e-4eb6-80ca-f62c4fda7d06" providerId="ADAL" clId="{7F8B9E8A-2484-4D9E-8F4A-F3658B108928}" dt="2023-11-15T08:57:07.794" v="1188" actId="478"/>
          <ac:picMkLst>
            <pc:docMk/>
            <pc:sldMk cId="3327966016" sldId="275"/>
            <ac:picMk id="2" creationId="{753D4D77-F2E1-CE4C-B8F2-9F9381A79FAB}"/>
          </ac:picMkLst>
        </pc:picChg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  <pc:spChg chg="add del mod">
          <ac:chgData name="Dario Šebalj" userId="a71eced3-786e-4eb6-80ca-f62c4fda7d06" providerId="ADAL" clId="{7F8B9E8A-2484-4D9E-8F4A-F3658B108928}" dt="2023-11-15T08:58:17.877" v="1230" actId="478"/>
          <ac:spMkLst>
            <pc:docMk/>
            <pc:sldMk cId="926587062" sldId="276"/>
            <ac:spMk id="3" creationId="{10C26F8E-4B66-3E3F-D618-75DD501D09B2}"/>
          </ac:spMkLst>
        </pc:spChg>
        <pc:spChg chg="mod">
          <ac:chgData name="Dario Šebalj" userId="a71eced3-786e-4eb6-80ca-f62c4fda7d06" providerId="ADAL" clId="{7F8B9E8A-2484-4D9E-8F4A-F3658B108928}" dt="2023-11-15T08:58:14.074" v="1228" actId="20577"/>
          <ac:spMkLst>
            <pc:docMk/>
            <pc:sldMk cId="926587062" sldId="276"/>
            <ac:spMk id="4" creationId="{1B53A616-BC45-7003-D00A-64BD15781752}"/>
          </ac:spMkLst>
        </pc:spChg>
        <pc:spChg chg="del">
          <ac:chgData name="Dario Šebalj" userId="a71eced3-786e-4eb6-80ca-f62c4fda7d06" providerId="ADAL" clId="{7F8B9E8A-2484-4D9E-8F4A-F3658B108928}" dt="2023-11-15T08:58:16.300" v="1229" actId="478"/>
          <ac:spMkLst>
            <pc:docMk/>
            <pc:sldMk cId="926587062" sldId="276"/>
            <ac:spMk id="5" creationId="{08B1E3E4-9C4A-4CF8-DBD2-8A61BD597723}"/>
          </ac:spMkLst>
        </pc:spChg>
        <pc:spChg chg="mod">
          <ac:chgData name="Dario Šebalj" userId="a71eced3-786e-4eb6-80ca-f62c4fda7d06" providerId="ADAL" clId="{7F8B9E8A-2484-4D9E-8F4A-F3658B108928}" dt="2023-11-15T08:58:27.411" v="1240" actId="20577"/>
          <ac:spMkLst>
            <pc:docMk/>
            <pc:sldMk cId="926587062" sldId="276"/>
            <ac:spMk id="6" creationId="{4D0B990B-A015-95E2-DF45-A832FF931C3B}"/>
          </ac:spMkLst>
        </pc:spChg>
        <pc:picChg chg="add mod">
          <ac:chgData name="Dario Šebalj" userId="a71eced3-786e-4eb6-80ca-f62c4fda7d06" providerId="ADAL" clId="{7F8B9E8A-2484-4D9E-8F4A-F3658B108928}" dt="2023-11-15T08:58:22.961" v="1233" actId="1076"/>
          <ac:picMkLst>
            <pc:docMk/>
            <pc:sldMk cId="926587062" sldId="276"/>
            <ac:picMk id="7" creationId="{B91B1701-C4E7-2745-2B5C-AA85F5112CCA}"/>
          </ac:picMkLst>
        </pc:picChg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  <pc:spChg chg="mod">
          <ac:chgData name="Dario Šebalj" userId="a71eced3-786e-4eb6-80ca-f62c4fda7d06" providerId="ADAL" clId="{7F8B9E8A-2484-4D9E-8F4A-F3658B108928}" dt="2023-11-15T11:58:04.739" v="1459" actId="20577"/>
          <ac:spMkLst>
            <pc:docMk/>
            <pc:sldMk cId="844182128" sldId="277"/>
            <ac:spMk id="4" creationId="{1B53A616-BC45-7003-D00A-64BD15781752}"/>
          </ac:spMkLst>
        </pc:spChg>
        <pc:spChg chg="del mod">
          <ac:chgData name="Dario Šebalj" userId="a71eced3-786e-4eb6-80ca-f62c4fda7d06" providerId="ADAL" clId="{7F8B9E8A-2484-4D9E-8F4A-F3658B108928}" dt="2023-11-15T11:58:09.569" v="1460" actId="478"/>
          <ac:spMkLst>
            <pc:docMk/>
            <pc:sldMk cId="844182128" sldId="277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1:58:13.805" v="1463" actId="478"/>
          <ac:spMkLst>
            <pc:docMk/>
            <pc:sldMk cId="844182128" sldId="277"/>
            <ac:spMk id="6" creationId="{4D0B990B-A015-95E2-DF45-A832FF931C3B}"/>
          </ac:spMkLst>
        </pc:spChg>
        <pc:spChg chg="add del mod">
          <ac:chgData name="Dario Šebalj" userId="a71eced3-786e-4eb6-80ca-f62c4fda7d06" providerId="ADAL" clId="{7F8B9E8A-2484-4D9E-8F4A-F3658B108928}" dt="2023-11-15T11:58:12.272" v="1461" actId="478"/>
          <ac:spMkLst>
            <pc:docMk/>
            <pc:sldMk cId="844182128" sldId="277"/>
            <ac:spMk id="8" creationId="{0275BB52-C385-25BB-1610-12B37D7B3FDC}"/>
          </ac:spMkLst>
        </pc:spChg>
        <pc:picChg chg="add del mod">
          <ac:chgData name="Dario Šebalj" userId="a71eced3-786e-4eb6-80ca-f62c4fda7d06" providerId="ADAL" clId="{7F8B9E8A-2484-4D9E-8F4A-F3658B108928}" dt="2023-11-15T11:58:13.031" v="1462" actId="478"/>
          <ac:picMkLst>
            <pc:docMk/>
            <pc:sldMk cId="844182128" sldId="277"/>
            <ac:picMk id="3" creationId="{8798FD58-30ED-B3C6-50FE-F7FFE884BD19}"/>
          </ac:picMkLst>
        </pc:picChg>
        <pc:picChg chg="add mod">
          <ac:chgData name="Dario Šebalj" userId="a71eced3-786e-4eb6-80ca-f62c4fda7d06" providerId="ADAL" clId="{7F8B9E8A-2484-4D9E-8F4A-F3658B108928}" dt="2023-11-15T11:58:18.300" v="1466" actId="1076"/>
          <ac:picMkLst>
            <pc:docMk/>
            <pc:sldMk cId="844182128" sldId="277"/>
            <ac:picMk id="9" creationId="{EC9AFFFE-888B-9D3E-A30C-434E8CFF718B}"/>
          </ac:picMkLst>
        </pc:picChg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  <pc:spChg chg="mod">
          <ac:chgData name="Dario Šebalj" userId="a71eced3-786e-4eb6-80ca-f62c4fda7d06" providerId="ADAL" clId="{7F8B9E8A-2484-4D9E-8F4A-F3658B108928}" dt="2023-11-15T11:58:01.064" v="1449" actId="20577"/>
          <ac:spMkLst>
            <pc:docMk/>
            <pc:sldMk cId="1935663326" sldId="278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1:57:44.772" v="1442" actId="207"/>
          <ac:spMkLst>
            <pc:docMk/>
            <pc:sldMk cId="1935663326" sldId="278"/>
            <ac:spMk id="5" creationId="{08B1E3E4-9C4A-4CF8-DBD2-8A61BD597723}"/>
          </ac:spMkLst>
        </pc:spChg>
        <pc:picChg chg="mod">
          <ac:chgData name="Dario Šebalj" userId="a71eced3-786e-4eb6-80ca-f62c4fda7d06" providerId="ADAL" clId="{7F8B9E8A-2484-4D9E-8F4A-F3658B108928}" dt="2023-11-15T11:57:39.347" v="1438" actId="1076"/>
          <ac:picMkLst>
            <pc:docMk/>
            <pc:sldMk cId="1935663326" sldId="278"/>
            <ac:picMk id="3" creationId="{8798FD58-30ED-B3C6-50FE-F7FFE884BD19}"/>
          </ac:picMkLst>
        </pc:picChg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  <pc:spChg chg="mod">
          <ac:chgData name="Dario Šebalj" userId="a71eced3-786e-4eb6-80ca-f62c4fda7d06" providerId="ADAL" clId="{7F8B9E8A-2484-4D9E-8F4A-F3658B108928}" dt="2023-11-15T11:59:01.125" v="1506" actId="20577"/>
          <ac:spMkLst>
            <pc:docMk/>
            <pc:sldMk cId="2690682958" sldId="279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7.635" v="1838" actId="20577"/>
          <ac:spMkLst>
            <pc:docMk/>
            <pc:sldMk cId="2690682958" sldId="279"/>
            <ac:spMk id="5" creationId="{08B1E3E4-9C4A-4CF8-DBD2-8A61BD597723}"/>
          </ac:spMkLst>
        </pc:spChg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  <pc:spChg chg="mod">
          <ac:chgData name="Dario Šebalj" userId="a71eced3-786e-4eb6-80ca-f62c4fda7d06" providerId="ADAL" clId="{7F8B9E8A-2484-4D9E-8F4A-F3658B108928}" dt="2023-11-15T12:01:03.511" v="1665" actId="20577"/>
          <ac:spMkLst>
            <pc:docMk/>
            <pc:sldMk cId="821778306" sldId="280"/>
            <ac:spMk id="4" creationId="{1B53A616-BC45-7003-D00A-64BD15781752}"/>
          </ac:spMkLst>
        </pc:spChg>
        <pc:spChg chg="mod">
          <ac:chgData name="Dario Šebalj" userId="a71eced3-786e-4eb6-80ca-f62c4fda7d06" providerId="ADAL" clId="{7F8B9E8A-2484-4D9E-8F4A-F3658B108928}" dt="2023-11-15T12:09:23.535" v="1835" actId="20577"/>
          <ac:spMkLst>
            <pc:docMk/>
            <pc:sldMk cId="821778306" sldId="280"/>
            <ac:spMk id="5" creationId="{08B1E3E4-9C4A-4CF8-DBD2-8A61BD597723}"/>
          </ac:spMkLst>
        </pc:spChg>
        <pc:spChg chg="del">
          <ac:chgData name="Dario Šebalj" userId="a71eced3-786e-4eb6-80ca-f62c4fda7d06" providerId="ADAL" clId="{7F8B9E8A-2484-4D9E-8F4A-F3658B108928}" dt="2023-11-15T12:03:11.894" v="1731" actId="478"/>
          <ac:spMkLst>
            <pc:docMk/>
            <pc:sldMk cId="821778306" sldId="280"/>
            <ac:spMk id="6" creationId="{4D0B990B-A015-95E2-DF45-A832FF931C3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6776" y="1021227"/>
            <a:ext cx="6095999" cy="1752566"/>
          </a:xfrm>
        </p:spPr>
        <p:txBody>
          <a:bodyPr>
            <a:normAutofit fontScale="90000"/>
          </a:bodyPr>
          <a:lstStyle/>
          <a:p>
            <a:r>
              <a:rPr lang="pl-PL" dirty="0"/>
              <a:t>Statistične metode za analizo logističnih podatkov</a:t>
            </a:r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Veščine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poslovne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analitike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prihodnost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oskrbovalnih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verig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Številka projekta – 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990669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Umetna inteligenca in strojno učenje v oskrbovalnih verigah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6AC847C-1A83-8B02-FEAB-4C7BC9A73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4029" y="5676836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E33BB695-F2B1-A23F-79D4-4F458681190E}"/>
              </a:ext>
            </a:extLst>
          </p:cNvPr>
          <p:cNvSpPr txBox="1"/>
          <p:nvPr/>
        </p:nvSpPr>
        <p:spPr>
          <a:xfrm>
            <a:off x="5987889" y="5774096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Algoritem nevronske mreže SU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347" y="5702803"/>
            <a:ext cx="287610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Posodabljanje zanke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9ED97-F760-C9F7-1C71-B98638F02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909" y="1348228"/>
            <a:ext cx="6467623" cy="4161544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1657D2F-71A5-1CED-11A8-C3E50FB46758}"/>
              </a:ext>
            </a:extLst>
          </p:cNvPr>
          <p:cNvSpPr txBox="1"/>
          <p:nvPr/>
        </p:nvSpPr>
        <p:spPr>
          <a:xfrm>
            <a:off x="3779173" y="2248770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uteži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B4E06A0-E483-5E9A-60C8-DB2169315C13}"/>
              </a:ext>
            </a:extLst>
          </p:cNvPr>
          <p:cNvSpPr txBox="1"/>
          <p:nvPr/>
        </p:nvSpPr>
        <p:spPr>
          <a:xfrm>
            <a:off x="5689278" y="1454340"/>
            <a:ext cx="6687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Vhod X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6CEFE9F-BE28-E4F1-44EE-BEA1534390F2}"/>
              </a:ext>
            </a:extLst>
          </p:cNvPr>
          <p:cNvSpPr txBox="1"/>
          <p:nvPr/>
        </p:nvSpPr>
        <p:spPr>
          <a:xfrm>
            <a:off x="5178000" y="2086770"/>
            <a:ext cx="1836000" cy="5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(preoblikovanje podatkov)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7C8228A-2DC0-1082-37B3-2C679E032DF8}"/>
              </a:ext>
            </a:extLst>
          </p:cNvPr>
          <p:cNvSpPr txBox="1"/>
          <p:nvPr/>
        </p:nvSpPr>
        <p:spPr>
          <a:xfrm>
            <a:off x="3779173" y="3123872"/>
            <a:ext cx="792000" cy="21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uteži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88D126C-F9D0-EFD1-2CF5-AFC7B00645AB}"/>
              </a:ext>
            </a:extLst>
          </p:cNvPr>
          <p:cNvSpPr txBox="1"/>
          <p:nvPr/>
        </p:nvSpPr>
        <p:spPr>
          <a:xfrm>
            <a:off x="5178000" y="2955720"/>
            <a:ext cx="1836000" cy="5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(preoblikovanje podatkov)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F9223464-AE39-0639-31CC-003630AF35B2}"/>
              </a:ext>
            </a:extLst>
          </p:cNvPr>
          <p:cNvSpPr txBox="1"/>
          <p:nvPr/>
        </p:nvSpPr>
        <p:spPr>
          <a:xfrm>
            <a:off x="7494215" y="3750730"/>
            <a:ext cx="1152000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Prave tarče Y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7BEDEAB3-FC46-6C89-8A7C-A8EEF129E9C7}"/>
              </a:ext>
            </a:extLst>
          </p:cNvPr>
          <p:cNvSpPr txBox="1"/>
          <p:nvPr/>
        </p:nvSpPr>
        <p:spPr>
          <a:xfrm>
            <a:off x="5369882" y="3824668"/>
            <a:ext cx="1420069" cy="432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Napovedi tarče Y´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8C8E314-ADDA-3150-9DA0-98CD83F72C22}"/>
              </a:ext>
            </a:extLst>
          </p:cNvPr>
          <p:cNvSpPr txBox="1"/>
          <p:nvPr/>
        </p:nvSpPr>
        <p:spPr>
          <a:xfrm>
            <a:off x="6358051" y="4547678"/>
            <a:ext cx="154888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Funkcija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izgube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607685D7-45B6-F488-83DE-C9D70FB6B1D6}"/>
              </a:ext>
            </a:extLst>
          </p:cNvPr>
          <p:cNvSpPr txBox="1"/>
          <p:nvPr/>
        </p:nvSpPr>
        <p:spPr>
          <a:xfrm>
            <a:off x="7646615" y="3903130"/>
            <a:ext cx="1152000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Prave tarče Y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B7AF92B-3873-0C6A-AD63-07F9FD3BDF14}"/>
              </a:ext>
            </a:extLst>
          </p:cNvPr>
          <p:cNvSpPr txBox="1"/>
          <p:nvPr/>
        </p:nvSpPr>
        <p:spPr>
          <a:xfrm>
            <a:off x="6552068" y="5234803"/>
            <a:ext cx="131324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Vrednosti izgube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67EDE244-3587-F247-64E3-1C615E8D146C}"/>
              </a:ext>
            </a:extLst>
          </p:cNvPr>
          <p:cNvSpPr txBox="1"/>
          <p:nvPr/>
        </p:nvSpPr>
        <p:spPr>
          <a:xfrm>
            <a:off x="3937261" y="4720777"/>
            <a:ext cx="9444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optimizator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872CC1A-B623-6A54-D4CA-3EF6E3025237}"/>
              </a:ext>
            </a:extLst>
          </p:cNvPr>
          <p:cNvSpPr txBox="1"/>
          <p:nvPr/>
        </p:nvSpPr>
        <p:spPr>
          <a:xfrm>
            <a:off x="2973273" y="3809835"/>
            <a:ext cx="10486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Posodobitev </a:t>
            </a:r>
          </a:p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uteži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66EB9F-AF8A-4C4A-50F7-8B357397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C577C5D6-6FB3-9CB2-B5D8-BBFDDEA6703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ML Neural </a:t>
            </a:r>
            <a:r>
              <a:rPr lang="sr-Latn-BA"/>
              <a:t>Network gradient decent</a:t>
            </a:r>
            <a:endParaRPr lang="pl-PL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047" y="5702803"/>
            <a:ext cx="255871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Spust gradienta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65FE8-C9CF-2E9A-BD06-700A71E71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64" y="1168884"/>
            <a:ext cx="6442602" cy="4369121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A3AF6D8-9355-BA4F-2419-7669507CE8BC}"/>
              </a:ext>
            </a:extLst>
          </p:cNvPr>
          <p:cNvSpPr txBox="1"/>
          <p:nvPr/>
        </p:nvSpPr>
        <p:spPr>
          <a:xfrm>
            <a:off x="5805008" y="2080550"/>
            <a:ext cx="172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Začetna točka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7890DE0-18F9-0EDA-BDE0-FD32A57B7D2B}"/>
              </a:ext>
            </a:extLst>
          </p:cNvPr>
          <p:cNvSpPr txBox="1"/>
          <p:nvPr/>
        </p:nvSpPr>
        <p:spPr>
          <a:xfrm>
            <a:off x="4176692" y="5261006"/>
            <a:ext cx="1512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Končna točka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F7B5A2-3A03-4B00-2B81-2BA55D246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CDB63FF-F336-70CB-FE7F-5A1F55B9D8E9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1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Pilotna študija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V </a:t>
            </a:r>
            <a:r>
              <a:rPr lang="en-GB" sz="1800" dirty="0" err="1"/>
              <a:t>osrednjem</a:t>
            </a:r>
            <a:r>
              <a:rPr lang="en-GB" sz="1800" dirty="0"/>
              <a:t> </a:t>
            </a:r>
            <a:r>
              <a:rPr lang="en-GB" sz="1800" dirty="0" err="1"/>
              <a:t>skladišču</a:t>
            </a:r>
            <a:r>
              <a:rPr lang="en-GB" sz="1800" dirty="0"/>
              <a:t> </a:t>
            </a:r>
            <a:r>
              <a:rPr lang="en-GB" sz="1800" dirty="0" err="1"/>
              <a:t>živilske</a:t>
            </a:r>
            <a:r>
              <a:rPr lang="en-GB" sz="1800" dirty="0"/>
              <a:t> </a:t>
            </a:r>
            <a:r>
              <a:rPr lang="en-GB" sz="1800" dirty="0" err="1"/>
              <a:t>tovarne</a:t>
            </a:r>
            <a:r>
              <a:rPr lang="en-GB" sz="1800" dirty="0"/>
              <a:t> </a:t>
            </a:r>
            <a:r>
              <a:rPr lang="en-GB" sz="1800" dirty="0" err="1"/>
              <a:t>tehnologiji</a:t>
            </a:r>
            <a:r>
              <a:rPr lang="en-GB" sz="1800" dirty="0"/>
              <a:t> </a:t>
            </a:r>
            <a:r>
              <a:rPr lang="en-GB" sz="1800" dirty="0" err="1"/>
              <a:t>umetne</a:t>
            </a:r>
            <a:r>
              <a:rPr lang="en-GB" sz="1800" dirty="0"/>
              <a:t> </a:t>
            </a:r>
            <a:r>
              <a:rPr lang="en-GB" sz="1800" dirty="0" err="1"/>
              <a:t>inteligence</a:t>
            </a:r>
            <a:r>
              <a:rPr lang="en-GB" sz="1800" dirty="0"/>
              <a:t> (UI) in </a:t>
            </a:r>
            <a:r>
              <a:rPr lang="en-GB" sz="1800" dirty="0" err="1"/>
              <a:t>strojnega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(SU) </a:t>
            </a:r>
            <a:r>
              <a:rPr lang="en-GB" sz="1800" dirty="0" err="1"/>
              <a:t>optimizirata</a:t>
            </a:r>
            <a:r>
              <a:rPr lang="en-GB" sz="1800" dirty="0"/>
              <a:t> </a:t>
            </a:r>
            <a:r>
              <a:rPr lang="en-GB" sz="1800" dirty="0" err="1"/>
              <a:t>uporabo</a:t>
            </a:r>
            <a:r>
              <a:rPr lang="en-GB" sz="1800" dirty="0"/>
              <a:t> 30 </a:t>
            </a:r>
            <a:r>
              <a:rPr lang="en-GB" sz="1800" dirty="0" err="1"/>
              <a:t>viličarjev</a:t>
            </a:r>
            <a:r>
              <a:rPr lang="en-GB" sz="1800" dirty="0"/>
              <a:t>, ki so </a:t>
            </a:r>
            <a:r>
              <a:rPr lang="en-GB" sz="1800" dirty="0" err="1"/>
              <a:t>ključni</a:t>
            </a:r>
            <a:r>
              <a:rPr lang="en-GB" sz="1800" dirty="0"/>
              <a:t> za </a:t>
            </a:r>
            <a:r>
              <a:rPr lang="en-GB" sz="1800" dirty="0" err="1"/>
              <a:t>logistične</a:t>
            </a:r>
            <a:r>
              <a:rPr lang="en-GB" sz="1800" dirty="0"/>
              <a:t> </a:t>
            </a:r>
            <a:r>
              <a:rPr lang="en-GB" sz="1800" dirty="0" err="1"/>
              <a:t>naloge</a:t>
            </a:r>
            <a:r>
              <a:rPr lang="en-GB" sz="1800" dirty="0"/>
              <a:t> v </a:t>
            </a:r>
            <a:r>
              <a:rPr lang="en-GB" sz="1800" dirty="0" err="1"/>
              <a:t>proizvodnji</a:t>
            </a:r>
            <a:r>
              <a:rPr lang="en-GB" sz="1800" dirty="0"/>
              <a:t>, </a:t>
            </a:r>
            <a:r>
              <a:rPr lang="en-GB" sz="1800" dirty="0" err="1"/>
              <a:t>skladiščenju</a:t>
            </a:r>
            <a:r>
              <a:rPr lang="en-GB" sz="1800" dirty="0"/>
              <a:t> in </a:t>
            </a:r>
            <a:r>
              <a:rPr lang="en-GB" sz="1800" dirty="0" err="1"/>
              <a:t>odpremi</a:t>
            </a:r>
            <a:r>
              <a:rPr lang="en-GB" sz="1800" dirty="0"/>
              <a:t> (</a:t>
            </a:r>
            <a:r>
              <a:rPr lang="en-GB" sz="1800" dirty="0" err="1"/>
              <a:t>Mirčetić</a:t>
            </a:r>
            <a:r>
              <a:rPr lang="en-GB" sz="1800" dirty="0"/>
              <a:t> et al., 2016; </a:t>
            </a:r>
            <a:r>
              <a:rPr lang="en-GB" sz="1800" dirty="0" err="1"/>
              <a:t>Mircetic</a:t>
            </a:r>
            <a:r>
              <a:rPr lang="en-GB" sz="1800" dirty="0"/>
              <a:t> et al., 2014). </a:t>
            </a:r>
            <a:r>
              <a:rPr lang="en-GB" sz="1800" dirty="0" err="1"/>
              <a:t>Skladišče</a:t>
            </a:r>
            <a:r>
              <a:rPr lang="en-GB" sz="1800" dirty="0"/>
              <a:t> s </a:t>
            </a:r>
            <a:r>
              <a:rPr lang="en-GB" sz="1800" dirty="0" err="1"/>
              <a:t>kapaciteto</a:t>
            </a:r>
            <a:r>
              <a:rPr lang="en-GB" sz="1800" dirty="0"/>
              <a:t> 11.100 </a:t>
            </a:r>
            <a:r>
              <a:rPr lang="en-GB" sz="1800" dirty="0" err="1"/>
              <a:t>paletnih</a:t>
            </a:r>
            <a:r>
              <a:rPr lang="en-GB" sz="1800" dirty="0"/>
              <a:t> </a:t>
            </a:r>
            <a:r>
              <a:rPr lang="en-GB" sz="1800" dirty="0" err="1"/>
              <a:t>mest</a:t>
            </a:r>
            <a:r>
              <a:rPr lang="en-GB" sz="1800" dirty="0"/>
              <a:t> in </a:t>
            </a:r>
            <a:r>
              <a:rPr lang="en-GB" sz="1800" dirty="0" err="1"/>
              <a:t>letno</a:t>
            </a:r>
            <a:r>
              <a:rPr lang="en-GB" sz="1800" dirty="0"/>
              <a:t> </a:t>
            </a:r>
            <a:r>
              <a:rPr lang="en-GB" sz="1800" dirty="0" err="1"/>
              <a:t>realizacijo</a:t>
            </a:r>
            <a:r>
              <a:rPr lang="en-GB" sz="1800" dirty="0"/>
              <a:t> med 300.000 in 350.000 </a:t>
            </a:r>
            <a:r>
              <a:rPr lang="en-GB" sz="1800" dirty="0" err="1"/>
              <a:t>palet</a:t>
            </a:r>
            <a:r>
              <a:rPr lang="en-GB" sz="1800" dirty="0"/>
              <a:t> </a:t>
            </a:r>
            <a:r>
              <a:rPr lang="en-GB" sz="1800" dirty="0" err="1"/>
              <a:t>oskrbuje</a:t>
            </a:r>
            <a:r>
              <a:rPr lang="en-GB" sz="1800" dirty="0"/>
              <a:t> </a:t>
            </a:r>
            <a:r>
              <a:rPr lang="en-GB" sz="1800" dirty="0" err="1"/>
              <a:t>približno</a:t>
            </a:r>
            <a:r>
              <a:rPr lang="en-GB" sz="1800" dirty="0"/>
              <a:t> 20.000 </a:t>
            </a:r>
            <a:r>
              <a:rPr lang="en-GB" sz="1800" dirty="0" err="1"/>
              <a:t>supermarketov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Trenutni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 za </a:t>
            </a:r>
            <a:r>
              <a:rPr lang="en-GB" sz="1800" dirty="0" err="1"/>
              <a:t>razporeditev</a:t>
            </a:r>
            <a:r>
              <a:rPr lang="en-GB" sz="1800" dirty="0"/>
              <a:t> </a:t>
            </a:r>
            <a:r>
              <a:rPr lang="en-GB" sz="1800" dirty="0" err="1"/>
              <a:t>viličarjev</a:t>
            </a:r>
            <a:r>
              <a:rPr lang="en-GB" sz="1800" dirty="0"/>
              <a:t> </a:t>
            </a:r>
            <a:r>
              <a:rPr lang="en-GB" sz="1800" dirty="0" err="1"/>
              <a:t>temelji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managerski</a:t>
            </a:r>
            <a:r>
              <a:rPr lang="en-GB" sz="1800" dirty="0"/>
              <a:t> </a:t>
            </a:r>
            <a:r>
              <a:rPr lang="en-GB" sz="1800" dirty="0" err="1"/>
              <a:t>ekspertizi</a:t>
            </a:r>
            <a:r>
              <a:rPr lang="en-GB" sz="1800" dirty="0"/>
              <a:t>, ki je pod </a:t>
            </a:r>
            <a:r>
              <a:rPr lang="en-GB" sz="1800" dirty="0" err="1"/>
              <a:t>stresom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pomanjkljiva</a:t>
            </a:r>
            <a:r>
              <a:rPr lang="en-GB" sz="1800" dirty="0"/>
              <a:t> (</a:t>
            </a:r>
            <a:r>
              <a:rPr lang="en-GB" sz="1800" dirty="0" err="1"/>
              <a:t>Druzdzel</a:t>
            </a:r>
            <a:r>
              <a:rPr lang="en-GB" sz="1800" dirty="0"/>
              <a:t> &amp; Flynn, 2002). To </a:t>
            </a:r>
            <a:r>
              <a:rPr lang="en-GB" sz="1800" dirty="0" err="1"/>
              <a:t>poudarja</a:t>
            </a:r>
            <a:r>
              <a:rPr lang="en-GB" sz="1800" dirty="0"/>
              <a:t> </a:t>
            </a:r>
            <a:r>
              <a:rPr lang="en-GB" sz="1800" dirty="0" err="1"/>
              <a:t>potrebo</a:t>
            </a:r>
            <a:r>
              <a:rPr lang="en-GB" sz="1800" dirty="0"/>
              <a:t> po </a:t>
            </a:r>
            <a:r>
              <a:rPr lang="en-GB" sz="1800" dirty="0" err="1"/>
              <a:t>sistemu</a:t>
            </a:r>
            <a:r>
              <a:rPr lang="en-GB" sz="1800" dirty="0"/>
              <a:t>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odločanju</a:t>
            </a:r>
            <a:r>
              <a:rPr lang="en-GB" sz="1800" dirty="0"/>
              <a:t> (DSS) za </a:t>
            </a:r>
            <a:r>
              <a:rPr lang="en-GB" sz="1800" dirty="0" err="1"/>
              <a:t>izboljšanje</a:t>
            </a:r>
            <a:r>
              <a:rPr lang="en-GB" sz="1800" dirty="0"/>
              <a:t> </a:t>
            </a:r>
            <a:r>
              <a:rPr lang="en-GB" sz="1800" dirty="0" err="1"/>
              <a:t>procesov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Razvit</a:t>
            </a:r>
            <a:r>
              <a:rPr lang="en-GB" sz="1800" dirty="0"/>
              <a:t> je </a:t>
            </a:r>
            <a:r>
              <a:rPr lang="en-GB" sz="1800" dirty="0" err="1"/>
              <a:t>bil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odločanje</a:t>
            </a:r>
            <a:r>
              <a:rPr lang="en-GB" sz="1800" dirty="0"/>
              <a:t> z </a:t>
            </a:r>
            <a:r>
              <a:rPr lang="en-GB" sz="1800" dirty="0" err="1"/>
              <a:t>uporabo</a:t>
            </a:r>
            <a:r>
              <a:rPr lang="en-GB" sz="1800" dirty="0"/>
              <a:t> SU </a:t>
            </a:r>
            <a:r>
              <a:rPr lang="en-GB" sz="1800" dirty="0" err="1"/>
              <a:t>algoritmov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DSS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managerjem</a:t>
            </a:r>
            <a:r>
              <a:rPr lang="en-GB" sz="1800" dirty="0"/>
              <a:t>. </a:t>
            </a:r>
            <a:r>
              <a:rPr lang="en-GB" sz="1800" dirty="0" err="1"/>
              <a:t>Platforma</a:t>
            </a:r>
            <a:r>
              <a:rPr lang="en-GB" sz="1800" dirty="0"/>
              <a:t> UI </a:t>
            </a:r>
            <a:r>
              <a:rPr lang="en-GB" sz="1800" dirty="0" err="1"/>
              <a:t>neprekinjeno</a:t>
            </a:r>
            <a:r>
              <a:rPr lang="en-GB" sz="1800" dirty="0"/>
              <a:t> </a:t>
            </a:r>
            <a:r>
              <a:rPr lang="en-GB" sz="1800" dirty="0" err="1"/>
              <a:t>preračunava</a:t>
            </a:r>
            <a:r>
              <a:rPr lang="en-GB" sz="1800" dirty="0"/>
              <a:t> in </a:t>
            </a:r>
            <a:r>
              <a:rPr lang="en-GB" sz="1800" dirty="0" err="1"/>
              <a:t>predlaga</a:t>
            </a:r>
            <a:r>
              <a:rPr lang="en-GB" sz="1800" dirty="0"/>
              <a:t> </a:t>
            </a:r>
            <a:r>
              <a:rPr lang="en-GB" sz="1800" dirty="0" err="1"/>
              <a:t>optimalne</a:t>
            </a:r>
            <a:r>
              <a:rPr lang="en-GB" sz="1800" dirty="0"/>
              <a:t> </a:t>
            </a:r>
            <a:r>
              <a:rPr lang="en-GB" sz="1800" dirty="0" err="1"/>
              <a:t>razporeditve</a:t>
            </a:r>
            <a:r>
              <a:rPr lang="en-GB" sz="1800" dirty="0"/>
              <a:t> </a:t>
            </a:r>
            <a:r>
              <a:rPr lang="en-GB" sz="1800" dirty="0" err="1"/>
              <a:t>viličarjev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podlagi</a:t>
            </a:r>
            <a:r>
              <a:rPr lang="en-GB" sz="1800" dirty="0"/>
              <a:t> </a:t>
            </a:r>
            <a:r>
              <a:rPr lang="en-GB" sz="1800" dirty="0" err="1"/>
              <a:t>sprotnih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in </a:t>
            </a:r>
            <a:r>
              <a:rPr lang="en-GB" sz="1800" dirty="0" err="1"/>
              <a:t>vnosa</a:t>
            </a:r>
            <a:r>
              <a:rPr lang="en-GB" sz="1800" dirty="0"/>
              <a:t> </a:t>
            </a:r>
            <a:r>
              <a:rPr lang="en-GB" sz="1800" dirty="0" err="1"/>
              <a:t>operaterjev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upravljanje</a:t>
            </a:r>
            <a:r>
              <a:rPr lang="en-GB" sz="1800" dirty="0"/>
              <a:t> </a:t>
            </a:r>
            <a:r>
              <a:rPr lang="en-GB" sz="1800" dirty="0" err="1"/>
              <a:t>viličarjev</a:t>
            </a:r>
            <a:r>
              <a:rPr lang="en-GB" sz="1800" dirty="0"/>
              <a:t> je </a:t>
            </a:r>
            <a:r>
              <a:rPr lang="en-GB" sz="1800" dirty="0" err="1"/>
              <a:t>ključno</a:t>
            </a:r>
            <a:r>
              <a:rPr lang="en-GB" sz="1800" dirty="0"/>
              <a:t> za </a:t>
            </a:r>
            <a:r>
              <a:rPr lang="en-GB" sz="1800" dirty="0" err="1"/>
              <a:t>preprečevanje</a:t>
            </a:r>
            <a:r>
              <a:rPr lang="en-GB" sz="1800" dirty="0"/>
              <a:t> </a:t>
            </a:r>
            <a:r>
              <a:rPr lang="en-GB" sz="1800" dirty="0" err="1"/>
              <a:t>motenj</a:t>
            </a:r>
            <a:r>
              <a:rPr lang="en-GB" sz="1800" dirty="0"/>
              <a:t>, </a:t>
            </a:r>
            <a:r>
              <a:rPr lang="en-GB" sz="1800" dirty="0" err="1"/>
              <a:t>zagotavljanje</a:t>
            </a:r>
            <a:r>
              <a:rPr lang="en-GB" sz="1800" dirty="0"/>
              <a:t> </a:t>
            </a:r>
            <a:r>
              <a:rPr lang="en-GB" sz="1800" dirty="0" err="1"/>
              <a:t>pravočasne</a:t>
            </a:r>
            <a:r>
              <a:rPr lang="en-GB" sz="1800" dirty="0"/>
              <a:t> </a:t>
            </a:r>
            <a:r>
              <a:rPr lang="en-GB" sz="1800" dirty="0" err="1"/>
              <a:t>izvedbe</a:t>
            </a:r>
            <a:r>
              <a:rPr lang="en-GB" sz="1800" dirty="0"/>
              <a:t> </a:t>
            </a:r>
            <a:r>
              <a:rPr lang="en-GB" sz="1800" dirty="0" err="1"/>
              <a:t>nalog</a:t>
            </a:r>
            <a:r>
              <a:rPr lang="en-GB" sz="1800" dirty="0"/>
              <a:t> in </a:t>
            </a:r>
            <a:r>
              <a:rPr lang="en-GB" sz="1800" dirty="0" err="1"/>
              <a:t>usklajevanje</a:t>
            </a:r>
            <a:r>
              <a:rPr lang="en-GB" sz="1800" dirty="0"/>
              <a:t> </a:t>
            </a:r>
            <a:r>
              <a:rPr lang="en-GB" sz="1800" dirty="0" err="1"/>
              <a:t>vzdrževalnih</a:t>
            </a:r>
            <a:r>
              <a:rPr lang="en-GB" sz="1800" dirty="0"/>
              <a:t> </a:t>
            </a:r>
            <a:r>
              <a:rPr lang="en-GB" sz="1800" dirty="0" err="1"/>
              <a:t>urnikov</a:t>
            </a:r>
            <a:r>
              <a:rPr lang="en-GB" sz="1800" dirty="0"/>
              <a:t>. </a:t>
            </a:r>
            <a:r>
              <a:rPr lang="en-GB" sz="1800" dirty="0" err="1"/>
              <a:t>Napačna</a:t>
            </a:r>
            <a:r>
              <a:rPr lang="en-GB" sz="1800" dirty="0"/>
              <a:t> </a:t>
            </a:r>
            <a:r>
              <a:rPr lang="en-GB" sz="1800" dirty="0" err="1"/>
              <a:t>razporeditev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privede</a:t>
            </a:r>
            <a:r>
              <a:rPr lang="en-GB" sz="1800" dirty="0"/>
              <a:t> do </a:t>
            </a:r>
            <a:r>
              <a:rPr lang="en-GB" sz="1800" dirty="0" err="1"/>
              <a:t>neizkoriščenosti</a:t>
            </a:r>
            <a:r>
              <a:rPr lang="en-GB" sz="1800" dirty="0"/>
              <a:t> </a:t>
            </a:r>
            <a:r>
              <a:rPr lang="en-GB" sz="1800" dirty="0" err="1"/>
              <a:t>virov</a:t>
            </a:r>
            <a:r>
              <a:rPr lang="en-GB" sz="1800" dirty="0"/>
              <a:t>, </a:t>
            </a:r>
            <a:r>
              <a:rPr lang="en-GB" sz="1800" dirty="0" err="1"/>
              <a:t>težav</a:t>
            </a:r>
            <a:r>
              <a:rPr lang="en-GB" sz="1800" dirty="0"/>
              <a:t> s </a:t>
            </a:r>
            <a:r>
              <a:rPr lang="en-GB" sz="1800" dirty="0" err="1"/>
              <a:t>stopnjo</a:t>
            </a:r>
            <a:r>
              <a:rPr lang="en-GB" sz="1800" dirty="0"/>
              <a:t> </a:t>
            </a:r>
            <a:r>
              <a:rPr lang="en-GB" sz="1800" dirty="0" err="1"/>
              <a:t>storitev</a:t>
            </a:r>
            <a:r>
              <a:rPr lang="en-GB" sz="1800" dirty="0"/>
              <a:t> in </a:t>
            </a:r>
            <a:r>
              <a:rPr lang="en-GB" sz="1800" dirty="0" err="1"/>
              <a:t>kazni</a:t>
            </a:r>
            <a:r>
              <a:rPr lang="en-GB" sz="1800" dirty="0"/>
              <a:t> </a:t>
            </a:r>
            <a:r>
              <a:rPr lang="en-GB" sz="1800" dirty="0" err="1"/>
              <a:t>zaradi</a:t>
            </a:r>
            <a:r>
              <a:rPr lang="en-GB" sz="1800" dirty="0"/>
              <a:t> </a:t>
            </a:r>
            <a:r>
              <a:rPr lang="en-GB" sz="1800" dirty="0" err="1"/>
              <a:t>zamud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DSS </a:t>
            </a:r>
            <a:r>
              <a:rPr lang="en-GB" sz="1800" dirty="0" err="1"/>
              <a:t>pomaga</a:t>
            </a:r>
            <a:r>
              <a:rPr lang="en-GB" sz="1800" dirty="0"/>
              <a:t> </a:t>
            </a:r>
            <a:r>
              <a:rPr lang="en-GB" sz="1800" dirty="0" err="1"/>
              <a:t>upravljati</a:t>
            </a:r>
            <a:r>
              <a:rPr lang="en-GB" sz="1800" dirty="0"/>
              <a:t>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dejavnike</a:t>
            </a:r>
            <a:r>
              <a:rPr lang="en-GB" sz="1800" dirty="0"/>
              <a:t> z </a:t>
            </a:r>
            <a:r>
              <a:rPr lang="en-GB" sz="1800" dirty="0" err="1"/>
              <a:t>nudenjem</a:t>
            </a:r>
            <a:r>
              <a:rPr lang="en-GB" sz="1800" dirty="0"/>
              <a:t> </a:t>
            </a:r>
            <a:r>
              <a:rPr lang="en-GB" sz="1800" dirty="0" err="1"/>
              <a:t>natančnih</a:t>
            </a:r>
            <a:r>
              <a:rPr lang="en-GB" sz="1800" dirty="0"/>
              <a:t> </a:t>
            </a:r>
            <a:r>
              <a:rPr lang="en-GB" sz="1800" dirty="0" err="1"/>
              <a:t>priporočil</a:t>
            </a:r>
            <a:r>
              <a:rPr lang="en-GB" sz="1800" dirty="0"/>
              <a:t>, s </a:t>
            </a:r>
            <a:r>
              <a:rPr lang="en-GB" sz="1800" dirty="0" err="1"/>
              <a:t>čimer</a:t>
            </a:r>
            <a:r>
              <a:rPr lang="en-GB" sz="1800" dirty="0"/>
              <a:t> </a:t>
            </a:r>
            <a:r>
              <a:rPr lang="en-GB" sz="1800" dirty="0" err="1"/>
              <a:t>povečuje</a:t>
            </a:r>
            <a:r>
              <a:rPr lang="en-GB" sz="1800" dirty="0"/>
              <a:t> </a:t>
            </a:r>
            <a:r>
              <a:rPr lang="en-GB" sz="1800" dirty="0" err="1"/>
              <a:t>zanesljivost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 in </a:t>
            </a:r>
            <a:r>
              <a:rPr lang="en-GB" sz="1800" dirty="0" err="1"/>
              <a:t>operativno</a:t>
            </a:r>
            <a:r>
              <a:rPr lang="en-GB" sz="1800" dirty="0"/>
              <a:t> </a:t>
            </a:r>
            <a:r>
              <a:rPr lang="en-GB" sz="1800" dirty="0" err="1"/>
              <a:t>učinkovitost</a:t>
            </a:r>
            <a:r>
              <a:rPr lang="en-GB" sz="18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847D2BE-B75A-0B55-DED5-08A2C5F7A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F837E5F-6F8D-D1F6-B784-7FBC1D8F583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061" y="1718734"/>
            <a:ext cx="7507817" cy="3634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68435" y="5222774"/>
            <a:ext cx="48926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l-SI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Struktura sistema DSS za skladišče, temelječ na algoritmih SU in UI.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D39D94F-5725-B5A9-2B4A-20A13CA60499}"/>
              </a:ext>
            </a:extLst>
          </p:cNvPr>
          <p:cNvSpPr txBox="1"/>
          <p:nvPr/>
        </p:nvSpPr>
        <p:spPr>
          <a:xfrm>
            <a:off x="2267338" y="1847461"/>
            <a:ext cx="386644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C83B1A8-6CDC-B025-A6E1-D0858C41FCDF}"/>
              </a:ext>
            </a:extLst>
          </p:cNvPr>
          <p:cNvSpPr txBox="1"/>
          <p:nvPr/>
        </p:nvSpPr>
        <p:spPr>
          <a:xfrm>
            <a:off x="2216042" y="2336527"/>
            <a:ext cx="52931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Palete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194E039-0ABD-A1B8-E3E5-FDCF4498AA20}"/>
              </a:ext>
            </a:extLst>
          </p:cNvPr>
          <p:cNvSpPr txBox="1"/>
          <p:nvPr/>
        </p:nvSpPr>
        <p:spPr>
          <a:xfrm>
            <a:off x="2269492" y="4351731"/>
            <a:ext cx="660758" cy="18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Razdalja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18E0302-37A5-DA97-260C-41370ACC456B}"/>
              </a:ext>
            </a:extLst>
          </p:cNvPr>
          <p:cNvSpPr txBox="1"/>
          <p:nvPr/>
        </p:nvSpPr>
        <p:spPr>
          <a:xfrm>
            <a:off x="2216042" y="4762655"/>
            <a:ext cx="936000" cy="36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Pomembnost trenutne </a:t>
            </a:r>
          </a:p>
          <a:p>
            <a:pPr algn="ctr"/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6992472-423C-0143-05F3-DEB388A97E11}"/>
              </a:ext>
            </a:extLst>
          </p:cNvPr>
          <p:cNvSpPr txBox="1"/>
          <p:nvPr/>
        </p:nvSpPr>
        <p:spPr>
          <a:xfrm>
            <a:off x="5550125" y="2048527"/>
            <a:ext cx="1548000" cy="28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viličarjev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potrebnih za nalaganje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A0BC68B-811E-4C2C-0D9D-75A735883A23}"/>
              </a:ext>
            </a:extLst>
          </p:cNvPr>
          <p:cNvSpPr txBox="1"/>
          <p:nvPr/>
        </p:nvSpPr>
        <p:spPr>
          <a:xfrm>
            <a:off x="5489614" y="3860231"/>
            <a:ext cx="198323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Klasificiraj viličarje po skupinah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(Skupina Da ali Ne)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826B101-44F5-D4CD-4895-FFF03D7ABF52}"/>
              </a:ext>
            </a:extLst>
          </p:cNvPr>
          <p:cNvSpPr txBox="1"/>
          <p:nvPr/>
        </p:nvSpPr>
        <p:spPr>
          <a:xfrm>
            <a:off x="7628888" y="2582748"/>
            <a:ext cx="1548000" cy="82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Izberi viličarje po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klasifikacijski skupini Da,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glede na število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potrebnih viličarjev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ES 1.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108241F-4025-C995-7ADE-1D344F806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7F3164F-9799-C20D-8CC5-0FC898179CE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25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6ADFFD-EFBC-700C-EEE4-3A990C3CE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16" y="1696231"/>
            <a:ext cx="106223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Kontekst problema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Vključen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Iskanje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evidencah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skladišča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odločanje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razporeditvi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viličarjev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sl-SI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Izzivi vodenja evidenc zahtevajo ekspertni sistem (ES) za boljše upravljanje.</a:t>
            </a:r>
            <a:endParaRPr kumimoji="0" lang="sl-SI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Razvoj baze 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Oblikovani sta bili dve ločeni bazi 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sl-SI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</a:t>
            </a: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Odločitve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številu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viličarjev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angažiranih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 coni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nakladanje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(434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strokovnih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odločitev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</a:t>
            </a:r>
            <a:r>
              <a:rPr kumimoji="0" lang="sl-SI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aza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sl-SI" dirty="0"/>
              <a:t>Odločitve o tem, kateri viličarji so bili angažirani (368 strokovnih odločitev).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Strojno učenje za sklepanje na podlagi znanja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Uporabljene tehnike vključujejo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Razširjeno linearno regresijo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Logistično regresijo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K-najbližjih sosedov (KNN)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Linearno </a:t>
            </a:r>
            <a:r>
              <a:rPr lang="sl-SI" altLang="sl-SI" dirty="0" err="1">
                <a:latin typeface="Arial" panose="020B0604020202020204" pitchFamily="34" charset="0"/>
              </a:rPr>
              <a:t>diskriminantno</a:t>
            </a:r>
            <a:r>
              <a:rPr lang="sl-SI" altLang="sl-SI" dirty="0">
                <a:latin typeface="Arial" panose="020B0604020202020204" pitchFamily="34" charset="0"/>
              </a:rPr>
              <a:t> analizo (LDA)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sl-SI" altLang="sl-SI" dirty="0">
                <a:latin typeface="Arial" panose="020B0604020202020204" pitchFamily="34" charset="0"/>
              </a:rPr>
              <a:t>CART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Programsko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okolje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MATLAB.</a:t>
            </a:r>
            <a:endParaRPr kumimoji="0" lang="sl-SI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Najbolj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učinkovita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ANFIS in CART,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izbrana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implementacijo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26A311E-4CB7-D8A3-4DF4-CB36919CC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954E3A6-ABDF-B42B-329E-15D14B86D03C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321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A4AF7-CF88-689C-846A-9366EA4F552B}"/>
              </a:ext>
            </a:extLst>
          </p:cNvPr>
          <p:cNvSpPr txBox="1"/>
          <p:nvPr/>
        </p:nvSpPr>
        <p:spPr>
          <a:xfrm>
            <a:off x="1376836" y="583721"/>
            <a:ext cx="83687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b="1" dirty="0"/>
              <a:t>Vhodni dejavniki za odločanje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/>
              <a:t>Število razporejenih viličarjev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Vhodne spremenljivke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l-SI" b="1" dirty="0"/>
              <a:t>Čas nakladanja</a:t>
            </a:r>
            <a:r>
              <a:rPr lang="en-US" dirty="0"/>
              <a:t>: </a:t>
            </a:r>
            <a:r>
              <a:rPr lang="sl-SI" dirty="0"/>
              <a:t>Razpon od 15 do 135 minut</a:t>
            </a:r>
            <a:r>
              <a:rPr lang="en-US" dirty="0"/>
              <a:t>.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l-SI" b="1" dirty="0"/>
              <a:t>Količina tovora</a:t>
            </a:r>
            <a:r>
              <a:rPr lang="en-US" dirty="0"/>
              <a:t>: </a:t>
            </a:r>
            <a:r>
              <a:rPr lang="sl-SI" dirty="0"/>
              <a:t>Razpon od 15 do 225 palet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b="1" dirty="0"/>
              <a:t>Izbira viličarjev</a:t>
            </a:r>
            <a:r>
              <a:rPr lang="en-US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Upoštevani faktorji</a:t>
            </a:r>
            <a:r>
              <a:rPr lang="en-US" dirty="0"/>
              <a:t>: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Pomen</a:t>
            </a:r>
            <a:r>
              <a:rPr lang="en-US" dirty="0"/>
              <a:t> </a:t>
            </a:r>
            <a:r>
              <a:rPr lang="en-US" dirty="0" err="1"/>
              <a:t>dejavnosti</a:t>
            </a:r>
            <a:r>
              <a:rPr lang="en-US" dirty="0"/>
              <a:t> (</a:t>
            </a:r>
            <a:r>
              <a:rPr lang="en-US" dirty="0" err="1"/>
              <a:t>lestvica</a:t>
            </a:r>
            <a:r>
              <a:rPr lang="en-US" dirty="0"/>
              <a:t>: 1–9, glede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politiko</a:t>
            </a:r>
            <a:r>
              <a:rPr lang="en-US" dirty="0"/>
              <a:t> </a:t>
            </a:r>
            <a:r>
              <a:rPr lang="en-US" dirty="0" err="1"/>
              <a:t>podjetja</a:t>
            </a:r>
            <a:r>
              <a:rPr lang="en-US" dirty="0"/>
              <a:t>).</a:t>
            </a:r>
            <a:endParaRPr lang="sl-SI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Izraba</a:t>
            </a:r>
            <a:r>
              <a:rPr lang="en-US" dirty="0"/>
              <a:t> </a:t>
            </a:r>
            <a:r>
              <a:rPr lang="en-US" dirty="0" err="1"/>
              <a:t>viličarjev</a:t>
            </a:r>
            <a:r>
              <a:rPr lang="en-US" dirty="0"/>
              <a:t> (</a:t>
            </a:r>
            <a:r>
              <a:rPr lang="en-US" dirty="0" err="1"/>
              <a:t>odstotek</a:t>
            </a:r>
            <a:r>
              <a:rPr lang="en-US" dirty="0"/>
              <a:t> </a:t>
            </a:r>
            <a:r>
              <a:rPr lang="en-US" dirty="0" err="1"/>
              <a:t>skupnih</a:t>
            </a:r>
            <a:r>
              <a:rPr lang="en-US" dirty="0"/>
              <a:t> </a:t>
            </a:r>
            <a:r>
              <a:rPr lang="en-US" dirty="0" err="1"/>
              <a:t>delovnih</a:t>
            </a:r>
            <a:r>
              <a:rPr lang="en-US" dirty="0"/>
              <a:t> </a:t>
            </a:r>
            <a:r>
              <a:rPr lang="en-US" dirty="0" err="1"/>
              <a:t>ur</a:t>
            </a:r>
            <a:r>
              <a:rPr lang="en-US" dirty="0"/>
              <a:t>).</a:t>
            </a:r>
            <a:endParaRPr lang="sl-SI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Razdalja</a:t>
            </a:r>
            <a:r>
              <a:rPr lang="en-US" dirty="0"/>
              <a:t> od </a:t>
            </a:r>
            <a:r>
              <a:rPr lang="en-US" dirty="0" err="1"/>
              <a:t>nakladalne</a:t>
            </a:r>
            <a:r>
              <a:rPr lang="en-US" dirty="0"/>
              <a:t> </a:t>
            </a:r>
            <a:r>
              <a:rPr lang="en-US" dirty="0" err="1"/>
              <a:t>rampe</a:t>
            </a:r>
            <a:r>
              <a:rPr lang="en-US" dirty="0"/>
              <a:t>.</a:t>
            </a:r>
            <a:endParaRPr lang="sl-SI" dirty="0"/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 err="1"/>
              <a:t>Povprečna</a:t>
            </a:r>
            <a:r>
              <a:rPr lang="en-US" dirty="0"/>
              <a:t> </a:t>
            </a:r>
            <a:r>
              <a:rPr lang="en-US" dirty="0" err="1"/>
              <a:t>izraba</a:t>
            </a:r>
            <a:r>
              <a:rPr lang="en-US" dirty="0"/>
              <a:t> </a:t>
            </a:r>
            <a:r>
              <a:rPr lang="en-US" dirty="0" err="1"/>
              <a:t>vseh</a:t>
            </a:r>
            <a:r>
              <a:rPr lang="en-US" dirty="0"/>
              <a:t> </a:t>
            </a:r>
            <a:r>
              <a:rPr lang="en-US" dirty="0" err="1"/>
              <a:t>viličarjev</a:t>
            </a:r>
            <a:r>
              <a:rPr lang="en-US" dirty="0"/>
              <a:t>.</a:t>
            </a:r>
            <a:endParaRPr lang="sl-SI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Lestvica pomembnosti dejavnosti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9</a:t>
            </a:r>
            <a:r>
              <a:rPr lang="sl-SI" dirty="0"/>
              <a:t>: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celotni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8: </a:t>
            </a:r>
            <a:r>
              <a:rPr lang="en-US" dirty="0" err="1"/>
              <a:t>Pomoč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delni</a:t>
            </a:r>
            <a:r>
              <a:rPr lang="en-US" dirty="0"/>
              <a:t> </a:t>
            </a:r>
            <a:r>
              <a:rPr lang="en-US" dirty="0" err="1"/>
              <a:t>proizvodnji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7: </a:t>
            </a:r>
            <a:r>
              <a:rPr lang="en-US" dirty="0" err="1"/>
              <a:t>Komisioniranje</a:t>
            </a:r>
            <a:r>
              <a:rPr lang="en-US" dirty="0"/>
              <a:t> </a:t>
            </a:r>
            <a:r>
              <a:rPr lang="en-US" dirty="0" err="1"/>
              <a:t>pošiljk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6: </a:t>
            </a:r>
            <a:r>
              <a:rPr lang="en-US" dirty="0" err="1"/>
              <a:t>Nakladanje</a:t>
            </a:r>
            <a:r>
              <a:rPr lang="en-US" dirty="0"/>
              <a:t>/</a:t>
            </a:r>
            <a:r>
              <a:rPr lang="en-US" dirty="0" err="1"/>
              <a:t>razkladanje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5: </a:t>
            </a:r>
            <a:r>
              <a:rPr lang="en-US" dirty="0" err="1"/>
              <a:t>Preurejanje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v </a:t>
            </a:r>
            <a:r>
              <a:rPr lang="en-US" dirty="0" err="1"/>
              <a:t>skladišču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4: </a:t>
            </a:r>
            <a:r>
              <a:rPr lang="en-US" dirty="0" err="1"/>
              <a:t>Različna</a:t>
            </a:r>
            <a:r>
              <a:rPr lang="en-US" dirty="0"/>
              <a:t> </a:t>
            </a:r>
            <a:r>
              <a:rPr lang="en-US" dirty="0" err="1"/>
              <a:t>opravila</a:t>
            </a:r>
            <a:r>
              <a:rPr lang="en-US" dirty="0"/>
              <a:t> v </a:t>
            </a:r>
            <a:r>
              <a:rPr lang="en-US" dirty="0" err="1"/>
              <a:t>osrednjem</a:t>
            </a:r>
            <a:r>
              <a:rPr lang="en-US" dirty="0"/>
              <a:t> </a:t>
            </a:r>
            <a:r>
              <a:rPr lang="en-US" dirty="0" err="1"/>
              <a:t>skladišču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3: </a:t>
            </a:r>
            <a:r>
              <a:rPr lang="en-US" dirty="0" err="1"/>
              <a:t>Odstranjevanje</a:t>
            </a:r>
            <a:r>
              <a:rPr lang="en-US" dirty="0"/>
              <a:t> </a:t>
            </a:r>
            <a:r>
              <a:rPr lang="en-US" dirty="0" err="1"/>
              <a:t>vrnjenih</a:t>
            </a:r>
            <a:r>
              <a:rPr lang="en-US" dirty="0"/>
              <a:t> </a:t>
            </a:r>
            <a:r>
              <a:rPr lang="en-US" dirty="0" err="1"/>
              <a:t>izdelkov</a:t>
            </a:r>
            <a:r>
              <a:rPr lang="en-US" dirty="0"/>
              <a:t> s </a:t>
            </a:r>
            <a:r>
              <a:rPr lang="en-US" dirty="0" err="1"/>
              <a:t>trga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2: </a:t>
            </a:r>
            <a:r>
              <a:rPr lang="en-US" dirty="0" err="1"/>
              <a:t>Naloge</a:t>
            </a:r>
            <a:r>
              <a:rPr lang="en-US" dirty="0"/>
              <a:t> v </a:t>
            </a:r>
            <a:r>
              <a:rPr lang="en-US" dirty="0" err="1"/>
              <a:t>komercialnem</a:t>
            </a:r>
            <a:r>
              <a:rPr lang="en-US" dirty="0"/>
              <a:t>/</a:t>
            </a:r>
            <a:r>
              <a:rPr lang="en-US" dirty="0" err="1"/>
              <a:t>skladišču</a:t>
            </a:r>
            <a:r>
              <a:rPr lang="en-US" dirty="0"/>
              <a:t> </a:t>
            </a:r>
            <a:r>
              <a:rPr lang="en-US" dirty="0" err="1"/>
              <a:t>surovin</a:t>
            </a:r>
            <a:r>
              <a:rPr lang="en-US" dirty="0"/>
              <a:t>.</a:t>
            </a:r>
            <a:endParaRPr lang="sl-SI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1: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B779F927-C143-27F0-0C7E-727ABF4F6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0C50CBB-7700-61AB-0007-4E2FB244D9E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89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1F4309-B19C-74E4-277A-C6845E48C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85" y="1871507"/>
            <a:ext cx="1038297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Omejitve uporabe viličarjev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Operativne ure so omejene z načrtovanimi remonti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Uporaba je prepovedana izven operativnih ur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Implementacija 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Izvedena preko uporabniku prijaznih vmesnikov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(ANFIS and CART) </a:t>
            </a: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 prikazala izjemne lastnosti za sklepanje in prenos znanja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l-SI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Ključni rezultati in vpogledi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Modela ponujata optimizirane strategije razporejanja viličarjev za različne operativne scenarije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l-SI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Obravnavana sta bila tako učinkovitost kot dolga življenjska doba virov v procesu odločanja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FEBCF72-C182-7D59-D392-1CEF97C0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C0FE04A-71A7-B08D-AC63-D912908A97B7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6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257ED-E36D-594E-3E4E-40E54851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492" y="1470229"/>
            <a:ext cx="8901363" cy="3714617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97DFC72-7AC0-BB45-9C4B-2F280C05A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1515" y="5256966"/>
            <a:ext cx="332334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BA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Metodologija za modeliranje ANFIS modela.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F69A95E-CB69-71E4-5BCB-A686E3AD5FCE}"/>
              </a:ext>
            </a:extLst>
          </p:cNvPr>
          <p:cNvSpPr txBox="1"/>
          <p:nvPr/>
        </p:nvSpPr>
        <p:spPr>
          <a:xfrm>
            <a:off x="1841451" y="3235977"/>
            <a:ext cx="11103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Uvozi podatke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Treniraj, testiraj in validiraj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7CF6041-7D7C-7B34-2116-D009D9D671E5}"/>
              </a:ext>
            </a:extLst>
          </p:cNvPr>
          <p:cNvSpPr txBox="1"/>
          <p:nvPr/>
        </p:nvSpPr>
        <p:spPr>
          <a:xfrm>
            <a:off x="4569100" y="1857449"/>
            <a:ext cx="972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Validiraj podatke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E77CCD5-9880-7C50-1FFA-2B50674CFC14}"/>
              </a:ext>
            </a:extLst>
          </p:cNvPr>
          <p:cNvSpPr txBox="1"/>
          <p:nvPr/>
        </p:nvSpPr>
        <p:spPr>
          <a:xfrm>
            <a:off x="3249164" y="4546096"/>
            <a:ext cx="936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Treniraj in 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Testiraj podatke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12A57BF-1D1F-F38E-7ECB-EB8205C2BD9C}"/>
              </a:ext>
            </a:extLst>
          </p:cNvPr>
          <p:cNvSpPr txBox="1"/>
          <p:nvPr/>
        </p:nvSpPr>
        <p:spPr>
          <a:xfrm>
            <a:off x="3249164" y="2768266"/>
            <a:ext cx="936000" cy="14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Generiraj 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Vhod: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Razdelitev mreže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Število MF-jev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Vrsta MF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Izhod: Vrsta MF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03423C1C-C60F-6822-A7BE-F7AD0B6654DD}"/>
              </a:ext>
            </a:extLst>
          </p:cNvPr>
          <p:cNvSpPr txBox="1"/>
          <p:nvPr/>
        </p:nvSpPr>
        <p:spPr>
          <a:xfrm>
            <a:off x="4437691" y="2640669"/>
            <a:ext cx="1224000" cy="172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Treniraj ANFIS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Optimizacijska metoda (hibridna metoda najmanjših kvadratov in gradientni spust)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Toleranca napake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Določitev števila obdobij usposabljanja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7E322E23-E6CD-9FE5-F47E-1B48622E9C41}"/>
              </a:ext>
            </a:extLst>
          </p:cNvPr>
          <p:cNvSpPr txBox="1"/>
          <p:nvPr/>
        </p:nvSpPr>
        <p:spPr>
          <a:xfrm>
            <a:off x="5993173" y="2503667"/>
            <a:ext cx="1548000" cy="2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Testiranje in validacija ANFIS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Grafični prikaz krivulj napak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Primerjava rezultatov usposabljanja in testiranja z izhodi ANFIS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Preostale (residualne) krivulje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RMSE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MAPE</a:t>
            </a:r>
          </a:p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R²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74C6DAB0-CD58-A8D4-6AEB-0A36B407CBD6}"/>
              </a:ext>
            </a:extLst>
          </p:cNvPr>
          <p:cNvSpPr txBox="1"/>
          <p:nvPr/>
        </p:nvSpPr>
        <p:spPr>
          <a:xfrm>
            <a:off x="9464372" y="3177975"/>
            <a:ext cx="6480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ANFIS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viličar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E76134AD-3E68-6460-7698-379A2BA408ED}"/>
              </a:ext>
            </a:extLst>
          </p:cNvPr>
          <p:cNvSpPr txBox="1"/>
          <p:nvPr/>
        </p:nvSpPr>
        <p:spPr>
          <a:xfrm>
            <a:off x="8052772" y="3176230"/>
            <a:ext cx="900000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 so napake</a:t>
            </a:r>
          </a:p>
          <a:p>
            <a:pPr algn="ctr"/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zadovoljivi ravni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E250B8-16A4-6260-19BF-42FF0661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24826B8-A1F7-EE86-486F-BD7D1D01C1C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94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492" y="-117732"/>
            <a:ext cx="9745133" cy="1116542"/>
          </a:xfrm>
        </p:spPr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B5882-4885-D812-FC3A-E06C10028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8" y="2048259"/>
            <a:ext cx="9426284" cy="3811119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D12B534E-0DC7-1AAF-27DD-0D3F30739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880" y="1848018"/>
            <a:ext cx="273825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Table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sr-Latn-BA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Fuzzy inference system in ANFIS.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9FA0E2A-B5E5-87C4-BE13-101721FB6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5EF5E48-9ED5-575D-339B-5CBE89C9FE4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02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76986" y="5222774"/>
            <a:ext cx="8755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sr-Latn-RS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ES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24195" y="1242337"/>
            <a:ext cx="6960436" cy="3980437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D73955E-7BB6-72A2-18D8-E9DE6D60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A98C44-57F4-D20B-C1D4-FDC62607A298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/>
              <a:t>Kaj je </a:t>
            </a:r>
            <a:r>
              <a:rPr lang="en-GB" sz="2000" dirty="0" err="1"/>
              <a:t>umetna</a:t>
            </a:r>
            <a:r>
              <a:rPr lang="en-GB" sz="2000" dirty="0"/>
              <a:t> </a:t>
            </a:r>
            <a:r>
              <a:rPr lang="en-GB" sz="2000" dirty="0" err="1"/>
              <a:t>inteligenca</a:t>
            </a:r>
            <a:r>
              <a:rPr lang="en-GB" sz="2000" dirty="0"/>
              <a:t> (UI)? Je res „</a:t>
            </a:r>
            <a:r>
              <a:rPr lang="en-GB" sz="2000" dirty="0" err="1"/>
              <a:t>živo</a:t>
            </a:r>
            <a:r>
              <a:rPr lang="en-GB" sz="2000" dirty="0"/>
              <a:t>“ </a:t>
            </a:r>
            <a:r>
              <a:rPr lang="en-GB" sz="2000" dirty="0" err="1"/>
              <a:t>bitje</a:t>
            </a:r>
            <a:r>
              <a:rPr lang="en-GB" sz="2000" dirty="0"/>
              <a:t>, </a:t>
            </a:r>
            <a:r>
              <a:rPr lang="en-GB" sz="2000" dirty="0" err="1"/>
              <a:t>sposobno</a:t>
            </a:r>
            <a:r>
              <a:rPr lang="en-GB" sz="2000" dirty="0"/>
              <a:t> </a:t>
            </a:r>
            <a:r>
              <a:rPr lang="en-GB" sz="2000" dirty="0" err="1"/>
              <a:t>razmišljati</a:t>
            </a:r>
            <a:r>
              <a:rPr lang="en-GB" sz="2000" dirty="0"/>
              <a:t> in </a:t>
            </a:r>
            <a:r>
              <a:rPr lang="en-GB" sz="2000" dirty="0" err="1"/>
              <a:t>sprejemati</a:t>
            </a:r>
            <a:r>
              <a:rPr lang="en-GB" sz="2000" dirty="0"/>
              <a:t> </a:t>
            </a:r>
            <a:r>
              <a:rPr lang="en-GB" sz="2000" dirty="0" err="1"/>
              <a:t>lastne</a:t>
            </a:r>
            <a:r>
              <a:rPr lang="en-GB" sz="2000" dirty="0"/>
              <a:t> </a:t>
            </a:r>
            <a:r>
              <a:rPr lang="en-GB" sz="2000" dirty="0" err="1"/>
              <a:t>odločitve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podlagi</a:t>
            </a:r>
            <a:r>
              <a:rPr lang="en-GB" sz="2000" dirty="0"/>
              <a:t> </a:t>
            </a:r>
            <a:r>
              <a:rPr lang="en-GB" sz="2000" dirty="0" err="1"/>
              <a:t>svojega</a:t>
            </a:r>
            <a:r>
              <a:rPr lang="en-GB" sz="2000" dirty="0"/>
              <a:t> </a:t>
            </a:r>
            <a:r>
              <a:rPr lang="en-GB" sz="2000" dirty="0" err="1"/>
              <a:t>uma</a:t>
            </a:r>
            <a:r>
              <a:rPr lang="en-GB" sz="2000" dirty="0"/>
              <a:t>, </a:t>
            </a:r>
            <a:r>
              <a:rPr lang="en-GB" sz="2000" dirty="0" err="1"/>
              <a:t>preteklih</a:t>
            </a:r>
            <a:r>
              <a:rPr lang="en-GB" sz="2000" dirty="0"/>
              <a:t> </a:t>
            </a:r>
            <a:r>
              <a:rPr lang="en-GB" sz="2000" dirty="0" err="1"/>
              <a:t>izkušenj</a:t>
            </a:r>
            <a:r>
              <a:rPr lang="en-GB" sz="2000" dirty="0"/>
              <a:t>, </a:t>
            </a:r>
            <a:r>
              <a:rPr lang="en-GB" sz="2000" dirty="0" err="1"/>
              <a:t>etike</a:t>
            </a:r>
            <a:r>
              <a:rPr lang="en-GB" sz="2000" dirty="0"/>
              <a:t>, </a:t>
            </a:r>
            <a:r>
              <a:rPr lang="en-GB" sz="2000" dirty="0" err="1"/>
              <a:t>prepričanj</a:t>
            </a:r>
            <a:r>
              <a:rPr lang="en-GB" sz="2000" dirty="0"/>
              <a:t> </a:t>
            </a:r>
            <a:r>
              <a:rPr lang="en-GB" sz="2000" dirty="0" err="1"/>
              <a:t>itd</a:t>
            </a:r>
            <a:r>
              <a:rPr lang="en-GB" sz="2000" dirty="0"/>
              <a:t>.? </a:t>
            </a:r>
            <a:r>
              <a:rPr lang="en-GB" sz="2000" dirty="0" err="1"/>
              <a:t>Kako</a:t>
            </a:r>
            <a:r>
              <a:rPr lang="en-GB" sz="2000" dirty="0"/>
              <a:t> je </a:t>
            </a:r>
            <a:r>
              <a:rPr lang="en-GB" sz="2000" dirty="0" err="1"/>
              <a:t>povezana</a:t>
            </a:r>
            <a:r>
              <a:rPr lang="en-GB" sz="2000" dirty="0"/>
              <a:t> s </a:t>
            </a:r>
            <a:r>
              <a:rPr lang="en-GB" sz="2000" dirty="0" err="1"/>
              <a:t>strojnim</a:t>
            </a:r>
            <a:r>
              <a:rPr lang="en-GB" sz="2000" dirty="0"/>
              <a:t> </a:t>
            </a:r>
            <a:r>
              <a:rPr lang="en-GB" sz="2000" dirty="0" err="1"/>
              <a:t>učenjem</a:t>
            </a:r>
            <a:r>
              <a:rPr lang="en-GB" sz="2000" dirty="0"/>
              <a:t> (SU)? Ali </a:t>
            </a:r>
            <a:r>
              <a:rPr lang="en-GB" sz="2000" dirty="0" err="1"/>
              <a:t>sta</a:t>
            </a:r>
            <a:r>
              <a:rPr lang="en-GB" sz="2000" dirty="0"/>
              <a:t> UI in SU </a:t>
            </a:r>
            <a:r>
              <a:rPr lang="en-GB" sz="2000" dirty="0" err="1"/>
              <a:t>ista</a:t>
            </a:r>
            <a:r>
              <a:rPr lang="en-GB" sz="2000" dirty="0"/>
              <a:t> </a:t>
            </a:r>
            <a:r>
              <a:rPr lang="en-GB" sz="2000" dirty="0" err="1"/>
              <a:t>stvar</a:t>
            </a:r>
            <a:r>
              <a:rPr lang="en-GB" sz="2000" dirty="0"/>
              <a:t>?</a:t>
            </a:r>
            <a:endParaRPr lang="sl-SI" sz="2000" dirty="0"/>
          </a:p>
          <a:p>
            <a:r>
              <a:rPr lang="en-GB" sz="2000" dirty="0" err="1"/>
              <a:t>Katera</a:t>
            </a:r>
            <a:r>
              <a:rPr lang="en-GB" sz="2000" dirty="0"/>
              <a:t> </a:t>
            </a:r>
            <a:r>
              <a:rPr lang="en-GB" sz="2000" dirty="0" err="1"/>
              <a:t>orodja</a:t>
            </a:r>
            <a:r>
              <a:rPr lang="en-GB" sz="2000" dirty="0"/>
              <a:t> se </a:t>
            </a:r>
            <a:r>
              <a:rPr lang="en-GB" sz="2000" dirty="0" err="1"/>
              <a:t>uporabljajo</a:t>
            </a:r>
            <a:r>
              <a:rPr lang="en-GB" sz="2000" dirty="0"/>
              <a:t> v </a:t>
            </a:r>
            <a:r>
              <a:rPr lang="en-GB" sz="2000" dirty="0" err="1"/>
              <a:t>umetni</a:t>
            </a:r>
            <a:r>
              <a:rPr lang="en-GB" sz="2000" dirty="0"/>
              <a:t> </a:t>
            </a:r>
            <a:r>
              <a:rPr lang="en-GB" sz="2000" dirty="0" err="1"/>
              <a:t>inteligenci</a:t>
            </a:r>
            <a:r>
              <a:rPr lang="en-GB" sz="2000" dirty="0"/>
              <a:t> in </a:t>
            </a:r>
            <a:r>
              <a:rPr lang="en-GB" sz="2000" dirty="0" err="1"/>
              <a:t>strojnem</a:t>
            </a:r>
            <a:r>
              <a:rPr lang="en-GB" sz="2000" dirty="0"/>
              <a:t> </a:t>
            </a:r>
            <a:r>
              <a:rPr lang="en-GB" sz="2000" dirty="0" err="1"/>
              <a:t>učenju</a:t>
            </a:r>
            <a:r>
              <a:rPr lang="en-GB" sz="2000" dirty="0"/>
              <a:t>? </a:t>
            </a:r>
            <a:r>
              <a:rPr lang="en-GB" sz="2000" dirty="0" err="1"/>
              <a:t>Kakšno</a:t>
            </a:r>
            <a:r>
              <a:rPr lang="en-GB" sz="2000" dirty="0"/>
              <a:t> </a:t>
            </a:r>
            <a:r>
              <a:rPr lang="en-GB" sz="2000" dirty="0" err="1"/>
              <a:t>vlogo</a:t>
            </a:r>
            <a:r>
              <a:rPr lang="en-GB" sz="2000" dirty="0"/>
              <a:t> </a:t>
            </a:r>
            <a:r>
              <a:rPr lang="en-GB" sz="2000" dirty="0" err="1"/>
              <a:t>igrata</a:t>
            </a:r>
            <a:r>
              <a:rPr lang="en-GB" sz="2000" dirty="0"/>
              <a:t> UI in SU v </a:t>
            </a:r>
            <a:r>
              <a:rPr lang="en-GB" sz="2000" dirty="0" err="1"/>
              <a:t>poslovnem</a:t>
            </a:r>
            <a:r>
              <a:rPr lang="en-GB" sz="2000" dirty="0"/>
              <a:t> </a:t>
            </a:r>
            <a:r>
              <a:rPr lang="en-GB" sz="2000" dirty="0" err="1"/>
              <a:t>kontekstu</a:t>
            </a:r>
            <a:r>
              <a:rPr lang="en-GB" sz="2000" dirty="0"/>
              <a:t> in </a:t>
            </a:r>
            <a:r>
              <a:rPr lang="en-GB" sz="2000" dirty="0" err="1"/>
              <a:t>kako</a:t>
            </a:r>
            <a:r>
              <a:rPr lang="en-GB" sz="2000" dirty="0"/>
              <a:t> </a:t>
            </a:r>
            <a:r>
              <a:rPr lang="en-GB" sz="2000" dirty="0" err="1"/>
              <a:t>ju</a:t>
            </a:r>
            <a:r>
              <a:rPr lang="en-GB" sz="2000" dirty="0"/>
              <a:t> je </a:t>
            </a:r>
            <a:r>
              <a:rPr lang="en-GB" sz="2000" dirty="0" err="1"/>
              <a:t>mogoče</a:t>
            </a:r>
            <a:r>
              <a:rPr lang="en-GB" sz="2000" dirty="0"/>
              <a:t> </a:t>
            </a:r>
            <a:r>
              <a:rPr lang="en-GB" sz="2000" dirty="0" err="1"/>
              <a:t>uporabiti</a:t>
            </a:r>
            <a:r>
              <a:rPr lang="en-GB" sz="2000" dirty="0"/>
              <a:t> </a:t>
            </a:r>
            <a:r>
              <a:rPr lang="en-GB" sz="2000" dirty="0" err="1"/>
              <a:t>pri</a:t>
            </a:r>
            <a:r>
              <a:rPr lang="en-GB" sz="2000" dirty="0"/>
              <a:t> </a:t>
            </a:r>
            <a:r>
              <a:rPr lang="en-GB" sz="2000" dirty="0" err="1"/>
              <a:t>vsakodnevnih</a:t>
            </a:r>
            <a:r>
              <a:rPr lang="en-GB" sz="2000" dirty="0"/>
              <a:t> </a:t>
            </a:r>
            <a:r>
              <a:rPr lang="en-GB" sz="2000" dirty="0" err="1"/>
              <a:t>poslovnih</a:t>
            </a:r>
            <a:r>
              <a:rPr lang="en-GB" sz="2000" dirty="0"/>
              <a:t> </a:t>
            </a:r>
            <a:r>
              <a:rPr lang="en-GB" sz="2000" dirty="0" err="1"/>
              <a:t>operacijah</a:t>
            </a:r>
            <a:r>
              <a:rPr lang="en-GB" sz="2000" dirty="0"/>
              <a:t> </a:t>
            </a:r>
            <a:r>
              <a:rPr lang="en-GB" sz="2000" dirty="0" err="1"/>
              <a:t>ter</a:t>
            </a:r>
            <a:r>
              <a:rPr lang="en-GB" sz="2000" dirty="0"/>
              <a:t> </a:t>
            </a:r>
            <a:r>
              <a:rPr lang="en-GB" sz="2000" dirty="0" err="1"/>
              <a:t>optimizacijah</a:t>
            </a:r>
            <a:r>
              <a:rPr lang="en-GB" sz="2000" dirty="0"/>
              <a:t>? Ali </a:t>
            </a:r>
            <a:r>
              <a:rPr lang="en-GB" sz="2000" dirty="0" err="1"/>
              <a:t>obstajajo</a:t>
            </a:r>
            <a:r>
              <a:rPr lang="en-GB" sz="2000" dirty="0"/>
              <a:t> </a:t>
            </a:r>
            <a:r>
              <a:rPr lang="en-GB" sz="2000" dirty="0" err="1"/>
              <a:t>specifične</a:t>
            </a:r>
            <a:r>
              <a:rPr lang="en-GB" sz="2000" dirty="0"/>
              <a:t> </a:t>
            </a:r>
            <a:r>
              <a:rPr lang="en-GB" sz="2000" dirty="0" err="1"/>
              <a:t>arhitekture</a:t>
            </a:r>
            <a:r>
              <a:rPr lang="en-GB" sz="2000" dirty="0"/>
              <a:t> in </a:t>
            </a:r>
            <a:r>
              <a:rPr lang="en-GB" sz="2000" dirty="0" err="1"/>
              <a:t>primeri</a:t>
            </a:r>
            <a:r>
              <a:rPr lang="en-GB" sz="2000" dirty="0"/>
              <a:t> </a:t>
            </a:r>
            <a:r>
              <a:rPr lang="en-GB" sz="2000" dirty="0" err="1"/>
              <a:t>uporabe</a:t>
            </a:r>
            <a:r>
              <a:rPr lang="en-GB" sz="2000" dirty="0"/>
              <a:t> UI in SU v </a:t>
            </a:r>
            <a:r>
              <a:rPr lang="en-GB" sz="2000" dirty="0" err="1"/>
              <a:t>oskrbovalnih</a:t>
            </a:r>
            <a:r>
              <a:rPr lang="en-GB" sz="2000" dirty="0"/>
              <a:t> </a:t>
            </a:r>
            <a:r>
              <a:rPr lang="en-GB" sz="2000" dirty="0" err="1"/>
              <a:t>verigah</a:t>
            </a:r>
            <a:r>
              <a:rPr lang="en-GB" sz="2000" dirty="0"/>
              <a:t>?</a:t>
            </a:r>
            <a:endParaRPr lang="sr-Latn-RS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91DD1A3-8D3B-DE6D-98C2-33CAE67F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88EFDD-E6A5-18BF-78BB-DA3CD7F794C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9380" y="5222774"/>
            <a:ext cx="43107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Metodološki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koraki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za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izgradnjo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optimalnega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CART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modela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171EC-F2AA-C2D2-F9B9-F81556939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710"/>
            <a:ext cx="12192000" cy="2316629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6669B046-62DA-B1B8-AB51-95333C765C46}"/>
              </a:ext>
            </a:extLst>
          </p:cNvPr>
          <p:cNvSpPr txBox="1"/>
          <p:nvPr/>
        </p:nvSpPr>
        <p:spPr>
          <a:xfrm>
            <a:off x="167950" y="2877024"/>
            <a:ext cx="151200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1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Gradnja drevesa z uporabo rekurzivnega deljenja vozlišč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345DC1B-AD38-2E41-203A-6B788FE85EA1}"/>
              </a:ext>
            </a:extLst>
          </p:cNvPr>
          <p:cNvSpPr txBox="1"/>
          <p:nvPr/>
        </p:nvSpPr>
        <p:spPr>
          <a:xfrm>
            <a:off x="2513044" y="2788240"/>
            <a:ext cx="1944000" cy="13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2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Ustavitev gradnje drevesa v trenutku ko je zgrajeno največje možno drevo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5348E84-D88C-7188-47F7-F24E9CA34EB0}"/>
              </a:ext>
            </a:extLst>
          </p:cNvPr>
          <p:cNvSpPr txBox="1"/>
          <p:nvPr/>
        </p:nvSpPr>
        <p:spPr>
          <a:xfrm>
            <a:off x="5340000" y="2277915"/>
            <a:ext cx="151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3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BC1760C-C0C5-721E-4529-796FF36EC5E3}"/>
              </a:ext>
            </a:extLst>
          </p:cNvPr>
          <p:cNvSpPr txBox="1"/>
          <p:nvPr/>
        </p:nvSpPr>
        <p:spPr>
          <a:xfrm>
            <a:off x="5394000" y="2633439"/>
            <a:ext cx="1404000" cy="3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Obrezano drevo 1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537D31A0-4849-7950-2DFA-F69BA44DD860}"/>
              </a:ext>
            </a:extLst>
          </p:cNvPr>
          <p:cNvSpPr txBox="1"/>
          <p:nvPr/>
        </p:nvSpPr>
        <p:spPr>
          <a:xfrm>
            <a:off x="5340000" y="3220515"/>
            <a:ext cx="1404000" cy="43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Obrezano drevo 2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ABAC221-02EB-7169-BDBC-4F879E9EA846}"/>
              </a:ext>
            </a:extLst>
          </p:cNvPr>
          <p:cNvSpPr txBox="1"/>
          <p:nvPr/>
        </p:nvSpPr>
        <p:spPr>
          <a:xfrm>
            <a:off x="5340000" y="3848575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Obrezano drevo n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85375BD-4F8F-FF21-F093-9FA0D6B56A64}"/>
              </a:ext>
            </a:extLst>
          </p:cNvPr>
          <p:cNvSpPr txBox="1"/>
          <p:nvPr/>
        </p:nvSpPr>
        <p:spPr>
          <a:xfrm>
            <a:off x="7734958" y="3040240"/>
            <a:ext cx="1764000" cy="86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4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Navzkrižna validacija obrezanih dreves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41C9484F-9507-D1E9-16C6-593CF7D20824}"/>
              </a:ext>
            </a:extLst>
          </p:cNvPr>
          <p:cNvSpPr txBox="1"/>
          <p:nvPr/>
        </p:nvSpPr>
        <p:spPr>
          <a:xfrm>
            <a:off x="10311479" y="3040240"/>
            <a:ext cx="1548000" cy="90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Korak 5</a:t>
            </a:r>
          </a:p>
          <a:p>
            <a:pPr algn="ctr"/>
            <a:r>
              <a:rPr lang="sl-S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Izbira optimalnega drevesa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0B277992-33D5-0A1A-8791-F5DECABF2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9DB83DDE-D2A4-5896-6FC6-D330684A7933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9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Pilotna študija</a:t>
            </a:r>
            <a:endParaRPr lang="pl-PL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96222" y="5222774"/>
            <a:ext cx="8370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ES2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7475" y="1373616"/>
            <a:ext cx="8209102" cy="391510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2C0E827-508D-0766-2063-71F320680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E8563D7-624E-F0F7-5EAF-939BEC4239EE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884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Povzetek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Uporaba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UI in SU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Uporabljena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osrednjem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skladišču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živilske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tovarne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optimizacijo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delovanja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viličarjev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Podrobnosti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skladišča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viličarjev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letno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obdela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do 350.000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palet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Trenutni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Odločitve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sprejemajo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managerji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ročno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kar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pod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stresom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lahko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nagnjeno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k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napakam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Rešitev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Implementacija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sistema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podporo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odločanju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(DSS) z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algoritmi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strojnega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Funkcija</a:t>
            </a:r>
            <a:r>
              <a:rPr lang="en-GB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 DSS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Ponuja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podatkovno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podprta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priporočila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optimalno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razporeditev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viličarjev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l-S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Prednosti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Izboljša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učinkovitost,zmanjša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napačno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razporeditev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virov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zmanjša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operativne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motnje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6645AFC-2753-11F2-564A-6E50D8B5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37F8E8B-3166-F266-FC02-BD9CD6B8DD7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za </a:t>
            </a:r>
            <a:r>
              <a:rPr lang="pl-PL" dirty="0"/>
              <a:t>vašo pozornost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9B31B8F-BEA9-434D-3459-F64F0599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93E95C1-55B3-5197-1636-C3B69F0F3FD2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umetna inteligenca?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Umetna</a:t>
            </a:r>
            <a:r>
              <a:rPr lang="en-GB" sz="1800" dirty="0"/>
              <a:t> </a:t>
            </a:r>
            <a:r>
              <a:rPr lang="en-GB" sz="1800" dirty="0" err="1"/>
              <a:t>inteligenca</a:t>
            </a:r>
            <a:r>
              <a:rPr lang="en-GB" sz="1800" dirty="0"/>
              <a:t> (UI) se je </a:t>
            </a:r>
            <a:r>
              <a:rPr lang="en-GB" sz="1800" dirty="0" err="1"/>
              <a:t>začela</a:t>
            </a:r>
            <a:r>
              <a:rPr lang="en-GB" sz="1800" dirty="0"/>
              <a:t> </a:t>
            </a:r>
            <a:r>
              <a:rPr lang="en-GB" sz="1800" dirty="0" err="1"/>
              <a:t>razvijati</a:t>
            </a:r>
            <a:r>
              <a:rPr lang="en-GB" sz="1800" dirty="0"/>
              <a:t> v 50. </a:t>
            </a:r>
            <a:r>
              <a:rPr lang="en-GB" sz="1800" dirty="0" err="1"/>
              <a:t>letih</a:t>
            </a:r>
            <a:r>
              <a:rPr lang="en-GB" sz="1800" dirty="0"/>
              <a:t> </a:t>
            </a:r>
            <a:r>
              <a:rPr lang="en-GB" sz="1800" dirty="0" err="1"/>
              <a:t>prejšnjega</a:t>
            </a:r>
            <a:r>
              <a:rPr lang="en-GB" sz="1800" dirty="0"/>
              <a:t> </a:t>
            </a:r>
            <a:r>
              <a:rPr lang="en-GB" sz="1800" dirty="0" err="1"/>
              <a:t>stoletja</a:t>
            </a:r>
            <a:r>
              <a:rPr lang="en-GB" sz="1800" dirty="0"/>
              <a:t> s </a:t>
            </a:r>
            <a:r>
              <a:rPr lang="en-GB" sz="1800" dirty="0" err="1"/>
              <a:t>ciljem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računalnike</a:t>
            </a:r>
            <a:r>
              <a:rPr lang="en-GB" sz="1800" dirty="0"/>
              <a:t> </a:t>
            </a:r>
            <a:r>
              <a:rPr lang="en-GB" sz="1800" dirty="0" err="1"/>
              <a:t>razmišljati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ljudje</a:t>
            </a:r>
            <a:r>
              <a:rPr lang="en-GB" sz="1800" dirty="0"/>
              <a:t>. </a:t>
            </a:r>
            <a:r>
              <a:rPr lang="en-GB" sz="1800" dirty="0" err="1"/>
              <a:t>Raziskovalci</a:t>
            </a:r>
            <a:r>
              <a:rPr lang="en-GB" sz="1800" dirty="0"/>
              <a:t> so </a:t>
            </a:r>
            <a:r>
              <a:rPr lang="en-GB" sz="1800" dirty="0" err="1"/>
              <a:t>razvili</a:t>
            </a:r>
            <a:r>
              <a:rPr lang="en-GB" sz="1800" dirty="0"/>
              <a:t> </a:t>
            </a:r>
            <a:r>
              <a:rPr lang="en-GB" sz="1800" dirty="0" err="1"/>
              <a:t>različne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je </a:t>
            </a:r>
            <a:r>
              <a:rPr lang="en-GB" sz="1800" dirty="0" err="1"/>
              <a:t>privedlo</a:t>
            </a:r>
            <a:r>
              <a:rPr lang="en-GB" sz="1800" dirty="0"/>
              <a:t> do </a:t>
            </a:r>
            <a:r>
              <a:rPr lang="en-GB" sz="1800" dirty="0" err="1"/>
              <a:t>definicije</a:t>
            </a:r>
            <a:r>
              <a:rPr lang="en-GB" sz="1800" dirty="0"/>
              <a:t> UI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prizadevanja</a:t>
            </a:r>
            <a:r>
              <a:rPr lang="en-GB" sz="1800" dirty="0"/>
              <a:t> za </a:t>
            </a:r>
            <a:r>
              <a:rPr lang="en-GB" sz="1800" dirty="0" err="1"/>
              <a:t>avtomatizacijo</a:t>
            </a:r>
            <a:r>
              <a:rPr lang="en-GB" sz="1800" dirty="0"/>
              <a:t> </a:t>
            </a:r>
            <a:r>
              <a:rPr lang="en-GB" sz="1800" dirty="0" err="1"/>
              <a:t>intelektualnih</a:t>
            </a:r>
            <a:r>
              <a:rPr lang="en-GB" sz="1800" dirty="0"/>
              <a:t> </a:t>
            </a:r>
            <a:r>
              <a:rPr lang="en-GB" sz="1800" dirty="0" err="1"/>
              <a:t>nalog</a:t>
            </a:r>
            <a:r>
              <a:rPr lang="en-GB" sz="1800" dirty="0"/>
              <a:t>, ki </a:t>
            </a:r>
            <a:r>
              <a:rPr lang="en-GB" sz="1800" dirty="0" err="1"/>
              <a:t>jih</a:t>
            </a:r>
            <a:r>
              <a:rPr lang="en-GB" sz="1800" dirty="0"/>
              <a:t> </a:t>
            </a:r>
            <a:r>
              <a:rPr lang="en-GB" sz="1800" dirty="0" err="1"/>
              <a:t>običajno</a:t>
            </a:r>
            <a:r>
              <a:rPr lang="en-GB" sz="1800" dirty="0"/>
              <a:t> </a:t>
            </a:r>
            <a:r>
              <a:rPr lang="en-GB" sz="1800" dirty="0" err="1"/>
              <a:t>opravljajo</a:t>
            </a:r>
            <a:r>
              <a:rPr lang="en-GB" sz="1800" dirty="0"/>
              <a:t> </a:t>
            </a:r>
            <a:r>
              <a:rPr lang="en-GB" sz="1800" dirty="0" err="1"/>
              <a:t>ljudje</a:t>
            </a:r>
            <a:r>
              <a:rPr lang="en-GB" sz="1800" dirty="0"/>
              <a:t> (Chollet, 2021). Danes </a:t>
            </a:r>
            <a:r>
              <a:rPr lang="en-GB" sz="1800" dirty="0" err="1"/>
              <a:t>sta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(SU) in </a:t>
            </a:r>
            <a:r>
              <a:rPr lang="en-GB" sz="1800" dirty="0" err="1"/>
              <a:t>globoko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najbolj</a:t>
            </a:r>
            <a:r>
              <a:rPr lang="en-GB" sz="1800" dirty="0"/>
              <a:t> </a:t>
            </a:r>
            <a:r>
              <a:rPr lang="en-GB" sz="1800" dirty="0" err="1"/>
              <a:t>izstopajoči</a:t>
            </a:r>
            <a:r>
              <a:rPr lang="en-GB" sz="1800" dirty="0"/>
              <a:t> </a:t>
            </a:r>
            <a:r>
              <a:rPr lang="en-GB" sz="1800" dirty="0" err="1"/>
              <a:t>podzvrsti</a:t>
            </a:r>
            <a:r>
              <a:rPr lang="en-GB" sz="1800" dirty="0"/>
              <a:t> UI, </a:t>
            </a:r>
            <a:r>
              <a:rPr lang="en-GB" sz="1800" dirty="0" err="1"/>
              <a:t>vendar</a:t>
            </a:r>
            <a:r>
              <a:rPr lang="en-GB" sz="1800" dirty="0"/>
              <a:t> so </a:t>
            </a:r>
            <a:r>
              <a:rPr lang="en-GB" sz="1800" dirty="0" err="1"/>
              <a:t>zgodnjo</a:t>
            </a:r>
            <a:r>
              <a:rPr lang="en-GB" sz="1800" dirty="0"/>
              <a:t> UI </a:t>
            </a:r>
            <a:r>
              <a:rPr lang="en-GB" sz="1800" dirty="0" err="1"/>
              <a:t>zaznamovali</a:t>
            </a:r>
            <a:r>
              <a:rPr lang="en-GB" sz="1800" dirty="0"/>
              <a:t>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brez</a:t>
            </a:r>
            <a:r>
              <a:rPr lang="en-GB" sz="1800" dirty="0"/>
              <a:t> </a:t>
            </a:r>
            <a:r>
              <a:rPr lang="en-GB" sz="1800" dirty="0" err="1"/>
              <a:t>učne</a:t>
            </a:r>
            <a:r>
              <a:rPr lang="en-GB" sz="1800" dirty="0"/>
              <a:t> </a:t>
            </a:r>
            <a:r>
              <a:rPr lang="en-GB" sz="1800" dirty="0" err="1"/>
              <a:t>sposobnosti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To </a:t>
            </a:r>
            <a:r>
              <a:rPr lang="en-GB" sz="1800" dirty="0" err="1"/>
              <a:t>zgodnje</a:t>
            </a:r>
            <a:r>
              <a:rPr lang="en-GB" sz="1800" dirty="0"/>
              <a:t> </a:t>
            </a:r>
            <a:r>
              <a:rPr lang="en-GB" sz="1800" dirty="0" err="1"/>
              <a:t>obdobje</a:t>
            </a:r>
            <a:r>
              <a:rPr lang="en-GB" sz="1800" dirty="0"/>
              <a:t>, </a:t>
            </a:r>
            <a:r>
              <a:rPr lang="en-GB" sz="1800" dirty="0" err="1"/>
              <a:t>znano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simbolna</a:t>
            </a:r>
            <a:r>
              <a:rPr lang="en-GB" sz="1800" dirty="0"/>
              <a:t> UI, se je </a:t>
            </a:r>
            <a:r>
              <a:rPr lang="en-GB" sz="1800" dirty="0" err="1"/>
              <a:t>osredotočalo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programiranje</a:t>
            </a:r>
            <a:r>
              <a:rPr lang="en-GB" sz="1800" dirty="0"/>
              <a:t> </a:t>
            </a:r>
            <a:r>
              <a:rPr lang="en-GB" sz="1800" dirty="0" err="1"/>
              <a:t>računalnikov</a:t>
            </a:r>
            <a:r>
              <a:rPr lang="en-GB" sz="1800" dirty="0"/>
              <a:t> z </a:t>
            </a:r>
            <a:r>
              <a:rPr lang="en-GB" sz="1800" dirty="0" err="1"/>
              <a:t>eksplicitnimi</a:t>
            </a:r>
            <a:r>
              <a:rPr lang="en-GB" sz="1800" dirty="0"/>
              <a:t> </a:t>
            </a:r>
            <a:r>
              <a:rPr lang="en-GB" sz="1800" dirty="0" err="1"/>
              <a:t>pravili</a:t>
            </a:r>
            <a:r>
              <a:rPr lang="en-GB" sz="1800" dirty="0"/>
              <a:t> za </a:t>
            </a:r>
            <a:r>
              <a:rPr lang="en-GB" sz="1800" dirty="0" err="1"/>
              <a:t>reševanje</a:t>
            </a:r>
            <a:r>
              <a:rPr lang="en-GB" sz="1800" dirty="0"/>
              <a:t> </a:t>
            </a:r>
            <a:r>
              <a:rPr lang="en-GB" sz="1800" dirty="0" err="1"/>
              <a:t>problemov</a:t>
            </a:r>
            <a:r>
              <a:rPr lang="en-GB" sz="1800" dirty="0"/>
              <a:t>. </a:t>
            </a:r>
            <a:r>
              <a:rPr lang="en-GB" sz="1800" dirty="0" err="1"/>
              <a:t>Simbolna</a:t>
            </a:r>
            <a:r>
              <a:rPr lang="en-GB" sz="1800" dirty="0"/>
              <a:t> UI je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učinkovita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logičnih</a:t>
            </a:r>
            <a:r>
              <a:rPr lang="en-GB" sz="1800" dirty="0"/>
              <a:t>, dobro </a:t>
            </a:r>
            <a:r>
              <a:rPr lang="en-GB" sz="1800" dirty="0" err="1"/>
              <a:t>definiranih</a:t>
            </a:r>
            <a:r>
              <a:rPr lang="en-GB" sz="1800" dirty="0"/>
              <a:t> </a:t>
            </a:r>
            <a:r>
              <a:rPr lang="en-GB" sz="1800" dirty="0" err="1"/>
              <a:t>nalogah</a:t>
            </a:r>
            <a:r>
              <a:rPr lang="en-GB" sz="1800" dirty="0"/>
              <a:t>, </a:t>
            </a:r>
            <a:r>
              <a:rPr lang="en-GB" sz="1800" dirty="0" err="1"/>
              <a:t>kot</a:t>
            </a:r>
            <a:r>
              <a:rPr lang="en-GB" sz="1800" dirty="0"/>
              <a:t> je </a:t>
            </a:r>
            <a:r>
              <a:rPr lang="en-GB" sz="1800" dirty="0" err="1"/>
              <a:t>igranje</a:t>
            </a:r>
            <a:r>
              <a:rPr lang="en-GB" sz="1800" dirty="0"/>
              <a:t> </a:t>
            </a:r>
            <a:r>
              <a:rPr lang="en-GB" sz="1800" dirty="0" err="1"/>
              <a:t>šaha</a:t>
            </a:r>
            <a:r>
              <a:rPr lang="en-GB" sz="1800" dirty="0"/>
              <a:t>, </a:t>
            </a:r>
            <a:r>
              <a:rPr lang="en-GB" sz="1800" dirty="0" err="1"/>
              <a:t>vendar</a:t>
            </a:r>
            <a:r>
              <a:rPr lang="en-GB" sz="1800" dirty="0"/>
              <a:t> se je </a:t>
            </a:r>
            <a:r>
              <a:rPr lang="en-GB" sz="1800" dirty="0" err="1"/>
              <a:t>soočala</a:t>
            </a:r>
            <a:r>
              <a:rPr lang="en-GB" sz="1800" dirty="0"/>
              <a:t> z </a:t>
            </a:r>
            <a:r>
              <a:rPr lang="en-GB" sz="1800" dirty="0" err="1"/>
              <a:t>izzivi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kompleksnih</a:t>
            </a:r>
            <a:r>
              <a:rPr lang="en-GB" sz="1800" dirty="0"/>
              <a:t> </a:t>
            </a:r>
            <a:r>
              <a:rPr lang="en-GB" sz="1800" dirty="0" err="1"/>
              <a:t>problemih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resničnega</a:t>
            </a:r>
            <a:r>
              <a:rPr lang="en-GB" sz="1800" dirty="0"/>
              <a:t> </a:t>
            </a:r>
            <a:r>
              <a:rPr lang="en-GB" sz="1800" dirty="0" err="1"/>
              <a:t>sveta</a:t>
            </a:r>
            <a:r>
              <a:rPr lang="en-GB" sz="1800" dirty="0"/>
              <a:t>. Ta </a:t>
            </a:r>
            <a:r>
              <a:rPr lang="en-GB" sz="1800" dirty="0" err="1"/>
              <a:t>pristop</a:t>
            </a:r>
            <a:r>
              <a:rPr lang="en-GB" sz="1800" dirty="0"/>
              <a:t> se je </a:t>
            </a:r>
            <a:r>
              <a:rPr lang="en-GB" sz="1800" dirty="0" err="1"/>
              <a:t>opiral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„</a:t>
            </a:r>
            <a:r>
              <a:rPr lang="en-GB" sz="1800" dirty="0" err="1"/>
              <a:t>če-potem</a:t>
            </a:r>
            <a:r>
              <a:rPr lang="en-GB" sz="1800" dirty="0"/>
              <a:t>“, ki so </a:t>
            </a:r>
            <a:r>
              <a:rPr lang="en-GB" sz="1800" dirty="0" err="1"/>
              <a:t>bila</a:t>
            </a:r>
            <a:r>
              <a:rPr lang="en-GB" sz="1800" dirty="0"/>
              <a:t> </a:t>
            </a:r>
            <a:r>
              <a:rPr lang="en-GB" sz="1800" dirty="0" err="1"/>
              <a:t>sicer</a:t>
            </a:r>
            <a:r>
              <a:rPr lang="en-GB" sz="1800" dirty="0"/>
              <a:t> </a:t>
            </a:r>
            <a:r>
              <a:rPr lang="en-GB" sz="1800" dirty="0" err="1"/>
              <a:t>enostavna</a:t>
            </a:r>
            <a:r>
              <a:rPr lang="en-GB" sz="1800" dirty="0"/>
              <a:t> za </a:t>
            </a:r>
            <a:r>
              <a:rPr lang="en-GB" sz="1800" dirty="0" err="1"/>
              <a:t>razumevanje</a:t>
            </a:r>
            <a:r>
              <a:rPr lang="en-GB" sz="1800" dirty="0"/>
              <a:t>, a </a:t>
            </a:r>
            <a:r>
              <a:rPr lang="en-GB" sz="1800" dirty="0" err="1"/>
              <a:t>težko</a:t>
            </a:r>
            <a:r>
              <a:rPr lang="en-GB" sz="1800" dirty="0"/>
              <a:t> </a:t>
            </a:r>
            <a:r>
              <a:rPr lang="en-GB" sz="1800" dirty="0" err="1"/>
              <a:t>uporabna</a:t>
            </a:r>
            <a:r>
              <a:rPr lang="en-GB" sz="1800" dirty="0"/>
              <a:t> za </a:t>
            </a:r>
            <a:r>
              <a:rPr lang="en-GB" sz="1800" dirty="0" err="1"/>
              <a:t>vse</a:t>
            </a:r>
            <a:r>
              <a:rPr lang="en-GB" sz="1800" dirty="0"/>
              <a:t> </a:t>
            </a:r>
            <a:r>
              <a:rPr lang="en-GB" sz="1800" dirty="0" err="1"/>
              <a:t>možne</a:t>
            </a:r>
            <a:r>
              <a:rPr lang="en-GB" sz="1800" dirty="0"/>
              <a:t> </a:t>
            </a:r>
            <a:r>
              <a:rPr lang="en-GB" sz="1800" dirty="0" err="1"/>
              <a:t>scenarije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Simbolna</a:t>
            </a:r>
            <a:r>
              <a:rPr lang="en-GB" sz="1800" dirty="0"/>
              <a:t> UI je </a:t>
            </a:r>
            <a:r>
              <a:rPr lang="en-GB" sz="1800" dirty="0" err="1"/>
              <a:t>dosegla</a:t>
            </a:r>
            <a:r>
              <a:rPr lang="en-GB" sz="1800" dirty="0"/>
              <a:t> </a:t>
            </a:r>
            <a:r>
              <a:rPr lang="en-GB" sz="1800" dirty="0" err="1"/>
              <a:t>vrhunec</a:t>
            </a:r>
            <a:r>
              <a:rPr lang="en-GB" sz="1800" dirty="0"/>
              <a:t> v 80. </a:t>
            </a:r>
            <a:r>
              <a:rPr lang="en-GB" sz="1800" dirty="0" err="1"/>
              <a:t>letih</a:t>
            </a:r>
            <a:r>
              <a:rPr lang="en-GB" sz="1800" dirty="0"/>
              <a:t> z </a:t>
            </a:r>
            <a:r>
              <a:rPr lang="en-GB" sz="1800" dirty="0" err="1"/>
              <a:t>ekspertnimi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(ES), </a:t>
            </a:r>
            <a:r>
              <a:rPr lang="en-GB" sz="1800" dirty="0" err="1"/>
              <a:t>podzvrstjo</a:t>
            </a:r>
            <a:r>
              <a:rPr lang="en-GB" sz="1800" dirty="0"/>
              <a:t> </a:t>
            </a:r>
            <a:r>
              <a:rPr lang="en-GB" sz="1800" dirty="0" err="1"/>
              <a:t>sistemov</a:t>
            </a:r>
            <a:r>
              <a:rPr lang="en-GB" sz="1800" dirty="0"/>
              <a:t>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odločanju</a:t>
            </a:r>
            <a:r>
              <a:rPr lang="en-GB" sz="1800" dirty="0"/>
              <a:t> (DSS). Ti </a:t>
            </a:r>
            <a:r>
              <a:rPr lang="en-GB" sz="1800" dirty="0" err="1"/>
              <a:t>sistemi</a:t>
            </a:r>
            <a:r>
              <a:rPr lang="en-GB" sz="1800" dirty="0"/>
              <a:t> so </a:t>
            </a:r>
            <a:r>
              <a:rPr lang="en-GB" sz="1800" dirty="0" err="1"/>
              <a:t>posnemali</a:t>
            </a:r>
            <a:r>
              <a:rPr lang="en-GB" sz="1800" dirty="0"/>
              <a:t> </a:t>
            </a:r>
            <a:r>
              <a:rPr lang="en-GB" sz="1800" dirty="0" err="1"/>
              <a:t>človeško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za </a:t>
            </a:r>
            <a:r>
              <a:rPr lang="en-GB" sz="1800" dirty="0" err="1"/>
              <a:t>reševanje</a:t>
            </a:r>
            <a:r>
              <a:rPr lang="en-GB" sz="1800" dirty="0"/>
              <a:t> </a:t>
            </a:r>
            <a:r>
              <a:rPr lang="en-GB" sz="1800" dirty="0" err="1"/>
              <a:t>zapletenih</a:t>
            </a:r>
            <a:r>
              <a:rPr lang="en-GB" sz="1800" dirty="0"/>
              <a:t> </a:t>
            </a:r>
            <a:r>
              <a:rPr lang="en-GB" sz="1800" dirty="0" err="1"/>
              <a:t>problemov</a:t>
            </a:r>
            <a:r>
              <a:rPr lang="en-GB" sz="1800" dirty="0"/>
              <a:t>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omogočali</a:t>
            </a:r>
            <a:r>
              <a:rPr lang="en-GB" sz="1800" dirty="0"/>
              <a:t> </a:t>
            </a:r>
            <a:r>
              <a:rPr lang="en-GB" sz="1800" dirty="0" err="1"/>
              <a:t>računalniško</a:t>
            </a:r>
            <a:r>
              <a:rPr lang="en-GB" sz="1800" dirty="0"/>
              <a:t> </a:t>
            </a:r>
            <a:r>
              <a:rPr lang="en-GB" sz="1800" dirty="0" err="1"/>
              <a:t>odločanje</a:t>
            </a:r>
            <a:r>
              <a:rPr lang="en-GB" sz="1800" dirty="0"/>
              <a:t>, </a:t>
            </a:r>
            <a:r>
              <a:rPr lang="en-GB" sz="1800" dirty="0" err="1"/>
              <a:t>podobno</a:t>
            </a:r>
            <a:r>
              <a:rPr lang="en-GB" sz="1800" dirty="0"/>
              <a:t> </a:t>
            </a:r>
            <a:r>
              <a:rPr lang="en-GB" sz="1800" dirty="0" err="1"/>
              <a:t>človeškemu</a:t>
            </a:r>
            <a:r>
              <a:rPr lang="en-GB" sz="1800" dirty="0"/>
              <a:t> </a:t>
            </a:r>
            <a:r>
              <a:rPr lang="en-GB" sz="1800" dirty="0" err="1"/>
              <a:t>strokovnjaku</a:t>
            </a:r>
            <a:r>
              <a:rPr lang="en-GB" sz="1800" dirty="0"/>
              <a:t>. </a:t>
            </a:r>
            <a:r>
              <a:rPr lang="en-GB" sz="1800" dirty="0" err="1"/>
              <a:t>Ekspertni</a:t>
            </a:r>
            <a:r>
              <a:rPr lang="en-GB" sz="1800" dirty="0"/>
              <a:t> </a:t>
            </a:r>
            <a:r>
              <a:rPr lang="en-GB" sz="1800" dirty="0" err="1"/>
              <a:t>sistemi</a:t>
            </a:r>
            <a:r>
              <a:rPr lang="en-GB" sz="1800" dirty="0"/>
              <a:t> so </a:t>
            </a:r>
            <a:r>
              <a:rPr lang="en-GB" sz="1800" dirty="0" err="1"/>
              <a:t>bili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uporabljeni</a:t>
            </a:r>
            <a:r>
              <a:rPr lang="en-GB" sz="1800" dirty="0"/>
              <a:t> in </a:t>
            </a:r>
            <a:r>
              <a:rPr lang="en-GB" sz="1800" dirty="0" err="1"/>
              <a:t>komercialno</a:t>
            </a:r>
            <a:r>
              <a:rPr lang="en-GB" sz="1800" dirty="0"/>
              <a:t> </a:t>
            </a:r>
            <a:r>
              <a:rPr lang="en-GB" sz="1800" dirty="0" err="1"/>
              <a:t>uspešni</a:t>
            </a:r>
            <a:r>
              <a:rPr lang="en-GB" sz="1800" dirty="0"/>
              <a:t>, </a:t>
            </a:r>
            <a:r>
              <a:rPr lang="en-GB" sz="1800" dirty="0" err="1"/>
              <a:t>saj</a:t>
            </a:r>
            <a:r>
              <a:rPr lang="en-GB" sz="1800" dirty="0"/>
              <a:t> so </a:t>
            </a:r>
            <a:r>
              <a:rPr lang="en-GB" sz="1800" dirty="0" err="1"/>
              <a:t>zajemali</a:t>
            </a:r>
            <a:r>
              <a:rPr lang="en-GB" sz="1800" dirty="0"/>
              <a:t> </a:t>
            </a:r>
            <a:r>
              <a:rPr lang="en-GB" sz="1800" dirty="0" err="1"/>
              <a:t>strokovno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za </a:t>
            </a:r>
            <a:r>
              <a:rPr lang="en-GB" sz="1800" dirty="0" err="1"/>
              <a:t>podporo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celo</a:t>
            </a:r>
            <a:r>
              <a:rPr lang="en-GB" sz="1800" dirty="0"/>
              <a:t> </a:t>
            </a:r>
            <a:r>
              <a:rPr lang="en-GB" sz="1800" dirty="0" err="1"/>
              <a:t>zamenjavo</a:t>
            </a:r>
            <a:r>
              <a:rPr lang="en-GB" sz="1800" dirty="0"/>
              <a:t> </a:t>
            </a:r>
            <a:r>
              <a:rPr lang="en-GB" sz="1800" dirty="0" err="1"/>
              <a:t>človeških</a:t>
            </a:r>
            <a:r>
              <a:rPr lang="en-GB" sz="1800" dirty="0"/>
              <a:t> </a:t>
            </a:r>
            <a:r>
              <a:rPr lang="en-GB" sz="1800" dirty="0" err="1"/>
              <a:t>odločevalcev</a:t>
            </a:r>
            <a:r>
              <a:rPr lang="en-GB" sz="1800" dirty="0"/>
              <a:t>.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5D58D4E-7943-F48B-2C9E-FEFCAC59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F141127-3CA5-0826-C240-908393B9F50D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umetna inteligenca?</a:t>
            </a:r>
            <a:endParaRPr lang="pl-PL" dirty="0"/>
          </a:p>
        </p:txBody>
      </p:sp>
      <p:pic>
        <p:nvPicPr>
          <p:cNvPr id="6" name="Picture 5" descr="C:\Users\Logistika\Desktop\Artificial_Intelligence_The_Milestone_in_Modern_B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96" y="1254231"/>
            <a:ext cx="5260235" cy="4155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890498" y="5610338"/>
            <a:ext cx="339868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Glavna in pod – področja umetne inteligence.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D820B36-21E3-3D8F-0C65-1AC0CB738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0CB2F8F-26F2-98F7-BFB7-004FDB25F96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sta „ekosistema“ UI in SU?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Ekosistem algoritmov UI in SU sestavljajo trije ključni stebri</a:t>
            </a:r>
            <a:r>
              <a:rPr lang="en-GB" sz="1800" dirty="0"/>
              <a:t>:</a:t>
            </a:r>
          </a:p>
          <a:p>
            <a:pPr marL="896938"/>
            <a:r>
              <a:rPr lang="sl-SI" sz="1800" dirty="0"/>
              <a:t>Vhodni podatki</a:t>
            </a:r>
            <a:r>
              <a:rPr lang="en-GB" sz="1800" dirty="0"/>
              <a:t>;</a:t>
            </a:r>
          </a:p>
          <a:p>
            <a:pPr marL="896938"/>
            <a:r>
              <a:rPr lang="sl-SI" sz="1800" dirty="0"/>
              <a:t>Izhodni podatki</a:t>
            </a:r>
            <a:r>
              <a:rPr lang="en-GB" sz="1800" dirty="0"/>
              <a:t>;</a:t>
            </a:r>
          </a:p>
          <a:p>
            <a:pPr marL="896938"/>
            <a:r>
              <a:rPr lang="sl-SI" sz="1800" dirty="0"/>
              <a:t>Stroškovna funkcija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Vhodni</a:t>
            </a:r>
            <a:r>
              <a:rPr lang="en-GB" sz="1800" dirty="0"/>
              <a:t> </a:t>
            </a:r>
            <a:r>
              <a:rPr lang="en-GB" sz="1800" dirty="0" err="1"/>
              <a:t>podatki</a:t>
            </a:r>
            <a:r>
              <a:rPr lang="en-GB" sz="1800" dirty="0"/>
              <a:t> so </a:t>
            </a:r>
            <a:r>
              <a:rPr lang="en-GB" sz="1800" dirty="0" err="1"/>
              <a:t>bistveni</a:t>
            </a:r>
            <a:r>
              <a:rPr lang="en-GB" sz="1800" dirty="0"/>
              <a:t> za </a:t>
            </a:r>
            <a:r>
              <a:rPr lang="en-GB" sz="1800" dirty="0" err="1"/>
              <a:t>izgradnjo</a:t>
            </a:r>
            <a:r>
              <a:rPr lang="en-GB" sz="1800" dirty="0"/>
              <a:t> </a:t>
            </a:r>
            <a:r>
              <a:rPr lang="en-GB" sz="1800" dirty="0" err="1"/>
              <a:t>natančnih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SU, </a:t>
            </a:r>
            <a:r>
              <a:rPr lang="en-GB" sz="1800" dirty="0" err="1"/>
              <a:t>saj</a:t>
            </a:r>
            <a:r>
              <a:rPr lang="en-GB" sz="1800" dirty="0"/>
              <a:t> </a:t>
            </a:r>
            <a:r>
              <a:rPr lang="en-GB" sz="1800" dirty="0" err="1"/>
              <a:t>zahtevajo</a:t>
            </a:r>
            <a:r>
              <a:rPr lang="en-GB" sz="1800" dirty="0"/>
              <a:t> </a:t>
            </a:r>
            <a:r>
              <a:rPr lang="en-GB" sz="1800" dirty="0" err="1"/>
              <a:t>skrbno</a:t>
            </a:r>
            <a:r>
              <a:rPr lang="en-GB" sz="1800" dirty="0"/>
              <a:t> </a:t>
            </a:r>
            <a:r>
              <a:rPr lang="en-GB" sz="1800" dirty="0" err="1"/>
              <a:t>zbiranje</a:t>
            </a:r>
            <a:r>
              <a:rPr lang="en-GB" sz="1800" dirty="0"/>
              <a:t>, </a:t>
            </a:r>
            <a:r>
              <a:rPr lang="en-GB" sz="1800" dirty="0" err="1"/>
              <a:t>čiščenje</a:t>
            </a:r>
            <a:r>
              <a:rPr lang="en-GB" sz="1800" dirty="0"/>
              <a:t> in </a:t>
            </a:r>
            <a:r>
              <a:rPr lang="en-GB" sz="1800" dirty="0" err="1"/>
              <a:t>kodiranje</a:t>
            </a:r>
            <a:r>
              <a:rPr lang="en-GB" sz="1800" dirty="0"/>
              <a:t> za </a:t>
            </a:r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odkrivanje</a:t>
            </a:r>
            <a:r>
              <a:rPr lang="en-GB" sz="1800" dirty="0"/>
              <a:t> </a:t>
            </a:r>
            <a:r>
              <a:rPr lang="en-GB" sz="1800" dirty="0" err="1"/>
              <a:t>skritih</a:t>
            </a:r>
            <a:r>
              <a:rPr lang="en-GB" sz="1800" dirty="0"/>
              <a:t> </a:t>
            </a:r>
            <a:r>
              <a:rPr lang="en-GB" sz="1800" dirty="0" err="1"/>
              <a:t>vzorcev</a:t>
            </a:r>
            <a:r>
              <a:rPr lang="en-GB" sz="1800" dirty="0"/>
              <a:t>. </a:t>
            </a:r>
            <a:r>
              <a:rPr lang="en-GB" sz="1800" dirty="0" err="1"/>
              <a:t>Pogosto</a:t>
            </a:r>
            <a:r>
              <a:rPr lang="en-GB" sz="1800" dirty="0"/>
              <a:t> se </a:t>
            </a:r>
            <a:r>
              <a:rPr lang="en-GB" sz="1800" dirty="0" err="1"/>
              <a:t>preveč</a:t>
            </a:r>
            <a:r>
              <a:rPr lang="en-GB" sz="1800" dirty="0"/>
              <a:t> </a:t>
            </a:r>
            <a:r>
              <a:rPr lang="en-GB" sz="1800" dirty="0" err="1"/>
              <a:t>poudarka</a:t>
            </a:r>
            <a:r>
              <a:rPr lang="en-GB" sz="1800" dirty="0"/>
              <a:t> </a:t>
            </a:r>
            <a:r>
              <a:rPr lang="en-GB" sz="1800" dirty="0" err="1"/>
              <a:t>namenja</a:t>
            </a:r>
            <a:r>
              <a:rPr lang="en-GB" sz="1800" dirty="0"/>
              <a:t> </a:t>
            </a:r>
            <a:r>
              <a:rPr lang="en-GB" sz="1800" dirty="0" err="1"/>
              <a:t>razvoju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</a:t>
            </a:r>
            <a:r>
              <a:rPr lang="en-GB" sz="1800" dirty="0" err="1"/>
              <a:t>namesto</a:t>
            </a:r>
            <a:r>
              <a:rPr lang="en-GB" sz="1800" dirty="0"/>
              <a:t> </a:t>
            </a:r>
            <a:r>
              <a:rPr lang="en-GB" sz="1800" dirty="0" err="1"/>
              <a:t>zagotavljanju</a:t>
            </a:r>
            <a:r>
              <a:rPr lang="en-GB" sz="1800" dirty="0"/>
              <a:t> </a:t>
            </a:r>
            <a:r>
              <a:rPr lang="en-GB" sz="1800" dirty="0" err="1"/>
              <a:t>visoko</a:t>
            </a:r>
            <a:r>
              <a:rPr lang="en-GB" sz="1800" dirty="0"/>
              <a:t> </a:t>
            </a:r>
            <a:r>
              <a:rPr lang="en-GB" sz="1800" dirty="0" err="1"/>
              <a:t>kakovostnih</a:t>
            </a:r>
            <a:r>
              <a:rPr lang="en-GB" sz="1800" dirty="0"/>
              <a:t> </a:t>
            </a:r>
            <a:r>
              <a:rPr lang="en-GB" sz="1800" dirty="0" err="1"/>
              <a:t>vhodnih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Izhodni</a:t>
            </a:r>
            <a:r>
              <a:rPr lang="en-GB" sz="1800" dirty="0"/>
              <a:t> </a:t>
            </a:r>
            <a:r>
              <a:rPr lang="en-GB" sz="1800" dirty="0" err="1"/>
              <a:t>podatki</a:t>
            </a:r>
            <a:r>
              <a:rPr lang="en-GB" sz="1800" dirty="0"/>
              <a:t> </a:t>
            </a:r>
            <a:r>
              <a:rPr lang="en-GB" sz="1800" dirty="0" err="1"/>
              <a:t>odražajo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modelov</a:t>
            </a:r>
            <a:r>
              <a:rPr lang="en-GB" sz="1800" dirty="0"/>
              <a:t> SU, </a:t>
            </a:r>
            <a:r>
              <a:rPr lang="en-GB" sz="1800" dirty="0" err="1"/>
              <a:t>kot</a:t>
            </a:r>
            <a:r>
              <a:rPr lang="en-GB" sz="1800" dirty="0"/>
              <a:t> so </a:t>
            </a:r>
            <a:r>
              <a:rPr lang="en-GB" sz="1800" dirty="0" err="1"/>
              <a:t>razredi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klasifikaciji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napovedane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regresiji</a:t>
            </a:r>
            <a:r>
              <a:rPr lang="en-GB" sz="1800" dirty="0"/>
              <a:t>. </a:t>
            </a:r>
            <a:r>
              <a:rPr lang="sl-SI" sz="1800" dirty="0"/>
              <a:t>Stroškovna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meri, </a:t>
            </a:r>
            <a:r>
              <a:rPr lang="en-GB" sz="1800" dirty="0" err="1"/>
              <a:t>kako</a:t>
            </a:r>
            <a:r>
              <a:rPr lang="en-GB" sz="1800" dirty="0"/>
              <a:t> dobro </a:t>
            </a:r>
            <a:r>
              <a:rPr lang="en-GB" sz="1800" dirty="0" err="1"/>
              <a:t>napovedi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ustrezajo</a:t>
            </a:r>
            <a:r>
              <a:rPr lang="en-GB" sz="1800" dirty="0"/>
              <a:t> </a:t>
            </a:r>
            <a:r>
              <a:rPr lang="en-GB" sz="1800" dirty="0" err="1"/>
              <a:t>dejanskim</a:t>
            </a:r>
            <a:r>
              <a:rPr lang="en-GB" sz="1800" dirty="0"/>
              <a:t> </a:t>
            </a:r>
            <a:r>
              <a:rPr lang="en-GB" sz="1800" dirty="0" err="1"/>
              <a:t>izhodnim</a:t>
            </a:r>
            <a:r>
              <a:rPr lang="en-GB" sz="1800" dirty="0"/>
              <a:t> </a:t>
            </a:r>
            <a:r>
              <a:rPr lang="en-GB" sz="1800" dirty="0" err="1"/>
              <a:t>podatkom</a:t>
            </a:r>
            <a:r>
              <a:rPr lang="en-GB" sz="1800" dirty="0"/>
              <a:t>,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usmerja</a:t>
            </a:r>
            <a:r>
              <a:rPr lang="en-GB" sz="1800" dirty="0"/>
              <a:t> </a:t>
            </a:r>
            <a:r>
              <a:rPr lang="en-GB" sz="1800" dirty="0" err="1"/>
              <a:t>optimizacijo</a:t>
            </a:r>
            <a:r>
              <a:rPr lang="en-GB" sz="1800" dirty="0"/>
              <a:t> </a:t>
            </a:r>
            <a:r>
              <a:rPr lang="en-GB" sz="1800" dirty="0" err="1"/>
              <a:t>delovanja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sl-SI" sz="1800" dirty="0"/>
              <a:t>Stroškovna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 </a:t>
            </a:r>
            <a:r>
              <a:rPr lang="en-GB" sz="1800" dirty="0" err="1"/>
              <a:t>merjenja</a:t>
            </a:r>
            <a:r>
              <a:rPr lang="en-GB" sz="1800" dirty="0"/>
              <a:t> </a:t>
            </a:r>
            <a:r>
              <a:rPr lang="en-GB" sz="1800" dirty="0" err="1"/>
              <a:t>učinkovitosti</a:t>
            </a:r>
            <a:r>
              <a:rPr lang="en-GB" sz="1800" dirty="0"/>
              <a:t> UI in SU. </a:t>
            </a:r>
            <a:r>
              <a:rPr lang="en-GB" sz="1800" dirty="0" err="1"/>
              <a:t>Idealno</a:t>
            </a:r>
            <a:r>
              <a:rPr lang="en-GB" sz="1800" dirty="0"/>
              <a:t> </a:t>
            </a:r>
            <a:r>
              <a:rPr lang="en-GB" sz="1800" dirty="0" err="1"/>
              <a:t>želimo</a:t>
            </a:r>
            <a:r>
              <a:rPr lang="en-GB" sz="1800" dirty="0"/>
              <a:t>, da </a:t>
            </a:r>
            <a:r>
              <a:rPr lang="en-GB" sz="1800" dirty="0" err="1"/>
              <a:t>odgovori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</a:t>
            </a:r>
            <a:r>
              <a:rPr lang="en-GB" sz="1800" dirty="0" err="1"/>
              <a:t>ustrezajo</a:t>
            </a:r>
            <a:r>
              <a:rPr lang="en-GB" sz="1800" dirty="0"/>
              <a:t> </a:t>
            </a:r>
            <a:r>
              <a:rPr lang="en-GB" sz="1800" dirty="0" err="1"/>
              <a:t>izhodnim</a:t>
            </a:r>
            <a:r>
              <a:rPr lang="en-GB" sz="1800" dirty="0"/>
              <a:t> </a:t>
            </a:r>
            <a:r>
              <a:rPr lang="en-GB" sz="1800" dirty="0" err="1"/>
              <a:t>podatkom</a:t>
            </a:r>
            <a:r>
              <a:rPr lang="en-GB" sz="1800" dirty="0"/>
              <a:t> za </a:t>
            </a:r>
            <a:r>
              <a:rPr lang="en-GB" sz="1800" dirty="0" err="1"/>
              <a:t>dane</a:t>
            </a:r>
            <a:r>
              <a:rPr lang="en-GB" sz="1800" dirty="0"/>
              <a:t> </a:t>
            </a:r>
            <a:r>
              <a:rPr lang="en-GB" sz="1800" dirty="0" err="1"/>
              <a:t>vhodne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. </a:t>
            </a:r>
            <a:r>
              <a:rPr lang="sl-SI" sz="1800" dirty="0"/>
              <a:t>Stroškovna</a:t>
            </a:r>
            <a:r>
              <a:rPr lang="en-GB" sz="1800" dirty="0"/>
              <a:t> </a:t>
            </a:r>
            <a:r>
              <a:rPr lang="en-GB" sz="1800" dirty="0" err="1"/>
              <a:t>funkcija</a:t>
            </a:r>
            <a:r>
              <a:rPr lang="en-GB" sz="1800" dirty="0"/>
              <a:t> </a:t>
            </a:r>
            <a:r>
              <a:rPr lang="en-GB" sz="1800" dirty="0" err="1"/>
              <a:t>deluje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povratni</a:t>
            </a:r>
            <a:r>
              <a:rPr lang="en-GB" sz="1800" dirty="0"/>
              <a:t> signal za </a:t>
            </a:r>
            <a:r>
              <a:rPr lang="en-GB" sz="1800" dirty="0" err="1"/>
              <a:t>nabor</a:t>
            </a:r>
            <a:r>
              <a:rPr lang="en-GB" sz="1800" dirty="0"/>
              <a:t> </a:t>
            </a:r>
            <a:r>
              <a:rPr lang="en-GB" sz="1800" dirty="0" err="1"/>
              <a:t>parametrov</a:t>
            </a:r>
            <a:r>
              <a:rPr lang="en-GB" sz="1800" dirty="0"/>
              <a:t>, ki </a:t>
            </a:r>
            <a:r>
              <a:rPr lang="en-GB" sz="1800" dirty="0" err="1"/>
              <a:t>usmerjajo</a:t>
            </a:r>
            <a:r>
              <a:rPr lang="en-GB" sz="1800" dirty="0"/>
              <a:t> </a:t>
            </a:r>
            <a:r>
              <a:rPr lang="en-GB" sz="1800" dirty="0" err="1"/>
              <a:t>delovanje</a:t>
            </a:r>
            <a:r>
              <a:rPr lang="en-GB" sz="1800" dirty="0"/>
              <a:t> </a:t>
            </a:r>
            <a:r>
              <a:rPr lang="en-GB" sz="1800" dirty="0" err="1"/>
              <a:t>algoritma</a:t>
            </a:r>
            <a:r>
              <a:rPr lang="en-GB" sz="1800" dirty="0"/>
              <a:t>, </a:t>
            </a:r>
            <a:r>
              <a:rPr lang="en-GB" sz="1800" dirty="0" err="1"/>
              <a:t>tj</a:t>
            </a:r>
            <a:r>
              <a:rPr lang="en-GB" sz="1800" dirty="0"/>
              <a:t>. </a:t>
            </a:r>
            <a:r>
              <a:rPr lang="en-GB" sz="1800" dirty="0" err="1"/>
              <a:t>omogoča</a:t>
            </a:r>
            <a:r>
              <a:rPr lang="en-GB" sz="1800" dirty="0"/>
              <a:t> </a:t>
            </a:r>
            <a:r>
              <a:rPr lang="en-GB" sz="1800" dirty="0" err="1"/>
              <a:t>optimizacijo</a:t>
            </a:r>
            <a:r>
              <a:rPr lang="en-GB" sz="1800" dirty="0"/>
              <a:t> </a:t>
            </a:r>
            <a:r>
              <a:rPr lang="en-GB" sz="1800" dirty="0" err="1"/>
              <a:t>splošne</a:t>
            </a:r>
            <a:r>
              <a:rPr lang="en-GB" sz="1800" dirty="0"/>
              <a:t> </a:t>
            </a:r>
            <a:r>
              <a:rPr lang="en-GB" sz="1800" dirty="0" err="1"/>
              <a:t>učinkovitosti</a:t>
            </a:r>
            <a:r>
              <a:rPr lang="en-GB" sz="1800" dirty="0"/>
              <a:t> </a:t>
            </a:r>
            <a:r>
              <a:rPr lang="en-GB" sz="1800" dirty="0" err="1"/>
              <a:t>algoritma</a:t>
            </a:r>
            <a:r>
              <a:rPr lang="en-GB" sz="1800" dirty="0"/>
              <a:t> </a:t>
            </a:r>
            <a:r>
              <a:rPr lang="en-GB" sz="1800" dirty="0" err="1"/>
              <a:t>skozi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(</a:t>
            </a:r>
            <a:r>
              <a:rPr lang="en-GB" sz="1800" dirty="0" err="1"/>
              <a:t>iskanje</a:t>
            </a:r>
            <a:r>
              <a:rPr lang="en-GB" sz="1800" dirty="0"/>
              <a:t> </a:t>
            </a:r>
            <a:r>
              <a:rPr lang="en-GB" sz="1800" dirty="0" err="1"/>
              <a:t>optimalnega</a:t>
            </a:r>
            <a:r>
              <a:rPr lang="en-GB" sz="1800" dirty="0"/>
              <a:t> </a:t>
            </a:r>
            <a:r>
              <a:rPr lang="en-GB" sz="1800" dirty="0" err="1"/>
              <a:t>nabora</a:t>
            </a:r>
            <a:r>
              <a:rPr lang="en-GB" sz="1800" dirty="0"/>
              <a:t> </a:t>
            </a:r>
            <a:r>
              <a:rPr lang="en-GB" sz="1800" dirty="0" err="1"/>
              <a:t>parametrov</a:t>
            </a:r>
            <a:r>
              <a:rPr lang="en-GB" sz="1800" dirty="0"/>
              <a:t>).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D17348D-C9C9-8FF7-11FC-09AC2C40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E2D49E1-948F-2252-0791-B18C17A53505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2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Kaj je strojno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(SU) je </a:t>
            </a:r>
            <a:r>
              <a:rPr lang="en-GB" sz="1800" dirty="0" err="1"/>
              <a:t>podzvrst</a:t>
            </a:r>
            <a:r>
              <a:rPr lang="en-GB" sz="1800" dirty="0"/>
              <a:t> </a:t>
            </a:r>
            <a:r>
              <a:rPr lang="en-GB" sz="1800" dirty="0" err="1"/>
              <a:t>umetne</a:t>
            </a:r>
            <a:r>
              <a:rPr lang="en-GB" sz="1800" dirty="0"/>
              <a:t> </a:t>
            </a:r>
            <a:r>
              <a:rPr lang="en-GB" sz="1800" dirty="0" err="1"/>
              <a:t>inteligence</a:t>
            </a:r>
            <a:r>
              <a:rPr lang="en-GB" sz="1800" dirty="0"/>
              <a:t> (UI), ki </a:t>
            </a:r>
            <a:r>
              <a:rPr lang="en-GB" sz="1800" dirty="0" err="1"/>
              <a:t>vključuje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in </a:t>
            </a:r>
            <a:r>
              <a:rPr lang="en-GB" sz="1800" dirty="0" err="1"/>
              <a:t>statističnih</a:t>
            </a:r>
            <a:r>
              <a:rPr lang="en-GB" sz="1800" dirty="0"/>
              <a:t> </a:t>
            </a:r>
            <a:r>
              <a:rPr lang="en-GB" sz="1800" dirty="0" err="1"/>
              <a:t>modelov</a:t>
            </a:r>
            <a:r>
              <a:rPr lang="en-GB" sz="1800" dirty="0"/>
              <a:t>, ki </a:t>
            </a:r>
            <a:r>
              <a:rPr lang="en-GB" sz="1800" dirty="0" err="1"/>
              <a:t>omogočajo</a:t>
            </a:r>
            <a:r>
              <a:rPr lang="en-GB" sz="1800" dirty="0"/>
              <a:t> </a:t>
            </a:r>
            <a:r>
              <a:rPr lang="en-GB" sz="1800" dirty="0" err="1"/>
              <a:t>računalnikom</a:t>
            </a:r>
            <a:r>
              <a:rPr lang="en-GB" sz="1800" dirty="0"/>
              <a:t> </a:t>
            </a:r>
            <a:r>
              <a:rPr lang="en-GB" sz="1800" dirty="0" err="1"/>
              <a:t>izvajanje</a:t>
            </a:r>
            <a:r>
              <a:rPr lang="en-GB" sz="1800" dirty="0"/>
              <a:t> </a:t>
            </a:r>
            <a:r>
              <a:rPr lang="en-GB" sz="1800" dirty="0" err="1"/>
              <a:t>nalog</a:t>
            </a:r>
            <a:r>
              <a:rPr lang="en-GB" sz="1800" dirty="0"/>
              <a:t> </a:t>
            </a:r>
            <a:r>
              <a:rPr lang="en-GB" sz="1800" dirty="0" err="1"/>
              <a:t>brez</a:t>
            </a:r>
            <a:r>
              <a:rPr lang="en-GB" sz="1800" dirty="0"/>
              <a:t> </a:t>
            </a:r>
            <a:r>
              <a:rPr lang="en-GB" sz="1800" dirty="0" err="1"/>
              <a:t>eksplicitnega</a:t>
            </a:r>
            <a:r>
              <a:rPr lang="en-GB" sz="1800" dirty="0"/>
              <a:t> </a:t>
            </a:r>
            <a:r>
              <a:rPr lang="en-GB" sz="1800" dirty="0" err="1"/>
              <a:t>programiranja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naloge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strojnega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omogočiti</a:t>
            </a:r>
            <a:r>
              <a:rPr lang="en-GB" sz="1800" dirty="0"/>
              <a:t> </a:t>
            </a:r>
            <a:r>
              <a:rPr lang="en-GB" sz="1800" dirty="0" err="1"/>
              <a:t>računalnikom</a:t>
            </a:r>
            <a:r>
              <a:rPr lang="en-GB" sz="1800" dirty="0"/>
              <a:t>, da se </a:t>
            </a:r>
            <a:r>
              <a:rPr lang="en-GB" sz="1800" dirty="0" err="1"/>
              <a:t>učijo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in </a:t>
            </a:r>
            <a:r>
              <a:rPr lang="en-GB" sz="1800" dirty="0" err="1"/>
              <a:t>sčasoma</a:t>
            </a:r>
            <a:r>
              <a:rPr lang="en-GB" sz="1800" dirty="0"/>
              <a:t> </a:t>
            </a:r>
            <a:r>
              <a:rPr lang="en-GB" sz="1800" dirty="0" err="1"/>
              <a:t>izboljšajo</a:t>
            </a:r>
            <a:r>
              <a:rPr lang="en-GB" sz="1800" dirty="0"/>
              <a:t> </a:t>
            </a:r>
            <a:r>
              <a:rPr lang="en-GB" sz="1800" dirty="0" err="1"/>
              <a:t>svojo</a:t>
            </a:r>
            <a:r>
              <a:rPr lang="en-GB" sz="1800" dirty="0"/>
              <a:t> </a:t>
            </a:r>
            <a:r>
              <a:rPr lang="en-GB" sz="1800" dirty="0" err="1"/>
              <a:t>zmogljivost</a:t>
            </a:r>
            <a:r>
              <a:rPr lang="en-GB" sz="1800" dirty="0"/>
              <a:t> </a:t>
            </a:r>
            <a:r>
              <a:rPr lang="en-GB" sz="1800" dirty="0" err="1"/>
              <a:t>brez</a:t>
            </a:r>
            <a:r>
              <a:rPr lang="en-GB" sz="1800" dirty="0"/>
              <a:t> </a:t>
            </a:r>
            <a:r>
              <a:rPr lang="en-GB" sz="1800" dirty="0" err="1"/>
              <a:t>človeškega</a:t>
            </a:r>
            <a:r>
              <a:rPr lang="en-GB" sz="1800" dirty="0"/>
              <a:t> </a:t>
            </a:r>
            <a:r>
              <a:rPr lang="en-GB" sz="1800" dirty="0" err="1"/>
              <a:t>posredovanja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</a:t>
            </a:r>
            <a:r>
              <a:rPr lang="en-GB" sz="1800" dirty="0" err="1"/>
              <a:t>izhaja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vprašanja</a:t>
            </a:r>
            <a:r>
              <a:rPr lang="en-GB" sz="1800" dirty="0"/>
              <a:t>: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računalnik</a:t>
            </a:r>
            <a:r>
              <a:rPr lang="en-GB" sz="1800" dirty="0"/>
              <a:t> </a:t>
            </a:r>
            <a:r>
              <a:rPr lang="en-GB" sz="1800" dirty="0" err="1"/>
              <a:t>preseže</a:t>
            </a:r>
            <a:r>
              <a:rPr lang="en-GB" sz="1800" dirty="0"/>
              <a:t> »</a:t>
            </a:r>
            <a:r>
              <a:rPr lang="en-GB" sz="1800" dirty="0" err="1"/>
              <a:t>kar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ukazati</a:t>
            </a:r>
            <a:r>
              <a:rPr lang="en-GB" sz="1800" dirty="0"/>
              <a:t>, da </a:t>
            </a:r>
            <a:r>
              <a:rPr lang="en-GB" sz="1800" dirty="0" err="1"/>
              <a:t>opravi</a:t>
            </a:r>
            <a:r>
              <a:rPr lang="en-GB" sz="1800" dirty="0"/>
              <a:t>« in se </a:t>
            </a:r>
            <a:r>
              <a:rPr lang="en-GB" sz="1800" dirty="0" err="1"/>
              <a:t>sam</a:t>
            </a:r>
            <a:r>
              <a:rPr lang="en-GB" sz="1800" dirty="0"/>
              <a:t> </a:t>
            </a:r>
            <a:r>
              <a:rPr lang="en-GB" sz="1800" dirty="0" err="1"/>
              <a:t>nauči</a:t>
            </a:r>
            <a:r>
              <a:rPr lang="en-GB" sz="1800" dirty="0"/>
              <a:t>,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opraviti</a:t>
            </a:r>
            <a:r>
              <a:rPr lang="en-GB" sz="1800" dirty="0"/>
              <a:t> </a:t>
            </a:r>
            <a:r>
              <a:rPr lang="en-GB" sz="1800" dirty="0" err="1"/>
              <a:t>določeno</a:t>
            </a:r>
            <a:r>
              <a:rPr lang="en-GB" sz="1800" dirty="0"/>
              <a:t> </a:t>
            </a:r>
            <a:r>
              <a:rPr lang="en-GB" sz="1800" dirty="0" err="1"/>
              <a:t>nalogo</a:t>
            </a:r>
            <a:r>
              <a:rPr lang="en-GB" sz="1800" dirty="0"/>
              <a:t>? Ali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računalnik</a:t>
            </a:r>
            <a:r>
              <a:rPr lang="en-GB" sz="1800" dirty="0"/>
              <a:t> </a:t>
            </a:r>
            <a:r>
              <a:rPr lang="en-GB" sz="1800" dirty="0" err="1"/>
              <a:t>preseneti</a:t>
            </a:r>
            <a:r>
              <a:rPr lang="en-GB" sz="1800" dirty="0"/>
              <a:t>? </a:t>
            </a:r>
            <a:r>
              <a:rPr lang="en-GB" sz="1800" dirty="0" err="1"/>
              <a:t>Namesto</a:t>
            </a:r>
            <a:r>
              <a:rPr lang="en-GB" sz="1800" dirty="0"/>
              <a:t> da bi </a:t>
            </a:r>
            <a:r>
              <a:rPr lang="en-GB" sz="1800" dirty="0" err="1"/>
              <a:t>programerji</a:t>
            </a:r>
            <a:r>
              <a:rPr lang="en-GB" sz="1800" dirty="0"/>
              <a:t> </a:t>
            </a:r>
            <a:r>
              <a:rPr lang="en-GB" sz="1800" dirty="0" err="1"/>
              <a:t>ročno</a:t>
            </a:r>
            <a:r>
              <a:rPr lang="en-GB" sz="1800" dirty="0"/>
              <a:t> </a:t>
            </a:r>
            <a:r>
              <a:rPr lang="en-GB" sz="1800" dirty="0" err="1"/>
              <a:t>oblikovali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obdelavo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,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računalnik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samodejno</a:t>
            </a:r>
            <a:r>
              <a:rPr lang="en-GB" sz="1800" dirty="0"/>
              <a:t> </a:t>
            </a:r>
            <a:r>
              <a:rPr lang="en-GB" sz="1800" dirty="0" err="1"/>
              <a:t>pridobil</a:t>
            </a:r>
            <a:r>
              <a:rPr lang="en-GB" sz="1800" dirty="0"/>
              <a:t> z </a:t>
            </a:r>
            <a:r>
              <a:rPr lang="en-GB" sz="1800" dirty="0" err="1"/>
              <a:t>opazovanjem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?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3636CFC-AB6F-99D6-B2FD-67C7E962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020103DB-A7BF-338F-061C-5881C0F87E54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12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Kaj je strojno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45034" y="5577160"/>
            <a:ext cx="46057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Slika. Klasično programiranje napram strojnemu učenju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4CDFA07-131C-AFBD-646F-F625F3848A33}"/>
              </a:ext>
            </a:extLst>
          </p:cNvPr>
          <p:cNvSpPr txBox="1"/>
          <p:nvPr/>
        </p:nvSpPr>
        <p:spPr>
          <a:xfrm>
            <a:off x="4068147" y="2453950"/>
            <a:ext cx="576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Pravila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FCCCC7A-1B4D-6790-354D-9E379A5E8B6A}"/>
              </a:ext>
            </a:extLst>
          </p:cNvPr>
          <p:cNvSpPr txBox="1"/>
          <p:nvPr/>
        </p:nvSpPr>
        <p:spPr>
          <a:xfrm>
            <a:off x="4032147" y="3386741"/>
            <a:ext cx="61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939B6535-E2C4-B506-AAD7-52BB763EC9E8}"/>
              </a:ext>
            </a:extLst>
          </p:cNvPr>
          <p:cNvSpPr txBox="1"/>
          <p:nvPr/>
        </p:nvSpPr>
        <p:spPr>
          <a:xfrm>
            <a:off x="4032147" y="4976325"/>
            <a:ext cx="720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B7AC9C5-10BD-3B51-3B65-2422CE38FA70}"/>
              </a:ext>
            </a:extLst>
          </p:cNvPr>
          <p:cNvSpPr txBox="1"/>
          <p:nvPr/>
        </p:nvSpPr>
        <p:spPr>
          <a:xfrm>
            <a:off x="4032147" y="4037755"/>
            <a:ext cx="61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42647DC7-584B-4ECE-9574-433BB40B9A63}"/>
              </a:ext>
            </a:extLst>
          </p:cNvPr>
          <p:cNvSpPr txBox="1"/>
          <p:nvPr/>
        </p:nvSpPr>
        <p:spPr>
          <a:xfrm>
            <a:off x="5304220" y="2951312"/>
            <a:ext cx="17310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Klasično programiranje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BB19CD4-116C-6D79-BF7C-2F78E83BACAB}"/>
              </a:ext>
            </a:extLst>
          </p:cNvPr>
          <p:cNvSpPr txBox="1"/>
          <p:nvPr/>
        </p:nvSpPr>
        <p:spPr>
          <a:xfrm>
            <a:off x="5311053" y="4552003"/>
            <a:ext cx="180820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Strojno učenje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B877D61-F702-B538-BB6A-2390E8107954}"/>
              </a:ext>
            </a:extLst>
          </p:cNvPr>
          <p:cNvSpPr txBox="1"/>
          <p:nvPr/>
        </p:nvSpPr>
        <p:spPr>
          <a:xfrm>
            <a:off x="7842147" y="2951312"/>
            <a:ext cx="720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Odgovori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1EB7F77-3A81-30CF-72A1-1D12C3676AFA}"/>
              </a:ext>
            </a:extLst>
          </p:cNvPr>
          <p:cNvSpPr txBox="1"/>
          <p:nvPr/>
        </p:nvSpPr>
        <p:spPr>
          <a:xfrm>
            <a:off x="7842147" y="4531994"/>
            <a:ext cx="612000" cy="25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Pravila</a:t>
            </a:r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32B3906-A13B-318D-D5BB-2257718FF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F53DB3A-EA4D-7A77-5E76-415857AA1911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Temelji</a:t>
            </a:r>
            <a:r>
              <a:rPr lang="en-GB" dirty="0"/>
              <a:t> in </a:t>
            </a:r>
            <a:r>
              <a:rPr lang="en-GB" dirty="0" err="1"/>
              <a:t>teoretične</a:t>
            </a:r>
            <a:r>
              <a:rPr lang="en-GB" dirty="0"/>
              <a:t> </a:t>
            </a:r>
            <a:r>
              <a:rPr lang="en-GB" dirty="0" err="1"/>
              <a:t>predpostavke</a:t>
            </a:r>
            <a:r>
              <a:rPr lang="en-GB" dirty="0"/>
              <a:t> (SU)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strojnega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v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inteligenco</a:t>
            </a:r>
            <a:r>
              <a:rPr lang="en-GB" sz="1800" dirty="0"/>
              <a:t> (</a:t>
            </a:r>
            <a:r>
              <a:rPr lang="sl-SI" sz="1800" dirty="0"/>
              <a:t>P</a:t>
            </a:r>
            <a:r>
              <a:rPr lang="en-GB" sz="1800" dirty="0"/>
              <a:t>I) je </a:t>
            </a:r>
            <a:r>
              <a:rPr lang="en-GB" sz="1800" dirty="0" err="1"/>
              <a:t>preoblikovala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temelje</a:t>
            </a:r>
            <a:r>
              <a:rPr lang="en-GB" sz="1800" dirty="0"/>
              <a:t> v </a:t>
            </a:r>
            <a:r>
              <a:rPr lang="en-GB" sz="1800" dirty="0" err="1"/>
              <a:t>matematiki</a:t>
            </a:r>
            <a:r>
              <a:rPr lang="en-GB" sz="1800" dirty="0"/>
              <a:t>, </a:t>
            </a:r>
            <a:r>
              <a:rPr lang="en-GB" sz="1800" dirty="0" err="1"/>
              <a:t>zlasti</a:t>
            </a:r>
            <a:r>
              <a:rPr lang="en-GB" sz="1800" dirty="0"/>
              <a:t> v </a:t>
            </a:r>
            <a:r>
              <a:rPr lang="en-GB" sz="1800" dirty="0" err="1"/>
              <a:t>statistiki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Stalna</a:t>
            </a:r>
            <a:r>
              <a:rPr lang="en-GB" sz="1800" dirty="0"/>
              <a:t> </a:t>
            </a:r>
            <a:r>
              <a:rPr lang="en-GB" sz="1800" dirty="0" err="1"/>
              <a:t>razprava</a:t>
            </a:r>
            <a:r>
              <a:rPr lang="en-GB" sz="1800" dirty="0"/>
              <a:t>: je SU </a:t>
            </a:r>
            <a:r>
              <a:rPr lang="en-GB" sz="1800" dirty="0" err="1"/>
              <a:t>samostojno</a:t>
            </a:r>
            <a:r>
              <a:rPr lang="en-GB" sz="1800" dirty="0"/>
              <a:t> </a:t>
            </a:r>
            <a:r>
              <a:rPr lang="en-GB" sz="1800" dirty="0" err="1"/>
              <a:t>področje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del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  <a:endParaRPr lang="sl-SI" sz="1800" dirty="0"/>
          </a:p>
          <a:p>
            <a:r>
              <a:rPr lang="en-GB" sz="1800" dirty="0" err="1"/>
              <a:t>Algoritmi</a:t>
            </a:r>
            <a:r>
              <a:rPr lang="en-GB" sz="1800" dirty="0"/>
              <a:t> SU </a:t>
            </a:r>
            <a:r>
              <a:rPr lang="en-GB" sz="1800" dirty="0" err="1"/>
              <a:t>pogosto</a:t>
            </a:r>
            <a:r>
              <a:rPr lang="en-GB" sz="1800" dirty="0"/>
              <a:t> </a:t>
            </a:r>
            <a:r>
              <a:rPr lang="en-GB" sz="1800" dirty="0" err="1"/>
              <a:t>delujejo</a:t>
            </a:r>
            <a:r>
              <a:rPr lang="en-GB" sz="1800" dirty="0"/>
              <a:t> </a:t>
            </a:r>
            <a:r>
              <a:rPr lang="en-GB" sz="1800" dirty="0" err="1"/>
              <a:t>onkraj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matematičnih</a:t>
            </a:r>
            <a:r>
              <a:rPr lang="en-GB" sz="1800" dirty="0"/>
              <a:t> </a:t>
            </a:r>
            <a:r>
              <a:rPr lang="en-GB" sz="1800" dirty="0" err="1"/>
              <a:t>meja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je </a:t>
            </a:r>
            <a:r>
              <a:rPr lang="en-GB" sz="1800" dirty="0" err="1"/>
              <a:t>ključen</a:t>
            </a:r>
            <a:r>
              <a:rPr lang="en-GB" sz="1800" dirty="0"/>
              <a:t> v </a:t>
            </a:r>
            <a:r>
              <a:rPr lang="sl-SI" sz="1800" dirty="0"/>
              <a:t>P</a:t>
            </a:r>
            <a:r>
              <a:rPr lang="en-GB" sz="1800" dirty="0"/>
              <a:t>I za </a:t>
            </a:r>
            <a:r>
              <a:rPr lang="en-GB" sz="1800" dirty="0" err="1"/>
              <a:t>predobdelavo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, </a:t>
            </a:r>
            <a:r>
              <a:rPr lang="en-GB" sz="1800" dirty="0" err="1"/>
              <a:t>rudarjenje</a:t>
            </a:r>
            <a:r>
              <a:rPr lang="en-GB" sz="1800" dirty="0"/>
              <a:t> </a:t>
            </a:r>
            <a:r>
              <a:rPr lang="en-GB" sz="1800" dirty="0" err="1"/>
              <a:t>podatkov</a:t>
            </a:r>
            <a:r>
              <a:rPr lang="en-GB" sz="1800" dirty="0"/>
              <a:t> in </a:t>
            </a:r>
            <a:r>
              <a:rPr lang="en-GB" sz="1800" dirty="0" err="1"/>
              <a:t>uporabo</a:t>
            </a:r>
            <a:r>
              <a:rPr lang="en-GB" sz="1800" dirty="0"/>
              <a:t> </a:t>
            </a:r>
            <a:r>
              <a:rPr lang="en-GB" sz="1800" dirty="0" err="1"/>
              <a:t>vpogledov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/>
              <a:t>SU </a:t>
            </a:r>
            <a:r>
              <a:rPr lang="en-GB" sz="1800" dirty="0" err="1"/>
              <a:t>izboljšuje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odločanja</a:t>
            </a:r>
            <a:r>
              <a:rPr lang="en-GB" sz="1800" dirty="0"/>
              <a:t> v </a:t>
            </a:r>
            <a:r>
              <a:rPr lang="en-GB" sz="1800" dirty="0" err="1"/>
              <a:t>organizacijah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Integracija</a:t>
            </a:r>
            <a:r>
              <a:rPr lang="en-GB" sz="1800" dirty="0"/>
              <a:t> SU v </a:t>
            </a:r>
            <a:r>
              <a:rPr lang="sl-SI" sz="1800" dirty="0"/>
              <a:t>P</a:t>
            </a:r>
            <a:r>
              <a:rPr lang="en-GB" sz="1800" dirty="0"/>
              <a:t>I </a:t>
            </a:r>
            <a:r>
              <a:rPr lang="en-GB" sz="1800" dirty="0" err="1"/>
              <a:t>delovne</a:t>
            </a:r>
            <a:r>
              <a:rPr lang="en-GB" sz="1800" dirty="0"/>
              <a:t> </a:t>
            </a:r>
            <a:r>
              <a:rPr lang="en-GB" sz="1800" dirty="0" err="1"/>
              <a:t>tokove</a:t>
            </a:r>
            <a:r>
              <a:rPr lang="en-GB" sz="1800" dirty="0"/>
              <a:t> za </a:t>
            </a:r>
            <a:r>
              <a:rPr lang="en-GB" sz="1800" dirty="0" err="1"/>
              <a:t>pridobitev</a:t>
            </a:r>
            <a:r>
              <a:rPr lang="en-GB" sz="1800" dirty="0"/>
              <a:t> </a:t>
            </a:r>
            <a:r>
              <a:rPr lang="en-GB" sz="1800" dirty="0" err="1"/>
              <a:t>izvedljivih</a:t>
            </a:r>
            <a:r>
              <a:rPr lang="en-GB" sz="1800" dirty="0"/>
              <a:t> </a:t>
            </a:r>
            <a:r>
              <a:rPr lang="en-GB" sz="1800" dirty="0" err="1"/>
              <a:t>vpogledov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Povezovanje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in </a:t>
            </a:r>
            <a:r>
              <a:rPr lang="en-GB" sz="1800" dirty="0" err="1"/>
              <a:t>prakse</a:t>
            </a:r>
            <a:r>
              <a:rPr lang="en-GB" sz="1800" dirty="0"/>
              <a:t> v SU za </a:t>
            </a:r>
            <a:r>
              <a:rPr lang="en-GB" sz="1800" dirty="0" err="1"/>
              <a:t>učinkovito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inteligenco</a:t>
            </a:r>
            <a:r>
              <a:rPr lang="en-GB" sz="1800" dirty="0"/>
              <a:t>.</a:t>
            </a:r>
            <a:endParaRPr lang="sl-SI" sz="1800" dirty="0"/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optimizacijo</a:t>
            </a:r>
            <a:r>
              <a:rPr lang="en-GB" sz="1800" dirty="0"/>
              <a:t> </a:t>
            </a:r>
            <a:r>
              <a:rPr lang="en-GB" sz="1800" dirty="0" err="1"/>
              <a:t>algoritmov</a:t>
            </a:r>
            <a:r>
              <a:rPr lang="en-GB" sz="1800" dirty="0"/>
              <a:t> SU v </a:t>
            </a:r>
            <a:r>
              <a:rPr lang="en-GB" sz="1800" dirty="0" err="1"/>
              <a:t>realnih</a:t>
            </a:r>
            <a:r>
              <a:rPr lang="en-GB" sz="1800" dirty="0"/>
              <a:t> </a:t>
            </a:r>
            <a:r>
              <a:rPr lang="en-GB" sz="1800" dirty="0" err="1"/>
              <a:t>aplikacijah</a:t>
            </a:r>
            <a:r>
              <a:rPr lang="en-GB" sz="1800" dirty="0"/>
              <a:t> </a:t>
            </a:r>
            <a:r>
              <a:rPr lang="sl-SI" sz="1800" dirty="0"/>
              <a:t>P</a:t>
            </a:r>
            <a:r>
              <a:rPr lang="en-GB" sz="1800" dirty="0"/>
              <a:t>I.</a:t>
            </a:r>
            <a:endParaRPr lang="sl-SI" sz="1800" dirty="0"/>
          </a:p>
          <a:p>
            <a:r>
              <a:rPr lang="en-GB" sz="1800" dirty="0" err="1"/>
              <a:t>Pomen</a:t>
            </a:r>
            <a:r>
              <a:rPr lang="en-GB" sz="1800" dirty="0"/>
              <a:t> </a:t>
            </a:r>
            <a:r>
              <a:rPr lang="en-GB" sz="1800" dirty="0" err="1"/>
              <a:t>uporabe</a:t>
            </a:r>
            <a:r>
              <a:rPr lang="en-GB" sz="1800" dirty="0"/>
              <a:t> </a:t>
            </a:r>
            <a:r>
              <a:rPr lang="en-GB" sz="1800" dirty="0" err="1"/>
              <a:t>rezultatov</a:t>
            </a:r>
            <a:r>
              <a:rPr lang="en-GB" sz="1800" dirty="0"/>
              <a:t> SU </a:t>
            </a:r>
            <a:r>
              <a:rPr lang="en-GB" sz="1800" dirty="0" err="1"/>
              <a:t>pri</a:t>
            </a:r>
            <a:r>
              <a:rPr lang="en-GB" sz="1800" dirty="0"/>
              <a:t> </a:t>
            </a:r>
            <a:r>
              <a:rPr lang="en-GB" sz="1800" dirty="0" err="1"/>
              <a:t>sprejemanju</a:t>
            </a:r>
            <a:r>
              <a:rPr lang="en-GB" sz="1800" dirty="0"/>
              <a:t> </a:t>
            </a:r>
            <a:r>
              <a:rPr lang="en-GB" sz="1800" dirty="0" err="1"/>
              <a:t>odločitev</a:t>
            </a:r>
            <a:r>
              <a:rPr lang="en-GB" sz="1800" dirty="0"/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F85B703-CE64-4044-3A06-D49C6C33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6A586E2-378D-C3C8-8ED5-DDEBC8D3A8CB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/>
              <a:t>Arhitektura algoritma nevronske mreže SU</a:t>
            </a:r>
            <a:endParaRPr lang="pl-P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3111E0-2143-8F2D-536A-C28A33E9F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79" y="1239724"/>
            <a:ext cx="8338230" cy="437855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CA873D-B511-603F-28AA-EB8E8D29B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4801" y="5702803"/>
            <a:ext cx="281519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Slika. Klasifikacija </a:t>
            </a:r>
            <a:r>
              <a:rPr lang="sl-SI" sz="1100" dirty="0" err="1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piksla</a:t>
            </a:r>
            <a:r>
              <a:rPr lang="sl-SI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54B21FC-AC82-1981-4333-7D69F83C1520}"/>
              </a:ext>
            </a:extLst>
          </p:cNvPr>
          <p:cNvSpPr txBox="1"/>
          <p:nvPr/>
        </p:nvSpPr>
        <p:spPr>
          <a:xfrm>
            <a:off x="1994891" y="2565918"/>
            <a:ext cx="981359" cy="46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Izvirni vhod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0192F16-B8B2-39FD-2451-501633FC099A}"/>
              </a:ext>
            </a:extLst>
          </p:cNvPr>
          <p:cNvSpPr txBox="1"/>
          <p:nvPr/>
        </p:nvSpPr>
        <p:spPr>
          <a:xfrm>
            <a:off x="2623153" y="4789714"/>
            <a:ext cx="900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1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69F34F8-E18B-2ECC-5879-7955D3AECD94}"/>
              </a:ext>
            </a:extLst>
          </p:cNvPr>
          <p:cNvSpPr txBox="1"/>
          <p:nvPr/>
        </p:nvSpPr>
        <p:spPr>
          <a:xfrm>
            <a:off x="4632344" y="4777897"/>
            <a:ext cx="64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2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CA8883E-77EA-D104-BA9B-C8A4D1CC9618}"/>
              </a:ext>
            </a:extLst>
          </p:cNvPr>
          <p:cNvSpPr txBox="1"/>
          <p:nvPr/>
        </p:nvSpPr>
        <p:spPr>
          <a:xfrm>
            <a:off x="6389535" y="4791364"/>
            <a:ext cx="64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3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1BA1130E-75CD-0E03-5508-0592ADC38383}"/>
              </a:ext>
            </a:extLst>
          </p:cNvPr>
          <p:cNvSpPr txBox="1"/>
          <p:nvPr/>
        </p:nvSpPr>
        <p:spPr>
          <a:xfrm>
            <a:off x="8146726" y="4789714"/>
            <a:ext cx="6480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Plast 4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FCEA127-6206-20F0-5DCE-041477AE4A73}"/>
              </a:ext>
            </a:extLst>
          </p:cNvPr>
          <p:cNvSpPr txBox="1"/>
          <p:nvPr/>
        </p:nvSpPr>
        <p:spPr>
          <a:xfrm>
            <a:off x="3336344" y="1361449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1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BFE266BC-C355-6697-BC08-A2E88DFC0C4B}"/>
              </a:ext>
            </a:extLst>
          </p:cNvPr>
          <p:cNvSpPr txBox="1"/>
          <p:nvPr/>
        </p:nvSpPr>
        <p:spPr>
          <a:xfrm>
            <a:off x="5168253" y="1367357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2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670364E5-6236-63A3-0CB8-8E2E658DCE50}"/>
              </a:ext>
            </a:extLst>
          </p:cNvPr>
          <p:cNvSpPr txBox="1"/>
          <p:nvPr/>
        </p:nvSpPr>
        <p:spPr>
          <a:xfrm>
            <a:off x="6969062" y="1360623"/>
            <a:ext cx="1404000" cy="39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3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42441D4-108E-E9CA-E1D4-0CE9326158C9}"/>
              </a:ext>
            </a:extLst>
          </p:cNvPr>
          <p:cNvSpPr txBox="1"/>
          <p:nvPr/>
        </p:nvSpPr>
        <p:spPr>
          <a:xfrm>
            <a:off x="8570791" y="1780286"/>
            <a:ext cx="1404000" cy="576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Prikaz Plasti 4 </a:t>
            </a:r>
          </a:p>
          <a:p>
            <a:r>
              <a:rPr lang="sl-S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(končni izhod)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C050D1D-EFB0-F0CE-400E-368BF3891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974" y="614311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432CE507-F7A0-F92F-E2F8-218FCB779C30}"/>
              </a:ext>
            </a:extLst>
          </p:cNvPr>
          <p:cNvSpPr txBox="1"/>
          <p:nvPr/>
        </p:nvSpPr>
        <p:spPr>
          <a:xfrm>
            <a:off x="6438582" y="614311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4648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5709AC-418C-4486-A99C-6D527EBEF0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2932</Words>
  <Application>Microsoft Office PowerPoint</Application>
  <PresentationFormat>Širokozaslonsko</PresentationFormat>
  <Paragraphs>231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7" baseType="lpstr">
      <vt:lpstr>Arial</vt:lpstr>
      <vt:lpstr>Calibri</vt:lpstr>
      <vt:lpstr>Tahoma</vt:lpstr>
      <vt:lpstr>Motyw pakietu Office</vt:lpstr>
      <vt:lpstr>Statistične metode za analizo logističnih podatkov</vt:lpstr>
      <vt:lpstr>Agenda</vt:lpstr>
      <vt:lpstr>Kaj je umetna inteligenca?</vt:lpstr>
      <vt:lpstr>Kaj je umetna inteligenca?</vt:lpstr>
      <vt:lpstr>Kaj sta „ekosistema“ UI in SU?</vt:lpstr>
      <vt:lpstr>Kaj je strojno učenje?</vt:lpstr>
      <vt:lpstr>Kaj je strojno učenje?</vt:lpstr>
      <vt:lpstr>Temelji in teoretične predpostavke (SU)</vt:lpstr>
      <vt:lpstr>Arhitektura algoritma nevronske mreže SU</vt:lpstr>
      <vt:lpstr>Algoritem nevronske mreže SU</vt:lpstr>
      <vt:lpstr>ML Neural Network gradient decent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Pilotna študija</vt:lpstr>
      <vt:lpstr>Povzetek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Kristijan Brglez</cp:lastModifiedBy>
  <cp:revision>35</cp:revision>
  <dcterms:created xsi:type="dcterms:W3CDTF">2023-07-06T12:09:08Z</dcterms:created>
  <dcterms:modified xsi:type="dcterms:W3CDTF">2025-05-05T14:45:01Z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