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5" r:id="rId7"/>
    <p:sldId id="281" r:id="rId8"/>
    <p:sldId id="282" r:id="rId9"/>
    <p:sldId id="286" r:id="rId10"/>
    <p:sldId id="287" r:id="rId11"/>
    <p:sldId id="276" r:id="rId12"/>
    <p:sldId id="267" r:id="rId13"/>
    <p:sldId id="261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88" r:id="rId24"/>
    <p:sldId id="262" r:id="rId25"/>
    <p:sldId id="279" r:id="rId26"/>
    <p:sldId id="280" r:id="rId27"/>
    <p:sldId id="278" r:id="rId28"/>
    <p:sldId id="266" r:id="rId29"/>
    <p:sldId id="26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PL!$B$25</c:f>
              <c:strCache>
                <c:ptCount val="1"/>
                <c:pt idx="0">
                  <c:v>Dział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PL!$C$25:$F$25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8-49C1-9875-9FB5428EF9AF}"/>
            </c:ext>
          </c:extLst>
        </c:ser>
        <c:ser>
          <c:idx val="1"/>
          <c:order val="1"/>
          <c:tx>
            <c:strRef>
              <c:f>PL!$B$26</c:f>
              <c:strCache>
                <c:ptCount val="1"/>
                <c:pt idx="0">
                  <c:v>Dział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PL!$C$26:$F$26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8-49C1-9875-9FB5428EF9AF}"/>
            </c:ext>
          </c:extLst>
        </c:ser>
        <c:ser>
          <c:idx val="2"/>
          <c:order val="2"/>
          <c:tx>
            <c:strRef>
              <c:f>PL!$B$27</c:f>
              <c:strCache>
                <c:ptCount val="1"/>
                <c:pt idx="0">
                  <c:v>Dział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PL!$C$27:$F$27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B8-49C1-9875-9FB5428EF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PL!$B$25</c:f>
              <c:strCache>
                <c:ptCount val="1"/>
                <c:pt idx="0">
                  <c:v>Dział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PL!$C$25:$F$25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445C-B641-0E85F3D5D70E}"/>
            </c:ext>
          </c:extLst>
        </c:ser>
        <c:ser>
          <c:idx val="1"/>
          <c:order val="1"/>
          <c:tx>
            <c:strRef>
              <c:f>PL!$B$26</c:f>
              <c:strCache>
                <c:ptCount val="1"/>
                <c:pt idx="0">
                  <c:v>Dział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PL!$C$26:$F$26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E-445C-B641-0E85F3D5D70E}"/>
            </c:ext>
          </c:extLst>
        </c:ser>
        <c:ser>
          <c:idx val="2"/>
          <c:order val="2"/>
          <c:tx>
            <c:strRef>
              <c:f>PL!$B$27</c:f>
              <c:strCache>
                <c:ptCount val="1"/>
                <c:pt idx="0">
                  <c:v>Dział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PL!$C$24:$F$24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PL!$C$27:$F$27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E-445C-B641-0E85F3D5D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PL!$G$24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18-4C9F-B82E-B0280BDD2D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18-4C9F-B82E-B0280BDD2D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18-4C9F-B82E-B0280BDD2D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PL!$B$25:$B$27</c:f>
              <c:strCache>
                <c:ptCount val="3"/>
                <c:pt idx="0">
                  <c:v>Dział 1</c:v>
                </c:pt>
                <c:pt idx="1">
                  <c:v>Dział 2</c:v>
                </c:pt>
                <c:pt idx="2">
                  <c:v>Dział 3</c:v>
                </c:pt>
              </c:strCache>
            </c:strRef>
          </c:cat>
          <c:val>
            <c:numRef>
              <c:f>PL!$G$25:$G$27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18-4C9F-B82E-B0280BDD2D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cat>
            <c:strRef>
              <c:f>Podsumowanie!$AD$3:$AO$3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Podsumowanie!$AD$4:$AO$4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0E-4F07-A349-ADBD6DF96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Podsumowanie!$AR$3</c:f>
              <c:strCache>
                <c:ptCount val="1"/>
                <c:pt idx="0">
                  <c:v>Cena otwarcia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Podsumowanie!$AR$4:$AR$15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D5-4ED3-BE2B-2AE20DCD25E9}"/>
            </c:ext>
          </c:extLst>
        </c:ser>
        <c:ser>
          <c:idx val="1"/>
          <c:order val="1"/>
          <c:tx>
            <c:strRef>
              <c:f>Podsumowanie!$AS$3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Podsumowanie!$AS$4:$AS$15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D5-4ED3-BE2B-2AE20DCD25E9}"/>
            </c:ext>
          </c:extLst>
        </c:ser>
        <c:ser>
          <c:idx val="2"/>
          <c:order val="2"/>
          <c:tx>
            <c:strRef>
              <c:f>Podsumowanie!$AT$3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Podsumowanie!$AT$4:$AT$15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D5-4ED3-BE2B-2AE20DCD25E9}"/>
            </c:ext>
          </c:extLst>
        </c:ser>
        <c:ser>
          <c:idx val="3"/>
          <c:order val="3"/>
          <c:tx>
            <c:strRef>
              <c:f>Podsumowanie!$AU$3</c:f>
              <c:strCache>
                <c:ptCount val="1"/>
                <c:pt idx="0">
                  <c:v>Cena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Podsumowanie!$AQ$4:$AQ$15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Podsumowanie!$AU$4:$AU$15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D5-4ED3-BE2B-2AE20DCD2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Podsumowanie!$AR$25</c:f>
              <c:strCache>
                <c:ptCount val="1"/>
                <c:pt idx="0">
                  <c:v>Dostawca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Podsumowanie!$AQ$26:$AQ$30</c:f>
              <c:strCache>
                <c:ptCount val="5"/>
                <c:pt idx="0">
                  <c:v>Cena</c:v>
                </c:pt>
                <c:pt idx="1">
                  <c:v>Jakość</c:v>
                </c:pt>
                <c:pt idx="2">
                  <c:v>Terminowość</c:v>
                </c:pt>
                <c:pt idx="3">
                  <c:v>Kondycja finansowa</c:v>
                </c:pt>
                <c:pt idx="4">
                  <c:v>CSR</c:v>
                </c:pt>
              </c:strCache>
            </c:strRef>
          </c:cat>
          <c:val>
            <c:numRef>
              <c:f>Podsumowanie!$AR$26:$AR$30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7-42EE-9FE5-089794B48589}"/>
            </c:ext>
          </c:extLst>
        </c:ser>
        <c:ser>
          <c:idx val="1"/>
          <c:order val="1"/>
          <c:tx>
            <c:strRef>
              <c:f>Podsumowanie!$AS$25</c:f>
              <c:strCache>
                <c:ptCount val="1"/>
                <c:pt idx="0">
                  <c:v>Dostawca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Podsumowanie!$AQ$26:$AQ$30</c:f>
              <c:strCache>
                <c:ptCount val="5"/>
                <c:pt idx="0">
                  <c:v>Cena</c:v>
                </c:pt>
                <c:pt idx="1">
                  <c:v>Jakość</c:v>
                </c:pt>
                <c:pt idx="2">
                  <c:v>Terminowość</c:v>
                </c:pt>
                <c:pt idx="3">
                  <c:v>Kondycja finansowa</c:v>
                </c:pt>
                <c:pt idx="4">
                  <c:v>CSR</c:v>
                </c:pt>
              </c:strCache>
            </c:strRef>
          </c:cat>
          <c:val>
            <c:numRef>
              <c:f>Podsumowanie!$AS$26:$AS$30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7-42EE-9FE5-089794B48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'[Analiza zwierzaków_zebranie zarządu.xlsx]Podsumowanie'!$AC$6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'[Analiza zwierzaków_zebranie zarządu.xlsx]Podsumowanie'!$AD$3:$AO$3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'[Analiza zwierzaków_zebranie zarządu.xlsx]Podsumowanie'!$AD$6:$AO$6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7-4025-8187-6B075802D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'[Analiza zwierzaków_zebranie zarządu.xlsx]Podsumowanie'!$AC$7</c:f>
              <c:strCache>
                <c:ptCount val="1"/>
                <c:pt idx="0">
                  <c:v>Retnowność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'[Analiza zwierzaków_zebranie zarządu.xlsx]Podsumowanie'!$AD$3:$AO$3</c:f>
              <c:strCache>
                <c:ptCount val="12"/>
                <c:pt idx="0">
                  <c:v>Sty</c:v>
                </c:pt>
                <c:pt idx="1">
                  <c:v>Lut</c:v>
                </c:pt>
                <c:pt idx="2">
                  <c:v>Mar</c:v>
                </c:pt>
                <c:pt idx="3">
                  <c:v>Kwi</c:v>
                </c:pt>
                <c:pt idx="4">
                  <c:v>Maj</c:v>
                </c:pt>
                <c:pt idx="5">
                  <c:v>Cze</c:v>
                </c:pt>
                <c:pt idx="6">
                  <c:v>Lip</c:v>
                </c:pt>
                <c:pt idx="7">
                  <c:v>Sie</c:v>
                </c:pt>
                <c:pt idx="8">
                  <c:v>Wrz</c:v>
                </c:pt>
                <c:pt idx="9">
                  <c:v>Paź</c:v>
                </c:pt>
                <c:pt idx="10">
                  <c:v>Lis</c:v>
                </c:pt>
                <c:pt idx="11">
                  <c:v>Gru</c:v>
                </c:pt>
              </c:strCache>
            </c:strRef>
          </c:cat>
          <c:val>
            <c:numRef>
              <c:f>'[Analiza zwierzaków_zebranie zarządu.xlsx]Podsumowanie'!$AD$7:$AO$7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97-4025-8187-6B075802D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>
          <cx:tx>
            <cx:txData>
              <cx:f>Podsumowanie!$AR$34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>
          <cx:axisId val="2"/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2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800"/>
          </a:p>
        </cx:txPr>
      </cx:axis>
      <cx:axis id="2">
        <cx:valScaling max="1" min="0"/>
        <cx:units unit="percentage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1800"/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'[Analiza zwierzaków_zebranie zarządu.xlsx]Podsumowanie'!$AU$52:$AU$56</cx:f>
        <cx:nf>'[Analiza zwierzaków_zebranie zarządu.xlsx]Podsumowanie'!$AU$51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'[Analiza zwierzaków_zebranie zarządu.xlsx]Podsumowanie'!$AV$52:$AV$56</cx:f>
        <cx:nf>'[Analiza zwierzaków_zebranie zarządu.xlsx]Podsumowanie'!$AV$51</cx:nf>
        <cx:lvl ptCount="5" formatCode="Standardowy" name="Wartość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>
          <cx:tx>
            <cx:txData>
              <cx:f>'[Analiza zwierzaków_zebranie zarządu.xlsx]Podsumowanie'!$AV$51</cx:f>
              <cx:v>Wartość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1Hrbjt26teWvGH5ueZMiJVJBkgdS0rrVqrtdtl+EcrksURdKIiVK4uMB+ie6f6fzXz3L+xLb2dmd
BtJAp2C4sEqXRXJyjjnmGPzz0/qnp/b50bxau1bbPz2tf3ldTdPwp59+sk/Vc/do33TqyfS2/zK9
eeq7n/ovX9TT80+fzeOidPlTiDD96al6NNPz+vqvf4a3lc/9Rf/0OKle38zPZrt9tnM72T+49ruX
Xj1+7pROlZ2MeprwX14v6rlt+qFvbaOeX7961pOatvtteP7L6+9uff3qpx9f+A9f/qqF8U3zZ3g2
Ct8QghJGI46+/pDXr9pel79cxuxNSMOQJSj69TsvHzt47qGv37x6+FfH9HVEj58/m2drYWZff//+
O76bC9xy/frVUz/r6WUhS1jTv7y+flmCx9evlO3lz1dk/zKT64uvU//p+xj89c8//AEW44e/fBOm
H1fu/3TpH6LUPf7tv/79QaLJGx4lIWI4+r0ghehNyBBKEP75KsK/E6vzvziyPwjV96/4IVLn/7BI
/e1/tv/rv9vm15X6N2QSgkzCDNP4hxTib5KEhoQinvz88+t3fpNJf/sfX0fzx5n9B6H55vkf4nIH
afGflEHt/On5341x+E0YIo5ZBFny8gP58Q3GheGb5CV7WBT+dvlneP0mQBf/yrD+IEDfPP9DgC7e
/mcFCGYy/9trEE5iRFiYfBcYHL0hNIwxCcPfSZl/ZRx/HJBfpvFjPMT/3/H4J8n8LSH47pb/e0KA
QxoznJDf4OqbZMHJG4oQRIXH38fk17L8z8fx+8H49bnvxvz/usr/cwbwG1dKH6fH7CvJ+oYE/PHV
rxME/vfDo3/E1X5ercPnv7zGKMRRlPBvwvXynl8e/gaJvoH633v6+dFO8LbkTRIzEiURDTmNY3jt
8vz1An+DKIojnkSIoyiO6etXujdTBVQQv8EoBqQMaUResg4esv38cgkICEki4ImUcuCDmPPfyC7E
byt7/dvK/PL5lZ67617pycJgQg7scfj5xpe5MhSSOExgypDa8HU0ggQfnh5vgVK/3P/fysLOfB5a
LMcwbvMtmDsZmejgImolLXgnghV5QcP+pl1ObOve2VhdodoNmfPv++rDGoQH6upVhIgqofWspaXk
rMzSyWHjY6pnGURzLAPCSrGqUAmmqzxBfSunoeHZxoZ0wFoLUnSdSNb1XPUfUBNOkvKByK0c34dj
LYZ4Vnlfb+9UO09ynY2WC+1Pi5KqcllUr59hFBetYle21x+W1V505fx2nMpcM5M1KnF7r4M+xQXb
t1Qj4cvlAzPJJoJ4v2lW54EhcihYnzUMXZvkylVJICZl31V8nUVyp6vlU1MYnw/vfT0yMUxoEGyI
L8O2em81GmQfGpzN9L1bYT0Ltlz7KbgOcMnSNo7LdLw0iJzYGu15kMyZwjESU0J7sej684DnQKzu
fRmZQQbjmldYrbknmxc4Ka2A1kBlLBwFRuTRa3KztJTu1KYyZwgRpS3zPloLSYb4Oog8FWsS3TUt
zhMVfloif/Y1u5tj/bZQ6oNXqjgoOp/tGmwZJj0WUaKGYxAlGeltm8KmvMajusXKfUITGVI+Jaso
tGVCVXTXdgZJVbetVIm9CccIn6IqXkVAbyPLmtwhM4uyHB7bdFnW/rTFFRe40lngpiZb5mqUTM0P
3aYP1FQQNXJrE+1Eb/lVzKdCRkU7pFFHD2g15X5CW7qQSaXIYyTNEuddqFjGSz3cR35eRMwWd+SW
IdHi9dkb/bApPQtX2iavDNYZJULXYSNZ2To5b9UJe+PSSEME4mVuU9K87HtObyrSlqe5D7OxR+0R
otOJtjDpiGqJYgqbDS+L7Kvtqo57Jghb5DizIm+bNrXENwLz8K6h9RNmX8I2DEVhWysWTxvhexpe
Vh05wm5sGcpJA4uJWpsaszBJE0bSeSFXU9DdddXE5BKOpZhR/KGf4+YCNV2VKudE4FiUBzUd5MIr
LJxfRWPiRPQL3ZttPM7LSgRia3AIWfG2a/pzUPteKMOVIF18KiPei7hYr2yEh2NHTCsYK+tdOV5X
c5xZ6rt0KrZILK67iqrgg12WnA7hmocf6wAy15W6lMMQhNJ4OmfbVKRMDRlZBp2uq9+ZbZFFbdp0
Kyea4hrfu4avj3qrsx7Xh7Vb9+hI2qQ6ck/K3dCsH6itDrRhtUAd+2K2KBLr7LVkCVGy7HaVNV4M
AImiteQEEBiJcC6cKLthFPB8K3HC+mM1iJFXjQhHchiW+RqruRCYdkWu0TLJpq99armWeBwi4Wl3
H0+uE2o0PvV9sUlcw5tI3edJUC2i7Ml4sHy5xqv70Ft3CpIxrWplRB9EhUiq+ewSnjXVgm9CR+d9
0BuhS7YbiK/kFBexnGoNiLgM0Y6W/iIY5yYtWghj0QJI1oP+qHXzxBmCxOLFve7wlgfblAjaEiTp
0t+u2n4MVx2IJOyUjDkbBB7JaQy3o3P9lHFd5knjHGychl6oJtl1Mb9rumLO/BJcY6f03mmUdwXp
RDn2s3xJYznEt94OsVADtWmnhl2w1iotdOMEWcK9jruHIqqHfRxXUarabRNDsOCM1GRLkR53api/
ONzrtMbDOaa6l4sdE1lWoRhtUabFEC5pye1pnhQAwOg2udFxE/dB0OKDSppIUnxTJ3iWiff+7Ty1
Yo4mKAPhyoQvlFj7KsmHtmGSF3Faj2Ut2y0eZRXT+bhetTQxsgyLJW2q8W1b2utYq3FPOpSF66Ll
PHkiVjP3MnRtK1bbX9VLNKdkDWpJZvolZoaJrioXgS1MnfYNE9oATCvE8qnwX+yGunSkhU+rUZ8C
1MRQHwMvSR9fBqGrZEdqljLb2CzUBAu01EaE27bf/D6uoRSAzDOlVkd9SgdYd+WKMJ3mthIbJKMN
jU19Hldxc/Rhm7tqXtKKMSpc1focHr3fHKSxxjif1nHNaGfO3Ca3oJwlMh66Wer6PiFhLTrTnDtO
jIyCguww63bFso8pfovLeZBYTS6z5LKMl+oKzbbLYtbO0gBwxG0zHyJmydE7eyhnWolYDauwuvJy
avo88gMUAxc5OfJCNpzfzVPYZEWLgCs4W0KGtEhUzOyLrTdyHGyZtqSlAvDsHpUww2WTPnZPA2PB
0Q2bDPjCRLhanBWsVVkdHCeyd/vIWGAHwQZYUFw3F2qRLox47nBTCVuYD9r7NqVcPVpbQnLUWy0H
2pdiY4toLH6/eL+lVF+jhERpG+B1t4XbvghNPvFAzIGzop9QmDeKpzbc5hTwP5CmA84y8FJavgI4
mD4RGtm7zsGmK6BxzWYcSFsHvQDGwNOQs0PvqscYBMrUYGAVI65P4bgAmAZTHhlfpyVgW069uVT9
WktrbCOQ2SYBJD6QjcJpGExM8DAac19mvaVDCkmfnOyMnfQrPBtA5loPZaZdplEkgbsdpxjKXhBA
/bD43LDCSRWQwzrWABE+wqKsEb2MBmvE1qGLofXXi+PHBg8d7PvTCizivHiNxdC+jyta3zOS3CV0
Xg6uj6A2WBF3WxquJz3oQtqkhsTiyReLm4NNYgBVAoV7o50kC4EJ4JLLqobqwE5oAhSr2hml7aCv
OqaDC9b4NJG8I0sGemEiR/8ephVBkiVLpmzwpQ8WDzhBRKKax6mid7a0Um2sybSji+RofDIG4XTQ
4W3FpttBm0TUa+FSx+88MhK+Rk7bWKUz5VEWLNNxq2siGGWNWFlxo6F+pXhw8MlU2661wWPp1WGN
eohqqSoRDPNunEaTFitCe8aaD03Ze1lw3gqAw7uFQ+h4HAnjoZ7hpkcSjf0D1din+erz5dpVqjys
rRibam+auJSeAeA7XwHP9b1s47VPq8UdQsLLlAe3fRMDIsXu0q/j5yhY6LEO8LEb1/BGlQQYIPLA
SBtUpMm8tocJvjthERE+1jAL7L3c4uJuDex1V0aHgk7sYkGKSpeUa9oXkCNl2ByDxu/bdsoAO5qd
qwnKOmAfxGkqh6qphVW2k5Q8FFDDpa2aNRvWWMyMf1onW4jJP2kyJ1cV1Mip7JgwQYAyYH77qkdP
G9/Oxg07127rrsD1InQXlpeIV6dVlABZexWZKWuMNjdzt0pUFCfAg/iC9Cy65mjojhXvQjEXxXJd
4OgyKuyxcu65LvEAZTzqYLnxKFTnqJgsC6FOqfEQcrzJpKp7iS2/ixdT7tooftvFEz8NS5niWJvM
2y6QmxmFM1CoIApFTvmZVf2844W9GitXnunnxncsH3s1ieu69YtoF7XsyjnSl84s6qIfDmTuGmGn
MUXJFYmqKp+ShMiZj+9MQNtMb3hMWdu+D2K7iZmWSBRrc6Vp3+2McuGVnd6jCIWy3OabFmg0dB9T
OlUqr/xAU+vDAWDNi6rWRx9EtSyaJEhZeDSNGiB71CLGUbl8Vv192SdarrV/QEtXicI3J1cOWGwG
fTBBPRwrs1UpOCVQwkIFNMzSSK7Mf8JU3y2m4hd+NvbsoJnBX+qplX7r77XzswDstoLMQCO6Jb42
MRSwcUzt9rSxZM5xy50kflpFjOtKUh2sgm1NJ6cl5JmKUStiF+37cp1ENRaZ0u3LoApAq+TBDmFx
2Mr11GHysYgtkAPTXg8LroVfYN5D788Bgc0MW8/tcMQlRTrHfrlYuX+s5q0VndbA+aNqXwQqXYbu
0RtU7JoVoI2V5G3EEij8sZU6LGWpqN71mqTrYpY8cW13tXBtLxvyyKIZEldJN5I+rzbVAGj4bKuQ
2rulOc9lUovZwjs6ezMnh9Y8tqh+14TzPqrwe1IHKuMLEMCl5bdDbSfh51jJpkgqwAXOM4ROQaf5
+et/y9TfsrFtdtvki93cT4exISyb+EZE58dLEDtjqB2NPdLFjDuHT0NfULFE5TsSo+6ibpu9ii0H
zjfeDFtU5EGFQtGtoXBRfD/11Ejq7O0QsvWkwoeum6EZH5t8bFif+xaanEFTktEapYvblmPbV8eA
FE9r6X0aoji5mDtyWqEeyCjkXerWkMsQqV1HWOq74cwaqMQ6aQV29SD68O1MKn8MFrPuXNNlrNvy
1TC5IZLIHkPjZsp1Td0W3DdNAbsEJWkNzFHyOqEXrILlBpSdisWKZrGVqH1WBvX7TZPnuIufOOVE
DMsg5wqzbIjdxYQUF/OKIMhV/6l2KO28rWVEqxxzqBQlxtsL1nayT3xWTN2SbrEFZDfxYSHbZRuU
D65ZjUjm7UPbL0a2EdsAX9tBDKyOd5SzHV3NpxLo4SGeRcuArxVLN+27Yj9sPbTMscvdEAOHcnEj
NAOqHD8kegUeADhrdHSks01Hv4XCMj0JNWsk3bJfe97IpukDaB2W+dii5ToeCdvVMcl7NGnZILak
ZNh1qwOITYYG+tDruCQK8KA0AuNpyMYh2NdzyTOf6A9VEH8Jg8Wleqw+rghyNxwhvwqKZcSgyRsR
5DtaFgQt5XPT9wBkdZgCV0CggBRW2Ejf6oHck2VW6QZVdAdQfB34vWfVOer6WShutnw20BkNXvZI
Y+hgLgM1w6bpk0O56Ku4NMNpm3pYCeJuArdk4xQQEZTPGw9P9aqpSEr1ybT8nQ9VILgLZDCwD8Sj
nS628dDVs4NNS2Hs0FSbBQoOCCKNUO5d8sEt9DmOw1lUjgeyXq1o1/ixWEgnneok4PSaFR6yJ+GQ
+wgq66B7JRcPiFFooEgWhJ/BuD2vgC5PFVRrouu3XTd2ojq04ZQVrt9S6CzP5RDnbgminRt6Kgja
IBZvcf2laKde2nltLteO3NVQq5LOTTnjFNqriGdxaz6urfeQpUBFcAjE+KVmYujvihqteUKjfRR9
0clGoFOGyNj51NZLufNbcT9zjk/TvF+NpkcbDnk86uoQTetTaeI6DceEpVurZcIqdxc7JYAsNRdt
UWQbcK/duOCrZk4cSGNznRmqmIyb5Rhs12Sa7mYzWbl2ZQo6XgJNPog9kajRIsgWXOsmPoBcWGds
rKZ0Rpanq65pptrlbWKguk7B8q6doekKdXJFY3TTUNNLU/BPfhx64QjUxXGbnLDBDMyiXAPo5NLJ
jhZ6Mg2kbBhsqtAmmis81dsjATUrrecRMt6SQepghjYh9NN+MDPUkJBWKUn0Jz3AC6r23TgV9VEV
yxkEKCPnYAKILca9gUYkXWlzVA6Ao4G+gqixzQs3Pk+jFsuCn5cASrPuYg9TsFfYqk7YF9UwNDvb
Aidbg/7Yx36WW6TibDRxTl74wAK0ooMCisfG5mu8H/t1y3mrSmEhHVHbqyzo1cXAoZ2b43MAcxTE
QNG35bqDZOmzpVujNAQ9Q0EblGs1ASov6GMXQ8ewhMWexttBE3Na2noWIGrxtF75zvhSyd52U6br
4N2yKVAbYiJxD+nXrUMp+Gou+qldIYm7B+93ddM/Tws7hiV8WxuR3Za81Cq069eSSiDvhdCBz1Q0
FQcdJCes6mTXxi5NShQfULnd6LUDmRAD6LIVgBLphwZa2WzlVSl0VnehzSdgqGkScNGi6Liu9i0w
rDvTDYlofczEtLmdn8mdbrbdTDDIo2OnhJ31KUHrLCfywrbxRzSgEgh5MqWbWS8K7+9xmQDUb4C7
NehCFmiCbLsGJKCmkd8eE/hOvX7qh82osvrltMZvH/96/vUIyNejA3//+8t5j79/uu87+PeHt/zT
F70YEr+96e9HFF4cgN/OK/xgK/x8sOSfeA5/ePE7Q+I73+VXS+erIZGATfrbWZJ/8CJg5b4ew/jG
g3h54Gf7IaRvMI0Yg5YlRiiCwwu/+Q9wJQwTnsQRjShGGGykX/0H+oaTOAEPhHAOBhSYDN/4DwjB
WRsGB1V4RCJ46teJfxdBMF9++fyt/wDHJsCSH771HygHXwQMYRRRHlPCYXzf+g8MB7SMwa+Xqpiu
gnU6NWbIa45OBt+5YYSmJSAyBOVJLywvQntsQcgEaSBjpNphEIZm83mqQdshzaEJa/AaOrH1WhTx
uo9nmrv2Qx2fy/WmVQfFJ1FbLEnYSwQKdtPtdUPSzX9k+JEGlwUQAQzS/QblAABSzK2S9Qyy4vQ4
VLOo5wR64fCxe48nLzYbAFxxsdCnMbai7orMESfc9q7yVpSNvWjcwcI3QLkPplK6eUzr7uM6QVdB
AIiG22F80HN9+7Er7yEdABbOYXKn9I5MJ7I1giUgr2MmBw5t7WUHKndUi9DuArtIHBpA2DpNzDkY
bqJ+z5IyDUCRAu20CD7q9pyEGwxiSKupTjXbRM/eD/DScL5y8W0CejRJ1fAIjA4UlbyY91Oh0j6y
x9FAfYBWIUHQjveAamcT7EZ+JIbLsT1Y9KFhp7qpUmxuB5/Ipa6hdHQipEeHvzC7n4AgDMP67EyS
k4Dczg3wp+pcGZNtcy+0vZhBEvBx2kQLyNc60xwghc67skBipTLCELQISzTFE/hONch/DbDVB9Dn
hAk/hKAYMHIoynxbipTwHByaU8jOLnSioQ+qe0qgqbbuGLE2Ba0RdHe/74LlagwOyo8yIkxUIJwh
8DOmNTn4gkE/rGS4IVEmVaZVIVog/B6FWWHacxjedBQ0U75Ct5RCyYOxooMiCaxuK9pqTHtep26/
kbslAarQ8oMpSmjK2jPdYqlnfyTdCC3xmcd3GysAHX0K5eScgN8TN0Qs4SKK4jYBiwyKs7AvRKa5
0DSdAjHWB5woUfP7JElX8pbQCPSH+caTqwRKbjVoiSpYqvkKSgqv3fULrawGqE6qy/x4NZBSRLS5
6IDNjCYQPfeHwfSfXZUzlm/8gtF3dXFTqVSVuTGHYNoR/pGCrMjV0elVGL2JFlJkqRUQveQW11O2
QuO2hXxngdsP7duX5mYEwK/XNUO+lDOYUAWUgz4JTkhD/QFrT/UtdL4m09BEmLE8BGpvhuqamFni
ymdzvKaoQwJtwKfLR0Z28Zza3Va484TSkb+rRyLo0EHjtlagF0rfv4OilY0XGmTs8AMvi8tqXWWo
Bti8kK9QadekO7UK79rw0fgvJHw7tvDG7Rr6xawAW2gc8a5z0YmbbhdRGeNAKNBFREVs7s0ouc90
sleEn+ww7qdluV+mz8TGotTr3qkHDtYmXdsdq5pdz8xDAE5R55BwCIwInAXrldKPNNEXaLyf7Y6D
aKIi2I2mlc4uH+vmOA1Plf/EEKjURSuiArZe8qklN35rb8HTExsoYtB1gvOh87gH364Wpt3kuFJw
PbccmotjU95F3ItZm3zAbVZF4R7OVtawRZ2VwdWGz7xuOITAQGOodqr74gCJGIK9ZI5oBdmtC3Mg
kYdm+GQZkZVrc07Bx6FgqeLkWLq3C3XHEAglCm9qBJokueriCpQwnPnZg9zUHinARfnS3HpyLizL
UVEK2piDqoFFBCcTlrFo1FKD+Wv34J9+qjvQYNl7X8X9hbELF+tUPTqSxXU3ZrUDH3BqyzCbGMgg
GseQLlMz56GnhWAxpgLYZgXckWJhTSVI0pRpN9ijx+wcJUt3SaFzXtZh2OGCxCLqt2tjmoMeQBSg
DjQO7z9T34ag18frLokCc+6PQSDDFbTZ92hUT06BUB8FPC+TFWhZpN6FcGJmV5fBU1LFJxaV7RF8
75ONwWGLGrMDi1mnsWmjvY5CgVx32IK7ralBGrGJyzgpUx3WeehAb20HHqTUki2LQerGaz3miM/P
2PpI9F20yCFq1kOTcJXFibproHSBMAT5QSZZWBe/70ErAUNoEHqqPrARg6+HeAPzVF9ADE72AO0d
l3MzlFJH4zX1+6ByILsmToOXuc4HENpUW6cz+CNuBIK8DhHQfz+7PBjAxKU3YRuYrDJp0oEArNcm
ZdMGpwI6DG6I+mJHOSd0yOCkapuubY8OY1w/W3ACYQXHQe37bZ5FsIVKjpuCvmPa2ehhKj6scNJB
8KkR89Je0wI07Z42xT5ZzectYyaoMl/V134Dt73dku4wueVQgc5d8XF8CtV0s2z0U0VLepNEUMFN
E8y72SjoDtk6H+cBPa8Yqt4IPtFQbJfQvecTqIkZq8odNXnUsuFyHtkXALcRNC7DD1x5wLdquW3V
yG5n014mGMBeJYMI22m+Aunf7Yg9t6jddir0GNCbu6zfQGRUfs7MmrxtVj0eW7Z9rN3yKdygfx08
h8C6WA4Ow3y7e7uAy/qyMww0EKDYDhMcoyjCtx41OI1GfluZ99NaQwYkFkCM6P2KAJMnVoGhBEgS
LRSSg1YPYzelXdhXqfN+ApnX8beB0xysdsiPxCwHhsmxqtB8qlVr84WH70oGrX+tWLEvXA0AOD2N
IE0eQwI2FCyO6LCuwTROwbGpJW7Mu6jv23M14ocl4jwNkgI4A+4OILiMe9ACNujQihI8oip0U7rE
cAiBr+0lFMPLgpbVVeHr6LLGl2biWIwdEKRk7R6jMQaJiPefo3FG2UJBEZxhj64EjJgoKTNd9ReE
uDKN201nU0OWK9TRu61son0M1oRQBMqLqr20sKcOSRvf0apodrVBfIdGegmSkgkRNEBFPSBoWhEY
2LyKjtFGKPiBUyPpAIpNYcvDvEI9htvAzATl9qKoy3cxazoxXXDDOJS8eMq9W8AcqqdLAzdDReUu
rycygjRRAwcc+yPMrs5r9jnx4R1dUCxp3U0ydtNFFJApB8PjIql7d/7fHJzHkqM6GIWfiCoEIm3J
zna742yojogogYQIT3+P72JqNt0zNuEP53xHmg8701JpV63PTR18jpN/tqjOAJtcAavHtoLhTKyw
tnIq9z6cjhmjoOBYDh9WtsUxCx2cNq/HY2/vfKvMlhoC3rhErTFFGC1LPx4KGU1l2moGLX3bEfW5
iWQmB3e6yAGeJWCXDhXTmb245MOFtvuW/WPk2+UHm/zawSVg2YihocU3YPLud3ej8lJsFJdRWviS
l67clf0xMI3MaP7c+twoce50h/eEJTC54PfGk3vVZK/WEjIBdBi+F2WfwrQpYJDNfZ+bZRUqQj9X
ZwyXctlr28ktGwZuX+Sr2YddcGhV9a9X3adhj6HT4eFtUtSZsIS9RjTUn3mKBHkbq4+1bVKYVqae
YBscpAGYBPdX8/LQDE8Yob15fOOYXVWwpYb7T8BALdzzQOQeGM14laJ5dtUWDQ/+otvbg5tM+kPq
8YnVl2V7mI6523Yp5pzQr7fQZkascNs1RipNKUbi6zSZqUuXWM7s6M02vLw92Z44DJvZsxJqmAdq
HlzCnymUEqA1wRXkVsKoGTbk7KxBIoePQHSxSeyoduD8ONlmBHu4haHW67k2INSRI5yNfMOLjdmH
Z8IKV9N511MTLRgnuj4dCcaJgBx0v99h1l78nAp1rRbYJXiH+mCLx+LElIi67VJYItcOtFhvZ7Ev
tgA4wTcbQXdhr1iWITTxUOl655s3sxHJNMF30FY8ut+sSe1pSRbcq3ZR2GBOfgB9bflppBPKBgsX
WCM2/U6AoVZ4DJD9kwVdDEhO7NKwCZJ6PJTlpx7TpbiaEKwqjJ3tCZJ95FN+8vyscd9kNhJ4yMtt
Y0/TDNd2ejEsBwY41Lv6tXCNqMTEH2wqadHqCnhJtUV2bVXHvlVEW3UZChVxrc9ybM4rjavOA8bl
59JZsVdBCja98sI6XF5Bs4J6EF/r7XXSMH0fGwaFcgEzmwPaWISfeHw3rOxazTSsS3wKy8GY6iZq
gVw3xRXZaRdmAGx150r4VVB0O+Nqlk8+verZxapl7liwh5Z3DKoPC4qMWY2paWdBZ4MiqvfzQmNt
NrFs/Hicf9zqWHhu1I03v8MCAA+sLv41rIktXE/hzWk1SEy9DWiJPrWpClejiEpTPOlmvbvirOmy
t2G0WMzLeymS2u538OYSQy6xoFak/NPEpzff4Jm9HGzj4LE6HSANLeod3Suc1i2q3WsDN21VZ+bv
KDQyo3ahaNt704JwnNbuFjUaHFS3RV1X51UHSf9MyLbDvsO9WwXFcOA1lOF/bomBYHYOovic6iDC
tqndiz0W+HxmmRLvZSjBx+ghrbB9DRajYYWn1ock2747o36hFL3Bg4K+XiwCsX81Qttil15MO4H1
ogFA1dN0Mk8lGLxxxpy7ZZPbxYWfg496trxnaGyRzeYkcNrQdnN7qnPDeCwNUKpmuptgGov+WXZ1
3NZl2FJsoxD7Jfi6ZRR3ZdDnoiBZtX0tg3O2sMFD822hKmwk7ZeDh49qk9cCVYIyhaom8RB5KiFu
3kCSWIQBDOrQmVNc6qdVsVAb35uck1ZhrqlkETNssHMwQCKe4h4SRFHlgoisrr0UYugQOi27wKyI
er+7LhTdlkE/5Ze++5h9P3NLsTPwDgyldenm+otXKO1ADJO19I5D3x2WnY3iRepLad0Hf8s9NmWe
PG5bEYPRwzbxIpZ1Z4zlDqDV0dqN7pgFdNt7nnHY3CIK4Ke22OE7DYpo4HeUhdQY5L3f2tAsSNzJ
LsWK8mqyckfd8SbQmG1/OHZDH5fN6wpF4UH8ER4PJUynJ8d7dqSKhNWEa2UB21ib96AuDy0bL1OT
emCdpCuyopmSALab4NbNM48kEJm5FpFJmiqsPPqv83Hp6WVkxslDbSQlTXvDA1yxriddccAXY1LT
IBsCKOCAEx3nZXEqPKwK0yQ0obL0gDrYP4sF4G3CLZavVotGUw4HVhg/q28kS9CHvPdvlbfd/IdY
2/HE8D9q81YGY+Lwn8V9ltv7WNv72m8w/764xV9bCegOFNU+QN2Qkah1ag9VH/GJ33RFD2T9G7ST
WiVEC2wJpbN8C8jy/sp3Qo0E7WRMXQ+DbJtYQFFA9EyJtY4n1qLlkDFmUK+ls7yt/hLCfZhLeWkr
gGXjCEVCv/trd9mcLJjx6AUbnuQ60v3FcsrE1N7ODdzYpk9Vl5uzGbmPx307G1iYFGYObbdJQfdt
b8avhK63xoIj23/UgRExjMoOyDBb/i7B29qah9K0I03/FJSjXly4PYMqA+Sy7NxlX85Y2ai1b5sV
l4qlo32EnAJo8lSsWeNjXG1hIHdfZl8kLXhPgzofhAXnopyjxitv7NHJFpkAAzXBeoWSnjd4LAAC
nQVzi9VFcN5Tv/Qe0tTO6U/m34gRu7KmZMaYUXZtDs1s4C9+O+1hqUajmRJnzDnDVWjG0OA9TD68
xdaw9wrwRd5y5F6ATkSjQJ4N/+aiANIIGb+2t995lZM62Dc8yDgTR5PTuMY2JoqDtBm+PbsV8GPY
iAKL4mpfhNMdeG/d+Yxd8Wpv/C6Mg6r3vANeBw9DmE8VTN8F1okev0AOPlNrAFCzxkrYGBX/JpaX
ogiBlX6BysETUcQFLI+qLMLK7FLDsu7V8II+OtZvRfA1eV9Mnb3gubPmZFvXqOsBlEy7oOsyyGvu
EBPjfRvYWwXVZtw4es0W28OSl3DEV8BUupMpvPOB7Oe+zGv4bsHdd9OShj5JXVx/VkdBcaRXV174
9lg0VdSXkEfhLVh6P673toHcIec+9mc3W/EdidfkAhADZ3PeOWeC5c6b5pyOPTYebKS6PlWdk7jc
2tsA3LBfETBloQKIYgNqFqx61RCrquLaTVZ42/iYtaA1hHhWrX+qxRCPWxPN5d20Dj6b0rJ+Dyqa
LJu1k9OcClvuQBSf8DbADPspwVYoSjKBl3Mb8Qd10PLNkPQ7XuOmSBSWskjn6TF5pZu8LRaFoIyZ
0IVx1NyaArgrRpXeDL6byY4dySIu2nB1mnQz30hRJe28fg/sr22MxLL3WCsTNR7qEcut1GnLD/2s
DwssK2t5ltWvaU4RXjcwIyO2dTd2Ah7CFP4f0imt6yJReVgfmv2GFkEjw/3wnDVmATQAlNUVCqNq
BdbpS1OO+eqAyephg0KTWNf69rS1bFf1MilXDpkMOxAQud5po1FP+w4+k2outc2jBU4UmVhU43Xj
jN9WNT65Er+ClbTrinOp6+hbAWQIO9M7GL1MgzmFDILd3Aw9lKPGHyL+y1H60Jbk6iSmnUIbwswq
dxo//kDmgNSKoEpL7MoBFICphVjqjHvZZtXcJI7OXIEZp8QQ118c7oabd7CrXdmxU2/1kT9d5rXY
y+ZMA/xwENMy1QHUvAGyClXJCPmHEog69LQ2ClyAzmt8YTkfgrmJAz7m2odpuJ7FUIWMQYX0f3xE
DtYJylw/Q4EeMtqt2fiYosRfu7xJtuU1m2JDW+kEhbduMc3Bf/OnWABKKPCWToaVjGrCuPix4Vke
1+9mDBJXyFxbnyUBkVJuUKa63BtyC1ANerXZhF1mt0akhjc40PbUYoSSocBlWASAPBMi3BD1czpr
oMCVOi31pVo/vQq0JdDGh+gbgHvQPuoNqrouOkzfDbb2fU83mJg5cU7zyMNy3c/quBlt5HvvztKE
tTvDus2D9qLcHXBbKME86pchmXtgwq81mEywqBDXjx1GjIEfhHuy2hWXDi3Yv5jrgMq59zFJCwU8
gr728lI4KrcWZCH6Z+H8EzqIWnw2s3qwF/juI/wRHZLu5G4XUztJ2YYlVqep/abV6zavO8+ec2Di
EZvwEsjpww5u5WaGdlknWGUwzMDM9MJag6D1jnW1a8zzwEGUN7vNXPOlBQYPSRFEITxyY9ed1hXz
nbeBA7lrZy8gz5ZLi25zGIx/BJY2RfUXe+ViEq+/x66Jm7r8sdVvGzwDUwqn7knMYAPJJxvu2/g1
B1M2NxiECDgayGq+tnNzeXcDcLCqyofqMLC9WbopctC7xi5B1fZhbRjHtbASCcbFAlLjCHBU0BA8
KDX+Xc1DiEb3APAqPHddXG5AtHAFnJNN2rDm7qHdfsmKLkABR5NPb9zZFBUYyBXiDLMzxIOls2op
XhSH8+whbUPUP45Z9CH3GjTtoH5u291B3Zr8Fg7Pd48ybis/MgAslOaabU1/cpv2cfOBNTT3ynP2
NRl2GraZC48Bc1fpVhmIGrAsacA+u5mf3BUCTuJ2TWoRAZtii/w5ruAB+UsylQBmZ5QKoK5d/ePU
axL4/UEZJzE8L5hkbLC1C7xvUv0zHBa108H2RQphaMWIqtertOesMMdsA+MOSQU9Y3jTzmNzl7Em
y0FqcVoFIM8A7k13AXX44qkhLYYptLcSEFidQ2CcAoQlxN5pBBgRI2Tkg7EFc9qdNSefAMfsqleF
Z8krirjtb4JckRKhy5ceOHh+Ac1kjQcD5DfcmbE8gOCLDPUnRLIOcxlC5DnC+wRZdwMjhJtYJy4w
cUMGCVnfN/22erHj5eS9mL49xJX0krhOn+nyhXN6b9+38SJRsxZAXBvVLw126sY0r0Jo5A4U5N5t
P9M3V3nJ2EzxNvlP5fY5d3i5uH/gozxqKJiN0YIxVglk3FWbuOIa0FT3vDGRkK3iob+OH0hlvbYM
6piLnu6s0dzLfIAYVAYBhO2PjU9xMaLIodUKy8j92Un48rVhXaT16zpfAiteiRuvVrcfCAfWrcJg
eLNruFBu+zFDmPNYEJm2PvrlGiot761DDpjS9/5AoFC5ZmqpGbzC2ffqfQluvm+qnXKOhjoEfvmq
MfM7qIu0eBuxEkzLmDWDQt+qcfVHNO0yWbweOrfx7GD1Bgy+1jrplyDGVgkuun6hcOK4qLEM0rBf
5khZc9b317p59gVPZACpbpZpieRGUyEyUCA3MPrPDOmQwKQZM7sDgexNgiZX7jtdGAZIls+ef5pJ
c3Tc26awAXPIl1j+zLFIWWnEvf/sBkVS+x/t8DbV7gswh+8JcEVw7glFdmAIpXuwkQ+CwBprvRfq
ALQUMnUftdbLIwjTqJfgoAS7TEyk1nC1zAUE70EPc8hM2NvFnVuXijAdtvZL8UCzHc3wVmKggxis
/xpPXmTTZ2xjWa31W4H/3ZHubR671IMPZk5qtxI71myLxfAjJTghZC1G7D7bWB+UGzO/Onp9fWAU
dvKj/F9q9JPBWSJo/FGwHpUudo6jwhmYp0WhZSNpBKEb4uYO92FbU22PWEb0nkLNL8kHGmGuv1EJ
XPlUTkdzyyp9WYLnit4flB6mP/2DTmywS1O9eiONRz/dhre6vfn1dV1BkF47bh0GN5yfhMpLtlNB
Kl8I3TX6BI6mMbJ6DWXQREPXhj70D/dzaLfvpiOAezDZMZpKCwiNkhJcJHYiQPEr+Nqu7zJDOOjv
vx2hexchEMJluk71Wz0sIcfsBOcOkq53m/2rgsDRufetmw7G3CHxlM6o72qrT/2DIxDrUwWAYJD1
ZwDUzxl4quDJ0M6KPUISjcSTIOfNcpOH8cG3JkXWJKnhxA9a7BoMG/AN9yYMhwEd1kJIqFta3Jt7
jwej5HDIy31FYeqiwffAK9tBxu4icwnq2y4+jO3P7Rn2swWdUUTSYu8II4Bv9mI+wBQlKANd2BTu
sRpLKG5LMnNYjssEUe+6+ADdvbsR9E/UulF1pLMfN7C4JQIrg2tBzX3zJZSDVi7hlrq29eRNRtys
a+Z4XxbJJ6j1CpCXLH7N9R3TfNLV3pvNh6gE9cMfKNCnNesTagGFmSw2bG7NWdUgoOH9o0Z5ePC2
giPcSSJPCuzsWGPF/E80n25FY9ZOGRGo9UCHylZl3peyGJZgRI7KD009qB0PHsPCXblV/gsnfiSB
ByBkasDZaiNzxbtrHap/XsEvFQg/8Al1q868++LORz8HoerYrzGgWXbFNSgRk5i/HGMfTE7MrFfm
mSfFi0zh2Tas3zk4s428AZEHXiIjaVQ/3tQmvh7yGiYt4nUh/ORwZOjqVMWEYZwwMhMNHX5qVDP3
tfdeyu6vpwwA3aWDHNbYyAQSANHokrTRydy6IeskdvMn7q5xYU5IcOzGhUWkAxXZGonZbtFGv30h
z/4cZG7Bnrmz7n0a7ALby83p6OuXtS4hHUBLwWw3B29u9+f0uAZ7v/LTGhqwBCrXb5GD7jpAVqMt
DM0iHG3QHZi1QasklBnPIDFQAVAicVuwzs0idNzpxCcstR6Jp9bN5/bsCY6kl1vnrGWxNS07j857
5CXzyWB3HAHjtwg/KOPbUkEyeNN+MzeomSpTot1vAAiJCbUPRqvqxgQ8K4IKqdG3z3qsfz2G5AQW
+27tkCv6bXXGho/aW7BX64sp7VCKX2SiQh+7gQ/LSNHlYlQjRqlXB2GWsonKFsQqoIt+GE52ULyt
1s3waFoRfsAvHkSDsKaPb/E2bc+PhQGW/Idyce2aNfesAIEpX0P0AuHMsNX/YYzKO0u8dIGd1kNY
PE3IqoUFFTsn+CGbioKpykYlQSLt5WLns5AvTQ+1CvBBPb0hrpGB+/31DFtGfnDnAiYTIqI+oZeq
MC98zjnGDVrUCqMDeG45ZGrRibl2RwjvB+IYT7W17uTId8hPIMuG0RGaABckG6fMlPOZe9MOoS37
h0P0nc32EyR2jMvi8rM5YgK3yN0upwOIgOMwjX9Ln7YlwIvNzYRPd0wipuwg4oCIBneh9lTIaYgT
0wcL5aw0ylAQD8I/fElndhF+KICzHPhKQzJaacH9fbCQ2PRQaZxAx9XkhUTCje02I+KoUmRUd6Si
v+1CxYfGHXdzg/tTPyFVGwVtDyVvuHloa6sNSX7+KqiEt0kOMwRCeAtPQTNV0doXoQ9uG+DH1E1P
4EWS0eoyE6OEbavYcNzIgkhtWORdbfO+RtMixvb8yMbwBrSOYX7CEIi7wosxfe4E2CG4k1Fb3OYZ
gcJKXBUZj54HLssku0lLbBQf/iwh4iOM7Y8cYVprSdqV52LFNO0WSVlh4W554jTuTU9T6lnL1QC5
UVwHQ4crBmYgSvresOBj9EvMvSBm5xeC0NvWg8+akHIqf9iE6QQPPydmUmF1HOihg6/YG/RILPVv
6QwAKC8jhs2qtndlOKAETLnhwGUuEhfu3Lb+LtvPZBg7TEyghYt06wH7WHQMG93/UvbQvdW+t+RO
YiQz2AFjyTzK1/7x5jEMdXLabd6fD3yp5wsSuVvMQR71TR+6iNJywEGt50Wbtl4B+cV28UCFW7ye
gYfQKOhzJGmabMZqUnD1D2HAnNUkRuwmM+tMyDlHqgSu3oev0JtGiNFlaSBoakQTTxdoFh0mARgl
Mx6OfgbHNGSrvCnFTs26xAWuO6XwfbFcS6gtQC0K1wOA1CXCB+tOhtx4mHCl8YqiGfPm6pKH7zyn
zXh26HZwQJ2BvDjggpwJ4qFqjZvGCNtqupRFLolOi9k7WFWZOFaZkwB8l0RYGBI99JDwEQKjSqSU
oHlayEJydy+s/lIAqx6/fDyQE8jAh1UEpR1YEH/v+asxW5dWPZo7ZIVqvomqRYoduVzPf+qxmxcN
lGZshr07xvw2jCX8UB1647YzHAPXXdzraY0eBxNsxQelH9WGQRT4dmXGHmD+ZauQajnAZHj1MPyO
2oM2h7CfE7aTfhaq349O8W1RvMV8EXlF9ZPR2B+WxKhk924mocF0ppkgbLi3kf8aJuO8rJiK+g5q
1pablRlamJXCuTQTicQABQ6uLWzh0C8GK/UEkuvjMJ8rfw3txd4ZJcQcn6UNtsg67ZWPSbyBhlD8
VMWUdljK2qZ8MVpE/LwN9IuIr0PQZ4LZSG5t+3r7aQCwLRIcO7ffi3qn4W+t9I0avwJCygKCMejf
Ee/KSqQw5+FntTPbwnbALgr9s1hlLAJAdNazsZB8xTEQlVPdRElzb6pDL1KVGwW82A3lFNWwvS1w
dKo7EW1HLquRJe/iEWwcLe+282/rd52p02HC350GmfclgrtVG7lwHGQKGJz982Y+leLJWj7nHqIQ
TepHSIjW8YorOxMAX7a8TZv/63UQUtAZMMqqBS9J/8mRUUFK9s66+cAMBwno+sQrI5mR+1j9DXqY
imynPq5aflXm/EE6EpKZhNTgMGDc3IBRQjAJekFmGKcFkQ5HAxRBMRObui0TZhcXVR95Yig95DhX
OgzmUgHlC35nj30gh5Fwp0ExsafTiOI3rRp7wvJvK1AW5BfvENmUfXOCQd3Y4xkF1XHupoEMsSQW
YqcKjIou3ltkTBheze4MOBRPQ6kRGV2v0zbcB47wyAIufrXAB5iHB87oi3BWCsryt4ZeO4o9Qrqf
ctlwUAciilEjHnr3iE6TUkxqnHRH3VhdYmwOfYO4e3WdqTo0zERqAvHw2V3M1zmgP2VjHhVjH8gX
8ze/XBK+ea99MKyRMJwhNxmDequQiardNSvGFdpojwgrQKryyTECnDBiYfDFS4wZIeSjIe7mI4Im
WGLjqIYeOKi2lfNvmqmJiFGnTwQ3G4GjESd0TC0ETgQ7A7/96P029Xh9DTROHQGqDpseZW4TJfS4
DerdAlsqA6jRtqgGRaPipbA9rFjqx5+MAkOjHzwh51BFQQCIte7x+HX0izcm29fTVMT+RGTsV94f
2rCbOwRpaoBYPqXk4IGwl2uPZMy2IfHYtOKN4f1tJHRAZ0XCHShCUNuhi3FyY01ikm2vilfjSBjk
P/oTWGcV4DQD9l62t4Uj2Qti6YFfWI3YucWatBJKMrzT7jGhg+HBPwgSkkZmffHRL4MytzwN49uM
DIozGywL7Fm9k8WbQkTZZWJnYp4V7q5HEJxB+YOTDzfePpByvRd6Lg5dObfP1AeUYs3ma1dhWexe
V4pmM9b1eViQ9Kc1/CrlfWuFEuYudH5rkRlMYGyFkCCCGKEhYC3sOlsCu+G008ujInC1r6Y2bwJl
Z1rXPQzNZUJirkZQFiQizsCAycWbMda1nJBAgL2z4MwLZDKxBS8S8iMYVBvjJTx1pHzS0r4PQJIH
MgFvhDa+gHy0QCWRKzPrcU+G5auGIJXPfISetuglArBmPCMdsXLSh1slkGcnjYllr7cTx71IAnZB
sP55AfmylucK1q1dsljp7w2aW4eU3qPv1z2UIPS/APoawk6Jj/NtzOX0GKwgFuJwhH2w6sgVEDQ0
XMEZhzNgEPJQF2yN9k3NBCFHNF2oQiAYbCsm+q/FHjriKAZNX+xS5bNCZ8Z5AtuThNYVlF8DOAcf
d6t2Po2uhchThy0HH2HGPsUxCj6mgh/PhtXrYjYsnWid8NulHz5gdt60QKiXXFb7xfnX9SpFlmVX
ON8aTDYO94lEgGAVCHs3XBwP9h2OIynR+AV09txChUcMr55TSJ/RMmRtv6XExvJdibidoZPB58MJ
C3j633vns6bwntQZDXYUz5148yEaaVPuHhzrhpxPgeSzd+NsQTweXo/fAjTGEAvapdJYJIuow0EQ
Fr6OKY+Vd0TdFjDtcFxD3Jj/Zhwko8kbh2hrNzi8QABfKZ5dc4Rj866RXyFojtKFarBhXVrQ0Cly
qbhqEu551R8s8YcVwsBwUK2o7jOgAxKO7sVDu7C9ZjcyOPqIKUF67uVeAMN55E8dHBnT3qE4rdiB
1dGsDpAwnOLiQqs3mzVlqsgWms3Y9D3nnyZPwpPhUjshW1MX1jbfEoYjfgYceeLXu8AoEgzxUeAj
WCgDZO/siEJ6Zj+QRaNOHcE7oOCPEbTZpvpBfBoiHc7CQRSg+dcJUAD8Ugznh4FkwOAAfjwMn7xD
8ADuRQfLzWwTe5IRMXBADgY0pxrSBZfGmo4FlFMXMXfvPYCEO1XvApdmcfAzuCsc8DMf0klXsQ/I
9kFieoga+m8bRGmHnIWsD9wWyBBXwLahIIr3Wu6GrolUsa8R9IAIJcih1L9WcRXXAr6tRrObrdNi
Yo6EhbQukYFIhXOYkRRQ2NHF9mQosNusjY3x4BXPFmARD/W+b8DJtc9drfcNVnQm7uuc0PF7G4DR
W9eB/QzVXgJyAmfUzKc1+C1woBUpEYymPdwkHC2kQnt2QvgUqQPKdsWpHtnaAzT+DSTOeXkwbniJ
R2zmhqNSN/hzca5GvUHkXJzIcX9NhsVwTtSGb4EVfuj3NZUhoS8mEvRoZxOT+6JOWHGo6pcemWsH
a2hjpZX4Awka9j7WppxTgDU4aQCEoCuQ3l6iDqWb7DkkN1ZkyETCszV2C0rJZN6MIfEM0DTkYmNl
kX62Akwb30npIqD2XWKanZQfFvx1mQ+mm/prZlYyeTw6G1z2GiuQOZixKz4XJEHG1F4ectw+gLJZ
ljgv5KrXHucuvY/NHxptaCERV6Ja2hVyyD2ehlqG3YDRjkSi29nN8+b+Sp2X7T8HwOfww6sm5kEE
/tTtaGwUL7YASOIMI05h0HKLvK1fU8gFslrE1UeqejVlTiS2knHQ3+ssyphbBBHH1Wl3no/TNDi8
2sHrsWxhE0pxYhRDNKY24vFBzxmK3xoYfRBZfm2TfribAYR5rSbYEk5xD5zLjCXJIxV9NaogFjO0
dhy4tETzsP4wp/NfpcYmVZTDO86RwVk5nMMQmExINXDNEfw9OjhrZVn8M6xt52VS/6y+9pK+tbp4
XiBN+cZtcPvyibbfQaFbGGgoVQZVSCq5lofJUf91Yn1zW3RP4GG4gzfegiyq3DsOPfEzHMaUuqX8
IDBWv7qBcWT2zZDCzsJiicM9rAkFH2FxkjBrLtPOjKYZ1MylJMNlnV5MvPYUH8T2cN5acSMVXgbg
EwH+H9gVEG4tONI+IlHm19KYeY/ccHOcghW4Jwwm/8+vM8+8rrx5XhEicvttP1p/hYKmOfNsm/+U
l4/z82Ac/faHGvWtwuUFE+1hmH9t5v/YO4/lxpVuSz8RIjITfkrvJFKmpCpNECoHk3AJDzx9f9Tp
7v/eO+5JR5wJQ1IZSSSB3Hvttb6N1dUj+NRvexshDivNSFrR77uV5zy3GEliYkpJbvAbP5TTWzg4
j2H4YZHbsYavweL9cLTzER3ZuROWLo3Db5MUJ01QFH8UZLVKDOVG0ch2qfiRN+pxKZifdw098xKF
a9c1NdbYitt8i/8NwIznyVVuBfI3cuvecXt9GYZ1FiXLzaTtMbEoeQo/43z0imQXV657zqes3nPy
v3fWps3NeHV7O1sFCy9O3HqHTFvhnko5Jrd0SUv9mA7c7/ARcfhJIrmL9l5y8DvCN+6msqA8qbqe
jqHhAukK+hVlXPwLY0a4Rvi33MouEWPOeubmzLUgVwqtcWfsGRhMO+1g/70F9VA9qL5JtiC1xlW/
5JfA7pEuGI0/R84jA6znNO98cnEtYee7Y2sp8JRWo3JWVuddmwKtvABas05TD1/hSZZq2oxjotZ3
23E7zfVDvmA/xx59SIz+GSql7gWx3FPTHUO/XXilNn1lvSZ4hQN9beKiIptOWDmzOiZMxYech5gm
8+fsign5VW+s1l32rTaMs3X+Bwnn7sfBlslly0CFH4hng5CPfKtSF9RYeuOXS6n2ggnBP901Eed7
02Ce8XoMfClh34Kx58rwdNJ0w6KxM7mPEp/RTIkgkSaHOryn9E0SrMMGYMzSWtCpshiRY/CQnO7k
QbyHVlffuxMqxVhM7Y6Out36OsGBkeQvBDEO+CWoIzB+LgZrQlVw9Dey+lF22ZFk4Cl2OPniZLjN
k2dffO/Ouqu3VpyFh74s8NFr6IEoG6WPR3qJmUxz9skUu8NkKiq3KD1/fe4Y4SBH6Jd50kwH7w86
t1q69fuHX1/8evjiGmRq7BhL3hEHX1/sjMUoxR6uoQnDE83H6K6/Ppyx25TQE4gwehVUHxp2KpmK
mWYrSnHq7w8Qc5Z/Hr6+9p9Pv/70f3zt60+7bvyv/6wuFzBuzaki/M85zNN/mocIMwtYrWxjWega
vt3dQhmTVkgp+Fb1ZFdnywhYE18fQnzD2x2KpjsGJlr3S1yfcR5W53/+QHJ7FaQVgnw+WfVINs4V
/Xz652HIolU2gh+I4YbhSvL809dH9f/96J9PUxe8C448KxuKc6L/zwMMab1WQWzRWzr67GK5Qph1
z0zUoNgVGFTm7qwsi3jh/QEiGrnM+8P/+FpkrPxoFQNaeuZz1Hb++esj+nhkKD2jSaBnOPQ1q7kr
bUBU4Ij2Tdb/GCNbdqsSDP6lz+8Aoioqd5WqswMCKDg+1zkHk04bytfUZfY6Omcrs//b5wmgj3Py
/p+/8PWvvv5qX3KVREBytouYrAsa7v9+6Je6Of/pfQZNkcjOXw9jaNMJ/edzm+eA+WiPcOCQX9hP
kfjsVKPOrlsSqwl8g6E1d1+WIXivuw4/A32Jcp4siFaPUYL+YWXN4wALZZFZ++RAbzwxtv1Q5IJw
ieFQx9gS7MeOBsRtpvwB9ET+0KvwtHQShzIZnS0kw4VmKEsuXqY+Mei4u9YR7YqABUIrCub564GA
Z4sKZGF96GtzntIi4EOLG2hfht3WgsTZgA1c2p9axx3uaMwyeCXaqLK2dRx/iyPHMITTwxmKJFMi
fCdNGcApaBprm6AwrrKUjJ+oh3PTY4wxlnheBk8c4Moci3LEVtBO1dHzqdFCjKY1VACtNHKcTNod
kJq96y0YxoRptlOc+4yO+2sWOdUxHV8BY1pvMX7vcqCrUIub7BUEENQlCJ0+mCwyoNZ+YL68tZdw
Jy3IDDYOa6cEm5LY9Fadpa6xJt0nBCSIJbGSk6LrXS0wzY7B3O06qCHMMtLnMkQ2a5cuv1SxoRor
2lv1sPidRdE+JvAFUOlTiacxAJLZmKa9JjlEOr6120aEHyLhggkjizCmy2s5ExucIyZTbje8ehZx
FqwpX39xNsjokmbzWCrcLnbVeXs3R2u9I6u2UETeALvY28GkhiFf1e0mJ8Ls0oSA3dCankaMW1Tz
xY9GZP1W9oXZJQUlaGaDai28UtxAE8HyNAvsJREst9DvYlK20DHB8PwQ4TI+eSQhfTxtWrXzQeFN
S5bsb5XH2Kql1LeqFg/DUtvvvBZqWxW1v04WRpOOrOM9JW2/UV6HZSzXr7qaWqycd69pFP8txeye
FVbhqDgiDqH/66p9gIxoYcCe3lx4fLs2H+aPlHyMD7/sFnf6eQ6K4FmiENWp5TNL6P3nTtnDXiEc
1TzZyaS8Jyc03pOP85be0C52//maye6qtHJxUvVTf+1bgRFSdLdhYX5P7r3aZ0gjt6+HtkgMFgT9
rGywvaXrJ1dvUZdI3VOjFR1rW/I0tTIWe9gPzWVKbb2TrL5YpU4XQ2+y4jMSebGv7JZFHSsUG5+D
sAPSWnvxhQpb2A+D9hwG02l471KR1NQc793QByZ0fzAxVURVQw/s8wZVhUJ713aTWvmqqB5NF5Qk
oNxm790ltbYx1UMUGdy8fo8hxiW+EiOWb+q+ny4U/OnRzvKH7v5u1Ave5wWaC++JAK9iZ3dm7fXx
T1ujm8VhL8/EJgmiTor5bGk9DJ1sL+AaUYd6cek7hwfVC8aEPdJM8OBxpJxzmfq3RDI1hU42HyBD
IbD605POEwFpRpLLvf9fplDBxnWcW2cGJKPSaZ4UOL9b6ZJOsqAv9Y44drM/fffpnZik+lwu39w2
wJTaRkR4KAC9rPdvvue2z9qP3iFT+kymGPfwPQTEMxiOiXVOTUZUqA8USuoSP2R9KrEVM+Y12ePU
J+I8tM9tk6MTFWHwGJN8BcXnt2c9gQomUgtJRojhMa/M8DjJ+MmLyXPzUjubYk6iR1ubYKuoCDeB
HOTGwrlzCFSyJqLoPcV2+FZ3c8jZR1unBk99a8dx2DrBUQzcm/Gij0dmJM92T9AUttVDFXbqMI0j
+EGT5fiL5tcBK/4ldxE/st7eJkuxfNZB/ToqQuAAdMzZSgvolQ0BGyQTXnb9jVqp2EZUEUcl9LCR
Nk4UYxUPNQPUW8kI1Y9fA0DGRLOmhkhq4e57g3vu6yYVuYjmRZ1hZUjUs2da59AFIy0wtr+eLCFZ
Qx8o7dkUvNr95I9n10n1MRf+NpI4h9yGIKEzV4lcDS1vLhiyC3IwM7Ah7pyTxpAgs/Sf95dPisdS
wJ5QHnFgjlPy0FmX1oUhCDwUH+AUmfrHuGQCiBy2zXJ4EREzYNEx9PeMD49uth6+3lChRg4TVTZt
3DROD5Tnx3EI9Znjq92a2ve+p3jp78ap+tBy47o2Ulr7MqhwDo8yv+okia/eS1xJ6xpzs9rJFPSp
rA2f3r8WUFsclCL6EEbIxdLj+Bxs23/s7g+Jm2OQTRfxzxU9D85DUKnl2PWY6Kfq8euCW0bGmFnB
fxsMHUEQq73UFoVdPITAdhkMp3Rlqr3KsZCHhjfnikEYeSAxvEWZVlcaGHUFUEA1UBZIFsbbe7mT
PnZRl+IvTbN/Pmo7FyW3xwyJ7L+NJ3ibKEp+AK5Gv9szvNDJV/YmcD111KAC4qRR66kTpAAHQurT
NHyf+rh6GFPMbFCgN9oGCUJ6Jr1PWMA8dYPZxHWwtzMQ0BH3mFs3B3/bxM/2XpBHZ1AWg8ii3VzP
f8JEQhZs7V0UAVjy7LTYpEuO8ONrZyusdGfwIh8Ygd1sxpy4CAXp9qjARR1HDEBHIvYTQEkdhMHZ
uIgrttd/z+rdAPX8r1AGh0+d2t+GIuBAQdGdycEB9skO5LWzU+5iVm61S1iLoz8EEXqMsOfufWfY
zcV4nZSzCcv2iHmXQmd2b0Sink2/HNokWo9SyZ0SdH11Fz4vafyaw3SY9iNWachLH45bhC+u9LAi
NXm2rsw2TPFp9jbkW7dIopMX9etkJoNWOqngrrJcl6bZDdrWiGW1XuWD+1RU9WEJSjo/vFujcyjd
0lDCztWuYIRV2PdcwGS9F1P3QP/ZP4i7mcQEBHVAFwLbjq4lz7QP4X49DJd5CtQmzWCgZ0FwdWp6
chGk3QmWHQG662xrTjgjjsWkuQ83N8RgwCYdOXTgAh4+v3Xt59d+KCkz9C/wM/G5XuCF6b5kVFa8
Ab1AhMu34CKfvQBsG/VjBu01/lRZbq9Lg4/AKyGADUodrOB+7Cw/hzg7CoEiKazFXHp7fJcx7rNa
Lg/SjB+BT7fVAQZsIwf/egDkzBZ1vco6xxyNYDToYLnVE+G3zHWfy9QLGTGNFhxC/0Fw1Wxl6qnT
XDnAjusYsUFfwjB4sVS8Caflj0qR3tEaMHslfbwGQZvurPwdCqgPBRnUrhCtc45n+ywIH7TcI5/s
anxsnba9xI58jMuweRvzAetGwa8+109hsPgr7nfuNYZJDVGqQoXHOXbKMZpyWnd404phFaXAAbxU
7VqoAOiMyTFxmn7HmOPupvWArrrhj0SBbZl1cwndxDxGKOgYM9S2lD2CS2Rhsmyemiy3fog23aug
e8kTda2bxmzyoj1ZhP5IYqsFzKbLjztmV8q15kC63Dr2YjyVUkA+KcBKwKx/nfKxfPHJMl6o2t56
O3n6Kv++ir5IdmBPA/UzsGvsJ6NHAVuVewYQEy4he9/fgwbCj/L9LOcUtwCedDe94xMrjr0gY4BV
VA8TtkHGVN06E/NWeUO/Y9zarpf8p+jMm5cAHoh8+Fs0qNtpeIqydrgFob1NVV0d+nyaeX1CQjV0
oYPw4L3M86dIIvgqYvqJRYDcvxd266EGIj8m5i5Wk06rAQyN/Nz4ansqeCI2gePaB0iccm46kEbF
M094j67PtMoJxwAuO5F6J8MXToxw77T+T79y3LOYfi+BiwVrhqWsIHmn/g8pYrVhgZn7IHqXOPp8
7rPxR1da8UaYDIPZrPbzVPF8K4dg7Nj8sWAxbGbIl+ugxfSYPC0ufq4UJyp5ETNsckQrMDzDywTh
d2/1SMtZfyMorODtF9+TWf2Vjm8DI6ztTaEQtwqB8T7DEh6VOPMXZnM97mKYfSCLOomPnLffGQqI
zYi5s7P3liZi22XQSEuU99/hfCvb/Fel8kPvk+cqJS+qVYBNLVzZbJuMQRc7CAAv+tAzVCM2C7si
VhZiYgKPyJsM9HhPfyh/zndO9iNkqLof+xZLQG8ewkJizAECGJY9zX9rvdZ6ZEiX5d97t39LqniT
zKi1LMt4aRfJfLndopaKKofx2qg/shjzS0fYO1Qcg4LCE65IzplV53vX2P15BpzQS9AgTrRNdN5s
O+Pu3CFLtzbulM4vn5Ye2KPLEH1wMRSOMYPrAE2eHCU3QOgb61Snp7nLnhVlaVP9jX0r2peZcVZC
ghkI4z+2Lr6nMyCKICEchYp/SKDSbusQKs8cxH+dUU3rQRODdyz5p/ISZOZx+pS+9a0cS8zgJfOa
mUrGU8nFboA4haPzCGWBsqCqfjvtd8cbJ6zl5qcJKd6jmRPcks3HDBQ9l6239foKVxi+otqmIh4G
gTsDESzK27WngkvHiLia2fmAxZss8hLtJjk8lgXIJbOqXi2PDr0XzF/K9jsND1GdmfPTt59BbESb
J7fMPpvckPSNcxR+bvCRN36Pk3vosPf/xNVk7+McpSkjfSboIuGByGeZ/tIx3FQf7uewvM2aoZJp
CxtlgSGhNAxTnCOwaL3pvME66Sz5ZmmfsWWXUcFUn26f4MyvsL1NgXu9R4tkpHauM4lVGTVPmXKR
6jIQ+GnLzSVAZQ3v6Ii2nJmgSLFraoL0LJTg50qdo18Ttwly3AdTYr85C8KY504b7f1qdOGfwvvY
d6mZy9LuB8AMctFsnda8ZVSjW2gYEG7jcwRutdHRZky5M6Q2TkKAM6ld090xAHZrO99RUzFn9pBz
4fUeakVGX2rije1oNphHX7LJP8cYB4cA+DzFF9rbEF5QnQn2zmKnrflbfeelNknOeTPyDQNvgfcw
Z9hS6FvYgPHLubs51Wcnh4JQo/+hbUw9PtLAZHx0WsSMmh+tiNLv09C9zhydgF88MJ3CbOPe31fc
tryCvohEPvCadOWUxU17/kOFJbak6RfZrQ8g/gQVr3VW0rUVdfw7b7hIIBYT3RAXQwoAPEd+SlkX
xDzUP0TyGS4NNNaIE63FRcVGClnfMcg4NqB29tIXB5n8jpPpV4HqtHJSrO10n+uyxHLObQ4PqzSf
YYvlTNb501LMp1KIfVaW6WuKZ3SkCeOZNOu0HFkPERWcLpxKoHqGtw5M3hECvs1lzHBW3GmTsMWS
7TyDOwGfckb7stfaZJtJ59+csjlgVP0Q4nns6pe6LMEk2I2zDnp7ja/8/sTgTIRjfRoq7j9R5BwE
AOtdH1UVU4LmycmSH4EOxcrlkFq1bXnOm7HYFunnDP5za9vAWdx5ehIpiQUFK96xAK1RjzZ7P8sP
VFXowJzfTSvMrpt4kozv7MXUbYWAs2SFpPt8/VKmrPLBuLQXPSR1EL/5sQgdooDeMwzQGtZv+yeN
wGDf04RExvAogrXsM+Kmri09bHJspwHBVzZkM7T5lWezt2ucHjpE9MKUhWzY9KDRxTd9zyTFjOYB
yekpI/JwaO7P3+DDuJETjWgSZicREmeV3msSuBfdWfgcpv6vKZpo40nWvkTlL31P/dmOb9YTAeKV
sJ13pToWKMxlAtFB/WbFxA3rXIewCNtuTuJHbSPsVUt2tWtRrJOYpSqx984PuTAhzL7nM8RhsjRw
/pzlAbAfelkgUQ25APZLLTd+Q4CV1O/ZD5mDwuYamxT3Z5bgCHW9DV30ur5XeEB8DA4W2FOpnCVA
cftx9iB72Q61Q+Xjw6kqgTaCJaG2WHrjjHg9NdlTKCLvQ1hPW0YHvJEb4x851I95DXDU0syu4B4s
ZX6peTsFtjce9NRfQm5SrKfg4vK/y6g/c2s+Q7z+O3sM5EAi4nKDHjUr5wWlDdBhYnNy649l6Zt9
XHSPeeO/Q5YG3VLus+pnbNUPXKsf5gvRgzZZkrIh0FTwNqvFOYjVA+jTyxyPtzJSZptQ7zHZZD1A
RJiH35zssc8QxcVBRVqmB/ljoIG1rNNY/BE0UM3pCkDhgxgc8sggy6tle7/Gtv4c5mAVMCHd2SUG
6sq5+lk8noriWLkBIZjmfWa8ygvofWY+L7la2GUy9WI9W9TXa4sTg5ogtx9HaDLLKPcaaYImsGV3
zR1UAeiKpJMzvLIJ5Rsen2JTtpT/iTRiFS5Bd2o51SnMPvCeAe2IHaAHyEbnoJuWFU/AKy71sMjC
W2Enm2okxTYGNUxD5T9jGMZIgtNiZaXze0jU2eVGn3fXUdlvXszvLymNI4vB3NIDHNRc4fQpMy5m
C7sVFgzGac9za5OasCzQLLX47V/cpeEOzOaYTcaykj6Ho7NZcsecKZLem4lhPDyYbeXX30p6xTpL
6oPOTcgan2bHtg2EXJvQmW7Pi6V+LgTGOidumTxrEjUJxf/ixNyo71Xvc2GxEsfyoRRbymDGLj25
ziaTs4Emy7eAWBJcd5ruCBji7MAOAxt2WMbwWSYkCjzLX9Zj6yZ8MxTdqmthmLEexrQY4xpUa412
ulYe/7gdwoOxI4AtFi1dnylQIMF7IZ9GP6JGBEGyEiFbaeLmPbhTfNQQvbVt/9EbLAZeh/qaVztt
dweZ2y+tPS1PPZt7qRb513NXYI53pv3Udv0aTHLuqccm1ecomnAZdyD0mcNc61hG62kUmEma/Jcc
be6mQbwdg/ydM4M3chxKjJkTb8bGOyNRmq0Teldl+ge7fXO1LSHrQeLN2AoFsGMXD+kHUS/Kflk9
RwgO2yjzH/q727dKp2YH7fSlq8AkhbmN1TNCFZ9bcWnvxFxMMPswVnjTCvmRLYzkbV8di4GbeV/L
Ixcht5VMraPE+10nVcQpEANNDLhZd228j1OQlTWKVR4QXo68hoRZZPEMuwMJB5e1YrXNWR0s+TNz
O2JAIdEoK69e+yqiI7DRI5ca2pUd/yqQBakpIZ0w/3hlVcW1spGrBUFlZ9GS9SXcHBGm9oFCIxZZ
N5NoGpo9d1i2J4XhzsKBKHpC/JbDfDqaAO+3ZfHQhkw+vbaor9lEbeW2mLCDtHYP9yUeeczJnjQ9
4QKgUTIl+TPbCXuySnGIDLJ8z0R1cfrPrNLAqp4M6bg1tQsha5sEY6yyc8HKNHo/vRnjz1JEmF6r
BKY98mu1gLGrRtAOIZt4cp+BJKjjgtgy44+pgFERLbumiN9y3Ar6Pl2Pyv6p4JCO801d4IGDN8aA
/VxEod62Ax5UmeSvZUDXhiEVmxKxbkCN/jKcE0kAJfLhMAqvvHXa+i2KGtg5EzeWq9RPi1VdOmDK
PTLauorSecUupNvXZ5ACq02ZwyON79uWfEYprO4Y80PMLTOyRbcKfIxb7UzYMc5jbukeT3Q07pQH
mafOGYnbIvvbtSMIWrh2LY56kyZ/QU9idVPBcic/HvDbDN96VZ8o7sqDF2L4yVzibarG05SwF24n
PJyzorz1KXamWOBXY8/KbiGOuVY+VMBBBsf4flylgleuj8lIlc64q4bukZVxJzyRx8HS0y2dp7+G
zpS6wF77yufMbMkORBHu7JqVBrMmMuZ2YwgmH/inJOPophxM97cH7JYarM2ds1NR7tl595H23bSz
oAM0ziTXnR7+pkv5PkROsbWtbUeHwGU6LpueOFytqOtHB1Clk2P2yDDzhNEDoyLGD0F692iTgOC2
OHR/hIjfCohPl3YpP/Jaz9RN3VMwefrsNeUlCgxWO4iDqW6KB6Zk70ZU45olIRCErFVkI6VSv+DQ
aexl73g8G1lhvVNqzpcy0Aw1FrrQILGYpnDJVfZ8zkcvu1FUTjnq8DxFkmqsnPb1UBwoo89WB/HB
WoRggVKXbPjPbMx9pEPdQyeTQ4UcxCYjzHsBSKYlnfZZyn/s2ssms31yt2W/YfcXEaDC0Wu2i2KB
64p4i8bCW6Q4DcJHmmG5l9fD6XABnBMHE6umBzoYkcYq/NHByzdjjTd2i89E/Kq5LhNhJdx2+T1E
2bxEneGEKytaJAx+Sb0kN5GTTFmIiMcYnTjlU+6qRAeKsQk45thmaMXjcU7hDC3T35mJ52rq22Dn
MX84C2nd8syNH/DZAsnJ3scwtdnZZKeAH8iPmxhaEPkO07ILsHGosQ20QIZrOMeGdN8T92hJxmxS
Bw96mCTTpZa8+fmz52TEeQSLQ8O65UcfsU2WlFU2po+mvt8wcOvouuDfZ4QNTXyjJUwPjmdevUra
zMSSvTNxa+5n/zEv4luRY2hxGPeB8aBVNWC2+jjLUUiqY2M+6uxDmM6F4zltwiUMsBeon3Pl/nQi
fg8WRcK2S+7ERFdvbUd+TK5+bkuXfGfZf2s8EuVLCSW2BmKBf4g7N4oIOHfwFuFnwCqubFGPnta/
8N+/WRE7DqrsY6a3WE8quI5RpVbxRDJ0LksuOYF7oTXjaVawE+WAIavsX/O+XmdVx6AQs/pubpf+
2+S04Jyr+Uhm5gHLPob+ng1zulzYY1di70V5XmkZcZKAG9wpFhYUvO/XWeytXUzzo4/GnsbE6tvq
ayUD0xNCC9ucTVcq64d9zmhwbbdZQQvc3M1JtF9DQMZSx89yEBytOEH9u2QbNGfGVdOK4CB3dY1t
UnXQnjr5t25SfK559FGkyYWlBewam8JfxBUwlsJvFf0PZhAbbArQjkUvt6P2fs759IKhh2yk2ZkW
S6uaX3Lm+BvfegqtU2sjkeYRYm+Zl3iuWSm/9lIJ+i6HldcOw7GIIvccU6eXUeqcEm4oOLM6UgNY
sZeCflmykWKO4T64LWxIJjNhWv4oBKLpMHcWt6DhtIwBxb7ljlu1T8c6WUdGBweDIV9kZbYPRfaB
XlxDgoBj27nDb78Gq+ER6hNjW+yhgEerAYLGxBIEaD+Y7Q2RIuzk/Eoo+fjfTVr99fMohOEdLXt/
1G8GE/JYNBzUbCVc48fZpiw6CDugQmMQIvR2N10RGVxcJoNehchiIV17NclGtmhgbpOHUQYw3LDE
8YIpwUuiPU2MVdNg4D78TImL0IPe8uS+YKdxrqJU70ODmdMYxVPhhyxLbJMYBXnZNq30yEuVFRZX
QgczzkrqLllRQbJAAl2apZQupV5NkHBw0Yci0sJJgmtMxZhkrOAei0/k7zyvvhlYYqWysnOvQAuQ
9OFVKFocItPZw824cpzpR85Smp3v6O+eY5qj08afIiVZadEJ9+22ErBwmq4eDsoVj9HsH6qmeZUK
SZrRIQCF+KGn3SVkVP6u2XgDECv4YRfhZ6Vd0Lb1VQTZa5/ggtaWKUEo5WtqyH1rg94aoXUwVmIq
73Kscv1zabCwhS1qpG/1uBu8hvQQq2PwcWYYGFCDBHaYWlsEdwH2Bj5IRFDIR6cjv8wGE6o+WuyQ
KTFBtYH7XWPDTZiui1e5d/73k6VJYmmcwtJx3prOBLyofs5ytp9W9CfXHm4jXxIgQKUEEkj6txEs
/5kGEisJnqx4qM7dbP9NWdbXDRgOk5qVD35V75go4ooOWbOhd57lfDAB/IzFEPG2g3QOzLjwscXG
xGPKiFK0NT//XSXz7yoZWs0FY8y/q2T+XSXT2/L/zSoZo/7dTv7/zXZyso1WkjIRZf+wfWez6p8T
muu+LSvqrJEEHEs0CblAClhb4yHtjQ1ca0/TBCVLecHeuC443w5E8aLKZePdJ42d9SbzOiQ9gxIU
t1VytOpveT6BJofaqyiZKKKgjNgMZZji7JnYgrVdWEolfAcNUHZnyXxxHshO2WOcr2czXcI4f2b/
5N9iOddkUkJidinK5LpJwgAYEGR1b0ShTZB3qLDJ9hmvPeRFeGll15+Jlt4bdYCLqPjnIHDexUIz
pUszbDPvl+WA8gtd8zhKFsZCXX9lm6p9qIfyDQM80aaIdVULauuqKaINu/pmzva2ZgAwMoPymdKM
sKnho306mvkS/oOfQUzZ5AbTa450dF8zmsEuQJF3Jao+ZZbe9D5cW1bRN+bGUAIjQeD8Ljx5CaYw
2KHxkLFoSDy3QBeSxdksxv30YrKJRHBZ3+zSLDGEmjWihE0UKi2BI01Gg/wPWGSeLHzdujOtxwMb
e/8kdvOeJe6exuZ5YnMISyDJxjqwkPE+kVYPiyQA3pa4yODEB4Oo3zDQGTCuMuiV6hC7qlv7iCUl
UPM4LbxVXkbWnnUlAexTtjsWw83WytwsVu/YTtIcC2acXtH2+zweHqXpUha10wiPY3QM3PrXxIjA
mhlZZYmPKbgn9JgPVzZ/3yeqE/iA0tpQv/CbSi2PwkHvgUxzpHrcqBDF2W/VL9x0Hk8SI1lWGLCO
l2k6MEVrU5XZr2Synsoqf8mc4X2JsA2gCf+qQlVtOwqzunMP+C5+ZU2oj1jZtzlZO2U3bIIekvYQ
et5WTUC86uSTrUA+vJny4oJRJUMXBVghSa5LYo5Q8+dV0ZFeaQ2g6RArP4Osh1gs1ql3rG+Ycn4m
0Cq38Th8n9OJGUDyTQC+XfcF6Qz5sswIBS4mj0UXIKA7JIERuW2ZfCS+PAf2h31W1/qdJaRMUzDX
sn1J/lDNjCJUfrCywfd/l1PzzW4o1a2IlSVZe6ut/tRpGpBqKj+yAN5iIX+wLldzSTLg101ib42b
Pg/2eyXyw2JSfcGUv+6jrSQCzTbE9tC1oPOt8XOw5Y+y6a6Odt5aSSE5pPYJqzWk0GozEUGlb/8k
Mv0iG9w+7aDAiLrZ1q7wzEpmCb7X00hK8ciYYNgoNJdtyhMreqfCWFFeG7a3WVP5NnduffJHPkAb
OklvvKYG/3cfw8Vf3OiWucTHY4BKRPkgZMpJv/QiYJaKtDl136IQ6dTz8R6Huf5uKnZXZLXZeWYX
kvtLyH/XLFOEjUO8hWTZfGdKQAYe8vTipTjYyQCxl62ZoELAIdm516AcmLTfQxnKKGCTTvU9dBA+
5vk9dkFxqio5A4Qp+X6O2ar+5vlsOOoZIrjErDdZBCgmkJJOfo6J5fb3ZWyIX2NCsr1V23D23tia
Ajc3RTQqvmN5NLtB8J1QRXCv4xzl+nE8/thrp7/lrB/DIjQrVcyPAxawTdpkiLjyJ4bG4qxCgi4N
sjtvT1gdtrtLNLH3qPSuIs3f/Bc0wRA0ApNjnWFeZHVUUI3XeupuS+7Vu4AZpQ30AhfOQvTfco92
wVjXZNexue/Jm+PXwdb7bhjsRxdOk6cIYQc9fiqR4JNz0+YoTfZXVvrQtm+5rj/+F3tn0hu5sq3X
v/Lw5jxgBJsgB8+DJJPZKaVUL9WEkEol9n3PX++VNux378WzjWsPbMACzuDgnFJJymRG7Nixv7VU
3MdQtoZLFfIjoQI1XfVeGyw3DaOafh7318ZxzRtsuBjAxXc4cQUk0T2L6aq4L6AgRcyKM1gX2IP1
CID+pR7gMIGJ9kubw1XZaNsxGX7ZWUFDZZpv+j4vgxL1ub/2DCSrrUhBYDiOxXiiMN5qofkD1j+f
IcPnVKdLK9E/+RoOtM0wLhDgJqa3GP8kdqNK0tXFV8otvZ84SgYmE0zZdRRPFMsXKpQ4cPv5aUhW
XjuaCBtGOE+5tNYr0JXE8hUNpkCKLTo2YGjztnhOHObgaG3rvqHoPsuFC0uwCVd3kHbo4aAzhrAl
WPcZoZJKQvVumdAUR4dewui86LTqd7XN1WMFPetI7rmsbNz119+9rbqXunILJlpBRkT4RNWV7pAz
4UwqlunkxYXQqjXPVgO1hCjngLa8GNLwWMTs23qqsSvZFr5zWiehwdRqmHDz23fDPjXkZzQtdLYM
uIMNoVtAHArsOX2D+T5Jpv2Uoj6trxSvJTEbEuL1r6ZWvCFlgxQjs/5Ek/1rdXDlVHbC9R7H51gU
bBFWdnOuuJD38p5NoDKs34v7noK9kIRpfLBa1wCZfALXm6JMtjPfYIbfnzWd6Rh1DWxJyHEFxqOe
G8EZPJqP0IHQX0wcy4nj18FUts92eWDXW3wj0g5r6z5oBj1eAhhua+7gTGhI2bOb+uo1426DKH3u
PNPTZ8axX3k0hUYXfGoQlFArdEMOCBGgKRd2BiWJ+jODhMfXg6tHEK3jSpx7quc5LylhUrj/HdBO
OoG9dd8bX1Y1fKOTcIOxsB1fZL9rh4Y+1iKUzCVrOrOOxK0Hzx1hdiHcMkc7Z1EqiZ9VesAeEjKh
xUylI2a8m6btkHLjQqErUT9FTEswh20EPXNgnhaVWrAYXF4aUt/pVSegTKjLOjZyJyLoCtVqeP0w
4xgvLlb0pqbuDBrlZAPUS5tnLfymsXgxZPFoEW2BOUFv2c6tbWqlz4PFHV9bJ3/IlLxJtEnwEgd0
C0JYIFUAILjjGiwx90FJUsu9rhnPqMkquzipihxLHdesr7LG2cDjnPVX3mnzqxxYtRfms0ab6Tkl
gFsxkb5GH03ECGW3IGUPmf4ph26PDvdSOcVJa4evSC7wr3nRqxQeDbM7G+vLqbUPURsqGJP020ol
InSpMzhmZuAx1im7Yes4F+1g39LkPFjkAo8MjhJCDnVu/U2az41NoJUWyZmLMxZpl5HxPASeHb+b
lvY2yyYN7LF6YdzzsXP1noTYgyu6Nljl8C1nsqBNhpXDLBlFqXnY8iuYg3kQxn/sg6NUf+ACZeV9
4pvPDzOTP4XAJwCvkYuryJgP6Hy/GG3altEnyxcY8SsG55qe/Fivrr9JXTfmh2vaJU6X11XkDPK8
9+bEpSikLL0+JJCTzMLexRFDXbV7YjCC4cWoPlLn8+NUx4GwJbkWMKRAiU0Ph8A6ZBeXhWRgjrGA
KW1cF3hin2u4b4dsP7rFe0NVkMzRaVmzd7GyJGlzUDnvraTNO4VQMIz4M9PYh343pX2qk/vm3aqj
ixCvkfGLT9xxYhfMYQDBZ+Rm0D0yUnNLYeSndftpA5PoMDtOrwRmEfgN47M7zmeu6f3auQ5U8CPC
TR6m8q1peBUGjgNW155AOWRmjh2cmTcrpDrVd3PP9LDYGqUbuHfcjWyxlG+KXNxTePxqR3PrhGjt
KzAb5r0FqaTEMO1epxLsmSuIITyFOTjjpHgkwT2r4TsyuAYdXWPZTBh8Jlcc7DTdDzJ+tWowDhSq
A6+MoaL3iqlrynik7XIXq/kp6rJjmTHH2VwGOX5J8SzQHbGabMok26YZH0+oo6b9sOgRZ5RlE2vO
7VDeLgtHoH9ex4pllX/+90Srf+tZ/U+7P9XtR/Gn+8e/6v+ejfXjq0hKP+mIPv3u/87GquvSNoX8
nylZX6v0r3+5GT7/5Fxy/fmPv/rPR9f/27/K/6GfVYq/AAEIyxUC1ZI0TPPf/azyL3mVpSrXcZCn
Suu/61kt/S/JWQ9xq+UIy5Su+mf0rIaUCv3q3+tZhUMd4xCGlYZj6nyrv9WzZtOMCPbq2dGjHz/Y
jx/sxw92RRP++MF+/GDLjx/sxw/24wf78YO9pz9+sB8/2I8f7McP9uMH+/GD/fjBiBb++ME2P36w
Hz/Yjx/sxw9G5PTHD7b58YP9+MF+/GA/frAfP9iPH+zHD/bjB/vxg/34wX78YBhk/j/0g6GxATvU
rtl+asRLzhxoU+dRYICqBzO6JTQaeVbmrucKSkocw6dsp+aWzChs/UbAqYiRv9hFSeaiw2xUlDpY
TmdhUB/TjmiDODTGqwBmBaqSQ+rN39sqzPwcUgTBxoHoJwFV0cflzk0BTXUKBeRK8sDR5poMQj7e
pmFHoLliHtUxkpcccu92KsrvyjV3RVY5qMCwh42DkBhVCWVaYnGDWtP1oDRQBqnlapgECAMziP+k
FdW2WQhf1+n0OE/LS2pNlx5qE1BaU/r4rxKcDw9m0TzmM9PmEbFeRqRBmQwMkYYJqVuVoXsriOqC
JtU2nVoikgNugA8GNLk72zvNaZE1VfY2GqG196BGWnCFWfMM4Zdse9EvW9F1txmAEQ8ESnLAMeuj
drA3MpHzft1ji17h7xPx58Vj4PM+0rMogIkGDEdidHFGmHhVuF7CwkSshbgGIwlaEIPZx7UGOAAz
14fOnGzKAf2O1uoYeQQcoDkr9wMzkoE7XYFIZfI7QrOph8uwWcb1WzkSEeH0gcw89cxm5KuiMphD
2K1T3n5pSF9dQ/xpzX5BmHgd+ceietdb/X0+wvVO55emG7Zay4jrhIGEvIXj1x1u12pdFDyu7FLL
D6gXvwjoOgSMUfekdvWniaJzvEIWEBqKZK3HjQTQ+ZcZAQAqUiZW7ai5aRkJj0oE0Mugiw04atsv
B4d0eTYd7amFjzSbXzKC1wEmzvR18AbwCSMrZ/zUAlBSqeklKtQ2r/KgQz0Q1H0dBoaNuSudHJ2B
+g7hliN3TVrUmzlfnkdw9n7K076NK7FPbZSRUEhbvyvuit6CUDJCgJtJoAOSjgFqFchzy4gEf5xF
p8bJH4U+/I4BOiIWu0LnTXUU+n6EdrGtDY0wB8tN/GJr/epLZwbVAE4DUV79MpWlS5IF7KGth0dz
bTMIn3a3Y7y48eoJ2mrp8lNA5caN5jNgyQBz3v4mlDQGExywDrbCPonT73Eg6tNmHfj0O6nZ5l2f
x/zZEYDlGMUwG8s5PM2VuGjGfQ7TlxwXgKMqjR5rczkbxWeUjdmxYOQVulAPrxI+CeTItPJSvXvX
E4nIzhkDp7UA7+ej37btuG1bPHtFaj6U5AxuiuhjLovEF6azKYYQKXe8REFemK0X1qBZMxAGk9Zm
PhBARughBSmtUVu3vOvdfA2K/MoIMI3L3JtpEJdrtVUEIrzJmo6GqoK4IbgGpwpJrpXIUz0YNwVv
lG8i7INy/By7VsrLaA9BH04bZkAJkkMaV43jRwTffBvSqddr427sEqRKIk63datcuLPdjZFrfLwT
sjSyzhtfVQbLkIm3Bs+IE+WftbN8WFDsQCzxsZ6ttsMHVAULI9dbOwQGfY1wiTV1t1qRfiqteFyQ
pASjGR0GIlzBoOyt6sJuZyvsrhoROBcJJRgMpPXSAJJkLw9zAd5RLQLCEYapKGOkd5F2x5vqEy9D
6xUPGb7FmLl+yz7B72Ebj9GrML3vgzsc7tvr0KmYgJUkT1OI4K7QoO/rjJSTJDAdrwTRE+GPabRw
38vKCVyBswvrUGDXdh+gj3DuyrlctmUfPhN5S1Ea5AmyuEoRjCuCdGas2cFjT4QvD2KHhIFpuRe7
NFDyTFFEumC8WEu9EsAC/QLHc5/GZM8WvpVjLp8IEu5nrb0rDKPeDuMfnlhI58KYfKFpQEsW8agX
er5BpgiiHAsO6rctiR3p9QshvVGY2zp1QfarCeyfIbeTaWETW4qznU1+nVn5vVYZZCSY4feRO9yO
faxDZVCRz2J+6Bsb83EB5MnpSRYuDeygwdArsKkGUf0IVZBTNt4Uzgzrw1KOxfLhJroF0StKvNgO
n1wLY0lZxB0YMvcAv6/x1sa5aFChfNSbJazh9itv0s4LIxl5YzWRgkGcvabLS9i+TZm6l8wt35Ln
f14xsElGkHEi5Ujs/uSzZe+alcRDiIS9SJvDjG1ljYGLRFWPDk/Pm4MY2kfzGrLpl/eqTdwd3BOm
wxWbc4R0Z1vZJkJybTtYygj4hDYB2KzQy+aEqGVqe5PJ02s3UYHM1obv7d6zCTuATSFhZvCopRCP
FStlLMybNMcmZ3farm+qexivnZfYnb5fxu9oMN8XhT1pmJEHpIl16VPsb/r0Ku0atMQaR9h/RL0R
rvlLGMsfQivKYyXawLWcrmSmt8ZEHQ17zN4O0JnLEHlgDR9jm0/oQBNYS/lkXRMYRelZsFsrE7pV
3C0rAryGh2PUj6mW32RRXYHPTu7Ya10/K7Szc/3dbBgjKFLVhermBjBQvA9BiPPTlC+Dvp60aWg2
mksoxHLnXaUbPB5DuEepxIOWZtvQYu/tVCU9G1YxhQulUnh95yC3pRI5Zd+MxSFjMakK5HcOzpJr
OeBQPFR9LAK2ku8pineNkcZHruTAS4Tfa1gaWEVhhQGXI3PHyLwHkHrPo8izI3TXtzqYgXP1NI6d
OBhO8U5UUNzUar04aZ9tNRhtHn5Wy0sU5jsxiwDdJk5U9KJd0eCmLIonq4xciH+zHkx58R3qsLSy
qvru4BqupTZs6zkWB+QjMH6hMoqsOEGTWnlsq/IIavoFEAwEODGn+z7KCKrA1ugHtsFMONDUUdyS
tfJ7tNde6CzVLuzMnVwIPJSZMP1FJOhTu1e36OIAEHO9I+wGCcM8Qhx5BZl83VnW1x55EhYaDH3S
ODc4abbGRGxu1sLUFy6om7STYjNjfM87Ch1ybjhts3McG7seU/zWsuGADna/H6bIuSRD4RNi+6Uo
CZ1Ot3bgYl5ciKs3VrT+UdV6Y5spVdT0FUGTROR3FXM17QllzETWdm+FXy1L2iYEP920GBm1Fi6L
IOychflLFmvlJoP9tZ2N4UmPwR6GPTD/SLqog43hNFx3SQPs9ylS6n2Sferbia15Wr90G1xIH+Cb
d0OdsgNYvztWt9sEdi/USll7pdU9dVnH/0qrL7cpH8hhmLsRqGVGYMfPkrD2XeoBIMR3KkrQxI9Y
6pyBSnIAwWonI6G+AnvIjMPQmJJzTNKFyrXcK13hNgr7m6Uh9mAnJBTrh8q8DNlq+GaVDOcC8viR
qOVNJ5Fmqly993X+hnNulyiQRQP6HGLEYHZg5BNRqyZq6iyRGN/LU9Vr73Yclft8Cc9lz4e1saSC
bAYJt7ZgiEfR3HiZQXYPXc0W79mCAk7yqFY3sVm/CTlG3iTJjVZafUE/SkGcLGTfEsQ9CclvX0CE
FxlrUj+bRNkG+KdNmLBCIBQ32S1nqKbkxFP+pAa5qADZJARIlXClAKu0+SE1BMkXrQF/qT66kHWD
TXoGa8oOjioVPa5emfupywQFlLxEJhngQaEjq0C/RO6yiZYSkUCl+dLGcU5ZKzbalL1mi7X6i4Kt
yUcPK1r3VC3hKbWalwHWTptAqQSnIzzdGL+7IfomA9zfzppzzruhD9o+9xeD3zsKu/fKHT5NqD8k
SdXZzOsUm52dBqFdvlfODO5z7YhITO6RXSM9Z3HyC5iisVNjOZOAy05TgRnJJKC86dxFnbV10PY4
f28HgPTHLltEoJLmsZapc3T6r0bDZNk2UQqcsf8NlQz/ZVvjR5bsiSNPpRO5LH5oEGLstHoNbr/Q
3Ts2RCKUqXPlogPFjxOnIzC+fsbJZNzWZBxbQy2veZU+GckU3hTVZWqDBp7tFmsA7pfyhrrkBPYY
5HFUyQfyjpMfKRisq0lKcx10MEZZaBAC5VRWTgJMKFniJEcuEIfRtr/u1mXRF75uYilF/Qz7Cf+s
GmMSgPOp7dRX0/W112d6vekqA3Q60et1/i8RQ6TmSzls3Sj8jQ4Iv4Iew7lrYI2muYQsuOx00RIX
AmfkdzYhRSudrO1Uv6d2MtwahiuIKYU5lQekOD2GFt7nH0kHiLMNyWCla01MD9qzbzrD78Ki1F2K
1e+AeXt6CnKpGuLBL7IzVTIPDGk1T5mkl1ar+tAc65wCgfQ6aJwgU68x2li9sMUJ/5/PCp2T32RG
q+/+HzM+fxcE+j9JFP0/GRaSwrJ18b8MC70mVHfAxf6DwNB/+xv+a2BIuH8JAbXatVxTSRvnyb/+
y/TnGiUS1l/KUa7kcGe6QrJd/3tgyPjLVsImwOM4yuYP8AN11dDH//avlvhL6FI3begDFkukYf4z
iSGpG/o/JIb4T45ukleyXVMHG81P8beJIRUvZprnqOI1HcxCu8SHZQU5KIhTggl/M0NcFPPQnKJQ
VUDv52GLIaI/ljM2F2newLSWTTbf47CpjzIh92yHhnOaEuvDDV1EMXlWem3dXmQlRuxXEDTjmPXw
6ho0l/yeCqa4sUsAII0rLW/9Xbh2F7jxsCnom3RtFm/z0YbMQzRvU+X2IeJAp2VEluuabTy2Qly2
YsRmjtS2tRK4rD3Yyj4UW0vJX7IAjUggqvLM7CsZZuyKIxsy1q6LWeSDX5kj8I0Rji8emgSdvd+8
uXOqAQcYc8ggc0v5VrxmY/86RONjVlC+oz5h++qhSLLZIXSHwL7VsuU+M9q3RG9oa7E0U227FBdX
OrBUelCH3Z1bI4rTWEL8aVj2XUtDYzIg7Xa6fBBt/J6kGOOMir1zcExtNxVReyrnOGXlalwY22FO
76ry3XrVvGThZeB8dQnx+zaj9cCygc4uZPHoW/M9jQg0d56p/CZLYsAaS71twugX6s4Urqd1RcIm
HjvifKfGBX3iRDlQiQwDpVlox1ro4tR18iWL4gvvIJrsukw9RyxfdM5SLbDzV2ztMohW5aFYoGrX
SPqXS7sVoeDwgo+ZzDTksiDVMYZGy+j4jY5vLS0wSVcmVl0aT56a4JYr97G0TOGvmj34lr4W3tgP
yHbKCTgHB9LMlGJfJN9JV4BzwJy3jZyu2XJ4pJoY3vDd3pr2sqvx3mk4Cje9DloalDBbuwMNb1jt
GxOmuTIKn83svYSG71W2dTNxmN/o4T6z0D02sNg3Ts1pwjFSZwMHfG2mW2cOLZzTzbx3l3jxypnN
uF3J3ztsOYgKwDKQMvcA786bYiU8K6MUSQzJfneBLEdud5NZOu9nTMdJOTxdU8b31Ema2xAPSaBH
ti9H7OJr+jTji2ILpI0SSgN0X716hp3BEA6TX5oCsr92mbPlaPSow5XbmVbm+HGUPlhWIbx4wDwR
Zfk9TYODtEM8DPN6NJbVPnSI9jyQna8tFou9Hea/yL2j+oXS4+nw1oVeg79A5tvmhQpAnAMYjmcf
qKLus0pdvwKynz5QRpE6rzSkFm29NDsHzHyvTN2XJZ/s5mNswJXg1euueIXFQkS7rDj5ElefLotG
st2xb+ZxDvSxkWhn2MdkB12DHH/hV03S+u5Q04JxhfJH+qmgDV61SLP9uF7gEAxHw8RRYFT6OTQN
eWPyYiaF8eUOVAdO21o+TWb29pKWXJkiaVk6OnDXd8dQ6k7Xs62gMbEp0qtNpmt+pxWRbIEGSBt6
Nn63OxQVbhfXNAwMSmbu29P6J3JMYPhV44toDDpOdl7BU+/JabqZl6k/wF8mML0uBwGMuc2RYswR
PaFwxXFRx9TceWI98XwdHbs6LfPLml1ZDy1u0/4q2GtQYrV9R18pqQtKnG6f4THwqgpatp1D8Rut
IyjzRxOLIRUNQJFohFsiKgL0uusCJi+L3431lMoyv0LuX5cy7701oy0q034TD7TXRwR7EnkhJgWq
YZU2FzjMIPrph9YDJGPFm9YaBi98Gu1EJuEkl3xt6Lj3GOZYxhDSB6p1Kdtoh5hzQztuoVxPy9Cz
Gq3a5Ga2mxc+/SlIQYqVyctpk2Gm4X2Zyv4W2m+ylfQdNjRtoaYaKY2J5EqrrCSQaEmX2DTcaU8P
KAI8ob9VofsGhfw5N6IPJBo8kfO40WyOraY9Hs0MVKtp8bmM8mKbOxkK8GrqTjgFAycktq1kd7Ls
p3SkjcOnqfTKVPsqVlaCdkk+VhEHQ2beVprzCT63psbXjoWJTjK2sJ1PFW/N3Menso1H37RbyXZm
HWxD4fWwkKtrl/aglvIEvwSLzxqgUumDzoCGrwbtWWuaB6Gbt7nJctuIaB9b6rCm4hF4frzFf/XA
oQVvs5SvbY0j4moMZD9MPstWPUwqf3Rj/WYcErwVjT9Ymgrcotgu4bArdTAgRnRfurx5FQuUxtsP
WeVulNozauan2cIwKHuOyTJ1ne3qtgfOiu19mdbqAHRHg4SjnzlDvq5Z8qusMhZC965OuKEJsxz/
EFz12FmjPfF1wFF0iINVp1nE6lFu5lb+UmThayD7A4zyTdaLU0+iH/KmpnsGwM+uooOvNN3dSHC0
W7CVn63b91vO/6BhrrbqgsbJBPviqgg58Yic8KEMnE+N3/HSYdaI71uaMSq1U79AbHse9GL0s5oW
edefFijVqWxuzMU+Xa9gUNhtMYud8DdZ27B2ge70O25DftOVuFmuKIYq0reDDpK+aGPS/+n8XHEI
MU0blfc4h7eYmbu72cxt32hmuXWykDMH+PFx6n+PLYD7pbDoSBPod+hGjOzL9FXok6BeMjv4MFo0
33Oee+6yGBhJOYz+CC18GQMQvPccTV3WrE559ZdjgW+wJNV8ZRwM+lh1x72G3dnPlpVXx2jU1H6K
2K5MNoxDP+J9KQr69zo0q1r1vGi6ZXCPAFPJXXNKqyKFwzJB2IrGjWv3EEztrbOYs99d1ZH50CR4
pbKPQQMAW/SvVp/tysQNHA14tCOB84S8JdXA0t9jVtzUetWe3flBN9gPhzBJd3pz312P8ObV52Fe
ko6rtcUx78A047vRg2LuPlXmfvdFTscQDy6PDJ4AnfWvM3vd02evQj8F+xzLilsYl7Ft74VCdCvV
0SzkeaWT4hvCHm55MjZZDbR5tJ7aKvuYWjX5SxyLU2zM9zZUWF/PACPDFn6KRlED/9BvuUT5TFDY
yPJJW6rbZAHmm4+BZfA+Yg1FcF5jSZ+jXyMO1s56jJLkfY7zM/l9X5eXJuvu9KE9I+wNaXbFV6CZ
vTzaVfXS5NNFluVnXNl3tXInyhfH1w3tPW2GU1qANe/t8uSkzm8njO8kQsJYw6mSat2jtdLVEYoL
K1Al+bqeMqdZj7qKTUBq8D/UzD3nOht64Db41NRAO7nQu1t3Nen6GSZan/aFT0t+aq3228WPfpuu
KVCh9Ear8ktOj/4Khys2LBXcFbyIaPglGvOcIGvZdpkx3U0qPsgpfSgAkDgpq2Q53sXmfNsd18ZE
VzSHj3hqwBx35b6eptswN/pbTq3+kGnVuaudZqPn21CDrRbNh37fmvaNqLm1MZ2jcOO3UMu5WCvq
P1UO0Bfyv5eH5lFUw7vFd9K1/A5a1j1gH2x6KomD2NQ6bzKybYZAY5MIF8DvWmSHMdQ/U4tSqixR
WmTT+AcOEp/T0AqK64tidbfIiTJcS1YZCFntZavtGmne4U9+7Jw09k1KtLyyOaE4IR//mLpFRevi
Z5n+EuccPywteW9m+9Hs6naPNXPa0nfPAms2je086aMHhD2/AWZDk4kSHRvpXbh84DA+x0X5rGx6
WlmUfmpc33DowETnCmQoM4KJrMn3sjHvnSl/S0r2BJHk/mCu6gJBb3oAC8F2qdrFryhw/RTzix8J
9y7Wq8eWpWd2mz+aVb3ZmXWca7ykYrivwad7HIFWPI9dfjTpH3Nr5OGudzdL1SAwYin0Jjt6Brbj
r6H8DbP7BJr4KSrkQ0UTgTup+eouetBNyzkl9XyvhiY9xzPuJ1pUz/TM2DPXryLr1uOa0oCHdKK2
2pKgroUetYHZtdNxG3kVrRRuoFG3Qt0bd4MonC2w9d2QIbpshqQ5aEbBRZS+xvdpNrPhO3SNuJPg
Y0wvPqjSfD1Nk+H6bVRy6UXTcRqrpymlc77oRkmlleBZlMVDxmWHiOmn4v07d5iRWUS47lXDvRyu
d0T1MZoGEdDNmrdJCJUMADvS6wlW/orqjzOQ4ZQPejWysEbIDBE1gnUyiltWneWwmggczPG5qOMn
Afmx61BVIKdczPGk4yg9LVcZve5i7sbcwYf2O3GWQE+4oV6mdyXGj6FYiptZqOImn7vDgq1qY8eD
5Ul6hoWT56eOet5rhvrbmXdGxIHUrotHmWhPc5hxQoCztYkUytVJq4pbLBQRWiHrOxZGdxTYYEah
Y9TQ5V6u5T5kFcGdktRIcGb+bW19u41eRk6oxupEtwg+zlJPxp3paPvs2tKsYYFvsSsK34oEMLkV
oGQ7Zy2QIpSNK/rErdJbD/Q36ttzaOn7zu6sMxY++5wZ9VsVO/qTrUD2ld1pYmZjy31Et41W490c
QJuXRrxJohhJD2fRh7KPzkhtX7IVZYCaFX01vZ0O48A+Rd/cV30xnhKFUDcUVw/OnBZX/2t2Wdfq
16LvwXux5TUyCSSLYgJQzLVEfuPoYOK7Cjx+ddBDhYEX9p1nYHLLseFNbrczhv6cW/rNVCf9ZprD
y1C559bCtTnnB12k7l1qW5dJ6Nuea3c2j+08ZDlP5Ws8isyXPSMJuu2cLS6cg97O20PbfzDesXhF
wq4qtQKs0pwqWhQKBzQukmBRdGd7F9hMAddIH52PxnKhWpkPM4htx/7U+f2DEAk8suJuhCWoUqiW
vGVJIcW2T7TLKq13SxQvbdR3Xqn1GAr01+h64sPwjVFlhMbVzOlpsT+rXofzVOm0LKhVjSFDhlQO
4W6xMdNlVVoflBrgo1WMmkzJoxnpTmCJKdu3NVd6OrQmnuCndXZe0jx85LCt/Hly9lLjROKyHHNL
sooZtYRBoxh/6K7XGjb4cDnztxam+2JhCGZnjE+wNuWdFSbBgmzJl+HUBSq0UMibb/V1+ILeurcM
o3mTwVaUsv0Et8kRxADPBZwz3lCJvSRrzAxNyH0+vrskq99SVkjWsGKLsBcwXLWzQ/oqqdm9lHN9
Lyrawiy+BA40Cqr4bdRy5Wng3YLSUfWLZcPHWym5bio3umPJXuG3AadXDuVwJLVgRUixL7RU+H3T
Yx+6cl0HE7y51kZBKYzntnR/l262X6TLQAGuK24jrOc09JoqfDZEFG36zMk43rPtFLCf8vgdATmS
8c6Pw3zg/moO6frSeypWeI+a3iEhvEL12Z9YcCmAK5a4BKHXJrX0XXE3rA4WkXL5nAT3a5055zuI
kXtHj3dhqrUby4z+REsP3mufDhqtdV3n9td8axzotThaTzkYvc2IO/KYOjJoteVxjnG55k0mNyzv
xU6Y7buW06BB73RoI8E0QM5giBUX25nfajOl1is9Y6waoQY6t+Divs1qRgL0+M6aS7oRY8ugR0Xz
K6KR1S/5oQTGeVipUm6YJ4mV5FZIGceqlo9aWAzbdeH0wuUfVZ2+eONs+m1vYK20wcDZ2StL475q
9GelChj3V9gsnFeqDHp4PI57McOz7B1lYnZrHl2rRKprXXQDkJ6TjTeYn4OkWnyx1l+TKXGSxbfo
GukjLkFk3kb4Uwqq4I2+4ChZjWoJVlsb+VHYCKaE+oWLobQoj7NrcpM4pr/QnXZg55IZj08UUZdq
13J7bLzlCtmXTrR32h57R7KgfSu0p0gMs5+jOdlAY3M36bJtWRX1iuPoIPIRBSDnpGg6GVqPtK0S
DyOyHh7MC7vXLTeZ8MfG6RVk2mMRWU/OlVAKjfZ5WxU1tqdBfazWcDD0RnhVnj7HXI5xQaZtxiw8
8hEfuu5s4jsbMW/aVenTYWmGt4Kld2Nrq+fYy8XI3ZhBJz/EuQKd1DqCabxxKuZOcriQKhuxgHPv
rdRL7drnonQNlKAQnD0ujPvDYNufVDEov1euxOPJmy60KADjXtWNxZ9pad5NKjJ6le67DLmHsjNh
sNZIvCb1fJHDUWhjHdTcoGjRwvmPJ3HX/Wf2zmNJcqU9z7ei4Fr4BSRMAhEkFwWUr+5q7zaINjPw
3iaWujfdFx8MD8VfUkgKrqXFmWPmzEx3FSrz+14770zXeFjm6J4tOCY+uumDPX0StxJOxavXBM/m
mU/hx5KIjyjKdmVs9kFRuHtnMh6Uo/02137pph1ySmnyh4X8wmPuwUFnoGCGQW7qZH+N2tBeEvpS
codQtU7EZSCsKHnswZpphLgkbqMdFNX1/NyU7m00FzejZ9jbXoA8FayjTKJoJjK6OXMXUIY62pGh
Mf5wFs061BHND2HrXNl6XjSAoG1a5a9alxq7sv4dbrLhto7F0zC6cMtzjWbMDlTSXtCKUJdBk07n
zNTFhcadTneT3rXXIe/A8XgJ6KxoDBfy2mwMitSNFyiCbEuz12PRLy/T3J4ytHEnw7Tv7emLqOAr
kbscbAOwbubRSNPeFDB5aEKGcNO3DSUZZXJMbNrsSJ58gtS9F3p2VsRSGm1PEWurbtMKwY9t0b6V
9I5fhFz/YHw8jdBtUFyMObUrqCEdbVr7rDsRts/xFO+nHrxy0sWn3nZXR47wnza26Gq+i5PhVzx3
z0VLcmc3hDdVRZxdK7l9x+K3SZ7kfTvDqTvNu1PbOZRnaO7nSCeNr87ImcyqZ5kmV30dJ1m+0U7I
/KxIQx6z15YKpF0jR1QbOWq12FwzblmFT9rYcLRM0aUZ4mqHxuln6FzjZNPdtsvJJASw/5pRWAqJ
qIiV+q6s0/d0lH7qRDxLlftbhM2XMuyDwYnVGCb4+S+CRj+NpF0R+eZ2ieqE6irQPlunATht8T8n
SI/ak9muqJYMH7xyLalzqZ90DEpXnZdQZT9zZiwb1KPij+DMgfNz1Hg3xchSk8m7daPuoRi8k2FV
QBnc+iz0OoVYo52+IKkqBmBamvAYNcaKdNoRCK45FB21b7SssEN0vbsDl9khx7t0oU2HJ8iu7zMa
3vXx+JQv4krWduhcnO4kjfjG6ZZj5jhXV+PyNZ2u2FIt9eBJXsIlCVgdT603V/QSKWBR0m3T6WV0
7TdYTbFlP6L+CoRo+JwdUF2xOF8ID5/ZbKONFNMNIELLOqJ/TG333uvErzLi8xEcU6qBuwvlJiKw
6C5CZcFpIfqsJqh1yvc1pYh8yajMwvI2VdVMYGNtb1uHhGtNUCTYcsJkhd7wUczrfefEpzmN9PM8
aLCrUqI59NShlW7n1zUypVLvbjza7kpxMcVHTGOpWqDXBEHs4Xz1cvF7ANtA0tm0wFPLt9bz9DWW
/u2ODotjH9MyXbxWAw//qBtRAJNFSPx3ukQMW6weO28oN5ZbfrAKUOPaiPfEsd6RPIONTwwKVv9s
qcd+Nrcuxe0bMXn9ph2Lq+nAKlTebRibB9skE5UuyMwRtBirmaB7OhIjPpr2wo0DDrirLQfcqp43
s1u4D52jrs5aiQvqg/64BpaO+zvDZABM4mi+5Ml56hd4KwZ7pxaZv3jVb8SGyhdMsUzBRx6I41J5
fmJ7zomhkbBwzb2fzOEuYy3hEz+e4f3u58HOdxAW390ij7SYPso4eaeQDk2G7d2EQp2slBKmqLO2
oeAoQ3VZbuSfSwXprBetKhoqamsRf/EnRpvJye7DtvndpzqPTPZKqzNd2on55CxHa2KOqzbcc+nG
1Miir0qKL+HXSHdNH3LN+QqX0qFpdP6q7f7FC4ffRvIzT82wS8fR2FSe/pxkKQxZT5I8ZIaZ5YdS
H6nbTZwvIHvKsFIXGQNl2KXIGx/yaBtV9l7m4jRE6kaLjavd2UFBiexNJPS7kPlun031l6bRS9gn
5Q/klNoj64v8uMrZNijElhaVXDbx/eAP2b1u8+A1XoFqKsrnI2nN0dFV2scQjjf1EF9sQwNwYT3X
3qRjfehK+45RIxEWnVCNBa4woTTaO3lxp1WefSrLgpa3jJK8AjBANdpPlC+HRHiTr/TpyUDxtpwG
7awr4ygiVh+UgUNQo1tzHFriFo3IcnehLsrptRvGmGM7HfoM3KXontUYXUSXfNTSqoJKX8PfJ207
28AzlrxRuXj2SnrW4yr2E8gdW1vEeaaNz0P+pty69TPnvrFadzco80bXCuOixoCK0O7ESAVIaGff
Y0OYa86BWYrSbzi1/HvKBLkOhsvYjNNtN7KCavQM0NEoaZY2vO2QsNVCJWughwNx54szMaZkLEDO
JSqaL31cu7w75rnY+11DjyDCgYTJopfIQlAJyAph+WqtEqSYvqSg6qaj0VtfWSMoEjcgiLLo1qXS
1S2MUzaWOyKvt/2iXxe31EBqwdMTx9TPf36gS5u3plVIlrNwCvIoHy4T0/UwZCgiw1eBJhX8hkc9
zqgbt43nXO8m6qYtehlCinfT0mB0VIDXTVulR0VV3kiNWWCkSIwK8s9PIqyTvVlYb5aZGnR+xbUv
9HDZAgFQozEnDo2X8d1CGZbpgkrHqQgAysVu7rxLPDD8mM3Rk0l5UxgWc1OFDDMBpg3dNU58NtKt
biJb1Vxnl2Wg5XJ2bwbq0YKlrom15eLY05bsdoZxITF726PAD0o9uo2JBxZt9FurOntrV1W8RcVZ
b6QTAib5qV1QBmAz7Gb0nDa9CYjAaBoyuttLRROfyk+9Pjmbeh6TTe5KqsPpfdQq6yHKTPVkyuZb
OU12M5YAzpTimjvDo0PQp3f7oaDu4lyVR0vSqukqqml1Jc7g6B7cYa1v6a4q3PIksswGq0BehxqM
wYTOWoelZC+G7PQzSkrlWpgidIviw0aJnorq0wOWPC/hcEJuxkKUch5Wbveh20evToubRHQWhz0K
8Wbu4GPubfKK2U+N6jjO5q1jVuHD1B56XgCR2ocyXCOQOek3TAPoSSsBi9E2tfsQs6Z1k1Wd6g5m
P0Iolde5dc4y54zKgTpOLaJWzzC21RwWJ6HP4phmy33iuI+Wnp5y1Lm+bEqUs6I/UHceBfR/kvTb
e2+UL8ikcuiQBV/oNP2jsarnFBQH0ixBXpwa7CvCjEDlYFliUz95gEw0Tl8suVBPWFE3so4i03mx
i/nQLtRj91b84JjTN92OcdAZ0IketbwX+1R16d2k6U9ppaGfsIkxn9ut60iO7KWsgrixiX82qUs1
mGvIsQ436syEifBuoGuAmo0pX6ydHnkvo11TdEmThK6BtnEhqbLB2sCWDAQcf8/9kJ4plWjhhZzz
pFfVTUJHoVdSJYNAw3jpwC07e6L2vUNAmlzSGdmf0r3HSiUUls/NQ7zoy/qkESM/Zva2sacbozce
eJ53+WwxjaqCtrUWEsqQao9G4VGfEGx3oUlJsic+1RxDvNA1gpa46sJhM3dTuMHTEG2VEd4oJYag
G+iam+YyGESL3hDB7oQ++v9Lp/7TL2aRXj2p+tc//cP/IWf5j/AJedF/+ed/RCMW/aqCz/7zr1+8
pkX/0z/8W87y8L/GLP/bL/5LNeX8zTJtXeq6KV2L5kFyjv9STVl/o3vWkdDb/BKXKebvVVOGsJAz
oY0SrqevUqt/V02ZjtA9fgpRlUSG9R9RTbGFIcD6H3KWyXg2Pctaf0NhM7ytqqrvz4cExgJl13+u
QzulQRe10WBk91jAko09rzzgWpXdgxL3dtP4uT6Ikyloph/ijKG7A0gXzMoHa1Av8wJPUrpNcrRR
Ph1m5X6YY0JnYM3vmpa0EYtR0G2vWWevoc6mHBFiOgqG0sTr0Ji0jJol6bZuSAkwss0clnbLB2g8
ObkmgEFhPZF08fkFh9f5U3F9ybuWwHnKN7nVYufL0HBjhAUzH1VJXNcvKoXS7Klo1Mt6U1Ihjgwl
vS7p3VgAPQzrBkBQPoaRUCCRVN1r1Vff4Yzone5geyhvlhHo0rXNo6TCaBpHhEHfEea6DSeXvRWl
a+xq5b14RrYW9O4Xi5mnjX1m2xjgJbwaw7iz7PKRLqkXqxg19memPc77QxhXyFHsbm373Fs3HByr
VFR9OtlblPMdZvps7cCxRvqjUeJn7msDguMnZYHWZowCDlWu+KQ3aHCMDyqGrNOE842EldrNoX/J
mk7cZ6zybd4MjzWamY0wxnqfL2+znB7KKanvtcau75Vt3MWQnJHttJuEG8aLbnITJ6BVKHUoSi3a
4HcyNmUn9prOfpvUNZBtFp+bPvzsCqpsicH3Llqcs8svwEfT6rUZ0gEJE2JWoVdbt9AfUyolMVnk
qEgzqARTAQw3kb5PEJ4Fhat3gc1M52vx/EtI9LduO3rbgtcgRl+B+5LZC32tTwtWt0OQFvt6zfsQ
YxOpfrBe9FRE2LmPfGw6hbGxTYrpIyuGn6Gu1XZxBns3rvAuVMA5tSYcoLr1BXVx9UoxMZtTBVSH
FxvYc6yQBDcu8Bb9mrfeVNwhCDGosg/ckcezoDgLnamfRzHjesKqmmqi3ZlKUR6l7KMO/jVFcvqR
jTjajLauxoKW1Bn1JpUfzsXTUpj1voLuhIlbdDDOtfzdnqi3L2drU/KY0IGdJXirGjDP6ljTRHqG
b790UREwNu4bd34uKwwA1cRtk5b1VRrsXEmbfbpDDv7HV1CLaBO5kXWAOddPWS1frczci+RlGPhv
FesNnRFjndCenqRrf1X/gAWg2rYSsUzZiovWsuvWXnlPO9M9mdNR8+2Y1i2oBVOX/VvFVckugl46
g56JKjrIwLCpOTK3S0oFZZitk5DLpe+JKQxSiWWkdK+pazh0pOqwW+E5buZ3YfJUoISr90leUDFe
1foxjvuvlN4QKhwdeTL7WuwrcN3KfJwjRuVY905JGea7xnK92zGpL0m7oF3sM1CQaiyD2Z5fuyI5
8BmsnOpYJA64ZfMiodXngTc7qs/0PtVbpOTXRNA6oy1IifhUoFxk3GSmA0R0fNkPBysf8l0WqWs1
DsO78ELfoM7MLpm6Pko3pIeFVnrP0n0kH/RpdFjiDFRD1P4AUFS3Ll0vBvJNBAX5F53pP0kf3/U8
ZC7kCTUNGCsMsxGoQfgK180mZMVx3OW5ZuUx5u4Xjg5tO7n9c7NuRSbr0cKaVLAuDaxN3XSIevQ7
LFPeulWxpbS8O2xaDSuXvu5e5rqFGaxjo3aePf00B41UTzBBVMqyui2scM66y2GlLXYV611Us+dJ
Fj6sWMW+YwXs110QdyvePtZDegFQ22hv2FRz14PL0miXgPCMvQ897aJjbLnT0akS4Xe9hQfMS+5h
d7DrrXvpxFqarJuqtu6sAI1qP7DGRpEV7/J1sV03XEuoO4iciIEJXVZiXAt7uTFN82TNzr6c020a
cReVZW/j2fGOSzeNW4+Vulp366ru4LP9aGDnTpaCd7swn7N1H1frZi6Sn5BFvQc7clnctXWDtxvr
a67iByvjrO0iVmjHwPDSotJ7t2bOM4VOTOpPlYM3YqgSmLhlMygM2U5yXxfgCQ14Qs7fwxVgcDP2
r7XgqFzBB22FIdQKSNggE0M+n4Qmb9wVsnBX7AIMowfL6MA01ApuFMK+l/QIdz1b0ySmuxG/4J+W
sMQoQMJgeuJpOs5gJibYSbGCKDpoilxhFRt8ZV6BliI5pyvwIlYIZkjau3Iu8g1Xgy9XmKYHr1Er
cOOB4DQrlNOC6TgruLOsME/UhLf2CvzoKZbzkZ9aESEOjinTblnZLiZunMLjBHNr7u5at7aR9jhG
07Nuy2dtBZtSUKcJ9MlYYSgbPCpccakVoNJsBNQx3y3AlaRqLYjoWOSGfoXnNKH4gLla8K5oAPjK
NeObEmscPc6KqUb2b1MuV/6Q7QJqljClpPlnE5qXOtwv3XCTC2riTW4MwDb94KURldYrEKdWSK4H
myvcrt7rg4nrG2NDZDLedCuUN66gXrbCewqcTwPva1bgL10hQHMFA/MVFrRXgBDLvQgivbu4Y7Zt
Y2SqtYUadARXNMAX+xVodEAc5Qo9DmCQReV9eYbO/dXOn+KU57AXzgpaAo68iV69mF6+6Qv9bOai
wuJYnVJshSG4J8fag7UCod4KieZgo47Uj2Of3ijKaZyLp+0zUNQONDUMp7tduQKs/Qq1YrW5AG7v
xhWEdVc4tlyB2fagrzBttwK2LP7SD+PWALHb0UqZvdgrvNutQK9YId8S7FdPhwen1W5JBchpk5nv
5IoSY092VthYrQCyxvoWtc6Lu0LLAox5XoaDoUWPzHyhb6X9aV37nRTwHnSaNwjqawWsPZDrOIJ4
WNry0/3VrsB2nUPEQ7ENqv8KQb6TFQIv6ZOWZv6ul/aduYLkCrScLun6q0Akq1pzVxRAZt5s/Dje
n35vJ7rQebdtuso95SKEvLU6D7XmwoiJM2gn59dG67+ASvFxCSrbVkDfBdkXIPzlCvWrFfTvV/i/
aTG/DHX/rrnD4YG+t7scrqBaSYMa9gD/P/4v+IQEXiGBX4BigtthoLUWKhWr4VrRA2S5TrmL4CYM
OIrFdO5kJ6/9SDmfM/DwB4h4X+0MamOo7dbXVrrDgffIVgJkwC8XVwqJfEReQlmcJ7iSDM4kXcmT
ylg78qBTUMexH86okHXjBj3fh7tSL/ZKwmChvBoaKKW8z1eSZkqwO8DawCE+ouXPtsnK55gQOwmi
HX9QrJhQPmE7PFECddUz9WAySPYrOTTTYIblnncN3sjFtmkMTRBmEeJfmKV8uBWgMb/brDF2dIi9
tiG2wTdNq3BooS6ncgvdsq1gTuBA/WRC95HOZ6uN70rTe54EcQwldUGTa50T0hX6BOR/FobaScU3
O4caytni6GqDBZcpQIlDZNmiKrLbobsWC/OXLcKvzIxoFZ80yT3jcgaXJsV2UXtwIyQS2dhUx3K1
0Qsjf6HacT9Mhna1kUCWk7AC7hVkf1NzZiU72awsepE/tnb9Nq4ON5zIiuE+0JT5mlpZc1tMr1ZU
rt/PQyULXIf1WmtHfZOHUCa5d5RL+RGzUm5aJvCRiyRvvEZ8FpG53FeL3FuPmmD2HyM+gIlxPzgM
p+wpFvfmkP2mRZE7Oe8+W2OfFOpRSeu2zl9c8dlL/UrfIhYsO370yhWhn09LF37OVZ5gIXyXoSQu
ghr1jeXELwwtJgoGnNhhC9/bjc2+cYbfo0UxU9gwiORm9cxah9MFXodGNG2bp1ZxSTrWG3T2VSOQ
OHaSZWpS3cEoyxPEjgFzhnHMTTj0vPhdLmgnrYxyqRHwaTbm33nq3Mfd8Ky1DKje0Nz++aFQaXvr
JsCttAuh88mZ1ISFeRMf20aaotjHulKbvnQkcpERdLnsgqGai0Pai4duIBWjmEC6uNGgtCgq9WJ8
npm6jNKbTxrX1qYU6LhCRYvlNGUfOU2GvK/HzM1/6pZC0H7hL3z9YlAz3lQjvfN0cl80l0NyMJ4l
80vmAHJh+TNpM4zZXMvqJ9P1cNePtsYaANap+nybSd3apVlxVESHXLpWC6+zXWj7wSGIo0QQz0N9
t+CwP4yRfZ8VnnFK4DSvkmX3ZnVb0mpoXKdGxWfe/sewdfWjqCEzUEmlHbRDyrdPSWu9Aemi1ja3
8u3geMV+zpObfA4xPR4x4b06KPrdXF282eTZz6QfhWNyGXFu8miRTzKw/2/m5AkocTtrUYAN2+MS
BNBt0v51PES6+C5BzuMKO4SJwny2qs0QIf/B0+BllHTqqb7spEjOoiLq4dkCVfOlN56XwbV5ufXr
iDBKNeUHZX+XRC2fMJrMI5r5U3h7QbvwJrRiStZ6k66/1A4ST+wmjbQFKZYDORwnDijo/xYZpKzN
Z0OHocezkGqoyMSQvIkQO3HfGnrQte7RqeHLK+sl4iTmBiso2V2r4Jwp0GSPfnbycIBVK9Cq4iCK
0WJZ7VNnGa+OlnQ7pA93HrbvraPDqKWe1/l9E5Vr9Af30VrpjF6kdJ2VO+6/YpPte8DqXyLuT0DS
Icopgmwq/WEc5G0xthfsU1iyegyw+egdC1NTB/cpTfAeZYN3oTCzwCBsXau8rvehiap97qxjkWu8
KIq3NR2rLwZ6ppv6MHpTGdgNQ6ZX+6HSX5Ya22lpEQ/Qj94n6TQM+SgOAXeZwGLFzlscJpe3vR+5
XHtcma5lm4dOfRuKxJahLR5kSAuepUx3Y3mEofA63LZW2gRNPw97q5NfEmv6WZ9/FtfGB6BOvSnq
vZbIdwYXgdK7tm/0wb7YmjpDvL73wAKB3qQ4QRS35Vxpx0FYNfEH7S8tRFKueNvwTFS7Pr5f7BpL
Ki2OGy6LMcixgwfIqR9nmS17DXmLSoc7fe3YpnLyLVbit2FJc5OntUksRWEiK/5uC+gIMyzzoFkQ
igxe8+rGMg283pjXsWE+I/s1c8V2lb52dj9u+5S27RJU6cfD6d/l35XID4PE+1MadIhqBSJV5BPt
tk1ZzNERar4hm50OSYxosYZnLeeXOAWjmpvSp6vzQ0iV76z03ZN6tJ+GrvStobnxCsAGra98rxwo
Zey0pzqb4qBP87fBHl5ikotiUkDQq4rHbjGQ2nT0BPt6lfdvWM1+GcWUX/oSSEnEvIARlgRrJC3I
ruHyG+z1CjM4R1JhWyEwet5u+8be2SOJEKZBWJIs7/FBvce2S9ekjT8X9AHIRndQtDSjr+fa2j2d
nFSfPjCsYqT/HUkt3KPIssBjet/xol9sf2+JUuHOjesmsBQVoANNvbWXLogXot8W8hmfPKlqY2nG
r8pZocFp/jSk9lxOEJhVOepsWMMJ4R3bARE1GIBvzXlOkO5UP1b3ZjnTvFN289V4OIVCVXAvG+2H
Iu4F2N3ZkgggwcKJwMCCwv2hWwfp5EGYg5AJ99LXFD8qNEWZp8VQ9uFuNsZbLB/HBTbsSSOSZjPo
w3NWdm92uAp/mZgGaT7khRsG93aZfgKE4SKLckZczGf0Mb9FcQgJN8hf8L7mHtgNCRyiGn2qer/N
jAcj+c4i54k+7r01Li8qo1Kx6QrzZhBgbwZwYmOxGq4MIFIPhHTxs5ZJhx0sNQ5t9UnlpaRJvY2g
ydGAMt+xOwBezTrBBO19ChLL89TskYcNG92lON6j+3bTlbStp4a+a2sEVdOwfl2JdZT1pHwaQePt
HJsv1tKVG8eeg8z5bjNWQw+0SF/IC8AxOLvI43OK1K2ueUktVW1NFENVGeH6mYM2C1GacTIkZtfs
s3afmKgbca/wzJn5LrcgM0wnOcFMZIdaFDcu/m5AmqlBSF89prM8o5G9HV0UMNja6YkfsbbrEmGJ
0pH9q+e6obi0jXOUbBN/oOssF09XaSA9WnHzsP22+J9LZhhjRNHdyI/MhJKTJZwrZkZsukcE8w0l
oMnbPPZPisiMTd87BzfWm200yD08/d4pKqYNtRFFDVhWFneZI2+qGdtmfD/p6d3g0kHrVrzXaSlG
NPHRz2rV2QyyPnaufmnmyW9LJwdMYiduQnkIjQfoLbLVwmaPCNDvUsA+NkMMbaH5/ocoWD3gMAV3
/9ph2P1hDr6rGg9cFPf/07/+8/+7lnRkHP9XXuXm87/91/+tI/3Pb/BXhaUBtyI84XmecKQtXbiN
v7gV729QJLbw6KLkwqar8t+5Ff1vtrAcW7elKU0ds/h/51YsHO7SYSCx6Zy0/0O8irBXt/nf91cK
zLzQN6aOP1R3DRN25+95FdKkXDGxgCDpxIbiKTCPTnyTkeesospog+aY5ECu2NKGE6nK9BslI17R
/BG1/+sSTj3BaMN35Ylq24++rHsbFzGCn9bLSJgiLMiursJs15L6uDt4jkNdOukRdfxZmokkqK+8
MD0SLWOH7KMYshDhuJuG+JtN0TM5d40T+55K4HSMG3R72mmwtOcFURv1zMs2msY3tXpL6vhZb7yU
ddTzAuNxQQZ2sCtyJoj3COqebW7ifFtmia83z2F258zP6uw1zLyWo6CAugiNd9Gqk6eXH82ml/IH
Nzoqj7EPCJjwx7S7q7Xh1NNZ71dz+ZG6E6y+8e7OsMywsSxFbWxCpSYPo/la6TnoZZJdWuXg4dsa
6A39TO/WJuFTr02fo2m8ly24fma9dIZGlEtinozQyfDcBuBOm2VMPhuUsUar1lePPZzrc2tW414Y
iRlIZ837M/TbEbchMk2YV1TFXN0YYia3vLZVtdXm8kX1WDvkxD9wpZwMZ7omjUmvb9Qs/mKHd3/A
u2jFO1t6mn1jzh4H3eWArffu3D+HHlQLkz0sNzL0pupB9Otm5zQ7L9Bs8Ny83g1tVyHLxyqbKwbJ
ws22Y47HOSFZb+HlQjI5U0EtZbizry6mJcwYeeKLBqFyalVvCLbvcqVeIxvJt6jicxRzp3g5y5EY
7hzp7vrBw4014shNQyZL1zB8Y6TcmGAWhtPZKrZTTIBOJ2DJnBfpocJH38hy+tYUfLWrzSGwlvTc
Dt1Dx+DAJw/5YwftrrJbr2B7EIW6He0iDpI23ZNo92VHVXEW3gpfzDyz6GHDzrTJEsySfVg6Vz3J
X+SjIvroMJpcJ1l6nMam5USfrvXc3y24eXfuzFXVYaYheq/YappNGhBnfZNep3Z2962KnkYz2/fj
aN7aw9oALeyNOwyFr8dNzPfQHlFz/cYudOi6lzyrPyR8oY8R9a6ifZktMwDyea9N4DssslaQxz14
0Zo+NpjeIRQG4Wa5eStWgfCUJkFYeMjg+ujkddYO1unRtaqXesjJoSPPsXTK0S8bbTsmw4ez1tzP
03zp+5yYoKFHRNmD2cotHdnDznVtJGuG+VYbWjCsHvS5H59TPXN80YZRoHEOIX1X9U5M5NPo4Bed
Lsud5hQ/KVd3kLjocqw+O2VtnvpGoWh2DmOQkPlpSBZeO2/V5LAY58ImFEoRdWHmC0KTOd8qNpZN
RD6h8ZwgGuNzjT3dlAhrsbYt0BfYvq1JO0LL+cwmW83Uv6ImPSahfLctgjzHFQEf3RUL8fY1kTeb
qi9iOLAAHzwxR+v3Do32UqN3Ipgv2mjRkASSZRgWjfGctDT89p6HsrN5xnr0Irti108JNiYgwbk0
SygLzOEQlYglzfveZXyBAEgC81VVIPA8wXNqc2i2zQ/vEKq9BJQ24S3UFGShqy9voyQWIK5n7c5M
mez1RGXnMiFbtOtfwf5Qh4JVbxwyo0CxT9DKkW9OFT4JN873LS9D6lYZD9xMco7rxNss1HXcnYck
ze3buGYVdT0ALWlE826KlyggnsLedC7SzkIhYRmiMtlOHZQP8quj0Hl8NBkGxJC+SsAEqtbJ6UKY
du3mXjtq5UL6RSOZw5OiDjJVZBdckirIzbhj1q9/SsyIDw1eWIiffheNmUAJyj6gGgxuS1T5Q1ae
cx0n5ZC4OUQVde7ZFD0PoYATjNxPj8RUs31i08w2C3EETeoGU8tjmHE2F+6KmhKMOPFwEIRVvdVW
XfiZ1GwfDeM7eRGgHsi+zlmPNcJkOJxByvyIgmuoQQZMtHS+Nqu3fEb2tuDgH7MUFndNY9Cyk9e3
KGYG+Bd39r4N02UOI00NvxbSAZ7ebW+TKYaWwuRNjwrCO8yf7teUlNSuj6XuLyahp+PSFGdTn6/4
SOLDEgGkg0oMYKdrOiGCOg0c2FGdT7oKyarSRCdQ7cq+Hi/asNw3EWgYro41iEjvIJNckD6sQkYr
jJ3e4p/NpuIo8uzXGH1xLR1nt+GereWl7h3rHM3ZSypwOmhL5qFhkLtoNfaPee6hER4e9Cp9jJU2
7zVvFRQbt1lss4O5cjh0MsM+Xzo/PWa4wMhQJDpx6zddmQQZgbBjREguf7VAiY7lAXqGYAdGEzqn
ptexN/VQj2zlByTfE0shaFtja7vEDT/0wvrB//uzwr1OXhtbMVWfyRpxtRil6xNixjxQimfhEH64
pGG/t3tp343Re+++EzlLRlvunFGFDxgTLXYebUmPXZhPpGD1/WZEwjdHU7Do0sWGCXZnThzXed22
vmQp3dbJXG8F6tmT1U1mkIsRFK/TN3ln68C/xtGYK6yilfysWuyYONshqDAARY47BSyCX8SpPlnd
UhwiqT8wAmIzJGyNzcndpMI5jllEGmISn1pSpLw4S8mICY2TWF/1ZrktbLXA2OPqRvSpQrsI5shD
+mtF72NfXDp7fmz7DoqhdLkXp/mE5XU+NUq+ddJ2blmr1pSIM3x5j8QrHbZjqe0sTBF+K+w/CjuC
BZrxWINvtzGnf5rXnyYZfxWJNNK4n9Npr/RRHBzbCJwMCMYTBAkiuj57rk5iBZYA9HpOcSrlvUq7
n9bm7sz7f2HvTJYjR7Is+yslvUcKBgWg2JoZbDbOg9M3EJLujnlUQDF8fR1ER0p2Zy+qel+bEMnB
GU7SANV3373n+n+KCfXBMiLosNNyyyvQz/PShXZkq2PkBdEGTvAXwEdCmu62HVS5w1zXs1vCeIyq
7pMQN3txs/CibQKfZzshzLSL57oPe6swNxpPRT17j5VVxRtAcVtRjwzGwmg29RDxuj2Onez3RQvG
S4/yEkBQtrLfpV+TVi5Q54q+DDHFFlviovmhA9Nnm21/bvyOpVhS3lqnGsPF739Ng760lTIPVVB9
oIO9OVMb75zaf+Gzvxr0XRGOKICEUfJTZVyVMlSYNojbbRG95tx+ea+OJu5JcnVsrKRuOWXLSp1F
CWtv8GGaBZkzbzgXQgPvJqI9mBrG0ZNZQ+eFI4dLP+Kc6lv/7Ocos7lLSsBzoo2rovc0c8Ywz+VD
XsLkGTqcC8uRi+Y3Fqzs2Eh4rDhxWChzAxeIy0mHfbRIvG9XyvQwd4l7NCUbAlwjmyLmxZJwHzaY
PXfmeM5t4uad+JlAw+ZG6H4lcfcSGfgDMyP5kzfW0c0y0MYkezARl59ZrY2Dw7sy6L3+w0YWjJ1Y
HgO3I29eSyucgj27Nnb25uyErKuYV+M3QVwOSiS+LUgCm6bnofCcs8za4pz5rEChuhac2x40Gf83
uYQhVLH52Ntjua2ryD07EFvyXn25c3loY8SToHJCc8Lhz5oydFecacF/M6TRsO1wsLO/w9bo8KHz
1/9NmQsA0SqHFECcusVORk05STZwkfiUUYrTZYGpm/S3xOfNq4xUbIMSJSlO9+5Yz1vX9O4VtuYt
/L4W5ZBFpgUWUhQkxw3tG7jEIGBPXfkjr6vPxrDf+EX4mFD5cKqpncLSsvbgeJyN4/YvXRfNOOSF
YJtQjztuoft0nPKzZiBiEJs4nBTZyE1CKhzibYYelwHBrSYTToanwah0RxtDqlnFhMkrByu0jnj0
isjbxY5OeFS8u87Gr5QFnH+BXVxSBRaxn80Sq/XyJ6l6MvydtxM9J5qtONurJB6xAiBzLab1x+/X
DAoYlF0xwtcecOKgWNZbrq/OZuC9jwK1hOniNccyVg9F0r7GWE4hpLKeWu6sDLHNrWwYkwANtwF/
r7ZA9cdPF+zNCD3DnogAgNbBW4VNyi2X10qTbqjbx7SMXTIthXV6nkQ7b2q3JVvXk/tPpLoYjQ3h
eHABrmO9jWfeoq5AIU2t5jZYfKSTZvizVFB4eOB2tTFaYcJwQRpaih373/qI7P+OfHY0KhwV8bx+
62kDngeMlZ4Lb9MPT3kgyEOvP/cqQtweK3Nv67Q6mqPxIGG8h7bpPaeefyg9z7kmEmpDnhthN6V9
iDfv3NjWpbUQnF2Tx9ua8MqPlfrJ9ezJKRwMOHMfbMqSxWEgoxffR3Yqq/w7baqfQTFUdMAwiUTt
kGOQgdmNxnNQWcWSkp3PtnaWZFvG/iGq+eVrMbA1BwmbeX44NQp3FzIq3oNuE0O1GUV/4W/1oYLh
QaS6PSUTkJDMKFdEGoHmOgKYS93ADk2aoKQoX8y2AVIu0aaWetmVJiM+nGYQ/nkbYekaHqzWObWS
mR1fQNIu9TlYv1IcsVCKDDKqsc6I4nBxb7EebXq3WjaxwXXewfdNMGjbzi5PmBJ/4gI7u6uSE0C7
j2Bx4gPbk+ScnyxPH9f8nT+lIda56dOVmIKmSsCILpHYZ1KV03Kwx4ZrdkqosA+w4c9D2PLgITBz
EzaWJNmXP2BPTHt05n0wyY96ye8TIE/MiaDs4oFCAOOejFYKd4FhRRV9c/aS8V7MLnNoyaWCN8km
ixB8gRPeUH9flWqYKkYe43ZuSfOwxuhtts0GTp6aVOfiLSxFtM+giKMR8QGU2+Dl1970PrTNxY0B
zQeX3DxHvXsf94nY8bvzt3nW77J49Ll+QyfWe2xB5LiFfUemlGMLBXadpewNqBLYDd9gTZ5Ne8w3
LsCWdmLr16Xj1ojWBFA+3kNPgN7pCXCsZsbBAiM/EPx2PVkwJzgcr0MMfcd7zEDawbZbih1mKTxe
S6d5RyQXfA0aZjyeHdaLcWdV4RCrfD+lFRGxuHh35fDbFGvMxR9hRC3DuPHjqnkpbDSddvT2y8IF
RDt9uuN6s1NMF0dRIkZHBeSIv9xHSt53QQWwLXWe4iQDTN+cnGGEQUzWKNLQlE3k9MlLJIf7VF/y
HWv6T4z0OPDh0e6z/ilA9YfEPfJJk7w2Ik76ZkEfnR37YCteZMyo7Mt6hyhpqr/MNn1yLQcyoiLQ
EaDJTF1znhSvkW6iHSERw21O0+gUwK+BO/MK8hoAwHxzh+UrN5b9GLjPINvFxm68BxFgH6kJkLB2
dFjCJGHsjeIAoP2RLQoJ3dRgEqqOzoArPycenICVxha5reDcb3TCgr8KimprjMd0aJ19qg5Zybt6
sj15aFnrbTHlksa3q4VrGcun3nizCpjHUctpEqs6Iff2WhTTug3kT/3ym+wnyfSDg06PsH8wu57X
/wJa3PQZGxarv1isnLDSkFInibOd2+kaxAXUcfdPuVwaI3oNkniTLjgNuSnKHZhfbrl8KOskG8Hb
4FpuWk8dizK4KqsH82Fl6TbOMFeuIAApxbu58GzmFeGxzPs2hOIUddu70cK/VcbDC5tK58g49FZX
q3QdpeQKfeSRroQdzwp26y8kLrp5ZC3hI9yPrRcaMv8UdClsoN1/yThuMVZPL4XLyZiMmuvPrOAP
Wy4zW7oQJPLLbAdjsmsftBuJDQyfX1xHrkxtcu8U3CuNjg8PF/whWcRuad1PL/Z4x6/tAK37lIzs
JeY8BRvLdjutqmk70Q6wHSTBq2ThvzcsgjvjEWvb78Tp3rPEPURN8jQ58mdjR+Z2Eg/IMeBpUmBM
fHyHiNaH3geyLyOO044dfuKw+7PsY+zamMnhIVWZpFyFmpWiInRaLgufeiyCU6kfnNxuHwzwU45I
ulOJeuWVajgUsb6zCP6DwphXg2x0km7zzSLnaswcJ1niKziUdrbDz1Fny7pkm+44KY0Vlct3CkPi
ZIr4rUhInvzP7uC/mckwbU9Y7n+5O7hH/Pp/Mxn//MN/ZzLkP8hjgBa2PNtxiUSwkvh7b+D9QwaA
D8miEb6wEe//tTew/mGblsVWwfelNOUq+P+dyWBvEICHhH8rwIkCxv3/2h3wR/99deAIm2gHS40A
lK3wWF78n6sDbcUJBSLOsu1MVnwmUIAmNwgNue2D9OUhx09/Er1xDvRooMDz5iHFHILSZEhZOueU
BxP4itrlDm49GvmqQeBZsYR463osdctKj0iKLyOCDOzVhw6darXV0f6RgObqTH+3TLCBWqiCXDmI
uc0Ohjz93WtnbTLiLom3iGt1FVoxXL0i31Pp8FMb6jPmCdi3bLoLZHfGxccoTmGYwFNk3fClujvB
tT0MHBpRSGB40zzvLSTXtSPi5vtHM4ofvWUgfDyiCXYjEAq/efKoRWKz2poh5+auAMfOaPLbxJKD
RFfZW2sl55YLNMueRGvgElrrvOynZYwcuW7wR6v2Ix1iGc52fGqmpQlBb8EviemfcOhbsbBz0oCE
iY67qgm1rTLX/LLHyUFPw6FZ5ofEE8NZxeAJeuK023EEeYLyxAoeaaDBiVarfqddb9UKBV5urri2
fC+hP2nWDr4ZdVvh6X091xE5syN2kv44jdjDuYTDYDAJqA1fAreMVXXeIRqxbk1TvpybBfRBE5kf
2QB2KDfid34Fd5QveCcYR4egR6ZugiUECFVS0mQhdUhsLR6uaiZfLijaxG1cf5W+g5XWTNF7PH3V
ibXeJZptICSm/tL7bmPvd6zKHyz0TdZJvFhxiiEL41Re5+tAXDUG++2ISz4vuXePs/GiYha8scGd
AiZugMwst7KcwV6UYTx100E7Cd+A/coeGQ2fE3kjc5wLUXuzbclskh0W0vHbwoWFEbBK2erSQcHz
guscL8yUTvSd18lZ63k8OxlNJhXIMz0jMbdm0uwdKGhFibqY2O+17U8XR6unoaZtZwSaWXHkxOnK
gZ5ddiNFyyVekUgsiCx5JjgsN34DMSM2XHHcsWsP0dSrswQxgqCm7tzFxjOnAp80+XDCWR0dPKas
g+7rp6is5O2vfyzmRbGlCHOwfFtIjHCINTGZuomepJGP8CuNNLS080Mm47E0s7ey+4yKs+08lr1H
tCUOOO3G/AZqKD1WPkMfIUI+uwG0CGROYkhIvJ+TrNQdrKHyfh67cd9Uzi5JRXWowY6VApq/5Rr3
TuO+QvfqNmZnRmxZyk/DYA/jJseqqhomTYvwsrY/k3a+uquY78r12NKHDrvqlq6km5OxTgo0c4Nu
qgc7WNOFpQfyar4oEUVku37MGEu3nl9bG6s3wlohOYHOObaSuiAXADjsxrzcupXBKsGCgybYamwY
DIHUEaHd9/O3VNyTQMZXI9c81vEb8D9qU+sFF8Rcv2BG2fZC/OnwYq5ZlqyT1yRoni1tfxlZALIM
uXLrZFycisZhAOBOQ4bW/ujWsGhUlhdc3gmTm/UuNFlbu25fIK7pfdmW40Z7qrl3jDP9STHNbbiA
LEYsHwttv1BIwWYEQSlJ91U8AHhxgzCZh0e8TxgC/R86cO37xdXlAfzFPc1GTCQK5CP8tB/1bLU7
zQ08HMqeOBwKB6IuLSD1g8l6SNArsmmaE7+9lKi0W90pjFyB6/dA4qh4s9Fach+RERy2zaXsJTMu
RmTLD6viHsHzwkv0t4ZULqLYO8BGSeG3ZK+SecjQmkQp8T08S72564HfYaVL9tSesIwk6ebnVNPU
iddu3NqDFk2sHFnWuEsdNItmILrQIWZcqkhxgOi8OvelKjeFXNB65lWDVMRF1q3ZlE5oAvq4FNZw
5lv8sRjDd0NhEAfDfq6D5DhEOM4QMyyzf0SX6S7ObYS9dXa9R2WaYP/awtoq7Jw10bENt0y1XoGz
kNj6A9CU5ZCK5Nmyh243+u5JWnJXNPAfB+aeOWImlXhIXa6kF+2CeKvt6IgvBsYvdJ6J9oIsgPkt
oz+RJ3673UtaqauLllytEHbjp0dCCxGRkqEgyMurC699WcHtzYpw92PyN+4I1L1tHmBNldtmEO5O
8Lyk5iAvdomyj/EfLDzoiUcVnW3u39eg3zdd35+l1Q2hcHBNFn59qddP5xSXP7oG1zkbofPctskp
wyg9rSHdZI3ranK7AsFIeuvnaI30LmR7nb9Cvmvct1mDv37TbrslwZOd7qV2P/MSQdhkf7UbVfLi
5ubBMRiMxxH1ANNmji4a7W2yxh2Z43YNH5drDBlo5EKms31q1ojyYgbPpPnVxia93CFdyHna2iTP
qD0DK5lFn+4yPlCLU+4Hi1tDpoaERqTe3VlRzNcZedV7Hkv0eKGXBU/qGhAqDwQq0Ng959HoQa+5
zn7OyQlGLdHNVozTTk0m5DDks7jueDCi+EgPT8xLlSt7pqYa3ckm2Dcb9340nNwlmEFOcHROHs+1
Sw1bMGE5bqJh2BolCPYyjVYqBlSkIrdv44q8YnkGlyLnuATkCzl4A5SfByv1UzjJjI1xPV6HMTs6
zTCGil2yxv/GyGEhOvpg7kHo3DgSXlg6xKE1l/zw72R9b0zgfdSabDFSDkWTzBS47yo4ZkF9xv/O
zWZZhxJM1FkJE9UTOl01TbbwGTlymOPkBdqARbWNZsPpebUn5zPhydo1ZvLo5ZW1QYnx+Atah36k
0VEV7EIHtA8wtuZ5tTwHUe2GmDFeUvtOEeDPCuPXZIUZZV3npqf2g5d+G5qee6LXidmtw5hBFYDR
tNFh7MG6eukTSYLvrpCP9uJ+OZNMjrlRPRMNKdaXyM/B0CeYwWaoEvN+tLgbEKUHb7lwmcFMRXPO
PeA3JECt2BGnNi8mrlmuXt2tsFTH0fz20/V6IRAxwaOELZ78bTfgMxlEdpQYwC9l5z7HOrV2EwP0
xsh+9VnD0k02dFpNdbyPZHRpKqCFm2Wgjojg3a4w0Jq6xlv2uFdZdcZB6Djl+NImPRi4tPjRMrEx
80Vfi6+DWyzfQMW6j4R3e2y9keaMdcqD4ds3sYZQR7LDtsUfTaKO6KvncTX1sVV61Z0wUEGR8q5d
D/PPzJwf8KPkuWxK/zYM1SOFLTvlGOYjgG+ta7wEtc2v2M+fDQMXrtfHKI4Kg3OfphZYgPrmJTMs
8IJtRGI1lCap+oqcdy6IG772uXkXDCV0eaV9hJJpPNhu91QDw9gN8N7R9l5UZg/XPkckjaVp4xa3
1uBz9sHPklnAt/pdWrDYjDxe5Cr39j4lfw51lcJvJiqpypsx/GlAqpLTwSsRpeLHnIE+7eLR3Y0t
FTIl/9gabnydqHE6pw+gysazhLmCEZ4moWzq9oNbszcyzFudS/wWeVPiIM542NoYEIqfcplqX7za
ci6llRzIzB2CYfbvijJ+KAte6YJoAolPjJitmnZDnBX4f+tT1/5EUjFbAOgNRsZgCeQWffFrrt0v
wcSPERJw4pgUd6BS89AR1s/JzZ/USl0vq+G18zRMt4rio2YmFNFTYOXi982LNN8FwaeUEZ9cGxhn
/j32/ZtBAFHDXpsRWtBz5P1InGsTTzXCXYVDyzfVxVYUP802H3gLPI9TDURaCLPVfRvmA02Xs1qG
10mop2apZ7Im8Q04eHNeBnZqOaDsbV8FrwACecQtih6jNlJ7O4Iq4+DHyWJvy1iyGX1MCynLAFCh
6w4gw6Lv+YIa2Di0s0EfisBnw64y/EduN+7+9/9DAuTJ4ydLmxefqwTr5fKtBSvSBFS0anjSYZwL
Xuh9DBjU+tN0wD6TIvpZpsl1AfKCBhd8izy/EJff2iaYpAGXss3SvTUHKxxz74s35TMwFjjaLeMb
PZT2/Fx0g975xmNgnJVD3qGIqAGoCoZMD/Peml63KaeIiTBqfSqjyL1QPoa9NRVnYCgWkwhu/BIz
+4IFLLM6zocYe75L+sCyins8KB+lyQtAzz0avtDnZQQzVxuc7vYhHRvO5DaXxzZvSCNW2SEwUeEm
gK6z1ahz72p0OXY03lTtzVGVhxQVGW5NtJ1KfGRlZTuXtnmGaGDyLeGDISbbpuQliyigFTFaDv6Y
v7UeofmyK7EFxD62zyxMeSjIDEGf5EE7ef1DDp+WmVnsSq/GQgxDbV20HnKbX7yx0v8t+QmTP/P4
hdkmv5LcW7Ga+TpG2d1nWlPypCr2OFzw507cwxZ8JzO4bNuWdzzECEq7FPEBNLawUyy1AmA4+7TB
HUdzHIWCowVxWORYGVDHgPizB6BTb6Nd3M8kxAH+M0XaMbkbQ/qKUKD1qyjq1xa0dUW502WwyRB2
DdI9VsRPg4yph6lnw7L7Ayo5q0WR//BES9ZVxZ9mSpmH0R18uH81ZMJNh0XiaLvmHXGFY911L6Sv
rrEcSVHN8W1wDRaCdUW2Juam6MsPpww+65yg79zcmzJ7IUsPncdoqyNVuEyQ4qCcCtK7z3JBgskh
D5LxhtjyaHCXsWaxSf183GuvY1+EiYU2nuzwPyraf1NFgzRCfdN/qaI9kGj67JrP7zz9/b/+Bp+c
fsEDMf/5Bf524Dr/cFGqHDQzT5oWro5/Kmk27U7C822JPrwKYv9R1d1frU/mP6QtBPspKqE8x5b/
KoRCRkOV46ugiEHWWGW5f/JX/i9X9b9c1v9B7OahxqW9okq4df6bjsa/gq/vC9/ERsDf5N8suL5l
CKwkAXC5qOce11/yrtln0iT0/Kwb3mYCL5bNLrMa/T3einPBUsqip8l3CGyyXB067ihE6Z38lEPt
AqIOxpwSRG86etTy6YKuNJooHguAlpJpDq+BQ5KXGRzXz7HKnd28/PStT2HcRYxJFgPQDCIBBWIz
rMfCgM2h/2wSiplRoQnWfpY/CKhtZmVswN/xVvxmK7DJSopgHZKC81uyMDXl6goqVfFvQMGirXir
iWJm5c+px1rmzHvZPDXtezVkTz/L+AWLOsaqmx08pxWR5oszo0gFzAUsxxr5iLjAbOyxtrfVwWC7
ZdlrjJmATXczmkeXrW6A59Df+ewWI+NnVYAxRLXKm12CqaQCNl37Pxq+qE2Hh/cUMIiQwG8+a946
NBlHw7EniFu76oyH02bNFQUmLjwuhsltxeFLYJXwq4qTMj9y/5LR0WR1HLPBdsQFo7n/2LRWsDfH
4VsBzGim37qjXspwngbY8yK50fwYzkMNqOQ64LNbPNpcGfe5hVLftMnEcIiZkybBLoNfmktBIf4K
mJZQ7SHAls47JNBNZ3/YsSJvfIri/Qy5wsEcm3Ix8G8aY2ku3tPyO2Axp/QZAXW31kqyxj2Wxnjf
Gqd0YXvi+KhRhDECjEwTAZWIIyXhljibBBYBD6cRWe50u5h2GHUFOthjyTa8kdPOp+jJJI8mzFPq
BPx0kWuSdjUo7PRxdp7HAIpuIU/4P7cwMG8C73M10IvEmGJGN+mRD0VapIBPu/oWDMYGw9EGjMAm
ggE6YJS2BiRYLgb5lWUvJy7uJmv1LMkXbN2T8+oInF/J8MhNP2DYSZpqlY/hct9P5H0z/bBw2CZU
ro9pSYD9vuGuS+LzykYFphwig1xOTVf/0sne9/ezvPriLYseiealdEN2J6M/sMZBXgJBfdYVd5pq
Zvnr7DDPbqQOnqysDyekqdkGe0z6qCleZc6HJgciNE2hCRBvmCIIG0R8AkiDWJfQtlaqxCbJupAY
8bZr45ORAhRPHhxKHfA/hQMEcCxByEu40uNP3znQzaWoitE3BJNWvmUtfsQG2MMwJTDOtkv9trDv
b69VQ+r6Q8bRXTIxItOwY8MSatmSTkF5KYD3FPZnt/xx7Ne24CvOtD+OYcQyt20t4AnuRXblwRVb
Dx0GDDReDEftl45xcwmZH1PaHVTTHvtxfBn7X47yNnE1HXX6LiVJrKk4YG461H73brBhLolZ0fub
4OIzpvu0+hRBdTXbl0EdJKjJFL/qwn1Yq/Fnlp/75jtZvnwKXe0IbS7ioxd8Fc7jMhdPultzrQB5
+Ug1/Ly9+pWqFFJD87adBCngeZ+b/jmPn12YK+Se941VhIlrH4uV5UQ6QW2N+9m6yYw8QVV156JO
D2n5R/Mm8k0+S93ZnPKwKu2907invPlSvrNNdLGXAkaL0KFrBbTFvK6XPjvpd6b9mMFRDZz70kv2
DDrhMiyhcGmQ4HURo87qxblFyl+FA4rUu1O6OpONS2eTjM9T7iIoGseoW76ykjSg/2NJqMDt1CjZ
GyQEAqAQlBStabbifRHbYY+RnTQgoxPrcOAgi4hW+IfYKIfpY4wEzajUNDl0HexKbpuL5d/cYCzv
BNryOBHltCJgLm49P2B+O1WNRQegXoXO5ZdYCkyaszcdAtfobvXZ4NY90VfzgzX5t04xH7mG3MfB
5J9tN32zfZsm69j4DhIyzS4gx8mwL/hRCP4R0ar8DitGV8D5c+Gm0708G89zznq4UAGuJvqbKzvD
RMPGpWiksROUOIUepgVronjXxE9gKTQE2jVgH7v5xHqI9IAXpM90eD22qeb5cPptpLSHkglrf9Xr
q55Md8ue1TExEbl1+ifOzODIqx2Zf8gxf1dso8QCakcv2zigWqmIpuEE0ictyMuC8dYtxTtTg+ED
eVfvDVj8G/Fok0qkfHUXlPU5qaZ85/dYwLrSguKX/lFsgwMAPYEJhHkqavPUetlvFc49P8G2gc4+
DwNXS0bvdk7JkvQH5b730cdkOYAciFAMY/EgyKHCa82jYzB1v+bQ70gOLkn2sMzTgMs8KCknGk+o
K/hv2vbbTvtHqsC+EhGLR3TeGgeWMRyGbt10+NNwHhrz92Rx6oGfSZpovovMdN/3yg99vAeiY8Hg
N3dD6//h5UaowyKmLFMi8QU07SJt/aehK+4Ci5d9StzCLvrh3op8jaPgVpjFfEjtBXBiKalvJIop
YA7ieApe86lqz4U//yQK/gWgfQqbRfKL1d62AWwj+/JFjeTr109Gtxad8ET35ZuK7NfFzGFhtjAg
ux/9RM+SR9LZTp3qOJm8k3vaMo8Yku/dkZksE8l7S0oBklmy08vSH3SmJTwXDMJxzPMRUJHhW845
SUzag9JCEYSx3yh9Tm5Z6kfHSGe8APvvFisC+w08dvxwMKFV2XkYd+na6zrb4m2ZJgQSFrPMuNbI
x4ZsMXWwhJZpCnHMfKvWrtgqXwm1eI6bv3rFcTpQYLKQk4r3uGO+iTHRdr40ZLH/6qFdG2mH4tMM
iHTmkrtURRHMjkYDYuD8oO9G58Nbm217jxkuYiAiIUDvbUsBbk4Rrr024qZrN678qyXXiX9NYCBD
wAoAy9YuXXKa/dqtC3SR7ejat2uY4pev9MXA2l8awfr6ZYco8aZ3OR2A7qTHPcZPiI2tQzbcr8MF
8hUwc5IaAySKKp7AWeBT3tSdOW79tWEuj2v7CQ09uLbjcJmrKw+HZro1iWJBBwru/aaMrk2avFTN
ML9DZOLCSACF1ucvesPXZmKzxFDLozyObDGSpgnu5TiB/OT1ODspBiwp+WbuYvq4tgBWaVrg4xq2
ov12Oq4C3dqSHNCWbK+tyWn73K89ygib7N+oVo5NOpb7tW3ZJTXG1ExnFM7+C0Gz6dT3tDMX1DRP
mFlvmaK5uabCmatNcihVgUFsyfai5JgFmcNXYIimgu0r1u0HVJQ4VJQo4b3o97NBXfTaG91TIC0D
9YdLJmuDlG5pIFxhpWscLiDV0cdkPiM+05pDDdiy62T5bk74NSk5pz+pjteMFq+mBdV6nE/luraO
Lcr7pCseprX7Wq8t2DDCeC7WZmx/7ciGbME6rP+MaOLeVOufqaV+Gtqesk+PW6Jc27ZtVGaVEJGY
1yZu1xlYkbo+vlnudnxS9gD+mi3pBtwyrXVsTdadEhhbGK0933TcBLvGaB6wI6H6rG3gqWh+1PXV
J0K9KdsKEaQO60NBhTgop3bbujidR4Vm37m2f+xch99cF9+loDiOFXXkBbXkyPlwzBXPkJdwhHUT
1zL+ngwPPsLWwmJooOJcUnUua0z3y9hdi3ltQV/70Pu1Gb0SD/1LmhOyIZpN5wAF6p7JjqpfO9Xj
rgMZDqdjYqVHCcdaIdTpEwuC3GI7FDsoQmT5os1Qt/drYEyWQAaKtcl9pNI9qR1xAE/yhJ/xV7+2
vjMPvCRrD7zXWPVaV2Te2TV2IjJljQlYAMKgL8jM+ynZD+Jz2a7u3A+AK8FFr63zNvn4xA7qXbRo
d2+WCOxFNL5g+eip9V2pJhTYmxaurhg3Wdet3faU3Cs58FBFv+gDbH3KtNjPXYyCtA3lwaw/gfcJ
Pm6yXq5evPxOprG+1oZ4owXWPRiscMDa/MywOOoxlg8wNo6eV05gmHELpQlPQH7L8WJvS5U0u7la
Efg2ShjPJ32iUbYTI/m5jvMLGfvWWHIMoZCQKyI00Ah33i5R/J5S0ue7eFuTCGIEX2nfq/fFStdM
niV2zlxazGniYMi5PtBhSBVUvxMdvGQFf4SzmtO1rdFahpj9CZeAY+Ro6zFd+reyROjNRGqGrlNd
wC9xZXXmB8tvLOIXhWYrCi0+6f4YJnVyU1H+8bqJlUYVB5umLF/6kiYY0g34UbgdLb2wsEigWCeJ
u411ZvMc4C5s/eUhAj10FbL8GLWyTu1Uv8BQuxiWSdt9DzzIVPK4CGY8pfglO1YRHxzmZcAXpB9c
9giVH59rcixei5uVE2O/1nYZazXO0pj5iXPKZOKCKlGuozmFBzY/PhZkj2ljvfkGzWO8djkBXHZE
QwbpSOb8pyE6NiY3Jo8GxzZ3Poc0HBRDkoqyW2lHrKeW91kNZ8NqGqqmGBVnu8TOTIQl9vQHGacA
wcD90DHTFofST7PIgUU7C2NaJz8yne7R2DaotBg9KUyTHum5fmDa7LFE0LjVvZmVVLu4xl/Tz+Vz
6lBhZpUIAiULOPBt/cFTxn1hZ799WT+Wq0OiJya85eV+NZFot1lGKWFfewKOudgrK30ssERLkd+L
AS1dTnO7MzzqrkyvDa7EcFbJfHwa6Q87sIzIACrV4WQ1y65lE3CHx38PMIr2q84auF4tu7pE91VI
IywNJwPUqWpZwrKydSJKWLDdbBybAEETdQ0HKPdMc2zCOPbiM6QHvI+j/ymiezduXwITtAiL8F3M
XjbNVkJBnsgngU7rqyw6Zt7EmsGxucMPztEICqrXcBiMFqvUXmmFCR94W2nGxx75kn5b544839n3
PRg+o744i8nfdCZx1bvil92qA/t5rNwngVtwX5hY+r3G2GmoMXS3VZ800LLCh+Gja30J3HjZVj78
kLqiVMbhG7Tz6Tc+9/xcr8Elb40w5WuYKWsxQrUju38NkYLYo95lgn4a2dAWqlO8/UGXnbD5MrT7
9G0uOJ8v2cLwLz+G+IMLgPtAS1t/YK7gaY2W1yDLJN0GKSGsNY5lkcuiRIKib5JaMYmtZU1ukeCa
1WzsFZkuew13NV5wpPYXe1WqWasMlkesmTBYm3r2xvsrIEZSrFkjY/g0WETtBt7SW5NMmVrDZTUp
s1wY8Lrh+R7NmnmH/gMa3aAtruE0M0+eVaaesi4OEOI94D7S3S9MK9tq3ZWOVfpW98Td4Jj615EE
3EgSzp8+oz75zRF9krY97hNTW/sOS338n+ydyXLkSnql36X3uAbA4RjM1JuIQIycyUySuYGRTBKD
Y56BXS/6IaR+jH4Eqd5Ln2dfdd+qlqx09zIrs7KbA8mMQLj/wznfaZFoNBbtojXQrC8MxzdePyN+
wXQnqv2sTXhGgSmk1sY8D4deQJ6PNuwN2rq3aBNfo+183rzessUuLqViAAHpEwW0tv+1YDLFT65Q
Rnko+kCDc1nMag57OOobSIEA4BSMTt9zP6icqTk8JPPWkJ3BprJN+2VDFJsEZCyX2vSCTGWlhUVU
ZNCqadwXimccIzm+xiFAiFugwztAyHntMk/iyYZatwoEIDUL01pbJHO8khmeybHFPJloG+WCfVbb
KlvjcXYdBn3yrUhHh5c/ejK1EbPXlkwmJ6hbRHWRKEewP2LcFAy/DdIKN7U2ddbU9hgt1YON31Np
4yfOpQVjKWZQPp01pQYG0UhbRVttGuVkvK20jdTwAtBFKnuOcJha2mrKkX0iOZOCtE7SsGBKy363
BAGsTaqjtqu62rjaWQBWcsOkfkfwfqNQ+s3IyRSbvhCHTIbNGBNsgxvW1LZYvIVqk2urLAEkZ4l3
ljaECyiA1J/jqy3w16LxVRdbW27jGvMt7i0mX/hx6dphkgxiJyM347ZfWZlo96628ZInN2tbL3G/
2uQrcyyQokQKvtS7pgX4aKml3BU5NYdkPDkgzS+GLDoXCRpvM+NCky5waJ/dVCSqikUobqu+I7RM
2O8xCp5IEkKbN2SGSIlvkSUYMvD7NJ2OU0buTk2K2XZJHTLfvPpHg8VtS1fGtFPJz3hyf+iGrAYI
SkmFUJPMUPb2Ul1dM7gB59YjGK6E/FiC10y0N0QbOLtAYGRMDeKYGpxAM4ChnRhpk2bS4rCz8zL2
dvacFQxH+hbToloWiijmin6CNocg8OeBmfwudoHQJnLByGIQJhc8GKRG4rgweVAPwpuMDd68q1qP
QNOaf9qS+9/KnPTKrF8pDiwo+mqC+TmhK8cSFYfzwoYoqQXyde9zZoBNa08dZRVEcpGMpeZvc85j
smZGtCUrMWXV2sv7XvyU1fAlsWzvx8LFf60+KPspGYOZCByElBFCRKC+VMnwweBT3CGKzMEXcOzW
lbmHNhFxtzT9xrdoDwWbhm1VYI1EZHEGbr9suF7FvgcjBekZC+YimPoI2zyY+JRuesCM69gQ0oTP
GT+p2PaYzhxR3Mn4xZu66yoRF56qJmu+GdEXFemdsItH2c/pzs6SPWRCGZKf+m0AfceaLP0sl/qF
fFIyAl2MLL1lyUtiEJsYjOt+SVaGeSmpbKYhEB7BGS4uXtWoHXGjkBjs+tTwShxUPzeYdH+UA3yH
JQHQ5ALf8qxLtSxluMZvDUKYbbeQsBsBDyoJ/xta0AN+cTHa4WdsI77qeNGrzOZ1wVUrf/q18WbV
wtuPafYlM8Sqo23CnXJUFlbrpK6okq+LdnBv2CKfZOxI4pNQS6YMK2gx0EI1LlU8YtzrNYYsugTY
LWkdEIi+OtJ4me0m27v0V8kQPxKi0O/V/BBYOoHaHr7sGS1Wo1QdOqQT4FDHz2sQBoxGj0LBPfme
15+mAJCB0t98fiCTI6VSzbJppzUasZhPS1/9hIwUlvE7oINLS5p0i8OgEJhPWAtM3hGEx8OYq6ck
Wyh5czhAr70zcTrGO9+sT+k4ACd3D0kME6oOLkEA8qyP6zOeEH6c6jzoJAxjIA2iIpJoWxjbdVB3
AciBAQwayXZ8NkFBINtbyRIcFMi14pVwDSCe8WVZ1au1Ai8w5n3lv7Y2e/QJP3EgkndFfkzwQRTG
pU7vm1dZx3eW9RyLH3zizlDQMX+iiraszergSi/LGxAqO+Qt7y4Q0I4l0PQ8tAmz/mH8Fozz9eRz
YuMEI21puxp8HKfypWl4FQasI7JrL0hDlUP8WAcySwLHG8zD3McPrhWKMtgzDWBuIxmbFLl1bzvu
j3Z0Qh9NFLvigCmWnDso06BFPJxR7uwTCBmBayZVPi0eJ5Yh3vAVi4bZXIB5dmKPNAXWyc2yIzqs
Z1knPx1MDQOvjPDi14rscCwfG4E0O/HmJxxLZ51n3TR3gz3+tK1vVs3NMOGuTVWYKT6eKHQd92Ex
Y/wsYPYN/wa657Jgl/mvXe6f2eX+fUfEX/5pSv/lH5F+tuvy/zsjfu1z+SK/73Ot33zXB+dhSteS
Nob3f9vnWsFvHjwjyw8gCFp/XOhavwlJdRVIgixM7i6+2O++CGn+xp+HV0udz3qW3vtPLXRNSy9s
/4qpRBKfXjU7vgmjSTh/Y4zocragayzdbVZfu2pVp2nqzsI3nFAJro5sCp7ABMc7kIPfM1T/y7Sa
hz6dL2jIfy6in8IKczo3c4RKFb/6yGzbi9kBDitRu8lQhrWlcLdjttYW98+ZuPY8ukgl8cFrR3x3
JNG22Ntx1myYi1HvY55nzMmBuLjgDmM2ZGRl4uXsQ0vCPcNZhWPTIsgBSvK1kIT7iOVCiMu3ZGaM
AzUH1zDCZr9NnuD0vUcyQdJlRt0xtTomir2/lY11PZe5HyYT47O5jL6QGkPHABhQePej5gekmiSA
aYVWALgARTB7arQYrHnsnTsKm3MVPX7yUAImwLr8XIoWfbgBD5y5Sukv46kcm71IiYQTmm8wcMvO
mngwZR169ry7zA4r8E55sGajl3VKyFtDP8JrH1zwcflbRrGPWVZdxWX22vskR8yat2BhSdX8BU4x
gMfBTRE3ehlf2GduS1pmajsG8MlZCygF202Hzj/PYrGPtH/EcM0HoekPBRiIARyEIeFCdC43WaRZ
EZNsT7YXvNWqAxK32KfZYLNsxBxvSTqjg8PmVQTrJ4I4MtzYQ2RAHi6yBcnT+hMyYroNFcnbKWne
vGr0kfXEJFFJpilFABDx3PfMuQqm4XLyiKaqIXv4cqQg44HC0hLO1XxuGwkxHSJfbXvx0eeGn4Hr
8c1JR+6QmEe6q81ob1Pd56a64zXwqNNpG1Snvf+wpPBFJzvhCqFTjnTLzJ7tyal1y/hWxRYG4AnG
hT83YWcW07ZP1vrgwVS4V5ItWJ4MJzY2qBJGeFKObtlb3bwjqh+ZN8GlAbwLP68KdiP8gGVy5U1P
ZUf2QR3OcZXt4xw+ddEsD9bcg/VFIXzVJui0lcBLN8mIqahV3M6NuJhExHBu7DE0Oluxss4wy5yI
qJqICj2koIoMtmPQ3CdD8ek2yV3OPCPXgw28/2AiC4i2A1OPRI8/TJRBO0Aa3yVvC0U6D19XEo6w
1Hi+IeJfMDlqY9C+9aJX13aYHsAqpSGzfrQ+JehQ+q/FhLqjqpfXWLftRFMcMU4ROL+uHBDBeJ7i
l8Jhi6Ps/JpOcNoUVYj0/S0mhAUB4AAN3ly52cvvRuEhl6JjPbpRcVX1wR3v1bgJmhg5fGFco4kN
KGTS2zwmdk4Z+VXUso+NfR1isayUYTrrDjQn2QPltpgkeZUDn3BsJTtrQd+H2YTSYjK2LsnQvEUR
sBe3fInMZUI+62OA9D0tRvlEJvwjai0CZ1YwilAgcPpHz+StaRKCdzfOTIxWj9YYUOfrOn5hbDGP
+NvbnRh4igxCn4m6lXaKzFMQhZUu7Rtk0H3BppPB3ejCyjBuqPhLqvKnIIPvGSH+nBxj5y5McOuE
Mw3xmK4qcXdj2yaCE7VK4ww7mm483qluIhgOWuhSUZ6TGmoVKMdW6vjEQwrXwSPapKMrwpa+0Eii
ULZ6cIk93+0oqioajQSEOs0WMxIOAT5bMDkWpIXGTNc7jO3n6GffMzqyw2yqLyLex9DzGoRkKzMX
E01MN34NWhvDsuJiEVLAnI9Q5SD7yNSEYWNon9fSMHFlFCB1C3JrDIekRzOCQk5P5VoISFOOqWKx
MZDVgl2Ze59XXcAPHxk7n/Chfpl/xGyNi863ttFKX2k6mUd+OcOD+Bbr+cNoMVHunb45ZIAB6qYO
Fy9gz6JL7xrixrkDUgm+d0DA2CNV+PVrrf4NiWn1wGHx6rn1Dbao93Uw/fPIDEo1CRLSNPu5JgIH
kZx+LOmdw72+cXLr3GPTw9eLML6hoN2Q301XoePjPDgMY34tRg/Kj8HSCgqFefCA+UWSHc84KDTB
2PgwXX+YZRZfMVBebnpElpjHMb8nGNUza9r1Y4eNtR/vp8Q/TKaEYNbTGZaGDImHZCmWT1Boi4Ja
GnDLAocT2tqOwEzW6bwkYBRIJUxt2rV4tnaIxIedrHy8DAR+uB6xigkKVTyPbyVUjc0gs4fJ0Crk
WVDIAyNhs/CzL11xLXm98x4UZ5AGZ2VRWccOE+XkISjMZRfbQ8z8E309Q7STR3TBHqlzOPZvmRvj
aMSZzh2BQbv2xwTUc05IpOVpyhSDE1fz5V1Eul4VX/AVIn+pa1xlVXzndkB7G8a8m9jyT9PMeKC2
Bs6qYqKHar05DJrO5MaG4UDfcewzdBdM9k/jYN3HrTme5ryOdpj+QhM/XZjlbXUazOyVA8/nCV8Y
6wfwe5jtbGpNTNSYe3e12SlZyB8z0Aq7VsJRIXrvioiuB6fCh5TbPJ/xMpNbgUr6lElsggVMdosW
J5mMN0RP1zLu/P0UFdckXLaYiOqI2eUr2SSnYizqkPPuXuXG94VAM7DguAV9Q17ny1zceNnIA19k
MvS78vtkIlbyzDe8IuleYdeIetJtOMUL28a8TfAsrSm6brL8nOW6TbByRijW0spTh9qVlyVJrMvE
MEu59nQlpomVkWWe83cvIV2zXQ5QJ9FeDekBlPBrOwLAxA9xqSswvmMeXQUN6BYEGDLU8rSYlTeR
4My6TRgiufFV+ra662bnao0qno22Q/4arO1hwOm3yppjYWYK4kOd9eCNlCxLzgnmDnIWGAM6rBDg
LTqXJv4wTQM2EjMi5oXDYW4RhItUcoa64xslU7xVKca4aDCT7aQ0tVmm5CI3BA1PFBN5TmSFVis7
A8uDdfzWoJ8zCIDfWIEAi9KTxDysPhljGEsWcyUtdnAe+byUJOzo9feyk8mwbAImsSjHkaZ1aF0p
FClDrTmhjVxX9uc2o6e1845SVt7Zq30HS13KxKsFhMahZAVagNNfWKsi5ytrD5RQeWih/oQ9+hHm
LZAoy7WedpPpopgKFEPRKIHw07NonaGKuGuZAfEQ3ASVE3rGFI4dE+7AcO5sJT5FhbNPkFBTLd3G
aRZqBRMZNe6pu5xa4FSPwERxFxxS2TAKOWaV5eOJiSidkrsG6fs2z9Ie41/GyGqGjpa6LNBbht4Y
KGJpioPDMUTuLjs00dV3mZ28mBP5iIFMGEu37mHBZbTWkdqlNsyAxoR/SjBJoJc9xiTvBl53DLXc
sXbi1I8FbwV8A/Opz1n5NP2UbIWwwB/r4zPqHoxisnWFDl5CPDL8RGhml59Wjb5qGmKHIlFszdSE
6rwy40ic/NgXqNK4YT9kUYS4K4Y7Yd7WU4wpwahgD1Ywu6V6lMJ4aqRizy+yd38c3+d5CkEAHok8
2joftcuqetH6Iq9yvzvziqKivjHY/+doOZGJXbxpeZiqll12ociXkrfCuu4pyfweaUcSaS2iosYr
oW1wVATJNiEb3gKyOsJkjRiJckuZ+1TE7/bEv2xstqtdP/TVdDPNIxueyDpJxlYM+wZagDyYQlks
u4hVFYXxtc9jfELl+ygTJ3uq8hcGf5h6Eiu9nrpLZtXc2cQzs5e/S6flyqkxmqKeIRRsxZGxNAhp
3NGmQXDx0K3rdRfxMDcDDL8k6HEeNc2m1RfoFMshNDCxmnizt5nXBhemSTX7qh1vKR2I0ePsxCGk
/Jm5CHhW7IkcWEnFjSbW9saYinlPxA0RxNj6IgXwqmisDCIQ2pCqq+D9q7ehC4hJSohtq/kXF3O8
C0zTCvNRedvC7B6ztuKar+FD5OB+ml/YuYVPRWsvwy5LoXP0pA32xkiV4dONzc0eoMdxFsPMXG/B
GOjfVtWwoDtYdKQeUqNKBxssGeMsNqXCT99W08l3bdS+DuiJ8QFIf59MW//aqu8zvCpohjo0mcdO
HEsyn/OYOfwATn6FYbPxRj04XYxzmfekIXGS5t1OqOGpNqgNAEQhOqHbRwbUHCczMflYUD5FM5Cx
gsStEPLBo4tngaNu3OYtBmUJlMi0OK8WbYkzyFndLCNrMq8TZ5krZFscOYhaB8Zl3FpYMJLbVtyY
KTR9M8YHIx3rG8Yn0ysOjkE2Tu4DWs9bde0L5tJF9kSsKozanPw/rwseRNFes9DAWmF4Hjtd+V25
9RtrvRdvQZ0LxYdaVvO9WP42ew/kl6XZX62mgDngwBzNBYPylu5n+9MknnIbgBPbFBoipmliSnPF
0PjxCiOf0BGWFIbcmsXaIuNh48Lig/pAzqS2Tm7YaGoZ6gXi9RonDPTvWR5hCCivNpJfcX3bICOh
OAAvebfBoZWai8ZeGD0Pm04czwOxKsDTYnfnaZqaqHMwwZqwlo5nC/7MJifxmJgTKGwCHNsAlq3A
mSE1py3XxLYpQGcJwc3XLDfDhuoG6ZEawu1fvYrsQ+ghB17PN1uhkG0JAd/5gOiM3PgMNC8ujtsn
2E7vedKyDnGtH37m4Zc5R5o05w4G6ebA5wZNoSPB4GVu4dJhyE4PClRdrJl1rpNBrwNj1yBoz13M
SMAUsuOiOFEn0h6p6DUBD0nnXcJmCX589Gy5VPSFYqrhAs6LNEEvA6VXaKaeWbAtb7L15Ncc7Jkl
0SXbBZZpVG+Iy8AbaT6fQSt7xtkBlYxWXzP8zBlxfFbB9asB/MFK1ZIqmH//NRX8M1NBQmb/Tnbt
X/7HP//vn+u/b+/gb/8+DjR/Y2yHxJORIOvrXz6O30Ep/m+m75pM9hy8PzxKfwivtX/DDyJ8OnrI
YxJ/yB8HgvhBHAp95BjMGWGo/BmHhzD/NrzWNgMrcAJ2ux7ZtZ7UDpCPt/8bXqtSP6mraHZpFegN
MYcRxVCcJjuGb1uxYFkV4p/IJWCNG49VEvqsWhOlB3Ei/8vf19lyU2K8hEALGst/bJrsfcgysl0t
MBr2GJHg8Zw7oNUFOv41pUPlmoGgDVN93xHXTH9vPnjGNXT6W9MufsTdVHH6mA8Bl3rB5R4Tnya4
7Ins2vtc/ilOso3V0jhNX4gmtjXC5UUXCxQNRlO8p2YDuthIvsURc5Kmx4cft3SmhQpX43adcWy7
lCKKkmRmGR7CZT12ulpZdd1SUsCMupIxdU3TUtxUusopxWOsq55I1z+CQghBS4qEyjrUukbCHUe1
RNmU6/rJ0pWU0jVVr6uriDLL/1Vv5dNDWtNg60rM/FWTTc3t0KzuQa7ZjT9gQydz9KVt27t4rRH7
FkjZYuVzXbgthjDVbVeHU9zCEjtQEpI13O9bXSUOCW5Sqkal68f6mOlqMnX7Q6D3s7MN8D6fy7vk
V+2pq1AoABuHstTR9Snj08/ZcO/WAq2MkSxhYw1OiE16S0pOtl91nRtR8Jq68qVkZoaqq2HPZ+Wa
pKiX6T2irdAJPkNXwdgdvF2uK+qi1yUzqFlFCBQcFqFrb/dXFa7r8YXCPNcVejni+6hZxGwCHII4
JlAfJ5GF3YSU+K2j63x72bm67p/4d5xLCIfIOl0KJ207bwRdA2EnM38nJIUE8RPrZd+byQKlu0Ce
ipaQfgNtgo7obU4WrQgGPpzwujsxTX9FyUDHYtO6MPWBn6C7mYm2xtf9zao7nTr+MOoIdT/6M1pR
juBeAyJ/9Ucw15izWVfs68XOdX1qJqx3idceaugk2EvotHparkr3XoXx1epeTCo0EXmiM6UIcsyZ
D8yZT33rG1dBkFKPFvIC84WowKl6rciubXXfF9EAssVGDIGw3vCn514UnzZbdq9gPtKPCTTPDOOk
bGzcUnEDd5cYt6Qv1r3b20soq6cStRFhJTg8oxVF1ZS9gsX9XjSTt/Ptc2U1BsQ++i/wNzYMUEIO
RZEd18msd50H7yK3jXt/JQW1qr2VgVy+9+rlbgiCh1UkgHwqXslRggVW/je/JpKtrqpqD7hks5Zz
eonSihcpiLNjPCT1HVuKCSt4cm8Tr7ixer45666llegC0CXbGDg3Zi4fPG/xDxEfM6snBBM4GSrw
NmsQLq0ahYpEL/pmGUF2M2UYmdqUIJ1W8aabOUhbey0d8rWCR5y0xmEJ8nQT1cRiDpLpoyt4ljE4
54ubXfiIUAkKrBwuqWW7AczyhKIaQkvPf7QH4bR9uHaDhyEE1gqqh3rbiPk+Xp12F0V1i/jCrK7W
7nbCd3BrsQmf1q5D5OkTf7WQI+ECoFfBsKtTRMTY89bthJ4OHwN6QHvaUvJCG3aSZh8Za7/zGoP5
qH1RKayptnokJhstg0AUUTsZJU3kcGI6FzenaCJLCgSTskFRmLeFh0sXlZ1xqGIagWa9VRkCvrwq
t+gPb5uY7ze2zXXrMMqQErtWoCaHc/6haFgpByaTvHHqb6IBxk88FXsWo590sIDjcgirmNyLzdjV
hJeXXbIdV59HQNgEBGUTUW52cvH4V+MZH86CmXXZ9AhRFvDtuV0gUdJiWKtAXmIo52DagsjXHN3+
OsQ4YyOOw9LdS8BBiyabu0hLTNbC2wwv2GbuUGQhqMHS26Y4tCTvZTw9OP10EjXxTj1j0o3PRhgY
JEA8ycw0N7IPz5nv14QiKmf1TGX7YDPRjez62AyYkigxWeh7iDMCM0AF/w1SFU9xHz04In/vTXVv
1ExSIGSCG+dMSloOXWCByz4XYTpl2M07p4HJRH6XioS9j2f0vHgqp01GT77tycUNDZYuZHMzqh+U
5uGjLZrKBidgW7FH8dNT4vNLbTCnELXbbZkWFPMs4uHUWlh9EBcM3QKGc+YaIEywnI3nTjRHIyYM
0NTjimle48NYm9+Ie+Knd4G1rC6ba1XigO9LJCNp+YSqEanYFMThVDqPARFahNOTH2YP3XYhMQJO
RHxktoivXNhEwo5BtanMbAzV+Nyh2z8TxDgUS7VXOWget1J3DHS83WgA1rdZtpu1hvVgHOXjPrx2
g5gOdbJUZ6whO1BSIswsSJMRewws9lvRkupu1gwak/xexYR9lUSBTA2s67ly2MZ019niImUYsFBL
/5I260cvATAkPfdzFqG+H/PyqrKYc5dIQTpKmbKGtz7z4+0ii0WerZdthnTua6MQpwX/fdjniN+z
L2DwID/j6K4zEIcFDdFhKKMbFJXyHZJQfLBQmIZ9DEtKx4prsNSbp+fzsjbNPeyBJNcxISxedsbc
XXjjL75Z9EcmWBc/FcWOYQYTfZYbUN1E6LcxYBuskISjgrMeArb9jm+jMmfjakE2Q+v3Pa8Y32Wq
WcLaU8cKVgtbjuapJ3OL+6G4Wm33pGYDwaVUt4iaGKq3CFbbNT6XKyOtaGJM36G7G2qEEJxU91M0
7suA+S016hYrTYAxU6Gsos9geQDK8TB36TXJD0QPFGu5Q6/zolbLOylFErqdZtnZwCCWBoRPFF4i
jqOXQZIx0q8Itxlp7oekOkXZx7o4MxbLpAnlot5lq/3pCfrgUfUdKmU1wHhnzjjIZWexH2QnhtY2
Ts9Nkp/7rkatPrV7KmggkerTBgV8iNtV3mQINpggMIYAL8cB6g6cuyNAMfBkHdCHAOOGW3/yQlQT
S9IOhxb7Ec6WLsESyLrIL3EfJrwlLiGMk4E0ViSNOucdfCtiU8yrZCSpfGZMvXFc+VwyFMZB050r
QpVB/Nf7emgIE03ORowMRyEPSuLlzsV/deXx4ThEbMCQrfXOtexuWEP7p5QSCK8uatZ2JRJmMKKK
QxcGu900x9VHxZLYXEM1F1lemCSeBkRJAkXq4QVuS8N/L2r7hn38XsTxW77ywBWZ8TOfNVRvTMyd
4z7heeu4tUgHUDhyK4ZMylfz1tDsuNhDk9YzQZ7q4cyYF/RSj2h/TNs98a5vmMHBxwYvLCxfAlFg
QhVMJhy4w5sZJNohA8nQZhySraaFYEqOEP9GTsoSo78JtNNmZhSJyAc4TEvpRCZFAmMhO/QKWA1s
ZA4i3BAAkxo2XfhWG1pbcvzIV/Es/Qh597jsABLKmZLQj/aiNCdUa5qEVFPqrcQs19l4djP8cTly
5iJ3geyp7hAPVru3CJPZjCQnpV5MakWwPIN7zBF9PyEX+GBQgem0QknGCA/vSUEuj4S/jAbYelRN
Ic+AWA+Tq05ZxnlhgIxNtdtpdICycZDva9HbGEFTzLu4+zbrjN68xCs7MwYnpZd4d/jNJN0tsWGA
ZWaKo11I47qcOPhaBupVf2KzdFWUIGdUTEVde1p8muJFLuwPSSzngC5p56MI2efVwBY+6E7R0GdE
IuIbTKsMC2zzkTMKRqGf4A8xyW1nyx5hI0fw1pEDVLK8Z4zlsctn8tm2cucPvC9JIX4K9PKBI+wr
uzKvbYf0N1ygVk2wETYPpi+eeG7T+Z4ZoreTBkkUDgGlO19myCh63KndTCKzKTJ7H9TTHmnfVQNp
ZXHq6Y6jiYF7djAdquNZpdUm8dP3bsnfx5j8cQDL700vbywktyFBOKyYQFE7BvxzwB6RzVwwVVgY
p1kbFsS+c6Y3kTX4ttPmeQEPzLEVMSTHHMLAHzerS1kbjIoCK2auiNCPhbQKFcvGjdHxhRqXa20o
buzV/ZaI9Etpc1IqMqzot4MtkFcV6ova4KXu+dORN5/a1H+ZfIZ6dSu/AUfZ9ZOndhFZFY2T4lit
l+ZQGw1kXsQwkMu8rRchc/Y865ghQdmNFXrb2muexsZw90xtUZPE6ZVV8nEAhLyVHaDvZch+GEZR
HkmlfO6LcWQytpK1MWM2dyNnT4F3crLsvh8heOZFylIqzh6QvKL8BEF6YIX9KBSkssgjgK+K0h+2
S7GvQM9tDVtw7/fxrm9JGQ765Gng8F8D5mqyMYfDavqQtOjQxsmAADkXzq7DQQYxwCBxfilvF/zK
gBkYEq88rWBdOLL1c9WQu2mCBGf7jfkJ+xhE+xT9KaTg+ag4F7G6xdMNgDiPbGgT7zg9hMAcJZdu
hxRwtBKg0a68KsgkRP8bk6q5FDvHex985wr7Y8bMz6R40a0PRCx/U2VliNjigGjvZo5fDN/BJ+J1
TZiqKg0R6iKGxs8aDIQ8gGzbOkS9AAsaWGeNYHSENYAYdCzMysGjO9GMD3DFKvZJO0hVmM3M+bvB
5B5nIhXilk6/Zi7sd6xOlmDjTU1Yo94mGgwBZOy4Wz9b7P3ifM9TlCsIEZefgG9YjVSktarUuPUT
83sDvPaSOCTTonIqN92Elcsfl/VQEE90a6INos+39jJdUcsO0esI/jlsMogDhMZXHfwZRW3svPoR
5sw+AV5Rj5JBh/pqluIuWTCRY5xku4TLu01lHjJlCEJyGfn1Im4vo+8YB9qyZIMgFOp9EL2o2XyI
Aw2o7U0shbxZMb5MhOkGjW/UQWukUsFqBxsRYjZnLGACs9FWzfolUsv9mk2sZMdVhTWZzpvUh8Lh
e8xy+nh8zMb+ObWLZ9BVlA8LpLNkqNBf4KpArVjanbejmJoSzHrO0Ay72KOfG136zYEaVhBuH7Hn
JaWVQs6zf3S050HvWXQDgMVIaAng5Q6XHJAv1SlT40ihODf0g5S7J9bi2KSAom9NwHkhsU87NDVX
vfGIYO7Tww+jeYWFJheaIAxdUIZKMw1XdsxW73WgAbqbWXMPewCISpMQO5s6FTSiqRmJ9FiPsaYm
Auy5Y2CfhRxpPUoStkS+6ndVVKODMeEuOu59PHABrLftjNsNV8w9iQ86vxO5NNzGRINpATkuxvAx
AXZcNOHRGI4W47hNb4KxNzUFkrkLVT5cyE4TIivNiiw0NXIUhnHB0UFyUsaHNo/iWwR8xBOmBlHU
DVUicVTgKGp8N6ZqbnH/JHvyPoh6A8AQ45zXyiV0eOAscdt+SzXfUmjS5QDyMgB9iTm/uTbLU6SZ
mKlxifynSpMyfeK68FJjAtUUTbjNbIsAayaing4Chv/mu7ticlUDgRziJ0ux+NrTz1Q5AgQpb0Zk
dvs2oF1P0QIsHWJhJHltSGXFWwmcoU6Db+6wxAdYxY+MUojw8y2kFn3anLrOs7dJMUIMWK1mkxQ4
71SMaKcvl89gxDI+Ew+dNfNdMDfMIbhdz3aFD6iuO5fldYSvad5mbdneJ5Ke3Ijz9Qhn3U/Y5tox
XnGgDgP7+UMz1ofZX67jyvxA1nBEwGuR4AJbOM4IkRBDcNutYM66iLm7/17NrFgTLDBBZiDe1dcl
65UcXR4Dfm2lRq49ZMIMCUtR+Lf6MFLrsY1tFL10EUOACdZp2LjYk/Cu7NE99dFw18TJU1CyEDdc
ZlORJ/kiHKrRMOen2pHRrl7ANzem9rGRe3lvTOLsGBPd1tz87N3xxvHRAnrGA+lejIum8cRVqr2b
RJOtCVYfomTooTlq3CE9omGm141P033Q7Tk5EautTfVsqsok14lkCo/vPfrsBCunewx8/DNZzBbF
9dRrMJvmse7p7aJ6OPD4JLQalbc1lpT9pPE2tclyMEGdsjF1IGl60b1LkO+GzzOSkak/97CJwm5p
kl3ugSxj7udVTyMOcowNY7AJgvHBapwHA8nrTjX9R8YYC8dEQiC87LaycB+lCX2XULrSmNZt0hlf
DCMmxhu4a+r1pRz0kqxgxUJoluID4xF7xG73Ns4H8qd7MkrcS5wtEkpa7Ou3gUJqcYrtn9+QPFUF
//sHnVz7gUjuV1LtX+fW/sdBtX/1l4i3/T3+dvfWv/3Vf4RE6PbL/fDZLg+fiMr6fxv46z/5n/3N
3wlUT0v9+d//29vPIi1hBvTEx/X/DpwKLvvf2X3sKoZff/lf+b/8z/9AD82X+D8LEMv7zQsCYQfM
713simw5ft9/OL/5FsirAGiALUg6+H+AK4u/4vtIqH3XdUmmtf+4/uAvOA6/yv9TmHh/av0BNPRv
9dAWixcg8cJBmI3MGun1H9cfqD7TzEpy6hwog9hEiFPh8w120Y0JPSmMZwe18VXpK4xBKwnmfkKI
VjaxsUaEnE9udgdwY0Y/gYgjsvb9XM6HeiyOdddcjB72EJsM8vXcHlik8cxPwbxhlMceS15l5M+d
DVrK9LEbM089ZClfWGrbg/B6KNDDDo/eii4LdJ0ItGShL+KwNU5sYIrzaHoH209wY+hxucSDJN3B
ZPWJk4M4UODxXLtVs2DQIWtqM6zmRw0oPjGN5MTPw11StiS96J1DiSPSQiid1GtyZ+bUzwiUCcZx
EJSi4qF0YItJoFlYqnm/og8+Ldwi6zp/oTikaxxQTrECTpC3kpaayfga/P0ultnzFKRiT4xKujEd
6soG2Z+Ko2PTMcRk8gjeAa9cDFTUI1L2MMCN7ZzEw2AHwDVIkvmqtphf8XsPCYpwYLargonEjz4B
RShBWIq527f1vP9X7s5jR3ZmW85PxAt6My3vq6u72k6ItvQmmUy6p78ft3QhQRAgSENNNnAO8Lep
rmKuXBHxRSkwgXbcKiPbPBOzxZVtgi3G8sCZ6XsLp+36Q/JoUCMKvjo65TO6k4JI8pUzznOYwZ4B
hE80OXDaM/QzVH8FDFBrhoF6zrSzONWMonFBetLvmCf0+CQe7bc+U3zbFO85NpZlNAC7pjGwIBdq
qlNcPIeKbXxvKULefvtoTHa/dVme4t+W1JJqxoXg4vDMbweHS5wC1TsbKnRj1Bun35W1OEMDMk4D
K25+BxCp4QxLhbD8pDczCKuSHCL9rmXOu1XcdUNV30xuNWdL5gEUIecNszQ41qk/OTOgVUFqrUKQ
rckMb02guFozznXgT2A3NasvwwZIEhbbwSGY3Pljy/jjOjfNexnZdpzBFH81cxyJtOob4UFkpBkn
a89gWfg+G02L9E0tYHePPQVdwGYYjWYiLQjTI93q0cbIWuLQM7g2yn44HbA2z0jbErZt8A9ym+Y7
S2fB5VqUJYR6tR6BFy38GY47QMltkIncDmwuTYX50h2sfVCOYCXJH6/03rmaHXsdoqxDz8bYDplN
9dC4Ev/V16ws9hydH1yeWHpC77VnjK81OV8Srm8C33dUj1E30uVoD+G2ggAczShgvN+rCTawmCHB
1YwLTmZwMPVdCRzhBp7wGF1FPd3nBqd1WBGxdxv9YDJREJpnXSidYNOQsCtTzBvODCyuIBfn85hp
wDJOYRpPuJbRb6JqwZWzwAyDNdOwIOI7Mw45mcHIE32uvoIahvYDtxl6skXCb2fMQOUoBa3czpDl
puDerk/X8mHwoe00dF+uCTQ/G7I84+mDn4FTEqsBRG6Zj9dUAHHAur0jFd+fQhzlUpFxj1L0x3IK
uEQAg55mLDTnLDXI83NDmWdtRkez6nmISu5YYsZKQy8y2Lcz5WHUojaSPGkui+nQsZnX+/gB43y8
TGZUNVSdDhYDy2rcqsABAFp7Op9HUAm72u7h2c7Y62EGYJOl2YSteR1cyNgmiGxMtMW2rHB+9p24
jiap6qCJWR/T9gAGGnNRZ+nxRlkYNGreqZsArlhgRl++pJkpZGnVjpjhnNB4oSoZzM0ElVavqnPe
ukdWVc1ibFV6xJzxbQzMI9yqW3B3OZMSwD6KNxo5FDtqO16GfLI3FQ01nhr+UmcAPnFsA/ziAvIz
iwELxJ1wlmgZ1SpwPaxB6NIOodEyTO1lX1h3gO4P7Ym9kn8CnmssvJxzQrTT9+Cmj+Q2YPo7NOkN
RzaiP2FF/VA1KKbLYTzFzbRs8wlHmRcs9GiM1lOKxFS4iQc+tTS40BfPUo0fkwwIKCaVu8yyrd0G
by1l24sAo/tqMNudTyKPmYvfr8+Sw4iwqrEdMuva3JPcK+A4wLfV0ODiymh2tJ0cYfrb/OOdheTq
2PZ2dUi0ZiFF7T/WJgxVjGdtAWOWD20VEifkrTz3dSxB/Qns9I+epOLXD6o9/GaYBE/44+kEsmNg
T3xphLm0OBvOvvblB2vPEZcbo6QeqkNoRsMxM6tPl094Ol8orRRWjwfJ99dSuOFbaKjCdw3qqWZr
KjwSK8uclSr88lAfa8TkdVdn/ziRNHLOxXK0KizqEk+qPxzJOz3ydtJsBOjY2nilkVLYGtEuUVTc
68R4h0v2qDy8QJwo+3aSkBL0nhczhhcXaf1pLrB28/S5aRk5c480goerQrNjIF20c4CcrYaxXgD/
iddegt3aaqK/hMRmpUcXpQEgMRt7rc8P/KD4aan5BkOd2mszZgDpbPcM7U9hCfPdjWGB+hgMdoU2
EgdVTijmUaKtQ4IrA7i785TscwnZapTBibuFuUmofrG5yG90ELdgwR/yAVOXRu/Jir/KtO7bmAWW
xWofQ/ubqSXJFhYVQSOXe2UvqHaYh4KmqdI9Xnm6VEoDiSiEd4aDhbZ5XfYQHyi9hrxoJuTN5yKv
g5OEr53KngZc7bHy2hPcDUzySBYLC14T0F9LP/77J4DhvESs1uZR5VoHBX7DcpP7BflRlvniomdt
v8iJKyDGeF8R67zA1KqVPbN2xi57deD52b37m9EgQR4CrHpCY0HwpyRrGipqMvaj4ivK3VORPeiQ
NhYODaz41LV4QSSYcz+oOuLVVo+4q9Go1aKrwflm69Wok19Uz49NBxEF/DD3wpzqMMG93cngtnfZ
LjIseQiJqmiFcepGC2G18Tc5mTYfUXhy6SgOBJoRajwPIh33MmGmTrtimv9pm/SrtgmbMqLei/Cs
YNyxb5ugNjGZtV0JcEIwR2rl1rPNYl8775gdd3XNoI9E2EXqPUv7a2SX+aZM2l2PVYIb0rTWocXk
nOPpwKyQ0Fm8wkt+jeqRELIsj4ELRAu2nx485wk3z9Kt9umfTwxrdIZXE0zESmvRvdJmmndL9amx
/eCSlmG+MWL/MEYz3nA2AuNHb2uTzngX7CFJdSpf269wHGBxBoIxo2trYiyMF4kY3qnfPQr6acpR
usdmuGYe9JnQRIGu6HLkcONzi97YbiY0s0BXL8xTAmP2ECzzPsC1SI+z7zp/M5/Ts+xLG4lvvmMR
3SgJuEGJx5nQmCfpsfTqcDet7bZ51ClDX6QVkzKflzPclH2IkmUkL1Zm0a/pvYbwpQ6aF9m7rkb2
sn1x9qsUT3L86cO64O1eY1tO0JYqlCgXxzoXbciR+Yo17YllUXb0q73TCJQytMJFYVMJMXatvQgm
KijzcZ7Gk1Zf2xU5LYCB9VYbirvbldDGouxQa+QbWkFaWN/betP/SF2cncTeN7YiO9mijRH0xNhR
e/Ha6jCP0lLHxR7uW04Aw8q2fl88hEVzGasCz4bP4oY/Kn5l/6SZ7dUv2efEnrgmkfnVJdIiYgXB
yA+p3HUVsnldj2vZNT/CaCkzmNah7nWHxtPzJecEdEP7O++e9QoihWHF8dKzbYnwxCJvGtGQvAjB
SA2bLK0DFtcWckOtfm2Hmtfc1yVybZ6sIsyg24kcAUUIzG+CdVvpJQIiw/iERWMdGMJYBZXfbivs
I6UOvXYCpwEigBNSpzZ5LVzvM8fYO8L82KQ16ysPjGjQIFSVJWkkDGHjjsJE2lrE2dVLVjykZHjZ
4Y8bD1Hj1LeKN/Jt9PrHYnqzDHZDghU9o5BQT3loPORCmrc+a16yAvttGtvfUwwtS+rk2pLW2FpW
hE4FNkBInCKwU6MlNr1XGxdxRdHxItcHexPnJa2T2dtYjp89JMRFdBrnfpZYLumXoLS+ncQOayCP
F6GRNEpfqBd6IkOzScbwyuIzIcqB6GJKUByoYQpxrfRewo6iXmc+OKKcv0P82TMT0MeswzE192On
wi11umc37x6wpjGx5HPBzGtEBRM3LaS1MKX5AGIPQ1z6kLvptRow40odB4SMWwwo6Y1n4gvwZI0e
roWpOZipY/ertuYTHiaB63sPhsllwYj4DSODlTnsKgYXtokMlyDoqzXgOxiYLCepZeTt2VjodRyB
4GsAd07cCNHANXyBuWkflUFFcQlqJkfbWU6FT1Yndj/azjB3KX0YewOPD06s/iXMimwX1OitOI1g
zfUAmGs3Nw9DV4CxMmsiwKSq8g5cqzUTtgrATl5ovQPQZAub8mkpbbU26vKphysy7/aU4ek7I/6J
4uG7qFhjctlv1jYI23IuFnBqNmK6IT4DOBILngG3qaBURde3KIfJPfE7RiR8gwkrgKTERmGFPBnI
dxFvKbqX1vCCPR4waw7+d3ziEVdgG3PnHTH50359NFI+hZlIZ6/CM80KuzrLP3T9sW/rJwgI/dK1
GnvJxE8UwcUCV7jRqhnHQ1dhkwhDCDgi7jYqrCoQwM3NTuN3PyMl6rgD9zOe73nTF+si+YSj5q5R
a7hCjsNNT+C0mXxwEQepha4I/3jcufpuXOYz9rnhycMmgxdJeJhzhpZjBM6rFlS/ZJSeyoSypK5o
t7piB2jrQb4vAnsDxv6R1WyNkCJ/k3BcKIPaFCw/MP4w1+MJpV/bAriky1ufE7Ytm5GRdBY6R3fD
Q44wXvgEEpGl7UBjOzxnpaS7Ez0P4ry7pRBUds38+nUeMV9jQMWJg/SgB9rbZLj3mHbJrOVt2gzq
TxRNOEcUD35YfmcdZ65leyxqdFgOumW/mibxtnJEthtq80e1+UM11O3RY+IOsc5cMosZuZpSWsHY
/8eRs9Ei95UfkqeZSt94DkPsg51BPnw6E6nPOLqMggiS0W2n2lh5mMzp2jaPkPuiAVmnb8i1Rgg3
okeErSG21iwB2DfHRB+JecASHw16PK3LyHy0tBjxl5UHcaeq8OaAt8RvQQgLN1CNlOVwiOmvXVCz
AIlYC6tG4Nao6n1eW81Ry0iGaNN2KvMTPpVHFmD9LhsU5SkNLjuY4qX3ZoTqWFvdUUXBH743dweS
/ZHBgIHRtJ+4wANui60/w84+pkk126hoL3njvVKzVW66khKtr0irz0WdfAisRGXsxNsyDFkR67Oj
oNaPfmSe81TRRdc/lKEp1rHfPmWUy3DBxU3Eb17NYowPiTGxVl2nwOLSosfGyZ3TuT6pB3TiVgYf
lj1y4nZGedUs97vHKtLhA/GLesQ6gOOosq8eBcWHothXDn18evM6ClSoanI/uTzgYZkQHQe8fKOG
O3epSQaqyQf92VPqN/XGNptcIpG1JAqB2r0AtEu2xO7uk6yfx5q4a8maZxXPCcNg8tsDquSyneqP
QIzIU5FdbCb6B49+O0zI9TBl+emLNHgo4HdVGHWW0Epgqpveo5b2ZCeKenb6jq8BJkaHiSFvr71p
vbgcXzSbJFuWPPggZtBLxidcwDtcDQ2FcWbBgQeVfpSWvYo1Rhq91n+8k0MR4EajnXuVZh4fIG6x
qym3xbEy89dmoLO5MbI1tbXPpd3h2Y7rHfaogCt0s/Fyhk3qkNHI5BFV6GsiGtbaEU1NCfTLDo1m
MdmRWEdfeiseC417k+bN7cCmQBYquW6lnCJLd7ZrRmEUz9hGFC9g7KMNMwBsMebR4NGYvUCuhmW0
l07MN8NnV7UShjJIA4H0j+RJv2AQFvhw+Y9lF3BfDC+jDRAuVnhRk9Z/pcIYxQH3o5a6C8zFVHk0
rz5WpzVe8xcp1YcSdcGCE+NvjkfNandGbj1Ja5huiqbsZWnwX49tcWRtM+B8wh/ukMV2zUuTZMcw
RLgMqZkG1uRc68igDKXX2YA2+bfRWzxNfXxzfv7KmcEbOQogSZK4xtUHeVopsbYD92oKxfrtxcks
A7J3twpoKK5Kv9jQ3fTRCS4epUELIh6LdQjKVfXcFAHmNSSso6eWbPcqyDHF0iKMriP1kwTgHqaC
aqAIOpxbGB/pVD6WlmcSTeVhroBP8iHksQJAMoxdlDqMoM7cjKb7PKxbesLmKkckXpuGBl+tQrdh
Ugk1XmEH5kHoNNDXLIR7DIiPdTnhewnYRWt5dVdVCEyUcmIGumK+tH0XrPhW9ugDtTLCuxjMa2VZ
HTJqe7anzNjARmIPCtvQN7HuE9wmwt10zZYn7CbQgFxplCnrqmq2ms3GKBwocJRlcZYBNB1XFvU1
HWrJ0owdnw94azcLS3nk5oeY/bXR9NXCSIBIjRa9almp70IB+1JB/Zps9ZlWGbG0m0jxXWTayC7C
Muj3IeReJPOaGFtIjweKHPvZwBmFYsyaYgKjXfVVsgtobs7xFXHvHgtC+diRh8JHzpzw2VNIDLs+
y/ye00vdCg7pKF/VLEMrOw4vomdrFGQM0ZinERXuJYXSsgB825v1ucd4wZL7GBusHELojYTwy4c2
0370otZosvCGZeTXlOpVp7Y3PlTHwh/zB+yLwHj4978glcN2hhHMto/8qzeSCpJJn+8iHpmhRXzf
9/A0yTEEHZhjiXaBmuhhvzFd7pKIBjQj6elfK1kVRnC1Jat1kcR/oO+p5jD9acWueddJ7jbMU4cA
L+QOzmeySh2NbtiaiY7eTLXR3foJB8iDSgaopTp++TElJlDV9Lp5UMk7kt/UmtZYL/jLKZQUAmj9
puraC+THg5Hp+07LSEKOw59oLcLzrGs9E2NABsWYvgWaE2pvOI4ZqxanBRth0Y5BaLdg+OVgmt8e
y6KoqTWU4c6u5sxY3n4kqh02mswujT0Yyzbr/pKpfO1Cm9wped7QxWfe9BN7eO0T1ghXI0qW1nae
nbqUSF0Qsh5ty4vpJ+dqlt7x4nZd+6vrRNGQUU5yKj/yOiNtq7U3f3AhlDblKfRFvQX7TRloU5wd
W74KvUKLiWPqrbX/B1bT/4+ao6uj8f0fNMejSj97mVXaQ1VUZFb/N706/77Mf9cdoS05zJNAlXj3
gF36Hxwm7z9MxzQtdEV6AbD48q3/q1rH+g9SWrbD/0fK6r+17vwXiYlMFhkp9EgeqxiN/y+DV0iW
/6vySKUOxnbbJnjFGsbip/iflceGnyzFrwucNkKCkHgZEpZiu4qMS1HR0aWZGCLGlnjO2MfdQXdq
6D7yEs0+02B2nFpjVkN5hq8cYUdNsaWGsz9VdekhKNu/ZDauzg7WCivrlGEE4wh6DUxbIcXo+UbK
1DjFeg6qfxqzg53j3STKtmkb69hk3mfvGt7BQF2zk/5m8cSAJ/wCvPkpa9QbMWOkQYe1tnstYm/X
nOySPU8aJ5+8uvmK3S8oUotbgJWB2KwNluIFt7zMYF2fsnfQMNKtsVBaS83DFWRMlIvamtoHNtKT
qNOfQY1LdpD4070rj7zvWCGAJUW/7ayXkVWxgU1KAget2urVYf9eOP6PpvNoVWQfZNu5uzj2L5bL
/ow60ek4lUDGsRYSwwY+JIGrBg1BoS6p/GVnGafS6F+nGSCgOPy6wP6rquh56spHZwpflSZ3oo32
Xhxw1+0SUtQa8U8OA7uEhyL1EVWhftUDc85HV3JVpNzU7J6cnIF51ivDgqca5a4j3UJ5ER+4p9Bf
UZivbZbZa9UX3xb01M2Y8IWUXmNJlP426Yk3NLNfriSjjGda3LOO/p5eCwow3Lz6JTxF3+qvcyrH
qyp/1bS4FSskPpY4/grP0r3OsHqPwodV6tCJ4uarcW6VUwrvW9kRrlAtm1Y3qLn4Vj5Fviw6QFQt
ulQXlziTL55XdjtenUVf0z+Y409shHypIvXAgIGqZZRnPoRyaftdysq3f076otvAM4RLBWYvde/Q
7WEoEfvhfmQ9qzh0HzGeLpDIk6+Ba6vJXhBQ/LAJIrA4HgXRVfY24bRlH9k8j3GrFiOvBHaxQxve
QthQZtc+1NH0UYg62iTNL04pfOit9ab1fCtpovdhGWcXVZETnwKI7q6Uu3uGXbI2eC9abf5t41Fm
p6ndp4BV779/ysq+SxfGVqbTrku9tlXj1cHFCG93ozD/ISGIo1tWz7KyfpJ01foA+DWY0/m098rg
17PUobLr3US9kNPcCuU9hTq1ErkXnAHqJji/kMM9Wz3GsSLoj9g3RbjEfZFeeSgBoJnNlWyYnkab
iX+WHJj0IV8rZ5sk3m6A0Ypm/N25pzzD4Z64nK96dYxK7aJwMnctJ1Dc63eoqII572NIHIpdsmuW
u1s4cXNa2WMnNmGRCfpsmzv9a1LHb3AvLwE82rKxr8FAfoClG004HhU12tyQZXIloH4lPjvlbM2G
QuwEqG1KUcI7Gfy0XX/SFYQGbu3XYao22Nt3uaPteACeaQogS2cUG5ZtfDCqW668c+rUP9yvxVIL
1LdUqDy8W2iMiobDQPoxhNNsSetoMP35Qr0Es0OQ6CT6BMavKfsapPwRTn7zEZK4xeQQXGCNGPZr
nISXtokeIRdcCMPvzWjaGCmmNtuBFxGpZhP2PyRy24eQFuo8aBGVyxI7LDCzE260z4Bdj+az+hs8
wqFBZf3KtL5EitKuTDtXQe0vmnIccTdenTBot+koXgummYPs0pcyxwYQ7fDs/eFQ/mqgJS8LZMOB
OI6JYWvbVBZeE2nOXfI9e9BB1dvEGx7T0LzR6xlvEgPvlkAxAJ3sb5qx+hg09eCLZDfC+ZljYhOG
0GgvWINvnTiQKD4sXBmVMZpocG9h0g3S8C82xIxlDhV22wXtMvUHWKYWjn3upSu3YWVVQzNmrGGj
XAEBGqNo1VFowmJTtr1ce4Z3SiftrWuK4JCW8A4SGPO0wVKEArKkmkASxap9akg1FvHN6fy/KWxo
CJp7tpymOUg8HOsm7NUumqTGeMpVqan1s1e0596aOPcAeOqwA7F0NRDCCJiue9N8yxoG5Rpj8DpP
983E+izLKmqQ8nLrpPDMqpYPcEIKh+qxOjp2wL8E//1YNrxtXRofRdcuvThllGeHIwKPbQSLpRpd
U+xjk9tUodbOhCkxLa0Toum61INXS7mfDmNdYkbXtpTHwXXI34/vboxo7mevJZvBheFbd9c4tom5
o6By04n3vJDklVAMY7M8ZlF0q3v/BRVjJeDy7OoCb6BtCzajbKMcgq5GHrwHrnoh6griVV0Ae+zz
JnjXMBlUsUaUZPoYH+JE+2WJTC/pRAWe9ltqxsDGTn3HmrWZJnAYmV+ezUKutXa853/GnOMcJc2a
gcnx4fDnjuJL0HsXn/U7Baznzk6fPGuXas6DYxq/IQU8tuEd2aBwxkMpKljbeo131nXp0csJ3YME
xEvWW3sP0E/U3cPCw6dsvGZxfeMCdmK12cuJOCXlsqFTEEnQ9G3+jcHqSKHPu4mOTfQz3EZuGu/K
SX9OiuKQ0ZBZ2PEPX3/Ep5e8uSo4AfD91crpGTvDwNrBy9du6P+kLFlUqT/VXb7WNNqBtORAQoA8
AEWYs16wCLHSHjK+Wq0QjaukuMeCK3mftc0ucsvnwPTJdes+SAvVYGRpcUYkxUXp0nqAE5/zU2/p
P743dVZ467irD6iTYu9qqmCjl/zI2E2IbdhEpNqUtE/61sXqq0vfWje+V2b83df50e3XSR1uslIA
c8+vdaO/th0X0QKER0oOeOuEFBn8+4dEXHbkO5wcDO+7cRThEb4+9cSczwkXqbVV4+glZr8CN36P
E+sjEuJTjP2H79UHXBpY2k0XBFJrVhsTJs1Vl+gFWUAoiADz3vXZgusq2qdf0tQirAwzS78YN2UL
erDGRdHRQD4SzmQldnblWzhYHp8B0mZai6ek6cnSebTK4GMZNpb07qPhXMrZvtHKXTHKK+LoPXaO
TSmSTcedNHbVO0G195ScT0SDKo5uItVQm8Kli855K6KAUjnYYALIm5sMLz6iXyiafD9mioab7pdb
2LJ4DyzZgc72Id7Vg3UYUIMPwhjVBofXS8L978jyLMCoa7Ghr514JYeQ4TCPivO/fwRrIAIO5bNQ
7TUsCdNg3yVt0HFciFtfiDuv268ZA4yP43Ue6D+mE74MGVnSrBl/ZUdWwTYemBWhrwksIaFEXMKc
cEFdYQWRki4R9bdbFr89AQW2WtGwTtvIPXbAnKdSVLvE5vHd1Z/Cmml0VbMfHULO5PEkjX6dta3S
l4QNPPZ7KJADZ0Lp7A1aKBpW2YvWNu1VWhZbdxgusze/zXW24FV+EvbsFuhnyV+8RIF9GrToPrls
bAxTOyZUCmf98BOVgOx0gYYzdvcZtv2Sv3qlSbNGfS36GPkrSl/G7p10+a6uhtcq8T4mq9pNVXG1
nPpumTWMniA9ZjF6nCzBXCeE6rSCRa5l5sO6y4nfBUO2SBycBwXFLMoM/szq3DDSj0TJwKJYJ8dR
b8rLfn3mKqKGTNpaxve2gldyhFsSpPdEPU0i3JB7vFNhRDo5HYyNSHjj8nlaDMLjwZ802spwOC5l
FB4lu2SEK/oJ86HvYcwS+NIiBCQkoI/YpVtpMpABhqDbjk50NFqqNM2JDwTvZRITJRCAeYzUrbnA
xsQFOLSzb9yfZ9j6gdv7g5Mw7efTJy/BUiUjZ6vmucCrSvlAB89R6/JrPw/ZEfjRDhsmKZcfMefv
7dEg/tWgrROFg14EKraU1zJ1H5URQZ5M+ewTs6GTsd66UY1A8yh45C4nyZgUeOl3xt2LV5x/mnFl
i2hWROibqAU7Zg7xjTJIFPSesfE8TKlhDtXG7l+RhQiDpUpsyFFv6VtZNdn0IvTRXKUmMWlJlgA6
A2H1weXoBBVj7evyzx39X9ZpN+4XLwixROr6eP6GLTtHRRu5qVsw80XvLyF6PuP+/OzMku1h6/wI
29tMMTWU/bhNdQQmNld1F0do5dNFJ4eP5wgbQSLMExDDVxlB+PXQYHPvbk0ksd1EHUZSH5fJdwkZ
OjyGdWMnRUseWs/vVumQxnHcFxx4DA4DcriWtg+4suDRL2kfInbY6RcnSh4rAiirKoCaUzjDwQ2p
ihmoWGdluCvpbtWdLnvAskENVjHaq4TE4VKrAnXUfb1aeRhSUGz7PYTSYsm5gU3KD549IzwZvtQe
aThoVh4SXVQQWOtT4z0bXAn2kUbKQh4dr7CfytjX76lVv2XYQM+NK51z4Og7Ox7OikgORveRAQNl
A6eCGLKGUC5ymk1fFfJmaay4UhLUNuksgbi8MyCRbXMtOrMgjS5eyeiShM/SpHxG48tNQcLnjMQ7
acZi11bGbhIDHeWs9pPZapIp56+IQm1jU1B5qZgQoTegqvch84HBvcapiycwy9MCUGat6r/Gz0jC
+3l+JO8GOQPB1C3B82aD3PeGV5xaSuJOiGaf9di/40d+Eea8MP1DvYSblrE+E7iZ/KmWR8afY9Rk
OGilPFBox3voyeraZ43eeN6L496iPms5CGJZVVcFm9IuTp7U7qgKvHuc7ObrxpeIarpEHfsElZbs
eI4e1Lj5IyvbsRUvcY//WUtRCuKQxuCmD4Y1/VMGxRfVIbQBbrjy1hrYSHVkG0FrzNnR1Do1aQMz
i0dk5gC9zyqXXcqtsuuqe6+AKP2TrTMKWyOhpqNf6hhSLZasrs/TJCFNRbHuFHPLBIZVK0bGNsMZ
bLJqaY3Ch0tldluzAM9RAmDG5kn+UyeKE/GWQDpMqrUz+OwlUxCzkOmmg53MD+h6bo+VzxE4LVeJ
9Eyl+c1ve/9I8/hjiwzHbTRa24n+SGfeHab0UQ/NbzY8fIyj50ohQk4VSBdpMJqVrEB76thNJ80P
oxHArMZqPRMbbq0tD+5oHTxZvPWB+BUEZyO9eqos79qZmlqVhORWrscjh4rpCu3Y6B9be/Ie6iLj
WlA5B6/P34hn3KSW7nJ4JL6BMFfmWCkmPa0Wvoy+LJda1TzMnmm8Oqvss2jjq+hmtw2wk3Jwc0Ja
NvLyYFtr1xbZhvgj4HAUjh1GjqdW5e9BFwVHXZn0gtE1F/o0k9aIMNTXYo6ZIdaZO7ceWelTbdpX
g5Zj3eTEmhwa3Wp4dmYouPGS9LXIU1q8n31L/hYlohUDAy7nUP9y6XrZs23vNtLibc7XAvWjSSo7
/GiTt9gK4KSwbs+vdskwVan3uofQh3iK/ZunYdj8mjrdT4PI3iwRHoayR6X0TxLzJ9Yzjdhjvm5q
XxBiq+vzGHE7G2KFSjpeelnu+opbp9X4TyUepoW+z4Pu4szfKXTACFFKQJNsVKd7GcTU0QoQSbqw
z3HffJRm9tJ1j5RzY5Ix2CI1Zfkg21M5VywNMm8u2FT/BP1sx1RrXshh2ht/srdIiZduknNVizmt
xgHLMAAQmpf1kOYYL7Z3qS8YmqfpSEqasdGDAYS3JdHkk4Hllt1VsiVchprqYxwpjknBar0jaD5Z
2rs14SXrCQBQr3SlOO+rzvsHp6q4nI9PkacohUMYobNZNeckVgQmb4LevtYpzpRLvGPvVs6474bo
w2aT1LZ2xdMIYoiAZpjAYmxacSn0e9xWeyAtX6rnZXTbegcD555xmC2TQma8JYbbEENI7RqvX2Hg
/VSmd0f35iPE4W+4CgWdI9wqzLNhegfdiw+eqG9DaTxkLS9GZcx6JqOXjSkoxWuJRxy5tsNgEWuN
tXGz4C8f5Jcl9Q1NMevBt69ixvwavvtg42iYywEz80Yld7oFeAPRY8C/WTVnCXF3QTgJH3NIEMwz
s50+YxyLJNjYRMXSon1ttWHhkW6qKU/Zkg5HBQqCAXnJWztWd+VXUIqJpmpqaz2Eyifk5pSLXoQW
GF9j2MoGFnFfQE9QXXVBwEj3FcUhNHtp3o6+3+rgSPe5kuAlTdjYaYU73sEX32iUOX8ORumRxK8D
mOwulv6x2zR45sGcZ2VWoNTqz2ky3aK+R/uSGactYrJV8eymUa9UdFhw4SMcAsrBy/tvx6XDzne0
YwopZN3buQtktJdXELLhhdKYWVjrv/J0eM4b9gytjmQ7wkFYD7hQIbmegsn9ji21DXvQLzbE2rjR
j8NQAgTBMlFC+zDFaUAyimR79Kfmu9XBYbDU0M9YFqi2Ais+mg9GguCiKeu7iLDHOkZMTb1fHzuk
xpyaOt4YlLZUEFMsb2rXpjF+0UKno0XrATZ1iCqza5k6UH1JzS+F3i13fLYqbDyR+bFF9o350RQc
giMkeIxYbrbx5qho0MzA+hTwyqjVLL0bc5tm2hW05PuYJR9ab7Jd08+DD7Vv6gdv35R2Q/K+3RcS
pqTRMlL3Tsk4MtV3T4tf4DhcebiSr2ZrPCkSp1Zym6hcFuRdQqBlnaN5G8KcPHroPQLn3Hn5ExV3
j2WcfFWYkZYC2NKqMf+TvTPbkR3JsusXMWGcyVcf6FO4h3vMN16IGDnPg5H8ei273VBBDUmNehX0
UAVkd2Uib4Q7aXbO3msZrx7UcsZ04sGRHpmjVH+MbPcwO320j01YPLBHw6Z5YLLzklW4gY2xws5Q
Uzdi+2lqwON3ceZfyRMfsbJzh7UPpsMss2hjlHFTH5/+/TrdOflqYYz+9v/XRt3/mwswinH/zQLs
/LGQTfz5+t9vvvj7/xM5aP6jk6MyfRwf/H49Fkv/2bjz/zFoYVm+reuu7rl03f6197JcgIO+S43M
V1upfzXu9H+Ebguf8q/uAoewrH+ncYcbRfzXvZcubOIbvjA9XmBUQf/XvVemGmm0soHTokroE0mM
U/m5TWVbzof2Fcq8sZ7B0Fs6C23DJE3P7n5UpPp+/BXsnbyQ2GdpDzwm4wTuX1/+Eom0eb4WL0Y5
/LhGBHou7kbILyxGOGWsTYRc6whgfjlHQBog6KeFJ9Z+Y29Iz4Ww7napou3z4qS55UzkThWLn+vn
R67o/PEC4j0B2N8qcn+sGP6g5Vh7Q/X36C9w1SdWo4j/gA6gU03ke4TEB+AnV0/5AezxqVW+gAJx
QJVhEAip963YyJEIbz94U1OQKiqqCpzdmunEUApk6NDxdPbYdQ9NdfOdTlO2yI0V69YdQydT1x8z
oOroY6kZVhpPDKHdLN97JfJEKc9iZxMXKWTHKXnwBghLUKCaYJgTix1UYHWY+iILuLvMZ1IsBtmK
uuX5NigXBH2QemG6azMSk8ybVWKX681A/jFtDlricUmk2IRZzdl5/k8/5fm9yaZAm/qDU7nPQ5m6
l6rwb4b9tqDZeynKECjb8mvEDr8BvezWtIu/i4XUb6TBoRWNd21dqwHI4B1Sz+c0bUfaOnFImKSA
FUIwDhwT5g8bIQFulOlae1yQC6itdN6cn8K1K/IGkphqzbmmcT1sj7yjeW221DvcaDP0LNEiT7tE
vVg2XDlBYsmsuDGZ2syhW5wny/6WvMgSV8ItSf0RuK5rbWvAA6RzDapLS7hltlTvSYHrBXubftYf
DQ05h6mbHA5juwrG8aexBf71pLk3Ne/mZfKTzYkXlPq4t2dmkiOhA2eul0NmjtdMRtHeLU0HQjnC
DL6FqynKIep57IeySSLnLIIJNvxGxHkSNDq9yKoPn6sJVeKSRv6946EXH51YBBP3oHiGVT3DrNdK
7UkFXgD3eAwdaEzTdyOwHdqQNJKniGPlhiEbVAE53Kw83shY89fc7qEpcOxwfHJkdcILirQoPwj6
rwbfwGpOR27fVbgrpXnvz6liEc0PqcFyte1pFcQDn5cMo8mcFuTb854Zhbst3AZIcZ4cEterAxSU
j1z0PmuPqHiCFZ69c3LPZaHYAl8IOIEjLdb49DqEcrfQGz/8KP90Gj7S9Mo8RaxkHdBseggZOB0Y
eDRDd9e0TJSSXo1H4gI8VTXtHClbxt8Q90cS8uyUzmPWROeaNKGOwCXAno5Cp3yWudkhQMeKkIO7
CePOOEm9pDHTkNy0XDybtjx6AKKI+TIon3sLzZtlXsu8Gzd1qc2QOC5Mh9wtqkaIIFn2UGncp+wM
LALxt1VRWFwT4zkK2N9QcefRlRe0Mo0BbU4u7kj2PrC7S9ZaM43bkFoqpEWMcCLBgp4Y20x0f0Zf
4ROUuFnX4L+UBgnROBvZ3BefzAnPdRo9UpVnnRL5Jh+NB780r/bsYImrWPJ3poH/yM51Ijo5Jclb
k3UDCdsY2GCc/nYdDUAwNQzMKi5MTv+ltRY0bGlsxMQNLfc7MOmE8xlcryfYqTuatdkqckR4HHN+
wCWfMJDsLw0pHBYlk7tycMhs+rcWzw9p8eSFgT+IDW+fm1RHphQFA9oBSDLDV+3lj1EWnTj2h0FT
eOO9ncZOIFWByx9b4lw9U99suu9k26IJXsgnCmM/loRKWVMDGx1YMEBiZJ1Pm8NnN8h7hSp0b5AX
kwmQCi0dAwA6ZCTp9rjypS7QoEYxm2eNO2tnBSRucdunOZnUyv12cAxii+slnTJ/06uctJNaAN0B
hqw0+M9O0zR3eV1SvCSbOSt93AwfE+w38OYJl6Vjxudybn+aikdSkkCW073lvTI+uJVey4VDZ9XB
p85sbzMmeEHCFr1j3YHJnl74Asz7zu5vds+Yf3RJLTRWP+89U/9pqWJTkPjWUSpfFxKOUSfyTW6Z
KZnfjzHnazLXxq/X8kePnXDblMkXUIZ5PXIWD2ZE5O2IUKvt7Xzj8kGmwcVYxPf4uBJr6tdNX9CN
ZsTrc2f0C2ugrbhcGUHiDzQ6eOOpLlbakkXAe28RXuzAbbj6UWw9zNRpjGmPwhZZg6XGu11yYEdR
rOtyuBBdnbdi5GudNs9lC7GDwBpUieE8VM429FqLbzXAQnSP3OaxD3sSBkqis1+vmXPxaOqJzLYA
n7wuu8OjcYtYCAMRU02yonmsZvJsXMCcFmUXKY6CuD/FT0cQ2psf2xmOK19KykBjJtifkNaX9JRc
U4/WveEK6J90dPPKC7duxlBzHH2BeooaCuP1XRQ1v2hwp61rJi9WzW0QJydmWPq+F1ebCE/2bE6y
DvQMn6EV6y/25KJb1gDNtihvUXFWKBja/E/b5tBJyeMFesdtlLd64BGeRSu9bO2aelDqjry3Cads
kjbnMyyMnQ+ygxWv01wQKSKwoAxSlOJMlm/amRXXJz18TNnwdKJWb0STATKCEl6g8XDoC6cC9iNX
PVFJEDGgY1wmKXafkrfIacV49E0IDcoINaxeq/omy6VdorqneEp3Xk7DbIlf60V7ElWPcimaHwtH
vNkpbmfJx4aF2yHLlwu/lxpvS+4pKPslwrpEjIBgt15PxOAjVj+0Oij7e+7JJyyjpXQpJQHCBeT+
qm1etVychds+ObDaxqrZ2CndCpBk/AzZJM98++ghkUlNtI/UG6Pt4KKjGS0iPwkrqVXkQQ62Q/eP
7hsPMdrwVeSTh7Yji/Bn7e2AHHxzemMx1E+gAydebUb80nTVtfCHt8TJ3nvCwvxLusHs68k2pVNL
eqn/Y5TlQ+bH3goq8rnxCLRb48sSG+9mBtMz1zHtjBh6YczdowSC7pMaOh1p/RgbEerhmRbUrLzo
5iuq4Z0eNmAWkQhtePqVK1WegdmHtilOh6B2o49oYd3kwwvUrTe10LLBHK2K2aXWQWtCNHzb2ebx
LZoz7K+z/uYk7Wfk8ItIZysLRNE/WWMRtHJ679hUb5cxA8QSd4yHQcuuohlAmKiLdxLV1x4fQiBh
tJQMY/pkFmvg+vdGSqb+7385wFXXfi7awOTs2rbxscudeGd1SQTcbPijVXsCvbfIzSnf8h9ZN5Lt
QwzBQrcOlqexsJvB6THxyzfRIN7klhkQ+owGgHWhEIjeW2ek+s7x0FzN/WeScr6vi4Xvnz+8uG0V
KZZiHtQsUEbyoQmKeWBC3paHdHFIiI8Nbe+f4lKjqmaiBHCd8RQtKQ8znQ5eb3d0xWOWS5oNqo1g
mkjzJbAW46o51dXteitolMWvaLP7eKoOmg+/2kLEMU7DRx6PBXjFiaWIkhQlrbHVmvDOzo7YPeWj
Zzh1kEbeu750b/hswY6Be5IsnNa2QXl+7jv72EQ/s5OB3XSHE0gdDPQt+ZKk6Z+qMjYvSdPkG834
JVJ8HUdjhyUJ05ONYjqrlj/V1snYkFQwGBbpfuuF8+pkzHeNbAvEFMn48Ex0hFXfsvM6m5qU/gKF
6C0fhrtWj0tAaodWnYXokDAtUOnqxewOjc23RR8aALI5nripQ0uKMRfmJZWa7dxaPJD9S28HbcXo
nUR7ZQVI/nho6uEOm8rOaoi0ydA8ZlDyNmwPGXM6457UsRaYGuMM5Tj204T7TcV+wj+nhk0Mm/hR
IDzvvLRDYJTtJ3LsAcuIyVjFanLuQagX2Ns9U6LAhNqGHX9V2pBLy3cR5W9d+tVN5U8W+ReDhJ0+
ui8NR8dWTBw4u6+QuiOT1D0t2uzQCfMxK5DyjHYlg4lJeDAAZAJb+TNn/WXs6DVNnXNrB/HqCNdj
hNJ9pqafBpOR3+bKPi8i4TlgSLb4WXQcbOu+Q2BLidS4OCrgJ3vvs+ZSuBGReIerCvVc29vLg8wf
NV/VhiW5h5bUAkoP+leVe1ZPMfYIxa9nEtqyym8erKcmvA7xUAemYz91kXysTeFsCh4c26p2Lm4L
YsZ/TAzj2tYOqp9Gd3nC0hMWMvqMF4R87FsaCfyvwsr8CKlGxpF6wvX198CnDiRb54HN9FiVk+Kg
zWnamyyDn7rYOvzvJUSlgx4ZVhZtIbj70BmOzqRdG1Pa2yEqG5WQUrKUhDZvbBCty9NNQRAJFoVh
XECfIExRN+LRN17lZCQ7KC118PcvM4QcPBC7Qy5OFeEOSg350W9Na50N+gPuxK+WBzjisfloh81J
FHxyRs9/kR1TT16W2EkJsTo9lYtFQMuryE+2zr4sCHuqWS9yk89U4zw8GjifqoU3fjrg8ahahq8Q
ljdJuNxoh+1ANT7H4dk1tGLPGplBZNW8hK0PYUB0Rzwxv1xtLj4vQSMqji3wBzO+Z9p51s00D5Ys
xQLZT4d0KN/heCzXsUGKYpDwNCLngawhchGb/Fc0ZE9z+5zj5Dtoy9JsR7jXMEj6PeWZPfsdZ2dO
4Rcv+Y57Ar8mrtRcuToL+lUZtR09uSa/JPHEHjJGvOfrXIKjEnFjSt1l7G/4oviDFbICMsrFhBoc
HBWLMFQ17EuvMXeweO70CmpBr6tTQacfLUsEPFFMiVKL3pKxsow70Lhs823wkbZ6qWj52fP8dy5E
0PZU3Kas/BNZdrzYLLPdkIgfgMKXqhCrQXrvhpRbbu6HaImeh2mmPs3ORGpvfWV9etbXZCXdRRgd
re6Ry7ewxodkAk4RWgNSNwGoJ03rcFeMFJ9oroDRgIuw+P7JwKiyagv7JpYJHorDTrpYamoY8r1q
k/lYWA4LF++xgqS8naaleOFUBGc6Kd5NoI5TQchz3FN5mbdt5jA46Hld6DMFiLYcdnI8h4IdGP5s
3uk548zGhKgdWpvR5ttIbqq4s0VV4yWjYpE2/AylI2mxAOLpW/fZjQ/xbAcRuupeYxVWdtmTUssG
SZ1bW2tmh9m9ZehsaN3kv/NILIx+EwsxPWT+UngX0IAFzyc3P7RSe475ndNetjj+a3ijYbfAuckg
IiukAne8ggUeJ8klJ7kZN1v+/ED5BsbrTGw5K9HD6GOpPozp6idN4ld3YvWfqB1dV9qwgvITb781
C/Kr1TQX0rHv9ampcb+hhqXCwWtTei2Llb8MEJ5hoYnxTyw+ZFvtSD4OgCwlbTPBv2blwBO6iHad
sptghW+MddEv77JqL0N2NzjVu2511zDOLsM89QCnrG3r9PeRPlACHvsGVU71oo/eKbKZocm8J7nu
k6yyK/1sGAUjCPDhGD9Yua/K0dnpqtPtCW7GklkEe9hzKnjDaNwVONWD6vaKD7pXb3Gevw8lFadw
Yh/TA5aj8PYxVRW/qdjdQpMnWxVx5kp3uez/RKb8aXXry+sKeFSlPCx2qjyZ9iU0jJM1UA9GI3+v
SMFZLmCD8k+wnbPbUGCZUjRGZI42/gikJRNttWMbft9r9rDrFg0eA2fnHNXtMbeGL4Jp7bamqMLV
cMxOso2ik/8ejla9NkT+3VtJzXGkOi8uMrF2OmZ9+sppjaqluxo12eCO80jKE45u3RAMVc1pqB3G
N1m6TFyWiSIjPec6bUZgTYYWRJS3Vkwxux2vh90ozBdrdAswe/lFI7RgWtLbxB3/7Io/cBdObwsy
eJRvZlAK7YGX0SaO8SRoi03GxbPeicu3rES51NU8HXgpey2ZpKxP/oyFds3q5bPlRbvyteg+5nkB
44fh7WohirhqGjAnsVMvKpL5nLQ6D+nYe2jhZ4d+PB6I5W9KHsVplbpEb9znRE+vds0tYwhv3myt
CfAS3sX8LMrvJuNe5JvcRCPjxL3iPdIDOt3xucihO1MNVrIu/hLDRnyCCc7F0IPZyCgnmZySjby2
N0wPmUnpME6hZKFH/VWLi/clc93A4QedjDP1xDCmRuaJW8KzSld53FGQzPVVRrdRaV1d5XZ5r7LP
Z2SmEr1h53w6acWNMNoXXOkI/uYqAZwQBbZUJtjI7huVES5VWthTsWEjPUMovNRS/PQ+Qrw24ZLs
cRTMiRxnKnssVQqZNJ+SXGb31TLwLyupppNYtokuGyrDbBJmrgk1EyW/DIScE8LOGj8z0MLriRA0
txQ2WsSiZ0YgIvvEPhWeBpWbZvgF3x6Uhm/uGeycwt7b+119hajDwJnkdasy2CFhbHzB/GSIZ2fE
tIFQ3wxi2+C2mCpmBrkz81wQ7E4IeGMWDCoC350f8au3hztebw9Dxfurb4E26DaTD1/Ld52m3Rkx
6faoYkIsVapcqnx5qJLmFZHzkOi55RWXxgtf63549YimazMZ9Uml1SuVWycbsAO+cS8JtAOyHd4d
cNkxSfeByHtPAqhq/YvQjsyKId+pbLx07mbta1aJ+Ua3ySOVNjVGsvhpOD01zrThLvywaOxOfQZK
K/jZ97PK4huE8vmpj2sY7g+tyuuTC4bCJbSz/zfLT6jfJNw/5+eSqL9Z9KBenR+j7ZdDBE+YSgDN
L3Le3zZFAb+tT0XaidOAAoVWaVsTSqttzlu5ahm0tA0oHSAkIVao/otZ0JO0R8AmVvKlG9xUOSA9
PtqqvxCNFIn5jdBpoNzQq5YD11ixqTXxVkduDAP0m+RYFIC6ew9leyVYue/CW0JxYqJAMakmRTrT
AU5BrdfZm0fVgr4u4jLRTAH08WaVR2Rq3PiTGxvM+dl5EHpTn+j2XIbCb89w8OIHmz1REJvajnc/
d5lI24cLaCjaRWWfP1hR+NSmxm8ejkTrmBG29fDqRuLOrVJU7GPKN4ILGWxUeeLatzLtmRlTPS+n
VvIDiGjttDwn9j09nlAVemhifFs0fEqaPi2NH0HzZ2LM1jYvjT/s+pnwakVDqK4Za7rRI7VFUDfR
N7GIYlexj6i5tKxTy9K3tMLhd1WuRO+anzoKLGxWcXKMDT9oi6YSEhl8tdHsb7Aw5MQ9tHeLmdra
PBKr3oOrvAe1bqjyE5evt4Y2VEErip036lN5E7SlRlWbauhPuco6YHT4B9r4u/zrI1DsFKLPXAPC
VZigzVTuAi1m9qxsBhxZsfhxuSXsyP+CyGWic+HEgKArF0KIFME27LuxMdtgCtsPRx0TlD+BK4PN
I5mCD68os+52zIEY7SrrAhOgZGspE4M1o2RQboZZWRpYr0UVGKGgyJGT5EX0O7i8f3Nld4iV5yFE
+KAr8wPOGBpbygbR6fqbVH6IqcIUIbvk3Cp3BMktvj6GMkrEDSP4lNsQQgMi12gnZvQTfY2HoqWg
4yszxcJ1nEhWcvQkbvQqhEtk4UYXJm/FsvAOUjkuOke+oSl5KpX9Ii+KvZnLeWtHxJHm5HVCS0xk
SESE+vi2j2YEjIoqHTIeGp4Fi4tF2TYitBuz8m9kMKQ2NW2Srh36vZjt00JXP1PWDjb4vL3QTkVM
AEuXvd/YR5+Rcn10yvohlP9jViYQnOefZGXInitLSKt8IXzSr7QM602LSqTLn3jEjORHcYwsrnMz
WHRCmkxIbxBt27RxxLGqgyvAg54Sug0mFG9JQug6UiaTzoZCOQv5FXLKPml1z5/ZepV2c66VB2VE
iFIgRmHegM0eEokyphgt7pReWVR8CUACq8qk/Com/goOa9URbrbczUhYqr82FiJeq9RgtjOgaoEk
Af8feUuaQ/ol+seWw3vpHN86Cu/VWuqRQj3mF5w+dOqUDcZUXpgJQUxmYIrJhMHPmjFqlRiPpWtG
W2/g1DsjmOkQzaTKODMr94zbsyKsZl+jLT8/y4Uuuiep1ZNARrDcUZbK/FcIgKsWrU2v/DajMt1w
Bn82lftm8Rus71G31jQwGRCnQBWjytEanDmjsucYyqNjKaOOi1onjYDfczYotyPnwHVeL2BqahYg
Xj4ZweA6GXiCpcFqmRKuMrcwrmboCNh8ugFAhN0Ne7fh8A2C+IZN9rOdoketwwWUPnvKDMTzomVF
B1elVt4gfv2w7bygyR8n8JzrUR903hzTLUM51PbsmJepmkkg41gaDBPAzmQH0oM+lc4PFeSHqeXJ
HCubkeyU16jjGiaINwMug2AWjcuqz+XBUj4kmpK7GUFS8deUpJxJi7In6cqjFPELis2ESDIa+1Wh
bEsG189B+Zd4d4Btg87aKjcTfestYuX5KpW3aVAGp9LivGiHfC6tjpm4j+hJY4ToK/PTgAKKazKJ
obiC8p4/hMoS5Shf1Mgbi/Joda6jhGESUimQJ+tUWaZm5ZsqAUJF+KcMIr60Qe5DfYL6rhxVPIhw
pLbWaUJfVSmP1WhitIJ3NDP5qR4BkP7ExslR7itfWbAi5cMq88pelaxlDc6e7OV4snrxstY1kA0d
jAjPsyNAETxAFQlxWvhjG3P9NikPl+juY+Xl0kKqVWzzyeYSJKM/WPMB5rkrusHdWsrtNYp213pM
ggmvsgwSa1AXcLaLmKWTjRWR7WF6Ki2bRkN4MviCrkIDUy4Ze1rophXuktx9NEzN3IsCTFajHGRN
gv5gVF4yoQxlFGOfrSzZx7Pxo/hGJCWREOBXoJWH4MxRprMltx/A3rPNUViNCR2a2tYKeASGQpt4
1KTzCm1K1RnVlSQy6ALlVZuVYU1tAX2ACIGCcICLeWkXhpil8rLBTGAci6rNUco21G04rxeQPaFc
18K/dRG0lLIb641ZaMmeFAc9ZA2vuIkKMrJSLcgAs1us3AohXookpumDa7fP+T2kI3hL7zHpeFT7
BkvReSS6FofY8HSoENSV1FiGd6+ZKG6/ka0nLf1Jp+EVuCiOhU989zBTpYTOZsi7EX/N36BfhRM9
VnJ0X2nSG3zpLHbOJsNqVqg7klERLD1pbDsEMRrx2Q2zTh7ggSM+xr8qdlokrpKzO0rTnv0VtmNu
H5TCfRrIkqZY3aFy3YwGW8Nkxyzm/7SFDLfpAsxe0nMgtow+erLPEa54Q0njhdLHJ/ZOq9DJa9ME
ugDi1sZUsvkY63yGfb5RGvpECel1nVA//C3+EiCMP3D8UttTMlWKq4xPWs6mR8Y//pMo3f0SoRAe
nAxaKG86SBvjwR3N2zxGxwnLDxXZqN73mBW8phObuGXrtBQkQSp94Ok5MRvThHdANYLHpGNxV1fR
VdY1NZKePbhTRSdkYRDSUlaNQ9wFqc4gzhZ5uybQELP1493SLBCSACdVu9T7QJuzRW3PXZMnbzsS
QZcGQZp6tsE49w/WYN6lus5NMfG5zna80lFVd6VjntOaJhUqYMpGbGc1GK+snx9amwYFgqiPvLTA
+AH90kI0DQSUQXhMwyZeWjZFoxG0TjSuCn4UaBl4PGmS3HZG/bAwsCXKpiDhk0tegWJLN8zZ6qyM
VIPjRbb+TgzTLc4IbxCh3ThcODZ2wQSiY3k340y/IG6P7sxo/ipm83cAL7gL4VRvWYV8uqkQO54r
ZKzZOhANOLMQhvvNFSnJBo9HP42bmXfJiknyuDVz/WgCLKBqew2r4V2beOkg+/pOmxihoyBZObXe
kczgp0M/yHX1Pzr/BjvNrJ0jN1yHIxxPX+7Q0XgQfMj//t8aL3JQZBbpsWrqbcKZsbP6ZjfotKl6
J3tAWc0D97hYqbv2lRs87zgDaXlDP3N6Vyy2tgz501c8vC3nJmrFJJ0N8NQ8PW19nLYCsJEOCOX/
q4P/DXy+IwjP/TdJvmv1nX/8HwgW/N3/M8fnW+jOPNsCUvEfeb3/CPIZ+j+QLjyDvJ7/9//l/SvJ
Z/1Dh8Y1hKGTrgMt8a8gn/EPTBNduK7nCfAVpvfvBPl06P3/JcinsnsOGUMBE8PRLf2/ACzS0eqa
nmPkpvGdbJ8IXjXUJfFo1xY7wHYTUU3h/VHpxR3+Et73eHtfl6q9OvaQqOZTtFtAzklnEi/St765
D9/1cfxn7KLq1aNiVy3uSwlha11rNrTEOIarAFnHSp15F7Zzycuuo17EmPbB1nx6vgaTLjUl8YlI
tFr9KCRz3BpapsuEnS3qaPb2+8AtBKZ2MZ716a+Ju2VCyW038wBG+17+p/SIX1XpFQdJEqB8gBXI
M3ep2aiXyyLWE7PVHQNZFjvyFkLwnkKTwJndf3uI3jbM8/2HMElYnKoqQ1rC7yqszyoT8TElhbfx
Br0DyOz+1mwr97YOtJLaEVFJ/eSKaNXxCodHsLTAsfOaPjukb6J6kPuEkt1xdaNTtXSHJcZTry8g
EV60O529dmp9+8alh62k0+jPb1M1nUpP6ef/9ld4H8yYWZBpQZUr3IHzYb/hH8gsntdZeu+1lHqj
vUEoISWxo1kpuDFmwwUNhfC1B8/gxPVBwEmrnUMpkJH3KOUglRP+OqlQQDjKkAiPzJ+gDANklOqA
kIz3xQvnuherTdNLM/XcPFIZ73r3a+y5zjkTpbbc6Vikc1MyU3qeUuMjFcZXoEkabDxWsd0G7GN/
TIZ8z4DM3I1jymI/noaArTniEXLvq0oytKvoXJE6AUWeeaz7zMJZR3Ry1hNneyC2W16yvSsDJ2+D
yHxsOI+x098IA1PIxL2W8vRErVWAo9Wb6ZNRSUuLo513y8QhB/639kT4Za50HtVJrWLjNKoMuzS3
tnPf6ZKkSlw+Td5jSKEL1ifzunjTj18LOoCCqFwruUozvNc5rPvk8MJlJnFKBWA6sw3mNoNqCNgx
DBCHwkrLLsaQySaMgXuMBiJOQKgW9TIbnCj33pqRt2mwCP3NDaiHXJVG6xnW5l7iLiJNMy4PHRIo
P/oEmbzx+G2l9geNnfXgAJyrCBiJjWdtMpINVfINsTXQmIfUkU3Mk7+bRmO8kPjL8n2hTfsuOU72
e1H2QVUNh9D+GltaBzaZJf9ZT2+KNDsRXuwsUrkRgOd611p7tblKnV0qCauCkW12OToL3WwCSbct
l3j2KEBogpqm9VbaH6lFi6m/JKpW81TUr17DBkV0hxSF9FIdq9CCSXGDHMOlAEI+N+HKZ+PiL5tk
/DNa7CKbPTG3VSW6u8S9M7tbzf6mMNNNJt4l8b5Rf604hZpM3mKGolr4RGmP0M/byF1Fh4/dOegv
YR1PJF5LTmkFPzVSnwj3TgYNOgb3BbKjmdwCQjsPyL1z77KEMV21aUcayW3NoZnWHeu53M5JtrYl
PTDGd7d52On9nUhO0LLs8N5x5EZkcxD34W6ydhKTlmu/j/pDTcGYuMEqnrlgVJtq2aoeBb4sesiU
jsKtURhrn2Y5FfO1VptrC05Z/I1YZF30d+aQcu5qORYhDP5GuLQx0OpxnI+zd5iDXPjvKU5R3llr
guxdxcPgoyoek7LZk89a1SLfmlzudW3c2B0nxKQJENytMVkwWmochNnum08JcEjean40E7cfm99K
NTLIZcc+EjLxoBww63XnYPBeF6QiNoqLLj1VHAAhQ9+VLHPq+i0liMDOrg+pthcI/la1forGHyO8
1teQ3vCYjBwyz5PooZIcOdGscTd09kmGMGpSgHzLg4Y/24nJT7SIMJ+MmQkDz/syi3ZT/oQEW9EB
UJo8zpIR2NfC0Xcyrk383SRHFAcUbZ4zeZ79n3Cst6qzW2Blh2HOXo+FqQ0lRQR2/Icuq5MyRWEL
/uNTq6H3d8j5ErcsCjW7Dxz/18l5ukBRBRm4tp0fAeXX41RKunFMo6Apj4pboVvPgiMmrzOO3EfC
dXF4StLnkvWaTRctI25a//ZMoErv0sl9Zd143rGBCHT2MCGGmoJHt36sPHWn2pHbCmizHYClQBK5
ac3W1SwGhvdmKlewg2YmG+2bTkdd5l9RRP+QxUJYvUzyJJzAQ+CUdMwEoYawPUtRoxEs2jj1B7C3
irTPlK2b4uiniLYjbBvXcS6DwnhDVMeLdmXYZGd5WppJFSwln4a0Y+TwAnZkDXrRzKio06rfR/m7
LSAcf3PDprdLq/PLAUOlhc8MKUG5Na3Yu9DmcL8wgynzp47c/NWrHtxZULLruDi3zfg1yzraVDS7
DvrMat31kIUABF81blmhm8byYnNz2mldqm2oOdFm66tbVvBHzJcfU1h/nIVzO7EjxSaww0ffvpcd
0gY9sV60xN/UskAS1UQTkPv5O7YLxmAjiXQu328t2UT269UNjom4MLc60urL7mwXP8rkXcwxtZ+H
/t0g7b4taWRvJBOo3NNu3NGjB/DLfjjme2PiUYVMZ9iYjsGSpxx/IW+8OjlvT5Go3yDqFpwlifPY
ha23g3UVOFH3Rx/L7rNoGNAXUqystsiCSodIYAw88LVY6NvYkFFQiPUg73SfnStCjOGZmibjvWlt
uuQbw5ue8GVARUCaYLDLXWI9GmAauMgl4nPKxJ54W8ki158pYsD08X4BH7niOlfEGdh4OSAgWuM3
7NVVtdot8reH9yWfGu3Oy78tLb0RX11DCXOpqYEMecqAyQLb2g7QZogmsIgZGdT2K8d6IJeDuZ2H
W96wVjuX04s/Whe6/BobRG1kvpFc1MuRcS9DVWubxRLkPH+aGHjIZHFjzl15JQJQbowEMXMi/uSt
cVmKuGRNrx2yJfRxmTc1OX+16Geg6HUO9CdG25qnf3dTvrOYs9/BhkzDeLk2xFNijSMP3GHej04R
02607ROlj3rHm5++3gYyuLy3B4jmNNC8XdQ5e1pe/i4jYRiF4i4ps0sy8rybFb2+0lHZLpnzmPcc
vVwKJpXGaMuoazqjDV+QvgDoZDTcXxeZggUQ7hU9+V3IqhdLXsO1lG+j4aVZ0KC/yWU3EU2NXrx6
rM7G0MbbkbAYioT8zjOhZy7C6h9CC/gk68C8d3d61MmNWTITXYp25lxkKMAHi4uCalvRkB5JEofG
5ZGE+7QhDmMwfaA1gZjinC/lfgrTeo8f+RNInqEOxPqOM93Bd7uF39RmqDQqmmt8E/dtVKA4B0e7
TbV+W03Fu86IYtuln7MtpqNPBEfroJ53WQPZKst/dGS0GjYgSsQlT4+BfyF+GpvG01+qxJZ8hq78
4WAg+B5r1z4J2pD3e9sKagoDq5JEq46FzZ+n4cdJlQbDm0l4MIxdRMMl2dQk3tew78jXxR4hGVa1
oIf+B3tnshRJul3rd9FYLvO+GWhC9A0QQNAkEzdIMr3v3X9vxno1vdf9NlU659wyu1c6cw0qDKiE
JCHC/d9rr/WtAFomXSd4C5jJ8Yj2U3DQ+lqmE06KkSxttIytsZextExi8nQULwHO4hwRu5uloeyh
Krj1t0b1A1L7YcgTShUJRZQg227IIc7rMpyelRTOjD5BcShab7puY7L2mrURTwc6VJ51zT/b5A0x
9TBmNMWbVfbD/VT8cv3+VsMb0M8kiZeGfzl2NoIM2LISwHD7hUln4wGuxiduf1rKITaQZ3fGiLwZ
Lra/m9hzpA2/y9SK3vsoembVuhsQeHZluWw8AEIsZrJn3ClQUqyeDII3BQQVnVOIc1S1aXQg+Hyg
8hVhJAKRvnQ2/RYTpiunoeIEcy3Pk3TEV2bWOJYXji3ClNHYmZNaPs4uun8zafXWaPz7cYp+RxaI
4IreEnZbGjDfMN83FE+vo8lrV+GA31KfW3Ovp8XFZh0xKwwDQan9Nq3sd8EL9TynzmtbtO0JC4ja
+dgTtk3DSd8pqS1xuQDHgXYqDFqfKqN6d4xwS3yg3zqEclZxgRxcxhMqcJNlWwfrP9t/Oz90FB3z
PFKvk2nqq9pH3OYnUZwQmqulvK9YX5yM1rZxYJsgSyb9WiZDu7dqWoALkziB0y7NbkmtzxoGMjaq
dliNbXxI/KleFzOu6JrWGNAMP3UKr/c+tRxSDntO+g7T+tgQINMqLqBk95AcHYGonIPE7R5rWFNJ
XFTMEzQ8BlRU0Bhv7YGrQzTCAKIUng+lT+u4Imvgaa9x3zjbOuNAmwRMjIt4VhZPsVD30hPmkwqS
yD7SXdZiCF6orSeYtQ9x7DHkpc957x5cWi2GNn20eqkxC13MpOa1zVrO++cotXuWDi6/XFTU2Mo+
k9gk/kuDWBC1xktWjNlmHvN4Rd/fLcERFFEiLqnfbWYrYC7JUHzT1mLGYVDyyohzT8QVuTN/urZY
zwgbkC42X/TKfoPFckO+jNeao7IDU5vOBDKJYhxfUbBpKG6CjgIi3d5OKiXKC5kHj6pUPdHMwxkA
N3m90IpmOPZdNAO8NugnIdbTU1p6VCUmx7bo1soCWEKqv38rgHXZZMKeJs6LEWyES1N4DzUhp5c+
HDfUQtX3DmMTkav8ki3ND+5wFFcGTKdc+O2gAmXk02NghQ7FqGMYbpLkNLSkCHiipNtRDXtw8PBk
Eh0VNJsgLiREo9x407aUW3jR9K5w/0A4K0k4PMymVa19ox9XBkbDG6+gy5UFyv00VJ99l0V7koAE
yK18F+CTudHbmrq0xY3v/PCT2wlPB484gY+fwMj7gVNZucqAoaw12/VvBnd5B0i07ZyK/b0+tRed
1x7zV3pe2onQoyp3S6N/pXnBfT6nD66vxul2IRAydTbLBKAuN+PQBXcFeIVVySo01/jdGNOFGd0N
3RDLa/7K2cw6+k5nbtS3yRG3ox1TLTWwgArFCJmJJXJqn+mSuULBmo6GmCY5nD6CZSaYh5+yFWNl
gsMSdz54KCyXVJDn2wIXpglcAk+mgTfTZ3ChB/muTsffQQF6JMDF2eHmHMXWaaV2sQ+W28a0nxna
djH+T/aCzA8sa5WXDisbwxkzJzeBRIyjOQ7S/NtKiqe0x1vafZtM1aCv51jvN74T/445u9qWe1om
70WPMIL1ODoyZc7HhtNSuNQ/U9ystYF5iTamI97zid0IRYicLFIcsJE4Y5WYYpXYY7/fzcUy6+Gd
ZbNs3uGeJJtkRRhrcx+JFq8tKke07sV+WzOJgBTRLnNA9JJb0HoKoI3Iky/HvTuLjTcVQ6/WBs56
weNLhU1x2+L6xQPQ4wE2e8zA8HqIO8znUmzC9bdhWKzDeXDrp+mnh8hN4Y2LuViP7d1s2OQSgye3
PZW4kHOxI+cF1i3d65/IxV57sSwny6Xu/dNoQzJCjbBwNuNoXBjUvdtp0d5V4rHXwHq8X3TcdKPz
aC/odHtPzNJQL98rsU8jAn1ivMTa6WCtbvFY93itSWOw6jDHRwL33nbCjz2a+UMiBu287fgELNsN
3u0RD/cgZu6kae9yxkd6L1c9XPotwVwclmIBh4D0NBo9Azru8ACXuMItLnGlBmvf5AYvRcHq0Avv
WtzlbfpzwWte4DlXYj5PxYbuiSEdN+sz/i5CKGJWH8W27rjzcAAa9znjaF9wtndicU9MzO7OfVTk
LLrFBJ+xkDXFFu96HDoW+tzSCCY4hXFUX4qN3sJPr1su0H8NqgpGewfHPYTYTTls6mhHfOjOzdzb
Quz5oRj1+xaFEy2RF4nY+Gsx9M84+/G5V9hYxnRldYlxk/h75XnFJiMPoBnZm5286gaHDGsMFlhj
j0nLBEyOYHa5oDf+oXat19KxvzyPHJgbJlebJ+Pyw5c4Ah3eeIcKmhKC4ZISuK5JdJQSYYjJMiwS
augk3hCTc5gk8FBHvyYJQEB3xQYkoYjIwWgRk5PQJS9BbsKTAEWu+vGp749U6966vbUxZMGFtQnd
wNWLjZdOH1CCD1FIMCMhoTGUxT2mCcbkgnvC4jQXnkcXn3vzNgfdtnAkxj/PdyPRD0tCINES0rBi
TooQubdHdVLHIcoIjUh6RGIkFXmSWIIlitfBChRRLJETYDjRYSCF0kgcpbG48IZh85kYFC11vr5z
h7ewDXdhzwANqJ/n+rqK5repBwlv+zV6ncRfEnIwowRilERjXDIymjwwKTyEFVG54Qe/Kq7yEqtp
2vhokrPxJXCDHSRBkuJ49P1gk8vpJKAzSVQHSFYn0Z1AxZfOSVk4Eerx6ZphA1VKCJvO+lbCP804
vVus8hdSQYnEgyq3xQBh9p8VyaFEIkQIkSgGmFHWOYuqMGASM2I2WzXZo5IMUkQWSZthipBNCiWk
RBEPtGNyS4xD3LwlykQtpr1KSDdp5qutI30jn/6KJP60kIPCDWbcsHIb4MvM98YQYskhNWVKfIpQ
wbubzC8zYMKafFUqQSvW8o/egqQnevise4m0xpM3ZCnPd/aek9eqyW0Z8Qu8XwxmHURQkp+I9GHz
pRmEvWxSX5pP/Cvy+afAZX7kr/1RxcTaYwmLDRIb6yVARosP7nQyZaOEywjN8xQlbtZjnrIlgNbR
ebHG+p0lwzUkodY0r7ME1sLSdLCW24+T077CNPRPg6eztJSg2yCRt4HsG0nRhssHN1+JxTGL1mvy
R3dp3x6IsnJjIUM3dPOb46mnRcJ1gRs/awOUzRJzh8Tv4oIB2iSQB4mIS5eE9GQROktsz8FSJUZy
lzyfK8G+TiJ+ekB8UIXVCv1iOJhtitJlAzHpqPpdKWVz/I+uJvkAU+KDboAX2FMbpkMS/3UebTPW
x6oxXv6X7vHru5j7+j+o1HalV/q/2Qm+fmAm/c//EMA9oI/h/wW45wv9uR40/8032Q4GPpV/rud4
LAH/WA8aAQAQx/ADQBsWbdk+K8X/An2wHrQ9aq3YETqubzn0dHcV5IN//xcHbAhLPMc3rcDjCRH8
U6APA7LIX/aDJn+9qzPo+pZt2Y4uIJCfH48JEK5//xfjX/N0Mc0uAlgR5+Ti8LSTBhcnvaZx3zVT
79YgrVgam9RdqGVNkFjw4HMgOoWNd2cFdMik4tP3kArL1oMTNP6qNfXDcrLdpHAB1tFtIk7/Gcu/
jvVfbxbKA7kaI+brpCHy9xy1uhvqj94Ow0taA3oXATdESFERhEA1pEqgv9yKPRBE+B/ZZlZr4zuU
UH3nEwgqKEksjMo3gV2Ep5hiuNig1CqScb8E2VT1ePAk+UAL6N1kDRcIp+9hzxjV3xWh8T52ylz5
kp0gCDAeLclTtJRt3NQd29EsU2vkq1NJkHXVxVoFZs5aI0QxLVf9HuqjvSoktVET36hO2G8/HCId
GtEOE5PiTNSjC90zP+KSXZqkQIiDfHUOx716nt8bhOpAMiPwq911IzmSFA9oIMkSF5ebLlmTVFIn
geRPbEXpGHMyIHcs00FHRthy4pcOut0BDDWGOaIsg2RadDsamL4arpIEXlJJvujum0MQJpVETCDZ
mIqQzCBpGc6H7wnXUD8+THrwHA3YhtFdmJjIn49In2vDQ2ABqVqe27HEdyLJHJuIDsku7zQR2gEn
A8FO3TaEeXRJ9cSS72kk6eNI5sdRe7LIq8VguwYz22mx2oJVLF/ofQ83WnUtNIBtVdrOx9SY38Pa
pX6RAhz+RfqHVnoPphlA5gqL8FQ3cbMKTaTQmLPSBMR4qcdpG3Z6uJ4LMuk6octsBqLpo/ncG2nf
3WXVl+O7nxlBKJNAVFGOWFDCa0BQyhgJTMX4iLkGT0bxohEPWQeF/8hTSaPqIThV3Hw3uuSvKKd4
twlk9SO3oczUNokyiXVGuJ0m7qU6vXdY7S1CXQHhrtpTA1R3foZeVp3TcoamuKg9Ags2Q7Y3IAVS
GBoofoYkx/JRPXiykYuMH3HEdlIbQO4kJQGvZNDzO68Yu3XHdm2VqYTAfeyhuNiSVsOG/tOT+a6U
Sc9m5Gu4Y+5DuGKMgk1Pg2OKibli7VtFVkBjU8/c+D1BMkp2MlM6Ml0C0Knhc+s0ZjN5zoyg+vcs
ylDay3Taypwqh8KewRUyJ05xyjbXAB9XsbMM29JHmka6ExDyzEbzZ+5myV1nkRiqnV6j7pI5WXHD
jzHf7HPUrTAczHsl7fPf07XM2ZNM3N74UDGADzKJu4zklq0wb8GZ2bSAtaIUxWvwEZOWuPyoPLVv
uVluC15WpKdOqUz9act2P3Eqxk7RBCAdODF0vqquxzVssB9uVRQXY5luciNq7qdo3gR5NL4kVfBg
8zK/0Im3otejfQodZ1WouX9LyyY6mhNBwDZGn3JNggUFR1dbu8MYfwrp5rvLnYXtdeGfSo1fThKW
y80tkGJ6Zi2mQscjzlyRLlmcrmXdml4r0VLg/lLtKvqKEqWlQ3JZkF5qy34BtFuKpa6hoNH5qRt0
9iiVPJNcYC2LfhRgo7hpFC6mIk76zcDOF0H1wzXNW3fCSNWF1IrVhW28LDVKF5raMUIwqkU5Iir+
oCVoSdGdNgzikH9eSC8+en3BRpGkADLOh+N7Bw9RKkKcYs370FjVKcN5FoWsKyK+l71PEI4m8FMq
CpfiXjHbGP4NhfUsKDDTqv4N6WTBxOHwS3ORyeiYjTBds6dFRSspvYfHQCd5UVf8MtwVy5j+seA1
VYf1uiTkdTPHLDaGYkCKDAgtdIV+RlzjLxEdz0TQM+PK2haW/gRGH5g/oh/aOnUiogNScfQJ6gS1
VTRCW9TCSnTDXBTEDCmRSmcgQqIu1siMiXmyRHUk64KZXZRID0myF22yF5XSFb0yE+WSV6J/k4ia
aVStvhpZ0G4DH9k6b98LLIQE1OJzI8hWUUXpnc24BTGAIt2oXSfq6YKMSgrUPw9h/DtEYF1EaeWF
zEzBk1M0WE3U2Fh02VYUWku02ihBta2Rb2PRcVmF/zYRdltReOlVxOPd+MeWvoKlrgCLtzMwPHbB
1LmjEGOUWBsVJmIsrTq9JX65cql42JgzmORA8w5L20YHkwHEst1TWDvBzkxgsNISxrc/Fc9aCol5
oah7CPMWPO6yi6vkGerxO2IUOjRiN2Y3f6eL/m0ghHtDmKwZJT+1SUVrLbfJvccIQY2DRhIl/Vrh
O6fsAE9sOzWsUNVtbv7yNGu4j+3qjdtajns6FOTIOTKNZxPBvhPhXhR8fBRvo9bW7FuJBnmF/two
NNhKlP9QdgCR7Qj8XF1mCurPHvUqIIw2WoRNnkn1BYM9jDOEFYoxGE8io6VkRxnJyUomZvUaVeH0
/b7dMM3CLHiaqbE/MtWA6cy1DpyvvPn9we+H3PG4g5ljT2OCvPn9wb7RAg7/6j5oguCIC2l0uOvz
5pwIPTIyoJS53PtIsEVYGqqRuIFe6mRaeJi8cPnj4ftjf3/3+//+5WPf/7fvx3/8NOri4qPfHiuL
XRRI4d47zirs4BR1KWAybSEDYPWXgPjdTtFpw+V74lWuNXr655t64Sn2NXrbH3zM/mC+CU2poSIT
Lv/DYM+qD0d4/vNRq3F93jg6ILI/HhQBj3RU2ioyJ+/YSgH191v13976410SbQcrEbi0QvLP/uvB
QiJYmX7EE174/N+kfoMFYNely65lHi7n/gTiq/vjAehJf7Lk4S8fCxuN1HehNrWXeuzce2RpectR
pncyM1oi3blDSBQCZl9a5havAJnbdPiBAsRkV8Z9fx6gMwOuCsttZdbp3uKnFoMeOPlTlmDqtxJW
NuK+11Lr/3o/nqLlFL/+/Q98f9b3Hx1K1mWgY8rNok/aORm8Px8Wm+SJRoPQlp05kVmDzqHBHG9A
9X6mDcZ+ogWfhckw6UHCvbEY6Xm6Tx63N4qqg9VgrBWnQdI5Txpk2TVRHX8djvZGdSj/+XK/tHZz
RFwlwFWhmI6OswmDAoxpeKGErYOGsQD0aadhlfiDtYlx5cVGvIB31ux7jYaQvfukc43oa0vbhktP
5h5ETslkQ3UqMX9TlQc9LeuN0/OMEBE/CStqwDsftQgQbpGgzmnLQcsaDO65qPA1MHTECK5SFr2/
VRutdSfda+DScC5b49ZzMAMtU7Jn6cC9f0hQSmxiQUjpDCi/A/7LczWuY8Lae7ONXud4eFSltMEl
6lcRskq1pxaS63Q/RCO+QQfEMpMGWnn1bIw6RULRkJx9XduTjg/2qhmxQdWGWnnNfMAE92sa7Cdc
yAS9AhKseuselnwComLR9OovmoFRD+wg2+FTYNkPfflznOxqQz73l89pjsgVMZPQf8XejRu8A+2n
2mDrG2CBYg8nDdUKCQbFbNdB2dq5uUQWhuzOduz4GFTYlA3nFkrZjnrKSx7z9Lcd4wwtQdv2lB6c
qiahlTLIOu6jDYoEichhMHamAjIOJHvOSTHo3s+ChpKz09mfkKPZ0/tvRt3vGD/yPH+j4RD0Lw63
fiQeBtZrepSeoMo12p3FzjvNKN1r6JJNyolDSVDGu2JRmAdqzzpgcD52VnmFYbmvlvA+jqkgGNaT
EdZ7MPUETBPzoUacobQwQssZP82JVWaYQ6VoAZ37mnNThGAHWgYI8nTGobcptmkyjZAcKt1axeXn
SIAThq6Bc7D97an6vl4QNx0DRCryFTGNLto04TTw3K231ezczT71xjNLOFlZf6VJ8Ak8CZ3Yo4lZ
zd6b0CTFAs+v4dYbUfEDjLKz8UI444NwCMGQiXzrPIzAHxfI3mmQ7mFFYlkIx1PFwRV0IGXYCQY8
j7ExmFjF5O7ZMAd/7+tq32hpsJ1r7TmyQ1gv6FW45NS6sXFjUWfa7OrF32YFY6rmGZwGkwA34ty+
lNX4pIrF2/jC3GbFURh4q4qWUo0EXXuYza3mbBtf8ZG5+CqoCYhTh8p7eqq1vn2w8OF1wE2WoT5x
galv4gL4ktU/18raVmnywQ2SBtx59laZZr82/XQaU+2+iWitHAr+fMamvHu3Y64b1nRdoLDTCqru
UBRGLHSIAY6Xv8YY2znOFzt6ldozo+Ig+WEzoqxca9tq22nsLKm4wfg3n/IB0yNy4h0uxDHYji7k
TbVkt1Gtzs7IqUWfr7FvX9jc45+pnzm23cOIuw6LeqCkhBNf6L22ZO24aZPPNvL5R1lBkwzNFzfN
WDHw9/SjllEZAFVr6k3nMrv51+DTKjA/RiMJB5eZO4WdNVdPS7d85Njh4AAjlVdfWsyLfKYUy+vV
2nSgsvfWRbnpL72xTpxWLnOWXeuZyb2onsIh+GXQA+RrhKPMq0Ur9e1iMzTElUOT6bKc9Sr5TVnB
hn/lTs0fRUMBioM1JNFLPJ4+fTc5MhP7D4Bc3Dv3mlM+q+92HOnJqfz0mpuNjW04/goyunQ8MrVk
1Uk4AjPmbmwmx9TZGkO2oRjjKaGQh0vLVycNPal09TB8PBO0/wXN8Dz3yRtoejiBfLW0aQ8xdT/U
lz1HpBj2um2FOzaipDCiH1lknzKajHQ2mvQGzdIghAnsSRnwheEjReWDo82vGoVDRqSgbPykSPpQ
JtFLagK/X3QaitzWu02ls0hPtrl0GFmUGQVSakS5UULJkWvtByqPmJtufQfRnBVmRiWS0ulG0nUs
3fO8qZU9Mc6Rz9CvBl1KKZ1Ks5QrsW/Yosz/TEcHqSaIf2u+WvYkr4jH/p7whS/vpXQ10dmU0d0U
0eGEGnJXmMvBd4cXnY4nR8qefFqfAGk0m4oeKGpgIigt2rqiISqlKSpIqCBOPdaGeNoX/23WOqZI
c+8YJ923rmnH+FVX5asLKiI19R89o0vs9adkTu6lgNSksaqguaoswFIF9jmYnIgTy7CJ6LgKKS6o
nmzpvRJjvC9VWG6c7t2ggaLjcieQuqyaK7yHsxR0YnSKPSq1IoFBBQMe1KXtyp1fsbZsSKPX7aF3
LFbGYOO3Y+a8Tf6C5WfhCyxS4dVxWVfW4q/cor9tav02kLov7qzaqsE6t2+lDIxc8ZFNAgJdUoCV
ojGsAihhDee+bp/sHFsznWLEF8zNPE35qmwMWjCGwD9S9vtGrPqctWbHSoPdhotxEOqkTXNZLRVm
FT9qMtA0IEm9WShFZ1YzUnvZg7G1mp0lZWgjo9BdR0KenYJOeFS4EbkQJHq53OdClfh+V9NhGlbv
tWFR1ov4X1M7ZQKkgLgAPdx+Ddj1ko18cPGnN0t+YQn9rMbBu3iudusM3nrIGwWAtf8NlMp/dMnP
NUv1HAkXoxZCxiysDBMPcrnOSzCCMRs+7ElgTIzxcymCSwpsw+OuvrKFv+HUNxY4jkS4HFy93kMh
dUSMekDaLJbN2mMGzAOzegR0Rn8D9pqtZI1C5tNft5375IMCsYQJMgAHaTR/R2ivg2mo+MIEc7f9
xPxm6Phwp8CmiCwP7jVvegtqWXwJgyQFRuILlYTRokH7I+4AsCTt09eItbTWo//MzW2s5Zho2+pr
cPx6NeEQh3yihTBQKqGhcJFpNxmAlExIKRWbjHaBndIJRSUFp5IKV+V/tw7/zNaByM5/s3W4/H+6
dPnsv3XpusSQzMD0DddwTcP426rB/TfP0B2DUzdZUMJK/7hpACjuEA2yDcPAdc/n/H3T4Ogu9xxL
9/lk2w3+qSSS5fw1iQTR0SYjpUsoyiaPJJuIf9g0NBEB+mgAEFRp7B7HBURikGSPRmPSG5QCnV1T
V2buvERd3IndaS9VQ3zvL7aUD6VeedUzONQWJU809ACkqv09GQjvLtHVMW2JbUO/vbY0jfttv1d1
+hrTdhRWXDozi8VAahl3QVhHR9R8FtPJOzLdbqYzqaY7qTPNr0HKlBpalcahee6kZsnQLdx4A2cq
/IpMHVLHNFWF1HZOL75RPaAD/cqt37nFOENumqpSKXVqLWjHlCIwOOtUPjV0Pxl0QBGv2iVSCmWE
HbGd8NXMCVZY8VJxDDW2SqqkLDqlmoYcKmevZG0PKcIf1bxSQPX94NNJxTw436Bk8JNUjw6mLUZ0
dqmp9yhvAFKu0UD8xyYb7m0sZRyQVjoCMwZShzr2AnxHbOdfLj26lObZ+4nmLLyj9xAsT4NUatVS
rqXQ5TYWKs9I75Ycq5umvmjkwgZ6uWYp6ALS7kN0mEKhpuKWLHAuopTcGFLtBTQW2kyX0Iwx7crF
DIAQU91Dpvl9EZRjqMlF37bGXdNhtdRrzuudoXHAyqNVYI4w2Z242toFqNgualepZ9EplEGuUPSS
6fSTpcNT5ebXPKPOgfayWmrMaCoBqbSwmqDhzHUGLo7OeQbhRw0R1+H5NgTkfZPHmAdYBGyZ2G8G
aU1bLFRuL2ZCqKVTjUY71k0xVoKRH7uJZp1G3VXLqvuZQrZost97f3iFwsTPDpEerpD0ty0UubkU
umWvMDicl0ldF2l70wpSqOk4fbl9sXHa+Kwl2Ov6PL3i/aOMq3+pM3UzsxBnrV+gLugwPbipeNTM
aQOA2or4j2WBXqilbNl0DwEFIXD504JT+rZMX6qW7rpiocUOtcJae1V7mPFu35Vx9zE79sMs3XcD
JXiJtOGRd542dsOB3NWqXxGVeV7qPpffHXoDzYsVOnUr/XqmNO1FVO75QfKDlcwv7sT8dinlyyjn
W6SlzwDXRGlfFVXXXrvgBQVh1Ib8pJ3mIM6EICifCazDYZcawO8HIXSxUoIUnVs0BXo1WbJY2gPz
rnxxK2fY5mFiH+fUtY49LMAbPG1ALj56svEqm38lgbo1+wWj6IzzFQzzKL2FNK3k0mPoSKNhJt2G
WLaHVTXzI0soPkwoQIzc4cdAIWIjzYh9crZN7RoOw/2Ii4BB9ZhM3l2qB9damhVdQMGNdC0uNXEr
S/PQ1rXQ283uWxfn7W2MkC5mK5zxW1FYM+lwbBGGMqOKT8lnLx2PDp15C6WPKeUHeJzpgTSkEdIO
VLUF/2k/qWjC/dlWRySK98guPyIKJd2guAbSMGlSNRlL52Qn7ZMZNZST9FECiyv3LhWV8EKyE03c
fz4kLnmjnEpLuLwQbFr9VVF22U3VOaaHwBk3qs5PJZWYHdWYQ/rWcoxxsTjrbX4x2Dbzmo3Srdfn
XzyzKW2MzIYoU3PUsDJ4oFzLK3xRWD3Gptc7C1N+wY+LIaaVcaYAWJTGnxGkC8Yfdoj5b9P0FxnB
TmQqolXbtdFtmj7Drbs6nNADJifuek8VkxSLg6vNZMUASs1e8cvunIvF5GXICJZE8cEbaW4Omi/y
9WvA43AguCYxu4HK4Cw6Bu8jasGgQ73gt1h99VhjLnVOQ5wT0s842S03iqG9K7JXL+VYFBv6jzhg
pWBxqcLGJNMkYyXey4c4GK+a6u6Zjp5bPE6EPy+lp1/hUR0rbTyPzKmTDKwTbUHirV2wVnnLo9fo
p1IG3JYXFhwWAkEy/HIVNG6zap3JWBzJgIw3ZMVw9lrI6IwUO3J4VndWEU5Q1KYr1PU16v37Nzya
+4eM4WMcE4haTjnzObwyfM5NGFzoq/swDHsbR5R5M9NTJMTFJm5PmZV9LMZ00/dOC6dxj3k43WF3
uynq+mt2HfhQ0c7Eob81O7wnBXN6jQ8tzc5dHHOpGhxvk/YYpf3+RcvZPLUpZ9uuW5xN7gZbM3Ea
ehwpsluCYV01qFZjgjOxiYJn6hgQMephb4rsUbhnJ186tERgH9oUHT3q8aKyz7Z1o06srA04x0a6
Z8FvAD5Hs8RYu++KiAsgqkszEzhAhfFRYwJUmR51xkOlaRls8pI9beJNcP5QckwUnSR3ZrgZiIQ2
LYbe2BAKNgaOBPFmEEEFLC/3MBGJfNSiGNXIlXliQkfirv7piLCEsTHZDCI2aSI7dehPpQhRRIUc
XAfolmG4LRq9JBYzfM4J1vEGHStGz2pF2JpF4oLXT/vIbS3KV4uMENTXKUTkN1L7UGgz7EUgZjS6
ctsZRULL0NJsNLVaxDWBtg0itw0ivA0iwcUMbQWaHCQLE4WOEqa3euByF3ufodbHZ7/5cjsTUCeQ
LpH4uKQZOwPVr0D9ywEOYtrO+SahdJycfNK242id6wybAK78S4KOGJnObYiu6IjAiBX3rkm57QJX
8XdZBAs7gX5pJIyjPjPEym5nNJsu2XQBy3XyPK8t2YtAhM0SWtYkUudQ/gxRPi0UUP7ZEJVEFHVE
HtVFKI1FMnVFPK2NckfAOzhS6MzZcN75St0xRHqbum4uBWzRUwf+TJu9D9CyDK5aqmHYpl61rpPz
98Pga/HZNec/3/W08hj5KuQpA90KUDXO+Tp59fqZkxAsjb0RZe7JR0ABVBNelnkKLj5S+cWCKRR3
RQOBNrZp5yTEfrNgUcQm6R+Vlk+vWL22NADGB1s3+90U6h+2tcynXtfB62P+WXeTMT95MYA7pU2P
3Pd3Djb6q4WX5y5N+vNstL98KL/7YIa/Ggd9exfSNXWXSIl4So/0zRRuaugx4U2u58WtNXUbo1ee
udILRz9iIwJJPEE8C4g1N6lKj76/mKc8D8xTKg9Nz4GqjeJLJffQRe6hmt3aRzfrxyP59g4hqepC
WFbWcjbt4qEG8W7w/NjMkP1XCygzSfcdlmTZz3GHhFiitIBWK3a9VcSHIdRea6skRAzuZWu2Y3pv
zzTwDIoDr1sMbxSXOMDBgD957bK3vQ7/nrJ3NdtmHcISX90JpZSD8kcG8bAI9okXb8xWeXtXWSez
KHfdZLnUE8KkokEFvFE/e2sLkBYkEa6Y/FH7ZqSO5DEPAi5DKbl7DAkrp3TZlzYgOyw8E3TXUiww
8tuzJzHed09RLt7usBA3oMNNmrha4bcB3J63wTJLHE0tlAAXjKXfvU+W9wvQMU7ITlh8mUGHRLtf
SDybDbc0Q/8aDfPVKjrGZcNy6QFrb3p7PhAyosE+9SDRVfzLO83rNzNdKje+Pl29khVb3CxfeUyC
KQxJZMIoGrjqa6TJprOukSDVcJ+vWL8D7mzQyXDm6orbCJnqBFegcV268TlNPseaSLk2xvd1nzzP
QJ4ypZ9bl0uVg0GI1C1CLJkVZhA+b6JEgDQCzeAFmjNoIzKqI/XMLDLqMJ/5XRKKZgg5YtH/CEcV
38wRsD98aXdlGl5nAxR8yYsH1mNFxth+1StORLb31druq5WkH1aDhVaZr8GYdGQDKeekh11OuB9w
Fe+Bh1FZFCTgtXtiYjR7NH5/oZI3B9BVqnURWNsgxt8VkPfkV/hOH45z80Vzo862Gy0x6TX+6GSS
J+CPxyMfhwCz3FA9eQhd1PGQ3GQ4BbRTZYsizQQMsnEScx1TKZJ6XGKXkCnMclYsIL8ibWZFLF/c
KKZjH1WEAYgZJ05byfp5j8fkzNHsQCiQLr4gHo+Jv9yUITdqNVFgLI6CKTTyTVK8AcW2GK2C1zQa
2KlkWG0MxbwlzwB8YVx5l+J3nGJB+/5qw3R2O+BkiugS1oh8nVB9tGm6x9gLYtAXQNC9Vq2WmSSS
kWsX3NdPfR2Sti+MtU9xyQnRHRONVblb3Npp3u280q2flXObzig+S9c2ZKZzOnQ4ScTN0JN0a288
ejWP3uLVZ+yMX+MMvm+iDPWm5roym/j547ANLlUUvXlLGlI3sbz4hOtoUV6sDAaAr6gcTSeUWNA0
ejCRy85y1CbFj3geJLdVtAdVKPhnNAjdcORmm0/j3caLskOyozBxobIV3KBLHvPB9F9Y6EeQSMCy
WaAL2qE85pRLEVxHWWIvSSsRURlYSm5M6D9AjV8A+Bp42VED/PpI7fee4YjlZwx/2qE5BsrF5Fzw
Bi5rd3Yvf7kofl8efWeADdEYXORUPZ983QpoSqB4qIMjefp+MAH5bsIGS1aL6Q4vpFykjYllT5/E
Bmn+YONYKMjfD6rLI/Kn2o4JWj8P8gCUT17E3v77Q6YRGHsMILdGWpGcKQHgz/iLIKAOAMF54XPZ
q1gfBQynfRHjRnOn/vz9wHGlOTUQRyBXBrf/h73zSLLjSq/wXnqeUOZNr1D34Hn/yhdQk4xySO99
zqQILULSMrQEde9L3y3QgQTRpKBQKxTioKPBAp/JSnPv+c/5ztv/JFlsH0zcQHISZWF62taypDDD
QXRpxs6KNTe9u9FIIYUhDIAKUX2JhJlm2RppW8dLgZbtTIN/oLD4Wq2XPErS93Dc3b0f9c2shSUS
NYl5DV4KJgnNDIn8UziNytypUGV8hfEeERF9F5ZTuy8VwTi8bNbSInsM+6Am+5EDvQYFy6bdn7O8
DA70P1nHAmznvLLEqdS59VhZ9zSp5HEHDUa978enFmfJwvfwuI+e2AnLMmYBz4AjVoCZhednnZlk
WEJmRZXhwEIJpiuUY6ASSeys7ehl8Ans2FW1jYLpcexzbKv1c+922AzUHlSqU63UFASskVKQgAMf
eR6jO6A9ZKGupf69BRLnWDSJcBpN+onapKvW6W99SnNK584J8K/tc0aFadtsI0ZTbNkfgto681is
Z1iHli5FI9My0lQwZK51ti2CTGL0lp2DpbOtjQ9261zafYarQ5TuklJc8klZT+ouind11O/dms4v
x4E0LbmWtEuxRGqglRpc6eRy0Um0FJqMT0bds89pKp7zcOllKeeRN1Jgoo9XoU50Jp/ABXfjZuyr
zdulMgbO66CTTxtHD4AY6wHQ3jkOx4ZoNz5XTIQ3GAcOQqkcrmVIeW3/6AR02ch7cV4Y28RWtux3
FwogG0LL+kmZ1PUQwrmt89D6ILQl0eOFJtnEU6pCtXQbCnmm4aHPytc84pZL7nmoyVmLXVznu7JI
riOfpw7i/p3ucPJT2nEk/yuvbR0xPCp3sRVepWJY0kZaXKiYjxZKZ9/WQaqQ5GpPBoM9Q137iFh4
FU34I6T/U1LGEzUd7Hvl7KGeOUWTEbFwkXs6/ZC6PRHctn7xxrNpaKfe0Q9xnRCzR7iP4wKrs0Ih
Z/AYOyZpRg09y1JB6vQx9jXtKnNAImf4nc4kuSRqoF41SQU3yM29TdjB2TZdzKCK50x7dboq+1Ec
Q5eeTzJYc5H7xtlsujVnCHXIMbkAHaePZxW4UjkLmdZ4yzxgH5U2Hm0QbOM6cgdEcHmuWeoYEDBV
xNIGTr/pKREgB/rcpPhB+eXf0/Gsr0eSQmPDwFnzBe5fw7ymh4cNKH/Ih4m5lRp9BMKqoWd557Gu
42VUO8wSnEJf1G78wVIoCfTSadFTQGAnrCIa6tASKmdMPNlz3Nid039Q+8zb2FVwqbglXLgORREO
vy4fd8mK3ooVT6Nw00DwXKoDbBE3DfNdVeHG9LjJLXqVmIiaBRs9S9eFmpUr18JXR/pxmbfRBOta
kOeOhz1Si+cVUH5AdXQBi7xBQKXgRsyGm7cNLjEHJPJdNxNw8kWYeNixnLs6uplapLZM9trRqhhv
dF91Vniwr2PuuJbdYvXIo2I7WMxavaxl2Im1FgmUzhyHFrU+Iv45Fs9FaUX7sNJPk+JhsCxUShpi
9T5Vmgs0bKb6dXwHPvbDELoXBJK0ZcGEjb2jDSxk6ineKwnS1X5IcrR4bppyJfCLUbRHx4/zGKS0
WoZQAReYtEBn8oQFVj4CE5bwBwqF56nBnjfUoAoo9iM42mpbTdy6at09ehWFlRrW2UVXYqckINlR
t06587nT1GVomRcTsOIzCw7qY2jIzN0jQe9LnGWEYE0K7NrmiLke9iUChjDPrSrq+eTZJtdAvq21
Oj8B2HVMLTkEunj6/ynP75ny2H91yvPw+BzkL1mYF18Z9/Ay3417rHeuLehYEMIGjaHpVMt+lywx
3mkY4R3XMvEEaarGJObHZAnDHtdy2UKLT/GRH+Y9Alyd6tiuxU8d1zD13zXvMQWfrMiBXOTZ9uWP
fyBGBULadeQn1BHTgdB9Pu8pusw2wiDBwyOyDa6RuiSMQM1qyoOeZWnbuY+5AQ4qawBvta64K+SC
e0TJ80UGhcsuNrh18NA9uSPT8SRhl4FdfYtMFstSpGJdEEKdCp6NEeaGMEyVnX0j+mzaBIq3xTkO
1UfDlZ4mzQGz3Akn7ZVj4WAtfbYPohz4JGW80CLlHsv5U4RxQu6fjB1E1G0KDQOeWbbrirBhRZro
RFI0Z+m3/YWthPWKv3ifGzeG5YG7VQGGRkFB8xWuhSlQsRIzogWIwmOjy8/GoKQMUu5HJvcHhhhU
UVjqAoo5fus2fI/shF95ejVjmOJWod9m9NFIS7oyr/uaKIQ3bTrFOQcuml1kLiKpSadq6tFxwF6S
BvNR0V90u42ZIzC+atwDo4eHflQ3uVDPauuA4BiGfV5NAyuwu3Y660UMWxufttnA5TaDMaL+EhgM
OXXWaS/uCJ9/1I/KJJ7bTRE19y0QhPk4QansiS32pFL68KZBkmDtSGYQtwI8UxdylMKNzBnASNXI
v2UKVMyr7itna5b+KXGjY+rE5NlBhixti1+rkXrEYcigh/AsAJn4J61wj27lqFsj1K77wmb8j6R1
VhJYHuYw4f6ItLOjJGIXhfalXjmMZIRxMZEGpUSB0qy8VbC9lcrZasvsQIR8q6rSc9+my1RlMwaS
jUQJ99+ViaYc8iylt9bWZwnPZCyGAsa0dmthJ5l5KqzogvYLndYU5vF0uwa9unRbZYl1iOqAhsC8
vsej8IDdoFymghmXh/tv1touTRP2dAiM9pA1ConfgfBhxmzKyWin7HrjqrUxQEODoStT7bFVhs7W
TXhwdqabrl2NBbc/hNFRx2ChJhbxTxKUVDCiGo0Z1sm3/6lAr/g1CeHIuuy14WPbsS6HaICBWdYl
AMYKMaFGHdu0iK/FAzjbsTypN6K2ISWWwiKsmW9CXbnDopEd3FZTIAqCwCFssi+U8hZkLXxxoMuz
wmo/YrtauxVr04DsOaihSsdSHt8VYY1LYZCEZe1DopThUlf8p4naCi/zTrEZANtD3iB8eXbFY5nc
TbZxCiv1WnfWud4+piGCTZBnH7E9XmL/6zUdG7R+GZXpnU2SdeYjBTuIGvolwigqAi7q0blLybTN
Jjrq18CYT4YSXzJ+WsS2x7qpuMvslFW/fdWPiPzuPayy8lQp5j0DyAAbLRvmLr+rzeK9U2bXCSH0
tFN2TlTvJ0NKh3Ds6RTFXNz6/gUUzzV0vDvMlWD5ujLfOoLndBHlFTZAYxXlChbumtoE+C4FBU7e
UzKN5rapz1qexif2NhCdNSE7c+H2eem295SODc5AbE1oI6aiiQwerN/OMfYRQR+/ZUwYtfat0Sjn
puv2IdYizRTN3ORzM7/242WNjlNxz5kd6FC+Mz1Ad7mP13ZSjI3qBEy4NXY5fD3OAH8d2VEtF/Sk
TEXDhNnVzKVBmuZYiT5alx4cEItV5obE4KFIK/rU6vDaMdKMAR1R9tJIHqbeqA59/lyYrC8MbMrL
IsKAWObatiqzq7Lh8hKEA4jsKx/NHpUOB2saMBNXlGg1huKBMMaDKG+9Ap69gwbghMZpXxVQLgdK
7hf6EF5GvnEVk4BNhnhttwIgGNOMoBfFqtV3ej5d8P8Z15JOhu8RsTOv3Q95zAijD5oPjl+8hoMi
kWjz/rLPWKX6wLOXLZHC1n0CVdxuExZY+RNduCxehXN0E+9ugNvWTf2WJfjcRRCd2SYbbtfakZ8k
slQtojik7s9S4aKqc1ag8uJp338082zRUuLXZ+o6VcujwyJzdHZDArZkBBxGl9PtlDPfwMe5VQPv
0bdqdXaMNPe2liCXNrNvPPTs2B7vxSCbUp3hZELZaLnGoly7EkoDZs5nPhoqZ69uOoA8DDn0yrrO
jCWpKOS+gZ1Rr9A5RNQFHM5oLQCzylafcAPtMZmXEFrUvAcl6MgTdFBemkJsvGijKskDUFefAEu2
M5lnzLsQ0S+jM91SOvYp+biayInNEps8pKIGG0U/EREcPSQz6uioUxZLdSpeghzgaOmuYhvEmZ74
S9z5F5SnH8eivC4maJUDYrBUxzbs99rZQByNKGKDD8PIz/4kbk2BlT7JCGlzfWc41CeaFgzVGOdc
/xgBnWBpQ4Ja9oxNCZQYu0Q1jmoGLSCMD3kI9BRw97bwHcSMJG9RoKqzNcDrrNWAVsCC3TQD3I3n
KeQ8DZMDHZn3Ywnm3oJynySIZbWvFUsbgKOfqtpeGNUHzWDgia+ByFFgIZkq43XsCLo42aWmrs8D
woTX7zgyDG+8n1SVOh5FCjSb3C4Rer0X5hUytRmsPUPZNAZkswGLPpXy41MH3v+QnVmYA+9GRdZz
SXQJSOXoTMydDjNZlLY7z+BqxwhOWIfZOXV5oCJT2LR2Oey9KfrQ2iUaL7lXESUQ3yI8DLl3Sx0s
kIpbF3LEAsptzdYn3fDce041/ZZrkPoZVHjV14y9GQ8WMkVBtA5M3yZ3cZaXRjvTG7CWo0VhDsaw
Mxm85JC0gTqLPFAuU2vTXgpinuaI6D3Vvzjz6mhmOtqTPVSXsVHf4VmkvrdbVw5CRRjSxQB/b1cO
1XtXkKGkWNsqcnVVuvbdELC1G0IslmOf8mHK9ike0/fs7o0Dsda5NlghB+NDl0fEkXq9XpWqwvrK
C1d6pogzYhPm5obFReTfwwmEIDYdzaxeBwhgSRzEq0luIhO5neyqNfUC8iSYgf4c9gr7TphAE+VV
09KTW1IGfOVqIvtIfHTj9+TYBHUIi4wGJQJ/JY0dCP0sDvGMdGO02YNaWplDkMJdj1hFKGU/n3Ki
dEoVXWpy09yze5YMB8f00HKoj5kSFhrsswf22wr7bltuwBt24kJuyWO5OacXIV4q7NcduXFX2cEX
civPVB4zJ7v7hF3+pz/Ijb8F82OsK33NCOR+qG2at/rxGQTfBitzu/GlgGBKKcGVosKkqxxp9DUB
D2peSOkBICrQUilH2FKYwOaN2wJKkZQsLLQLXYoYlGDOIylrVFLg0KYrX0HwcEeC4yUbXkQQ5JBW
CiNMmVaWlEpyKZrkUj7x0FEa9BSqrvFX24i5vVbBrABHZ8EOlCJMgBoTocoYiQCUOFG6dB7RbDIp
3gSpeYCoz1II9LJk9NbYXZeqlHwEAymYKm+8rvtAykICfShv2e/2J5Xvjsbk3sau5y6yiDYtiHpM
ssOrWopNrpSdVPSnGB3KtlKKGhVx1zGskhGgawfBGQTJTkHDMurqCh4t9TKv3GwfWKOrDOYQvVD1
8BCjg/HrbKQshnJcg/ZS1wLFzFeRzmgMWKRoaQWamifFNReVTUdtG8Hbp+gXiyzxj/Vd35O4bnR+
I7mJ91e3eEYRkm9WWFCR8SzvNca3ykyi3gQUk+up7Wwsct/aEE1XCYkvMKlE3fKlZxvPreOebSkb
llJAbODcSkExlNKiXyEyVpb7WGsGxiMpQDYokZma7IJ6ymYe2au55/XuUq/AvjoomB1KZi8lTR1t
05Ei54DamY0WxGaKB7o7xhpA+BFFfdTR3OoeFEu9EU679SNuT9HBpv3JuVMEiRL0VUq8r5rWPGVM
4Zl0IAKZYGYQZGspzYZSpE2kXEsdwEqTAm4RNDTAsShi02vvNPt5zGp9Bg7w0UH9HaUM7EQvhZSF
FSkQY6y7AvNNRYgUj3NU5LC2urWVst+QArMupeYJzTmQ4nP3JkNbyclVy2ihSonaRqvGykfiH/W6
KIEOgI2kRl7R43mFrWsb+8OmcPx8n4FFWiCT42wmwEvquMsXvWyb7nkehjV96RZdmBh0i/SUm/TK
jW44y/Uav1vYrx2M1De2+T4qp2PFPurctF56alo6yER+BphQcieE+tJXN7bm9odalHgRg5oZFcpz
R6lGznMMjm56l3gjDRkt5XihiS1QpV8iGvacHNpBGT26FXQkYGqfsnNfqXviuZhvsD/va9/PNrAh
u5mq2O8TNgj3SaTGeP3pHh5XHckpvP4f2bVYy2GkqClHaL8kJ0ZFqHfuVCtZ6xWLfh+OSdQMiOMB
y5xxbNRVbTXaMQepRLX6oWTusigSRrDtGKR7VmCbSC8ffNvUFrVuORvOhl07xN1+tLtnwKrtaswi
EvODe+PQgsVRwctiFePRZlFvDcRxdKxYi8gUxiEOxWpofdJG7P8JGTNcbUjsYApTi7k6dnetaQEC
jF34RIp2XagdoBhP415qy84lotx7+kKOFqabtTV2VwyUHuIk7hcJC2K36bOd8LpnlP3u0GXS/T1x
8+Yp/TZnd9wxRnTHq9SxO6wMH3RaFpaboHWuq5bRX1U01iygm4ZZe+8fdBrgOPTlrqefbd4QzgM9
l9xMrMh4/hisQ/LXiKEyzBgqe+r30IkGIGRZtBS1qZOVcMa9qWDesLTwnLZAiWqjBUac+lS8Dyc9
gRekm2Aop4RILqMbsryiSnYTRUWMKm1341xrepqfCr0h2NRqHye5qQT5xjLR9cNFqftnfGvTsQvv
Q3LBR5+k6AnxCkYyu9LW5rGTeZ66CLEvDm7HnKA1z7VKxVmYYhYxHQCCw5CBbm3R1PsCdA1W44uA
6ETY1hq/LiDtXn8yCvOUx65BH7R6A+SU8tWlWcu4ka2edJahDZzUo+KIm6gaon1VrSybcycXLw48
bC5n2ZCRrH3WOwu3ZFunyZLgtALVQSMblj3hGevc7eBOOMNVI+Ag+OQn6c5JCXEkwUrx/XADbW0z
JcqwhpV3GfTDtNTIQZG6HzpY6g27epYokW8yOyGE2ZAMZhHLojTHsjfz8dsu3UDzF1qtrzgoCPd6
mC7CifhDasfGUpW+3qEUm7QpL2jtCWbaqFqz2AMoSUOZMsdyc3AyKEdFPCY4fZg6Ji3XHx0zheIb
2+jVzvp0odo0kxjYgtCdjjzRxYJcQ7wIWri4EQIZXZLJqiNkTvDg1ja0Gw9Q7tzpEhJcAESnfm7h
pFwICcHrcCbEYucwFVuoCa0MaWSANddCfE6OduVkarxqVONjzwMIq3F6rZrZU5SlR9MXULXk23YJ
RlUtuGz7QUXwB2ebVclt7VCHMFIXYb5XCq+aWyWhfhHV0yoOArKdEqNuDzarBFp0tJZkDNPtWezn
D03gqAtbh6bA0itJ8LCIYtqLxNtObNRPWeOnS0dm3NqMzPiAZTSZkAAonwLhMJpHY3J7ljGgOvto
uG90Y2E3b7nQpFgyYwQpBXh87nHpzymFEnPxkYBqv4giqgdjHBlebd/YEu4+4qjAzSy3B1W18ZWq
nHWYlnxBNFxVm3Cu+LyGB1g1E7vEZjukyP8U9gUUcComh4LLXKIxjCxc1w6GUkVcJ4mqYvIt2JYB
bHCcPl/6WZoAAAzmYcbqLIp0Jq9jZM+GHueJKKTUP/SLyWaZRj8iA8S8PhX40rSUI9ZpYjWBUVhZ
6g6W17ge6vjj25dreLgAve3Z5efBk2WYp2CihIDEFqWwKWodc4q3gx4Y5IXDjH8XjMkVJqArjGto
kIDcQd2ucaKz2CBy5narmgrHB9ZFl9QaMtlyunJfR2PMEr9dUYLj7mJhfjQQ7sDh9SR/PeofEnLg
+ATLTZmAh9PyKdxUmrHxCUBZLcahmAkSqAxzhZJhnnHBXxQmg0I/qrZDwf5+CgwGbPq+17tx5are
Uzqlz4PFy5TtCDXXlftETlrRGQDTQhdej4pK0WIOyAvElnVO2x8FpT2nNNQXB/QNOkaDg7TM3sO0
k8Ry5BBF3uTzl7juZ5RVXuBVLKCZVheaq5z8W+sMYTtYDsBxLtjLXpXtBIMSi7EmKMxSOemLxr2a
Qv8mYSFCCy3t9bvQe2Dz6F6bGqVx3Hgj3AdLN4QG1uoVnX5p4O0sr+Wwww7LjBAYZSPj2NWqw8CJ
jQOiaNKZl2lO956TwXGOu2NvbDKJEcwCigBTm1YQXZYSDso9XOAjNOn2yA1tAQii4UGODAO58IyJ
Z2XrqouB6MBCUyzCyMjBjThno4CwrTphs+tpiduBJdc5E/VSBTMce8usghozcwV+jqDEaAVI1sAj
k5zbLsNsGD/bmumDy8jDedxmhz5M78pKAamfLIFXXlncQOaGWkfzuPIf2Z1SCVZy1lqZt3c7AdXC
QTRop6fOj1BoGYqrylQeWr2/Z3SJtqZNR63sHxwbsa+BHlNzuc0mp015jhQSRGSUW85PC2kVMv8Q
uUS5zasstNxlOvVQe2z7qJput8S8KHZjjvOXfhjQ4fEBW961IvyFi+ouQgQ5syU5EActDYJKHq4U
tHqLYWwySulErY29P+p7NVaWNYacSz3vT7VR1wfs8Sc/c6u7PsEMaqZ89bG4dJ3JxsFnw5dsgPNP
WY4TMx3aXaIkC3+EUYj3DvEgHNqtxaKFnDcVdBrt5YZkVIZ0L7ALCxat6X4IhEncP64O5CF4PLP/
iDoPxo/WAuv1FK686rKKEuWDWodr4TTXgEDPBRRbMv/1TgkHd24UYsK4Y/JxMeyprqyBreGwt2q/
yzQVlROs3K43p5uBBca1jXJ4yDTtrtWZtVqZekE4dbrwtAYsoiOeHL3Y9nFvLeHqZGsEpgEpTF+3
Fj4v1SbGLR1j8JpBSplhO82MXFuQSqOOJs2Pg2bsABg0c5wUS2Fx6wisgSFk8kQi+s4KymcsDiyc
oUwsh+7Si+qO/IFOsVZBhgHzKL8fctQTKAlWnRgFx/ERWS1Y2erw1Lc4xTIaQxHtvWrRB/AOLSL1
c+TF1f+xaebfPQ9/77/mi8fmcflGwLtsX0k3v+L/auo//cOPP73Iw6y5yf9rf+nrL/S7+rgAz32W
gnv7XG8f+msvkzw2YdO+vELGE+8011J1W0DLS3KKLD/9e818pxvCItxG9RXv8JMD82tf/evf6tMx
/Prf+ewjP+ct6TCOvR/mGePbt1+HnJFiAfttX/pnr/D5l2aOy7ZPB6cg//n8u7vvDDyBAv/S3+i7
P76kYbYI66YKn5vPvrsqNNiwv/EA/OxlPjsAOs8u2zAdIIb8wxT8p798+50AFw3E4RPa8X/+l/+z
T/6TX76qClKXn07Kn12Ov+e0194JQUKTecSnA8AR/ckBEOKdq6ouzxrxw4//JhfBV44DJwKTlN92
JfzsZX48EQz3nWO6QmXN8emLfn4iCJVePXkgtE8//e7E+191PrwdB1Kx33YbVN9BQ7I1w/r8AGjO
O9c1BNRBTJ1v//z2O8JvOEo/PFJgMSQvbw+T8LX+0jPn1/7C9zfUX/78Z3fMz/6i5Lp+eu9PV5b8
858+O0nebvg/+eH3D4C39/nuP//uC/7yrT97r++/1ff/chO+Vo/VczC+/WD87mOeHlOeRof26RUj
WPj6+T3v+0v+x8/zxz989ml/8tv/2sufcdr8yqtL9OyvI29/OLe+9uoUX8aPVfH4/IvP/3aKyu7L
b3yHv/xrH/75Xxqa/nCzf/ld/hu+x/HxL/+EmeoLR+r7W843f49//I9/f5m+/AWkU+ubD1Py53/+
lePDjeJbXx5GRJb/5d9+/T1YTXzre3AhtF/8BpjNvv3V78PXJP7VX/Hb8uJbv8C+jR57yXv+miuP
p/i3vg846bwPX794zbGs/fY3+Gt1tt94rv6EjJ1Ck/oaGfsb3+mv0TC+8eV/sw3zq+/zpUfKD5uP
Xz5ovt9UfOk/+/wpKv/Gc/L6WP3pPwEAAP//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/>
            <a:t>Zrozumienie danych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/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/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/>
            <a:t>Wyciąganie wniosków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/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/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/>
            <a:t>Podejmowanie decyzji biznesowych</a:t>
          </a: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/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/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/>
            <a:t>Wsparcie w analizie danych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/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/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/>
            <a:t>Nabywanie wiedzy na temat biznesu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/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/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Idealny do porównywania wielkości kategorii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Skuteczny w ukazywaniu danych procentowych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EDA8C8E-FCFA-4330-858F-B4258605CBC6}">
      <dgm:prSet/>
      <dgm:spPr/>
      <dgm:t>
        <a:bodyPr/>
        <a:lstStyle/>
        <a:p>
          <a:r>
            <a:rPr lang="pl-PL" b="1" i="0" u="none"/>
            <a:t>Nadaje się do analizy trendu</a:t>
          </a:r>
          <a:endParaRPr lang="pl-PL"/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/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/>
        </a:p>
      </dgm:t>
    </dgm:pt>
    <dgm:pt modelId="{1E475F7C-F310-490F-8F3A-7DA2E47AC8FA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/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/>
        </a:p>
      </dgm:t>
    </dgm:pt>
    <dgm:pt modelId="{25DE93F1-E7DA-44F1-9E9A-3045E8B5AEDD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/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/>
        </a:p>
      </dgm:t>
    </dgm:pt>
    <dgm:pt modelId="{5B115665-5902-4543-B880-3198D41C74E5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/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Przystępny dla szerokiej publiczności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Skuteczny w ukazywaniu danych procentowych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EC74412C-ABB6-46DF-8B5B-D7F6B8672B8B}">
      <dgm:prSet/>
      <dgm:spPr/>
      <dgm:t>
        <a:bodyPr/>
        <a:lstStyle/>
        <a:p>
          <a:r>
            <a:rPr lang="pl-PL" b="1" i="0" u="none"/>
            <a:t>Nadaje się do analizy trendu</a:t>
          </a:r>
          <a:endParaRPr lang="pl-PL"/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/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/>
        </a:p>
      </dgm:t>
    </dgm:pt>
    <dgm:pt modelId="{558AF1C9-591A-4E02-870D-2FA5179EA67D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/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/>
        </a:p>
      </dgm:t>
    </dgm:pt>
    <dgm:pt modelId="{14ADCA9F-AC2C-4327-8ADE-B83E550E79E7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/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/>
        </a:p>
      </dgm:t>
    </dgm:pt>
    <dgm:pt modelId="{1D3F8F25-D382-4FDD-9AB7-1682EFE69EB1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/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Skuteczny w ukazywaniu danych procentowych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/>
            <a:t>Nadaje się do analizy trendu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176CA41D-0D62-4EDC-89BB-C9ABEB457716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/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/>
        </a:p>
      </dgm:t>
    </dgm:pt>
    <dgm:pt modelId="{86E6798A-5653-4D7A-9349-B8EE32978BEA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/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/>
        </a:p>
      </dgm:t>
    </dgm:pt>
    <dgm:pt modelId="{F29847DF-7828-4CDF-BBEC-43FF301FD7D1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/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/>
        </a:p>
      </dgm:t>
    </dgm:pt>
    <dgm:pt modelId="{CD59A1BE-C3B4-4F4B-A592-F47D4FFBC3DC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/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1792DE4F-0705-4750-BF17-FF62571CE66B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/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/>
        </a:p>
      </dgm:t>
    </dgm:pt>
    <dgm:pt modelId="{B97225C7-19D5-4CF8-9E8A-36B31130CE75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/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/>
        </a:p>
      </dgm:t>
    </dgm:pt>
    <dgm:pt modelId="{91E4D46F-ACC7-4F1E-B14B-42AF142F5967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/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/>
        </a:p>
      </dgm:t>
    </dgm:pt>
    <dgm:pt modelId="{1CAB86B1-3C4D-42A9-93C2-1D5381430E68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/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/>
        </a:p>
      </dgm:t>
    </dgm:pt>
    <dgm:pt modelId="{F932A48E-885E-42E2-9A05-77CF3CCCE7FE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/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pl-PL" dirty="0"/>
            <a:t>Dashboard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/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/>
        </a:p>
      </dgm:t>
    </dgm:pt>
    <dgm:pt modelId="{E6803643-C01A-422E-93FF-CC33BCB86F54}">
      <dgm:prSet phldrT="[Tekst]"/>
      <dgm:spPr/>
      <dgm:t>
        <a:bodyPr/>
        <a:lstStyle/>
        <a:p>
          <a:r>
            <a:rPr lang="pl-PL" dirty="0"/>
            <a:t>Dane w czasie rzeczywistym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/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/>
        </a:p>
      </dgm:t>
    </dgm:pt>
    <dgm:pt modelId="{9E38B059-3B61-4A53-A111-E77C11343D2C}">
      <dgm:prSet phldrT="[Tekst]"/>
      <dgm:spPr/>
      <dgm:t>
        <a:bodyPr/>
        <a:lstStyle/>
        <a:p>
          <a:r>
            <a:rPr lang="pl-PL" dirty="0"/>
            <a:t>Możliwość poszerzenia analizy</a:t>
          </a: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/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/>
        </a:p>
      </dgm:t>
    </dgm:pt>
    <dgm:pt modelId="{70B246EB-B3D0-495A-AB68-9718E8E84A7A}">
      <dgm:prSet phldrT="[Tekst]"/>
      <dgm:spPr/>
      <dgm:t>
        <a:bodyPr/>
        <a:lstStyle/>
        <a:p>
          <a:r>
            <a:rPr lang="pl-PL" dirty="0"/>
            <a:t>Kaskadowość - od ogółu do szczegółu</a:t>
          </a: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/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/>
        </a:p>
      </dgm:t>
    </dgm:pt>
    <dgm:pt modelId="{B8BF1A94-3D46-4E56-A5FC-36B1D321D722}">
      <dgm:prSet phldrT="[Tekst]"/>
      <dgm:spPr/>
      <dgm:t>
        <a:bodyPr/>
        <a:lstStyle/>
        <a:p>
          <a:r>
            <a:rPr lang="pl-PL" dirty="0"/>
            <a:t>Wiele wykresów, tabel, map</a:t>
          </a: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/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/>
        </a:p>
      </dgm:t>
    </dgm:pt>
    <dgm:pt modelId="{17D3B6D0-C97D-4B1D-8FE6-AF307555CD96}">
      <dgm:prSet phldrT="[Tekst]"/>
      <dgm:spPr/>
      <dgm:t>
        <a:bodyPr/>
        <a:lstStyle/>
        <a:p>
          <a:r>
            <a:rPr lang="pl-PL" dirty="0"/>
            <a:t>Elastyczność</a:t>
          </a: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/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/>
        </a:p>
      </dgm:t>
    </dgm:pt>
    <dgm:pt modelId="{269F864A-05D6-4EBE-B072-4E8963118EF0}">
      <dgm:prSet phldrT="[Tekst]"/>
      <dgm:spPr/>
      <dgm:t>
        <a:bodyPr/>
        <a:lstStyle/>
        <a:p>
          <a:r>
            <a:rPr lang="pl-PL" dirty="0"/>
            <a:t>Pełen monitoring wskaźników / mierników</a:t>
          </a: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/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/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/>
      <dgm:spPr/>
      <dgm:t>
        <a:bodyPr/>
        <a:lstStyle/>
        <a:p>
          <a:r>
            <a:rPr lang="pl-PL" dirty="0"/>
            <a:t>Zdefiniuj swoich odbiorców i cele</a:t>
          </a: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/>
        </a:p>
      </dgm:t>
    </dgm:pt>
    <dgm:pt modelId="{F379C051-4D91-4B79-9703-77A95DC845A5}" type="sibTrans" cxnId="{463CA5C4-5E78-4C13-A915-4E20130671BE}">
      <dgm:prSet/>
      <dgm:spPr/>
      <dgm:t>
        <a:bodyPr/>
        <a:lstStyle/>
        <a:p>
          <a:endParaRPr lang="pl-PL"/>
        </a:p>
      </dgm:t>
    </dgm:pt>
    <dgm:pt modelId="{3980EFF9-D93C-44B8-92D1-A16A8B837F74}">
      <dgm:prSet phldrT="[Tekst]"/>
      <dgm:spPr/>
      <dgm:t>
        <a:bodyPr/>
        <a:lstStyle/>
        <a:p>
          <a:r>
            <a:rPr lang="pl-PL"/>
            <a:t>Dla kogo?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/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/>
        </a:p>
      </dgm:t>
    </dgm:pt>
    <dgm:pt modelId="{8368EDF9-782B-42CA-8B01-21146A9D6C1E}">
      <dgm:prSet phldrT="[Tekst]"/>
      <dgm:spPr/>
      <dgm:t>
        <a:bodyPr/>
        <a:lstStyle/>
        <a:p>
          <a:r>
            <a:rPr lang="pl-PL"/>
            <a:t>Wybierz swoje dane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/>
        </a:p>
      </dgm:t>
    </dgm:pt>
    <dgm:pt modelId="{0D271B3C-355C-4EF0-91F5-2C9E2FF782B5}" type="sibTrans" cxnId="{880ED09E-4B9A-49FA-92EB-3B1B90EF17BA}">
      <dgm:prSet/>
      <dgm:spPr/>
      <dgm:t>
        <a:bodyPr/>
        <a:lstStyle/>
        <a:p>
          <a:endParaRPr lang="pl-PL"/>
        </a:p>
      </dgm:t>
    </dgm:pt>
    <dgm:pt modelId="{05E1EDE5-1234-4850-A8D2-1171AC00B65D}">
      <dgm:prSet phldrT="[Tekst]"/>
      <dgm:spPr/>
      <dgm:t>
        <a:bodyPr/>
        <a:lstStyle/>
        <a:p>
          <a:r>
            <a:rPr lang="pl-PL"/>
            <a:t>Co jest ważne?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/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/>
        </a:p>
      </dgm:t>
    </dgm:pt>
    <dgm:pt modelId="{BC06B4E0-9AC0-4A9D-B77E-A9A9FEB171F2}">
      <dgm:prSet phldrT="[Tekst]"/>
      <dgm:spPr/>
      <dgm:t>
        <a:bodyPr/>
        <a:lstStyle/>
        <a:p>
          <a:r>
            <a:rPr lang="pl-PL"/>
            <a:t>Wybierz wizualizacje</a:t>
          </a: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/>
        </a:p>
      </dgm:t>
    </dgm:pt>
    <dgm:pt modelId="{4473D329-E08D-482F-9D07-CCDD98C67B9A}" type="sibTrans" cxnId="{DBE0C582-09E5-49FA-B65C-AF99BA692F10}">
      <dgm:prSet/>
      <dgm:spPr/>
      <dgm:t>
        <a:bodyPr/>
        <a:lstStyle/>
        <a:p>
          <a:endParaRPr lang="pl-PL"/>
        </a:p>
      </dgm:t>
    </dgm:pt>
    <dgm:pt modelId="{DDB80903-CB9B-4817-AE69-5DF331278092}">
      <dgm:prSet phldrT="[Tekst]"/>
      <dgm:spPr/>
      <dgm:t>
        <a:bodyPr/>
        <a:lstStyle/>
        <a:p>
          <a:r>
            <a:rPr lang="pl-PL"/>
            <a:t>Jak zwizualizować?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/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/>
        </a:p>
      </dgm:t>
    </dgm:pt>
    <dgm:pt modelId="{DB7F1150-D4CE-4AA2-81E0-1946E0F01E7E}">
      <dgm:prSet phldrT="[Tekst]"/>
      <dgm:spPr/>
      <dgm:t>
        <a:bodyPr/>
        <a:lstStyle/>
        <a:p>
          <a:r>
            <a:rPr lang="pl-PL"/>
            <a:t>Użyj szablony</a:t>
          </a: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/>
        </a:p>
      </dgm:t>
    </dgm:pt>
    <dgm:pt modelId="{BE5D609D-49B1-451C-ABDB-2F805B25B353}" type="sibTrans" cxnId="{28DCE095-2218-4EA4-ADB4-2A0986CE3573}">
      <dgm:prSet/>
      <dgm:spPr/>
      <dgm:t>
        <a:bodyPr/>
        <a:lstStyle/>
        <a:p>
          <a:endParaRPr lang="pl-PL"/>
        </a:p>
      </dgm:t>
    </dgm:pt>
    <dgm:pt modelId="{692857F4-D723-442E-ACED-8F940E6BBAEC}">
      <dgm:prSet phldrT="[Tekst]"/>
      <dgm:spPr/>
      <dgm:t>
        <a:bodyPr/>
        <a:lstStyle/>
        <a:p>
          <a:r>
            <a:rPr lang="pl-PL"/>
            <a:t>Zachowaj prostotę</a:t>
          </a: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/>
        </a:p>
      </dgm:t>
    </dgm:pt>
    <dgm:pt modelId="{791BD246-E735-4878-8F1D-4D735D07FB93}" type="sibTrans" cxnId="{D881A3FC-DD78-4DBF-AE5D-E102D215CEFE}">
      <dgm:prSet/>
      <dgm:spPr/>
      <dgm:t>
        <a:bodyPr/>
        <a:lstStyle/>
        <a:p>
          <a:endParaRPr lang="pl-PL"/>
        </a:p>
      </dgm:t>
    </dgm:pt>
    <dgm:pt modelId="{F23D3CF4-4D6C-4E1E-8EC6-A40E93ACC50F}">
      <dgm:prSet phldrT="[Tekst]"/>
      <dgm:spPr/>
      <dgm:t>
        <a:bodyPr/>
        <a:lstStyle/>
        <a:p>
          <a:r>
            <a:rPr lang="pl-PL"/>
            <a:t>Powtarzaj i ulepszaj</a:t>
          </a: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/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/>
        </a:p>
      </dgm:t>
    </dgm:pt>
    <dgm:pt modelId="{04B79DF6-58B8-40E3-94CD-919CD25E5D26}">
      <dgm:prSet phldrT="[Tekst]"/>
      <dgm:spPr/>
      <dgm:t>
        <a:bodyPr/>
        <a:lstStyle/>
        <a:p>
          <a:r>
            <a:rPr lang="pl-PL"/>
            <a:t>Czy ktoś ma pomysł jak zrobić to lepiej?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/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/>
        </a:p>
      </dgm:t>
    </dgm:pt>
    <dgm:pt modelId="{2C970A9B-278E-40AE-880B-97177FD77F47}">
      <dgm:prSet phldrT="[Tekst]"/>
      <dgm:spPr/>
      <dgm:t>
        <a:bodyPr/>
        <a:lstStyle/>
        <a:p>
          <a:r>
            <a:rPr lang="pl-PL"/>
            <a:t>Mniej znaczy więcej</a:t>
          </a: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/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/>
        </a:p>
      </dgm:t>
    </dgm:pt>
    <dgm:pt modelId="{795EC17D-5D67-4BB4-A8B8-38D559A66DAB}">
      <dgm:prSet phldrT="[Tekst]"/>
      <dgm:spPr/>
      <dgm:t>
        <a:bodyPr/>
        <a:lstStyle/>
        <a:p>
          <a:r>
            <a:rPr lang="pl-PL"/>
            <a:t>Czy mogę skorzystać z szablonu?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/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/>
        </a:p>
      </dgm:t>
    </dgm:pt>
    <dgm:pt modelId="{43FECF27-E7A3-4A09-80AF-75ABE6A87AC2}">
      <dgm:prSet phldrT="[Tekst]"/>
      <dgm:spPr/>
      <dgm:t>
        <a:bodyPr/>
        <a:lstStyle/>
        <a:p>
          <a:r>
            <a:rPr lang="pl-PL"/>
            <a:t>Po co?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/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/>
        </a:p>
      </dgm:t>
    </dgm:pt>
    <dgm:pt modelId="{B85FFC57-97CB-4C61-942C-9AE7F99EA579}">
      <dgm:prSet phldrT="[Tekst]"/>
      <dgm:spPr/>
      <dgm:t>
        <a:bodyPr/>
        <a:lstStyle/>
        <a:p>
          <a:r>
            <a:rPr lang="pl-PL"/>
            <a:t>Czy są poprawne?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/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/>
        </a:p>
      </dgm:t>
    </dgm:pt>
    <dgm:pt modelId="{6D6DEF3E-0607-489D-9C3D-563CBB30026C}">
      <dgm:prSet phldrT="[Tekst]"/>
      <dgm:spPr/>
      <dgm:t>
        <a:bodyPr/>
        <a:lstStyle/>
        <a:p>
          <a:r>
            <a:rPr lang="pl-PL"/>
            <a:t>Czy jest to czytelne?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/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/>
        </a:p>
      </dgm:t>
    </dgm:pt>
    <dgm:pt modelId="{87EADDF1-C3F7-4763-8EBD-8AE57665DC12}">
      <dgm:prSet phldrT="[Tekst]"/>
      <dgm:spPr/>
      <dgm:t>
        <a:bodyPr/>
        <a:lstStyle/>
        <a:p>
          <a:r>
            <a:rPr lang="pl-PL"/>
            <a:t>Czy ktoś już to robił?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/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/>
        </a:p>
      </dgm:t>
    </dgm:pt>
    <dgm:pt modelId="{84F42282-F8B2-498F-A644-B76CD99DAF5A}">
      <dgm:prSet phldrT="[Tekst]"/>
      <dgm:spPr/>
      <dgm:t>
        <a:bodyPr/>
        <a:lstStyle/>
        <a:p>
          <a:r>
            <a:rPr lang="pl-PL" dirty="0"/>
            <a:t>Czy nie ma za dużo kolorów?</a:t>
          </a: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/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/>
        </a:p>
      </dgm:t>
    </dgm:pt>
    <dgm:pt modelId="{E42EA916-78D3-44F8-8B49-BF350E7EF153}">
      <dgm:prSet phldrT="[Tekst]"/>
      <dgm:spPr/>
      <dgm:t>
        <a:bodyPr/>
        <a:lstStyle/>
        <a:p>
          <a:r>
            <a:rPr lang="pl-PL" dirty="0"/>
            <a:t>Czy nie ma za dużo informacji</a:t>
          </a: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/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/>
        </a:p>
      </dgm:t>
    </dgm:pt>
    <dgm:pt modelId="{B2A4497B-35F7-4ED2-A650-22C410ED891B}">
      <dgm:prSet phldrT="[Tekst]"/>
      <dgm:spPr/>
      <dgm:t>
        <a:bodyPr/>
        <a:lstStyle/>
        <a:p>
          <a:r>
            <a:rPr lang="pl-PL" dirty="0"/>
            <a:t>Czy każdy rozumie </a:t>
          </a:r>
          <a:r>
            <a:rPr lang="pl-PL" dirty="0" err="1"/>
            <a:t>dashboard</a:t>
          </a:r>
          <a:r>
            <a:rPr lang="pl-PL" dirty="0"/>
            <a:t>?</a:t>
          </a: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/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/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Mierniki klientów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/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/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Informacje finansowe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/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/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Informacje sprzedażowe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/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/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Analityka internetowa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/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/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Informacje o produkcji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/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/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Dane dotyczące zasobów ludzkich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/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/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Wydajność marketingowa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/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/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/>
            <a:t>Informacje logistyczne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/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/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b="0" i="0" dirty="0" err="1"/>
            <a:t>Dashboardy</a:t>
          </a:r>
          <a:endParaRPr lang="pl-PL" b="0" i="0" dirty="0"/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/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/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pl-PL" dirty="0"/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/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/>
        </a:p>
      </dgm:t>
    </dgm:pt>
    <dgm:pt modelId="{7EB99241-BA83-4CF4-8606-57092420E658}">
      <dgm:prSet phldrT="[Tekst]"/>
      <dgm:spPr/>
      <dgm:t>
        <a:bodyPr/>
        <a:lstStyle/>
        <a:p>
          <a:r>
            <a:rPr lang="pl-PL" dirty="0"/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/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/>
        </a:p>
      </dgm:t>
    </dgm:pt>
    <dgm:pt modelId="{78509486-47CC-4988-93A4-51D9EC6AD367}">
      <dgm:prSet phldrT="[Tekst]"/>
      <dgm:spPr/>
      <dgm:t>
        <a:bodyPr/>
        <a:lstStyle/>
        <a:p>
          <a:r>
            <a:rPr lang="pl-PL" dirty="0" err="1"/>
            <a:t>Qlik</a:t>
          </a:r>
          <a:endParaRPr lang="pl-PL" dirty="0"/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/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/>
        </a:p>
      </dgm:t>
    </dgm:pt>
    <dgm:pt modelId="{CE61D3B5-4AEA-4086-97BA-CD4999DBE026}">
      <dgm:prSet phldrT="[Tekst]"/>
      <dgm:spPr/>
      <dgm:t>
        <a:bodyPr/>
        <a:lstStyle/>
        <a:p>
          <a:r>
            <a:rPr lang="pl-PL" dirty="0"/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/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/>
        </a:p>
      </dgm:t>
    </dgm:pt>
    <dgm:pt modelId="{82F728C3-9777-4521-B8DC-2B9CC3801150}">
      <dgm:prSet phldrT="[Tekst]"/>
      <dgm:spPr/>
      <dgm:t>
        <a:bodyPr/>
        <a:lstStyle/>
        <a:p>
          <a:r>
            <a:rPr lang="pl-PL" dirty="0"/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/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/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pl-PL" dirty="0"/>
            <a:t>Wykres kolumnowy / słupkowy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/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/>
        </a:p>
      </dgm:t>
    </dgm:pt>
    <dgm:pt modelId="{FC8B4C2D-F9CB-46D6-837B-041B6CDC8300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/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 dirty="0"/>
            <a:t>Per kategoria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/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/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/>
            <a:t>Wykres liniowy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/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/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/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/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/>
            <a:t>Odchylenia 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/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/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/>
            <a:t>Wykres giełdowy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/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/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/>
            <a:t>Trendy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/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/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/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/>
        </a:p>
      </dgm:t>
    </dgm:pt>
    <dgm:pt modelId="{1135A845-B1C4-482F-977C-C6B995B7D505}">
      <dgm:prSet phldrT="[Tekst]"/>
      <dgm:spPr/>
      <dgm:t>
        <a:bodyPr/>
        <a:lstStyle/>
        <a:p>
          <a:r>
            <a:rPr lang="pl-PL" dirty="0"/>
            <a:t>Wykres kołowy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/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/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/>
            <a:t>Per kategoria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/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/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/>
            <a:t>Udział 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/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/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Poprawnie ukazuje miarę czasu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C38E69F5-C73A-406B-BCEF-A1D70B7CC751}">
      <dgm:prSet phldrT="[Tekst]"/>
      <dgm:spPr/>
      <dgm:t>
        <a:bodyPr/>
        <a:lstStyle/>
        <a:p>
          <a:r>
            <a:rPr lang="pl-PL" b="1" i="0" u="none" dirty="0"/>
            <a:t>Przystępny dla szerokiej publiczności</a:t>
          </a:r>
          <a:endParaRPr lang="pl-PL" dirty="0"/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/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B58A868-37BA-4D42-A914-D6C430FB7A67}">
      <dgm:prSet phldrT="[Tekst]"/>
      <dgm:spPr/>
      <dgm:t>
        <a:bodyPr/>
        <a:lstStyle/>
        <a:p>
          <a:r>
            <a:rPr lang="pl-PL" b="1" i="0" u="none" dirty="0"/>
            <a:t>Dobry do prezentacji relacji między zmiennymi</a:t>
          </a:r>
          <a:endParaRPr lang="pl-PL" dirty="0"/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/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/>
        </a:p>
      </dgm:t>
    </dgm:pt>
    <dgm:pt modelId="{428AE28B-67F7-4DA1-91F0-4B993ACEF866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/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/>
        </a:p>
      </dgm:t>
    </dgm:pt>
    <dgm:pt modelId="{CB4E77FD-B7A7-44DE-A88F-FE570218653F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/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Poprawnie ukazuje miarę czasu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C38E69F5-C73A-406B-BCEF-A1D70B7CC751}">
      <dgm:prSet phldrT="[Tekst]"/>
      <dgm:spPr/>
      <dgm:t>
        <a:bodyPr/>
        <a:lstStyle/>
        <a:p>
          <a:r>
            <a:rPr lang="pl-PL" b="1" i="0" u="none" dirty="0"/>
            <a:t>Przystępny dla szerokiej publiczności</a:t>
          </a:r>
          <a:endParaRPr lang="pl-PL" dirty="0"/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/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FB58A868-37BA-4D42-A914-D6C430FB7A67}">
      <dgm:prSet phldrT="[Tekst]"/>
      <dgm:spPr/>
      <dgm:t>
        <a:bodyPr/>
        <a:lstStyle/>
        <a:p>
          <a:r>
            <a:rPr lang="pl-PL" b="1" i="0" u="none" dirty="0"/>
            <a:t>Dobry do prezentacji relacji między zmiennymi</a:t>
          </a:r>
          <a:endParaRPr lang="pl-PL" dirty="0"/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/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/>
        </a:p>
      </dgm:t>
    </dgm:pt>
    <dgm:pt modelId="{428AE28B-67F7-4DA1-91F0-4B993ACEF866}">
      <dgm:prSet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/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/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/>
        </a:p>
      </dgm:t>
    </dgm:pt>
    <dgm:pt modelId="{CB4E77FD-B7A7-44DE-A88F-FE570218653F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/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/>
            <a:t>Idealny do porównywania wielkości kategorii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/>
            <a:t>Nadaje się do analizy trendu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0614D15B-5737-466D-B4F3-96120B774E9B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/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/>
        </a:p>
      </dgm:t>
    </dgm:pt>
    <dgm:pt modelId="{90F380F3-647F-481A-9FEC-1C49A95E74DB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/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/>
        </a:p>
      </dgm:t>
    </dgm:pt>
    <dgm:pt modelId="{C308C996-047C-48B3-A35E-E8363ADA6C59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/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/>
        </a:p>
      </dgm:t>
    </dgm:pt>
    <dgm:pt modelId="{60A2A4F4-0DB7-4DFC-B373-B20FD6FB91A4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/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Idealny do porównywania wielkości kategorii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63678ED6-E871-4E55-BAB2-27CEFC73A0CF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/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/>
        </a:p>
      </dgm:t>
    </dgm:pt>
    <dgm:pt modelId="{C2B717FE-B001-49D0-9186-276F55935C98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/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/>
        </a:p>
      </dgm:t>
    </dgm:pt>
    <dgm:pt modelId="{37F7E83A-1566-4B81-A597-BECBBB31E79B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/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/>
        </a:p>
      </dgm:t>
    </dgm:pt>
    <dgm:pt modelId="{78D2C950-2A1E-4BE0-B434-D36349A3A98C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/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/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/>
        </a:p>
      </dgm:t>
    </dgm:pt>
    <dgm:pt modelId="{E1FA45C7-454A-4993-A0D5-B93184EF77DC}">
      <dgm:prSet phldrT="[Tekst]"/>
      <dgm:spPr/>
      <dgm:t>
        <a:bodyPr/>
        <a:lstStyle/>
        <a:p>
          <a:r>
            <a:rPr lang="pl-PL" b="1" i="0" u="none" dirty="0"/>
            <a:t>Nadaje się do analizy trendu</a:t>
          </a:r>
          <a:endParaRPr lang="pl-PL" dirty="0"/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/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/>
        </a:p>
      </dgm:t>
    </dgm:pt>
    <dgm:pt modelId="{4CCB6188-6732-4313-9230-11A5AE6B01FA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/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/>
        </a:p>
      </dgm:t>
    </dgm:pt>
    <dgm:pt modelId="{F54F8A28-F621-415E-91C8-BFE1F33DD094}">
      <dgm:prSet phldrT="[Tekst]"/>
      <dgm:spPr/>
      <dgm:t>
        <a:bodyPr/>
        <a:lstStyle/>
        <a:p>
          <a:r>
            <a:rPr lang="pl-PL" b="1" i="0" u="none" dirty="0"/>
            <a:t>Idealny do porównywania wielkości kategorii</a:t>
          </a:r>
          <a:endParaRPr lang="pl-PL" dirty="0"/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/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/>
        </a:p>
      </dgm:t>
    </dgm:pt>
    <dgm:pt modelId="{C2B717FE-B001-49D0-9186-276F55935C98}">
      <dgm:prSet/>
      <dgm:spPr/>
      <dgm:t>
        <a:bodyPr/>
        <a:lstStyle/>
        <a:p>
          <a:r>
            <a:rPr lang="pl-PL" b="1" i="0" u="none"/>
            <a:t>Poprawnie ukazuje miarę czasu</a:t>
          </a:r>
          <a:endParaRPr lang="pl-PL"/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/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/>
        </a:p>
      </dgm:t>
    </dgm:pt>
    <dgm:pt modelId="{37F7E83A-1566-4B81-A597-BECBBB31E79B}">
      <dgm:prSet/>
      <dgm:spPr/>
      <dgm:t>
        <a:bodyPr/>
        <a:lstStyle/>
        <a:p>
          <a:r>
            <a:rPr lang="pl-PL" b="1" i="0" u="none"/>
            <a:t>Dobry do prezentacji relacji między zmiennymi</a:t>
          </a:r>
          <a:endParaRPr lang="pl-PL"/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/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/>
        </a:p>
      </dgm:t>
    </dgm:pt>
    <dgm:pt modelId="{78D2C950-2A1E-4BE0-B434-D36349A3A98C}">
      <dgm:prSet/>
      <dgm:spPr/>
      <dgm:t>
        <a:bodyPr/>
        <a:lstStyle/>
        <a:p>
          <a:r>
            <a:rPr lang="pl-PL" b="1" i="0" u="none"/>
            <a:t>Przystępny dla szerokiej publiczności</a:t>
          </a:r>
          <a:endParaRPr lang="pl-PL"/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/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/>
        </a:p>
      </dgm:t>
    </dgm:pt>
    <dgm:pt modelId="{8A73AB41-705C-4BFF-BD14-303766D077B4}">
      <dgm:prSet/>
      <dgm:spPr/>
      <dgm:t>
        <a:bodyPr/>
        <a:lstStyle/>
        <a:p>
          <a:r>
            <a:rPr lang="pl-PL" b="1" i="0" u="none"/>
            <a:t>Skuteczny w ukazywaniu danych procentowych</a:t>
          </a:r>
          <a:endParaRPr lang="pl-PL"/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/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/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pl-PL"/>
            <a:t>Wykres radarowy</a:t>
          </a:r>
          <a:endParaRPr lang="pl-PL" dirty="0"/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/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/>
        </a:p>
      </dgm:t>
    </dgm:pt>
    <dgm:pt modelId="{FB36AFD5-65B1-463F-836A-682CE3B6ABFF}">
      <dgm:prSet phldrT="[Tekst]"/>
      <dgm:spPr/>
      <dgm:t>
        <a:bodyPr/>
        <a:lstStyle/>
        <a:p>
          <a:r>
            <a:rPr lang="pl-PL" dirty="0"/>
            <a:t>Histogram / </a:t>
          </a:r>
          <a:r>
            <a:rPr lang="pl-PL" dirty="0" err="1"/>
            <a:t>Pareto</a:t>
          </a:r>
          <a:endParaRPr lang="pl-PL" dirty="0"/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/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/>
        </a:p>
      </dgm:t>
    </dgm:pt>
    <dgm:pt modelId="{283F0A29-116F-4E18-8D29-C1C17F17AF6F}">
      <dgm:prSet phldrT="[Tekst]"/>
      <dgm:spPr/>
      <dgm:t>
        <a:bodyPr/>
        <a:lstStyle/>
        <a:p>
          <a:r>
            <a:rPr lang="pl-PL" dirty="0" err="1"/>
            <a:t>Geolokalizacja</a:t>
          </a:r>
          <a:endParaRPr lang="pl-PL" dirty="0"/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/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/>
        </a:p>
      </dgm:t>
    </dgm:pt>
    <dgm:pt modelId="{DBD6E6B4-9098-40A8-A3F9-14B40F772611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/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/>
        </a:p>
      </dgm:t>
    </dgm:pt>
    <dgm:pt modelId="{EE23AFD6-4C73-49FD-AE68-031E4EFC72B4}">
      <dgm:prSet phldrT="[Tekst]"/>
      <dgm:spPr/>
      <dgm:t>
        <a:bodyPr/>
        <a:lstStyle/>
        <a:p>
          <a:r>
            <a:rPr lang="pl-PL" dirty="0"/>
            <a:t>Mapa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/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/>
        </a:p>
      </dgm:t>
    </dgm:pt>
    <dgm:pt modelId="{076C5461-5561-467E-8793-BEAA5E3219E4}">
      <dgm:prSet phldrT="[Tekst]"/>
      <dgm:spPr/>
      <dgm:t>
        <a:bodyPr/>
        <a:lstStyle/>
        <a:p>
          <a:r>
            <a:rPr lang="pl-PL" dirty="0"/>
            <a:t>Skala kategorii</a:t>
          </a: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/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/>
        </a:p>
      </dgm:t>
    </dgm:pt>
    <dgm:pt modelId="{55E17BF9-B4E9-455A-862F-FD832F7717A6}">
      <dgm:prSet phldrT="[Tekst]"/>
      <dgm:spPr/>
      <dgm:t>
        <a:bodyPr/>
        <a:lstStyle/>
        <a:p>
          <a:r>
            <a:rPr lang="pl-PL" dirty="0"/>
            <a:t>Udział kategorii</a:t>
          </a: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/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/>
        </a:p>
      </dgm:t>
    </dgm:pt>
    <dgm:pt modelId="{7CC427EC-E7FD-48C7-8AEF-CACC2B676AEA}">
      <dgm:prSet phldrT="[Tekst]"/>
      <dgm:spPr/>
      <dgm:t>
        <a:bodyPr/>
        <a:lstStyle/>
        <a:p>
          <a:r>
            <a:rPr lang="pl-PL" dirty="0"/>
            <a:t>Per kategoria</a:t>
          </a: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/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/>
        </a:p>
      </dgm:t>
    </dgm:pt>
    <dgm:pt modelId="{B2C56383-6C77-4BF4-BB27-D96D23569A40}">
      <dgm:prSet phldrT="[Tekst]"/>
      <dgm:spPr/>
      <dgm:t>
        <a:bodyPr/>
        <a:lstStyle/>
        <a:p>
          <a:r>
            <a:rPr lang="pl-PL" dirty="0"/>
            <a:t>Oceny cech</a:t>
          </a: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/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/>
        </a:p>
      </dgm:t>
    </dgm:pt>
    <dgm:pt modelId="{F92F42C8-1F61-46CE-92D5-2DD5313C4371}">
      <dgm:prSet phldrT="[Tekst]"/>
      <dgm:spPr/>
      <dgm:t>
        <a:bodyPr/>
        <a:lstStyle/>
        <a:p>
          <a:r>
            <a:rPr lang="pl-PL" dirty="0"/>
            <a:t>Wielofunkcyjność</a:t>
          </a: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/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/>
        </a:p>
      </dgm:t>
    </dgm:pt>
    <dgm:pt modelId="{601CC6C0-8147-4C90-B5B1-A2897FA14087}">
      <dgm:prSet phldrT="[Tekst]"/>
      <dgm:spPr/>
      <dgm:t>
        <a:bodyPr/>
        <a:lstStyle/>
        <a:p>
          <a:r>
            <a:rPr lang="pl-PL" dirty="0"/>
            <a:t>Kombi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/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/>
        </a:p>
      </dgm:t>
    </dgm:pt>
    <dgm:pt modelId="{A1EB1E05-BCFE-4A60-B0B6-27AC0D4BEC30}">
      <dgm:prSet phldrT="[Tekst]"/>
      <dgm:spPr/>
      <dgm:t>
        <a:bodyPr/>
        <a:lstStyle/>
        <a:p>
          <a:r>
            <a:rPr lang="pl-PL" dirty="0"/>
            <a:t>Dane w czasie</a:t>
          </a: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/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/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Zrozumienie danych</a:t>
          </a:r>
        </a:p>
      </dsp:txBody>
      <dsp:txXfrm>
        <a:off x="0" y="39687"/>
        <a:ext cx="3286125" cy="1971675"/>
      </dsp:txXfrm>
    </dsp:sp>
    <dsp:sp modelId="{62749486-20FA-4695-816F-2B049383D7A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Wyciąganie wniosków</a:t>
          </a: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Podejmowanie decyzji biznesowych</a:t>
          </a: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Wsparcie w analizie danych</a:t>
          </a: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Nabywanie wiedzy na temat biznesu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Idealny do porównywania wielkości kategorii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Skuteczny w ukazywaniu danych procentowych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Nadaje się do analizy trendu</a:t>
          </a:r>
          <a:endParaRPr lang="pl-PL" sz="1200" kern="1200"/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Przystępny dla szerokiej publiczności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/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Skuteczny w ukazywaniu danych procentowych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Nadaje się do analizy trendu</a:t>
          </a:r>
          <a:endParaRPr lang="pl-PL" sz="1200" kern="1200"/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Skuteczny w ukazywaniu danych procentowych</a:t>
          </a:r>
          <a:endParaRPr lang="pl-PL" sz="1200" kern="1200" dirty="0"/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/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Nadaje się do analizy trendu</a:t>
          </a:r>
          <a:endParaRPr lang="pl-PL" sz="1200" kern="1200" dirty="0"/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515345" y="984"/>
          <a:ext cx="1138101" cy="569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Tak</a:t>
          </a:r>
        </a:p>
      </dsp:txBody>
      <dsp:txXfrm>
        <a:off x="532012" y="17651"/>
        <a:ext cx="1104767" cy="535716"/>
      </dsp:txXfrm>
    </dsp:sp>
    <dsp:sp modelId="{A6DA6C8D-EE80-4BE5-9418-1AC7B413B3AD}">
      <dsp:nvSpPr>
        <dsp:cNvPr id="0" name=""/>
        <dsp:cNvSpPr/>
      </dsp:nvSpPr>
      <dsp:spPr>
        <a:xfrm>
          <a:off x="629156" y="570034"/>
          <a:ext cx="113810" cy="42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788"/>
              </a:lnTo>
              <a:lnTo>
                <a:pt x="113810" y="426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742966" y="712297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 dirty="0"/>
            <a:t>Nadaje się do analizy trendu</a:t>
          </a:r>
          <a:endParaRPr lang="pl-PL" sz="900" kern="1200" dirty="0"/>
        </a:p>
      </dsp:txBody>
      <dsp:txXfrm>
        <a:off x="759633" y="728964"/>
        <a:ext cx="877147" cy="535716"/>
      </dsp:txXfrm>
    </dsp:sp>
    <dsp:sp modelId="{D9EED0BD-3812-4D00-BA59-9D7D8D7206AB}">
      <dsp:nvSpPr>
        <dsp:cNvPr id="0" name=""/>
        <dsp:cNvSpPr/>
      </dsp:nvSpPr>
      <dsp:spPr>
        <a:xfrm>
          <a:off x="629156" y="570034"/>
          <a:ext cx="113810" cy="1138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8101"/>
              </a:lnTo>
              <a:lnTo>
                <a:pt x="113810" y="11381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742966" y="1423610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Poprawnie ukazuje miarę czasu</a:t>
          </a:r>
          <a:endParaRPr lang="pl-PL" sz="900" kern="1200"/>
        </a:p>
      </dsp:txBody>
      <dsp:txXfrm>
        <a:off x="759633" y="1440277"/>
        <a:ext cx="877147" cy="535716"/>
      </dsp:txXfrm>
    </dsp:sp>
    <dsp:sp modelId="{8B146E6C-B263-425A-B9AE-2EF8EB83849B}">
      <dsp:nvSpPr>
        <dsp:cNvPr id="0" name=""/>
        <dsp:cNvSpPr/>
      </dsp:nvSpPr>
      <dsp:spPr>
        <a:xfrm>
          <a:off x="629156" y="570034"/>
          <a:ext cx="113810" cy="184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414"/>
              </a:lnTo>
              <a:lnTo>
                <a:pt x="113810" y="18494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742966" y="2134924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Dobry do prezentacji relacji między zmiennymi</a:t>
          </a:r>
          <a:endParaRPr lang="pl-PL" sz="900" kern="1200"/>
        </a:p>
      </dsp:txBody>
      <dsp:txXfrm>
        <a:off x="759633" y="2151591"/>
        <a:ext cx="877147" cy="535716"/>
      </dsp:txXfrm>
    </dsp:sp>
    <dsp:sp modelId="{8AC9094E-E55C-4B24-B23B-AC458C4AA308}">
      <dsp:nvSpPr>
        <dsp:cNvPr id="0" name=""/>
        <dsp:cNvSpPr/>
      </dsp:nvSpPr>
      <dsp:spPr>
        <a:xfrm>
          <a:off x="629156" y="570034"/>
          <a:ext cx="113810" cy="2560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728"/>
              </a:lnTo>
              <a:lnTo>
                <a:pt x="113810" y="2560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742966" y="2846237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Skuteczny w ukazywaniu danych procentowych</a:t>
          </a:r>
          <a:endParaRPr lang="pl-PL" sz="900" kern="1200"/>
        </a:p>
      </dsp:txBody>
      <dsp:txXfrm>
        <a:off x="759633" y="2862904"/>
        <a:ext cx="877147" cy="535716"/>
      </dsp:txXfrm>
    </dsp:sp>
    <dsp:sp modelId="{361538D8-E62D-4E74-BFA9-3863215A21A5}">
      <dsp:nvSpPr>
        <dsp:cNvPr id="0" name=""/>
        <dsp:cNvSpPr/>
      </dsp:nvSpPr>
      <dsp:spPr>
        <a:xfrm>
          <a:off x="629156" y="570034"/>
          <a:ext cx="113810" cy="3272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2041"/>
              </a:lnTo>
              <a:lnTo>
                <a:pt x="113810" y="32720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742966" y="3557550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Przystępny dla szerokiej publiczności</a:t>
          </a:r>
          <a:endParaRPr lang="pl-PL" sz="900" kern="1200"/>
        </a:p>
      </dsp:txBody>
      <dsp:txXfrm>
        <a:off x="759633" y="3574217"/>
        <a:ext cx="877147" cy="535716"/>
      </dsp:txXfrm>
    </dsp:sp>
    <dsp:sp modelId="{BF158219-876F-4FCC-BDB7-4116AE92315B}">
      <dsp:nvSpPr>
        <dsp:cNvPr id="0" name=""/>
        <dsp:cNvSpPr/>
      </dsp:nvSpPr>
      <dsp:spPr>
        <a:xfrm>
          <a:off x="629156" y="570034"/>
          <a:ext cx="113810" cy="398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3354"/>
              </a:lnTo>
              <a:lnTo>
                <a:pt x="113810" y="39833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742966" y="4268864"/>
          <a:ext cx="910481" cy="56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b="1" i="0" u="none" kern="1200"/>
            <a:t>Idealny do porównywania wielkości kategorii</a:t>
          </a:r>
          <a:endParaRPr lang="pl-PL" sz="900" kern="1200"/>
        </a:p>
      </dsp:txBody>
      <dsp:txXfrm>
        <a:off x="759633" y="4285531"/>
        <a:ext cx="877147" cy="535716"/>
      </dsp:txXfrm>
    </dsp:sp>
    <dsp:sp modelId="{711AF815-6A78-40D9-9A60-3120A6DF5813}">
      <dsp:nvSpPr>
        <dsp:cNvPr id="0" name=""/>
        <dsp:cNvSpPr/>
      </dsp:nvSpPr>
      <dsp:spPr>
        <a:xfrm>
          <a:off x="1937972" y="984"/>
          <a:ext cx="1138101" cy="569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Nie</a:t>
          </a:r>
        </a:p>
      </dsp:txBody>
      <dsp:txXfrm>
        <a:off x="1954639" y="17651"/>
        <a:ext cx="1104767" cy="5357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Dashboard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Dane w czasie rzeczywistym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Możliwość poszerzenia analizy</a:t>
          </a: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Kaskadowość - od ogółu do szczegółu</a:t>
          </a: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Wiele wykresów, tabel, map</a:t>
          </a: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Elastyczność</a:t>
          </a: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Pełen monitoring wskaźników / mierników</a:t>
          </a: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Zdefiniuj swoich odbiorców i cele</a:t>
          </a:r>
        </a:p>
      </dsp:txBody>
      <dsp:txXfrm>
        <a:off x="2687" y="1129143"/>
        <a:ext cx="1140273" cy="429988"/>
      </dsp:txXfrm>
    </dsp:sp>
    <dsp:sp modelId="{7B438098-5710-42B8-AD5F-5CB38040B131}">
      <dsp:nvSpPr>
        <dsp:cNvPr id="0" name=""/>
        <dsp:cNvSpPr/>
      </dsp:nvSpPr>
      <dsp:spPr>
        <a:xfrm>
          <a:off x="236237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Dla kogo?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Po co?</a:t>
          </a:r>
        </a:p>
      </dsp:txBody>
      <dsp:txXfrm>
        <a:off x="269634" y="1592529"/>
        <a:ext cx="1073479" cy="1283337"/>
      </dsp:txXfrm>
    </dsp:sp>
    <dsp:sp modelId="{63A42D0C-8001-49F7-878A-6B8E5DE8C6FC}">
      <dsp:nvSpPr>
        <dsp:cNvPr id="0" name=""/>
        <dsp:cNvSpPr/>
      </dsp:nvSpPr>
      <dsp:spPr>
        <a:xfrm>
          <a:off x="1315822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1315822" y="1258969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Wybierz swoje dane</a:t>
          </a:r>
        </a:p>
      </dsp:txBody>
      <dsp:txXfrm>
        <a:off x="1834406" y="1129143"/>
        <a:ext cx="1140273" cy="429988"/>
      </dsp:txXfrm>
    </dsp:sp>
    <dsp:sp modelId="{360DF727-F875-4C70-A4B1-05A2637F1E91}">
      <dsp:nvSpPr>
        <dsp:cNvPr id="0" name=""/>
        <dsp:cNvSpPr/>
      </dsp:nvSpPr>
      <dsp:spPr>
        <a:xfrm>
          <a:off x="2067956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Co jest ważne?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są poprawne?</a:t>
          </a:r>
        </a:p>
      </dsp:txBody>
      <dsp:txXfrm>
        <a:off x="2101353" y="1592529"/>
        <a:ext cx="1073479" cy="1283337"/>
      </dsp:txXfrm>
    </dsp:sp>
    <dsp:sp modelId="{71830AE6-E0BD-4597-B7B3-5581AFD5D807}">
      <dsp:nvSpPr>
        <dsp:cNvPr id="0" name=""/>
        <dsp:cNvSpPr/>
      </dsp:nvSpPr>
      <dsp:spPr>
        <a:xfrm>
          <a:off x="3147541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3147541" y="1258969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Wybierz wizualizacje</a:t>
          </a:r>
        </a:p>
      </dsp:txBody>
      <dsp:txXfrm>
        <a:off x="3666125" y="1129143"/>
        <a:ext cx="1140273" cy="429988"/>
      </dsp:txXfrm>
    </dsp:sp>
    <dsp:sp modelId="{97AC39E8-8F98-4E28-A758-0DDF1833D47A}">
      <dsp:nvSpPr>
        <dsp:cNvPr id="0" name=""/>
        <dsp:cNvSpPr/>
      </dsp:nvSpPr>
      <dsp:spPr>
        <a:xfrm>
          <a:off x="3899675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Jak zwizualizować?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jest to czytelne?</a:t>
          </a:r>
        </a:p>
      </dsp:txBody>
      <dsp:txXfrm>
        <a:off x="3933072" y="1592529"/>
        <a:ext cx="1073479" cy="1283337"/>
      </dsp:txXfrm>
    </dsp:sp>
    <dsp:sp modelId="{FC20D41B-7CCB-4D21-A6AD-FE34836EA88D}">
      <dsp:nvSpPr>
        <dsp:cNvPr id="0" name=""/>
        <dsp:cNvSpPr/>
      </dsp:nvSpPr>
      <dsp:spPr>
        <a:xfrm>
          <a:off x="4979261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4979261" y="1258969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Użyj szablony</a:t>
          </a:r>
        </a:p>
      </dsp:txBody>
      <dsp:txXfrm>
        <a:off x="5497845" y="1129143"/>
        <a:ext cx="1140273" cy="429988"/>
      </dsp:txXfrm>
    </dsp:sp>
    <dsp:sp modelId="{DC89BC98-C04A-4A85-AB1F-E764CCB112F0}">
      <dsp:nvSpPr>
        <dsp:cNvPr id="0" name=""/>
        <dsp:cNvSpPr/>
      </dsp:nvSpPr>
      <dsp:spPr>
        <a:xfrm>
          <a:off x="5731395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mogę skorzystać z szablonu?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ktoś już to robił?</a:t>
          </a:r>
        </a:p>
      </dsp:txBody>
      <dsp:txXfrm>
        <a:off x="5764792" y="1592529"/>
        <a:ext cx="1073479" cy="1283337"/>
      </dsp:txXfrm>
    </dsp:sp>
    <dsp:sp modelId="{64B4CC99-4E25-4D58-B74B-6274205EA8F0}">
      <dsp:nvSpPr>
        <dsp:cNvPr id="0" name=""/>
        <dsp:cNvSpPr/>
      </dsp:nvSpPr>
      <dsp:spPr>
        <a:xfrm>
          <a:off x="6810980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6810980" y="1258969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Zachowaj prostotę</a:t>
          </a:r>
        </a:p>
      </dsp:txBody>
      <dsp:txXfrm>
        <a:off x="7329564" y="1129143"/>
        <a:ext cx="1140273" cy="429988"/>
      </dsp:txXfrm>
    </dsp:sp>
    <dsp:sp modelId="{7D831D0A-B5FE-4AA8-91DF-8D94FE80D0B0}">
      <dsp:nvSpPr>
        <dsp:cNvPr id="0" name=""/>
        <dsp:cNvSpPr/>
      </dsp:nvSpPr>
      <dsp:spPr>
        <a:xfrm>
          <a:off x="7563114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Mniej znaczy więcej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Czy nie ma za dużo kolorów?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Czy nie ma za dużo informacji</a:t>
          </a:r>
        </a:p>
      </dsp:txBody>
      <dsp:txXfrm>
        <a:off x="7596511" y="1592529"/>
        <a:ext cx="1073479" cy="1283337"/>
      </dsp:txXfrm>
    </dsp:sp>
    <dsp:sp modelId="{62A99CCC-74FE-4F8A-ABD0-7595187600CB}">
      <dsp:nvSpPr>
        <dsp:cNvPr id="0" name=""/>
        <dsp:cNvSpPr/>
      </dsp:nvSpPr>
      <dsp:spPr>
        <a:xfrm>
          <a:off x="8642699" y="1202190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8642699" y="1258969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129143"/>
          <a:ext cx="1140273" cy="64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Powtarzaj i ulepszaj</a:t>
          </a:r>
        </a:p>
      </dsp:txBody>
      <dsp:txXfrm>
        <a:off x="9161283" y="1129143"/>
        <a:ext cx="1140273" cy="429988"/>
      </dsp:txXfrm>
    </dsp:sp>
    <dsp:sp modelId="{A69F4DD6-5BB5-49A4-91EE-ABA367E7C4A8}">
      <dsp:nvSpPr>
        <dsp:cNvPr id="0" name=""/>
        <dsp:cNvSpPr/>
      </dsp:nvSpPr>
      <dsp:spPr>
        <a:xfrm>
          <a:off x="9394834" y="1559132"/>
          <a:ext cx="1140273" cy="1350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Czy ktoś ma pomysł jak zrobić to lepiej?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Czy każdy rozumie </a:t>
          </a:r>
          <a:r>
            <a:rPr lang="pl-PL" sz="1100" kern="1200" dirty="0" err="1"/>
            <a:t>dashboard</a:t>
          </a:r>
          <a:r>
            <a:rPr lang="pl-PL" sz="1100" kern="1200" dirty="0"/>
            <a:t>?</a:t>
          </a:r>
        </a:p>
      </dsp:txBody>
      <dsp:txXfrm>
        <a:off x="9428231" y="1592529"/>
        <a:ext cx="1073479" cy="12833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400" b="0" i="0" kern="1200" dirty="0" err="1"/>
            <a:t>Dashboardy</a:t>
          </a:r>
          <a:endParaRPr lang="pl-PL" sz="1400" b="0" i="0" kern="1200" dirty="0"/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Mierniki klientów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Informacje finansowe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Informacje sprzedażowe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Analityka internetowa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Informacje o produkcji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Dane dotyczące zasobów ludzkich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Wydajność marketingowa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100" b="0" i="0" kern="1200" dirty="0"/>
            <a:t>Informacje logistyczne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 err="1"/>
            <a:t>Qlik</a:t>
          </a:r>
          <a:endParaRPr lang="pl-PL" sz="3100" kern="1200" dirty="0"/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kolumnowy / słupkowy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Per kategoria</a:t>
          </a: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kołowy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Udział </a:t>
          </a: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Per kategoria</a:t>
          </a: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liniowy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Trendy</a:t>
          </a: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Wykres giełdowy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Dane w czasie</a:t>
          </a: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Odchylenia </a:t>
          </a: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Poprawnie ukazuje miarę czasu</a:t>
          </a:r>
          <a:endParaRPr lang="pl-PL" sz="1200" kern="1200" dirty="0"/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/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Przystępny dla szerokiej publiczności</a:t>
          </a:r>
          <a:endParaRPr lang="pl-PL" sz="1200" kern="1200" dirty="0"/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Dobry do prezentacji relacji między zmiennymi</a:t>
          </a:r>
          <a:endParaRPr lang="pl-PL" sz="1200" kern="1200" dirty="0"/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Poprawnie ukazuje miarę czasu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/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Przystępny dla szerokiej publiczności</a:t>
          </a:r>
          <a:endParaRPr lang="pl-PL" sz="1200" kern="1200" dirty="0"/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Dobry do prezentacji relacji między zmiennymi</a:t>
          </a:r>
          <a:endParaRPr lang="pl-PL" sz="1200" kern="1200" dirty="0"/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Idealny do porównywania wielkości kategorii</a:t>
          </a:r>
          <a:endParaRPr lang="pl-PL" sz="1200" kern="1200" dirty="0"/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Nadaje się do analizy trendu</a:t>
          </a:r>
          <a:endParaRPr lang="pl-PL" sz="1200" kern="1200" dirty="0"/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Idealny do porównywania wielkości kategorii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Tak</a:t>
          </a: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Nadaje się do analizy trendu</a:t>
          </a:r>
          <a:endParaRPr lang="pl-PL" sz="1200" kern="1200" dirty="0"/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Poprawnie ukazuje miarę czasu</a:t>
          </a:r>
          <a:endParaRPr lang="pl-PL" sz="1200" kern="1200"/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Dobry do prezentacji relacji między zmiennymi</a:t>
          </a:r>
          <a:endParaRPr lang="pl-PL" sz="1200" kern="1200"/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Przystępny dla szerokiej publiczności</a:t>
          </a:r>
          <a:endParaRPr lang="pl-PL" sz="1200" kern="1200"/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/>
            <a:t>Nie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 dirty="0"/>
            <a:t>Idealny do porównywania wielkości kategorii</a:t>
          </a:r>
          <a:endParaRPr lang="pl-PL" sz="1200" kern="1200" dirty="0"/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u="none" kern="1200"/>
            <a:t>Skuteczny w ukazywaniu danych procentowych</a:t>
          </a:r>
          <a:endParaRPr lang="pl-PL" sz="1200" kern="1200"/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Wykres radarowy</a:t>
          </a:r>
          <a:endParaRPr lang="pl-PL" sz="3400" kern="1200" dirty="0"/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Oceny cech</a:t>
          </a: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Per kategoria</a:t>
          </a: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Histogram / </a:t>
          </a:r>
          <a:r>
            <a:rPr lang="pl-PL" sz="3400" kern="1200" dirty="0" err="1"/>
            <a:t>Pareto</a:t>
          </a:r>
          <a:endParaRPr lang="pl-PL" sz="3400" kern="1200" dirty="0"/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Udział kategorii</a:t>
          </a: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Skala kategorii</a:t>
          </a: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Mapa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Geolokalizacja</a:t>
          </a:r>
          <a:endParaRPr lang="pl-PL" sz="1800" kern="1200" dirty="0"/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Dane w czasie</a:t>
          </a: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Kombi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Dane w czasie</a:t>
          </a: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Wielofunkcyjność</a:t>
          </a: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chart" Target="../charts/chart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chart" Target="../charts/chart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0.png"/><Relationship Id="rId7" Type="http://schemas.openxmlformats.org/officeDocument/2006/relationships/diagramColors" Target="../diagrams/colors12.xml"/><Relationship Id="rId2" Type="http://schemas.microsoft.com/office/2014/relationships/chartEx" Target="../charts/chartEx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963" y="699909"/>
            <a:ext cx="7442447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Zaawansowane wykorzystanie arkusza kalkulacyjnego do analizy danych logistycznych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416422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wizualizacji danych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kolumnowy</a:t>
            </a:r>
            <a:r>
              <a:rPr lang="pl-PL" baseline="0" dirty="0"/>
              <a:t> skumulowany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7" y="6473414"/>
            <a:ext cx="4580467" cy="28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99730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84ABA0C-D30D-FA6D-2C07-24C53F73685B}"/>
              </a:ext>
            </a:extLst>
          </p:cNvPr>
          <p:cNvSpPr txBox="1"/>
          <p:nvPr/>
        </p:nvSpPr>
        <p:spPr>
          <a:xfrm>
            <a:off x="534057" y="609077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Wykres kolumnowy skumulowany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4B51895-6C7B-4922-A9A8-355BFD043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547493"/>
              </p:ext>
            </p:extLst>
          </p:nvPr>
        </p:nvGraphicFramePr>
        <p:xfrm>
          <a:off x="1023456" y="1619075"/>
          <a:ext cx="6719269" cy="397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AFFA51E2-78BA-6A0C-CF15-C959A35BB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kołowy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66" y="6492874"/>
            <a:ext cx="4580467" cy="259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272869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0416E86C-CAB0-5F5B-C0F8-A858B0061B67}"/>
              </a:ext>
            </a:extLst>
          </p:cNvPr>
          <p:cNvSpPr txBox="1"/>
          <p:nvPr/>
        </p:nvSpPr>
        <p:spPr>
          <a:xfrm>
            <a:off x="1083075" y="5974099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Wykres kołowy (2D)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61B5153-7403-48F7-AB52-07F4E40C9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369744"/>
              </p:ext>
            </p:extLst>
          </p:nvPr>
        </p:nvGraphicFramePr>
        <p:xfrm>
          <a:off x="1774879" y="923397"/>
          <a:ext cx="5219533" cy="454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B1F60FD6-6902-91C2-C2A0-CE5330C12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liniowy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573342"/>
            <a:ext cx="4580467" cy="284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85E355F-3CCE-7514-CED6-8340F20DC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246712"/>
              </p:ext>
            </p:extLst>
          </p:nvPr>
        </p:nvGraphicFramePr>
        <p:xfrm>
          <a:off x="385895" y="1481668"/>
          <a:ext cx="7860484" cy="436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66449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A8CDEF8-0A4C-74EC-4533-9F2513ECA283}"/>
              </a:ext>
            </a:extLst>
          </p:cNvPr>
          <p:cNvSpPr txBox="1"/>
          <p:nvPr/>
        </p:nvSpPr>
        <p:spPr>
          <a:xfrm>
            <a:off x="763079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Wykres liniowy -&gt; + -&gt; Linia trendu -&gt; wyświetl opcje -&gt; wyświetl równanie na wykresie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24BC08B-5BD6-249D-2261-54690476D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8883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giełdowy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2" y="6492874"/>
            <a:ext cx="4580467" cy="249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23F04A2-E815-C97F-B7BD-5F29D0602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159682"/>
              </p:ext>
            </p:extLst>
          </p:nvPr>
        </p:nvGraphicFramePr>
        <p:xfrm>
          <a:off x="1608666" y="1654629"/>
          <a:ext cx="6495099" cy="431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188003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D35AEAD3-7B55-A182-8D0E-1960825F20C3}"/>
              </a:ext>
            </a:extLst>
          </p:cNvPr>
          <p:cNvSpPr txBox="1"/>
          <p:nvPr/>
        </p:nvSpPr>
        <p:spPr>
          <a:xfrm>
            <a:off x="587322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wykres giełdowy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FB8D4A-6723-C01B-0C8D-14F44E9253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9500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38243" y="6488435"/>
            <a:ext cx="4580467" cy="28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 radarowy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33" y="6469538"/>
            <a:ext cx="4580467" cy="266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B951DC3-7D14-8F59-C54B-C2387DC32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120525"/>
              </p:ext>
            </p:extLst>
          </p:nvPr>
        </p:nvGraphicFramePr>
        <p:xfrm>
          <a:off x="422823" y="1292578"/>
          <a:ext cx="8084591" cy="47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928811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C1B8CE73-1A85-85F1-D3B1-8BC31942AE03}"/>
              </a:ext>
            </a:extLst>
          </p:cNvPr>
          <p:cNvSpPr txBox="1"/>
          <p:nvPr/>
        </p:nvSpPr>
        <p:spPr>
          <a:xfrm>
            <a:off x="622833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wykres radarowy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B683A31-9D16-BB75-5478-14709DD1E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78" y="6554103"/>
            <a:ext cx="4580467" cy="249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597454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5DF28E6-88D4-01A6-344D-D5F0011AED72}"/>
              </a:ext>
            </a:extLst>
          </p:cNvPr>
          <p:cNvSpPr txBox="1"/>
          <p:nvPr/>
        </p:nvSpPr>
        <p:spPr>
          <a:xfrm>
            <a:off x="605078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Histogram -&gt; Histogram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1D585FA-0AE9-B392-5E73-DAB72EEDC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Wykres Pareto</a:t>
            </a: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" y="4989216"/>
            <a:ext cx="1543007" cy="753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BB14EC38-330C-420F-ACB0-E32796D31E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99639760"/>
                  </p:ext>
                </p:extLst>
              </p:nvPr>
            </p:nvGraphicFramePr>
            <p:xfrm>
              <a:off x="1042989" y="1191110"/>
              <a:ext cx="9901236" cy="47619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BB14EC38-330C-420F-ACB0-E32796D31E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989" y="1191110"/>
                <a:ext cx="9901236" cy="476197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F1356F37-A16F-CC5B-49EE-3A1749DE3DB1}"/>
              </a:ext>
            </a:extLst>
          </p:cNvPr>
          <p:cNvSpPr txBox="1"/>
          <p:nvPr/>
        </p:nvSpPr>
        <p:spPr>
          <a:xfrm>
            <a:off x="2471093" y="6196267"/>
            <a:ext cx="503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Histogram -&gt; Pareto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9ED7B7-6328-3A4A-3C2F-E11E701A8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00" y="591883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Mapa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80" y="6492874"/>
            <a:ext cx="4580467" cy="240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C1B4ECDD-24DD-ECAC-81F4-D06BDB1464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8903129"/>
                  </p:ext>
                </p:extLst>
              </p:nvPr>
            </p:nvGraphicFramePr>
            <p:xfrm>
              <a:off x="1339702" y="1350579"/>
              <a:ext cx="6814397" cy="41568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C1B4ECDD-24DD-ECAC-81F4-D06BDB1464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702" y="1350579"/>
                <a:ext cx="6814397" cy="415684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90010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304136D-2E1E-50D3-160B-F1C02236A9F9}"/>
              </a:ext>
            </a:extLst>
          </p:cNvPr>
          <p:cNvSpPr txBox="1"/>
          <p:nvPr/>
        </p:nvSpPr>
        <p:spPr>
          <a:xfrm>
            <a:off x="642938" y="570222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Mapa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169C8F-882C-9983-A81C-18C730FE0F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Wykresy kombi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34" y="6492874"/>
            <a:ext cx="4580467" cy="265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36D0CCA-D238-7399-3571-FE1B77FB5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684274"/>
              </p:ext>
            </p:extLst>
          </p:nvPr>
        </p:nvGraphicFramePr>
        <p:xfrm>
          <a:off x="1114425" y="1757364"/>
          <a:ext cx="6637003" cy="40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248571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1C0F4B4-A0BC-EFEE-9739-85731F3BF179}"/>
              </a:ext>
            </a:extLst>
          </p:cNvPr>
          <p:cNvSpPr txBox="1"/>
          <p:nvPr/>
        </p:nvSpPr>
        <p:spPr>
          <a:xfrm>
            <a:off x="542934" y="5762296"/>
            <a:ext cx="763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polecane wykresy -&gt; wszystkie wykresy -&gt; Histogram -&gt; Kombi -&gt; wybierz typ wykresu i zaznacz oś pomocniczą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27B40F7-AD51-3E3A-FCDB-43F1BE6319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potrzeby stosowania wizualizacji danych i jej korzyści;</a:t>
            </a:r>
          </a:p>
          <a:p>
            <a:r>
              <a:rPr lang="pl-PL" sz="2000" dirty="0"/>
              <a:t>rodzaje wizualizacji danych - kiedy i jakie wizualizacje stosować;</a:t>
            </a:r>
          </a:p>
          <a:p>
            <a:r>
              <a:rPr lang="pl-PL" sz="2000" dirty="0"/>
              <a:t>porównanie wykresów pod względem ich właściwości;</a:t>
            </a:r>
          </a:p>
          <a:p>
            <a:r>
              <a:rPr lang="pl-PL" sz="2000" dirty="0"/>
              <a:t>opisywanie </a:t>
            </a:r>
            <a:r>
              <a:rPr lang="pl-PL" sz="2000" dirty="0" err="1"/>
              <a:t>dashboardów</a:t>
            </a:r>
            <a:r>
              <a:rPr lang="pl-PL" sz="2000" dirty="0"/>
              <a:t>;</a:t>
            </a:r>
          </a:p>
          <a:p>
            <a:r>
              <a:rPr lang="pl-PL" sz="2000" dirty="0"/>
              <a:t>opisywanie koncepcji budowania </a:t>
            </a:r>
            <a:r>
              <a:rPr lang="pl-PL" sz="2000" dirty="0" err="1"/>
              <a:t>dashboardów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402671" y="2076748"/>
            <a:ext cx="100140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kern="0" dirty="0" err="1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Dashboardy</a:t>
            </a:r>
            <a:r>
              <a:rPr lang="pl-PL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zbiór wielu wykresów, map i tabel, które umożliwiają monitorowanie i analizowanie danych, wskaźników KPI oraz wyników operacyjnych i finansowych;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Dashboardy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mogą prezentować wyniki w czasie rzeczywistym i mogą być w pełni elastyczne i kaskadowe;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Interaktywność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dashboardów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pozwala na pogłębienie analizy </a:t>
            </a:r>
            <a:b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przejście od ogółu do szczegółu;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Celem </a:t>
            </a:r>
            <a:r>
              <a:rPr lang="pl-PL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dashboardów</a:t>
            </a:r>
            <a:r>
              <a:rPr lang="pl-PL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jest wsparcie zarządzania biznesem, tj. dane muszą dostarczać informacji potrzebnych do podejmowania decyzji biznesowych.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071938"/>
              </p:ext>
            </p:extLst>
          </p:nvPr>
        </p:nvGraphicFramePr>
        <p:xfrm>
          <a:off x="838200" y="516660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98545" y="6451783"/>
            <a:ext cx="4819179" cy="31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powerbi.microsoft.com, 2023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 – krok po kroku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782158"/>
              </p:ext>
            </p:extLst>
          </p:nvPr>
        </p:nvGraphicFramePr>
        <p:xfrm>
          <a:off x="1065319" y="1481668"/>
          <a:ext cx="10537795" cy="4038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 - zastosowanie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61941"/>
              </p:ext>
            </p:extLst>
          </p:nvPr>
        </p:nvGraphicFramePr>
        <p:xfrm>
          <a:off x="3639845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Praktycznie nie ma dziedziny w której nie można by zastosować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dashbordów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 celu udoskonalania procesów, oraz podejmowania słusznych decyzji biznesowych. Wizualizacja danych za pomocą </a:t>
            </a:r>
            <a:r>
              <a:rPr lang="pl-PL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dashboardów</a:t>
            </a:r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buduje świadomość pracowników na temat operacji praktycznie w każdym możliwym procesie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Dashboard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slideteam.net, 2023</a:t>
            </a: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1065AB"/>
                </a:solidFill>
              </a:rPr>
              <a:t>Wizualizacja danych </a:t>
            </a:r>
            <a:r>
              <a:rPr lang="pl-PL" sz="2000" dirty="0"/>
              <a:t>to wiedza;</a:t>
            </a:r>
          </a:p>
          <a:p>
            <a:r>
              <a:rPr lang="pl-PL" sz="2000" dirty="0"/>
              <a:t>Wizualizacja danych i </a:t>
            </a:r>
            <a:r>
              <a:rPr lang="pl-PL" sz="2000" dirty="0" err="1"/>
              <a:t>dashborady</a:t>
            </a:r>
            <a:r>
              <a:rPr lang="pl-PL" sz="2000" dirty="0"/>
              <a:t> budują świadomość managerską;</a:t>
            </a:r>
          </a:p>
          <a:p>
            <a:r>
              <a:rPr lang="pl-PL" sz="2000" dirty="0">
                <a:solidFill>
                  <a:srgbClr val="1065AB"/>
                </a:solidFill>
              </a:rPr>
              <a:t>Analiza danych </a:t>
            </a:r>
            <a:r>
              <a:rPr lang="pl-PL" sz="2000" dirty="0"/>
              <a:t>wspiera podejmowanie decyzji biznesowych;</a:t>
            </a:r>
          </a:p>
          <a:p>
            <a:r>
              <a:rPr lang="pl-PL" sz="2000" dirty="0"/>
              <a:t>Jest wiele form wykresów, należy wiedzieć które stosować do jakich danych;</a:t>
            </a:r>
          </a:p>
          <a:p>
            <a:r>
              <a:rPr lang="pl-PL" sz="2000" dirty="0"/>
              <a:t>Wykorzystując analizy można zbudować przewagę konkurencyjną.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Graudina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Grundspenkis</a:t>
            </a:r>
            <a:r>
              <a:rPr lang="pl-PL" sz="1200" dirty="0">
                <a:solidFill>
                  <a:srgbClr val="7F7F7F"/>
                </a:solidFill>
              </a:rPr>
              <a:t> (2005)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 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8" y="1751349"/>
            <a:ext cx="10515600" cy="3935076"/>
          </a:xfrm>
        </p:spPr>
        <p:txBody>
          <a:bodyPr>
            <a:normAutofit/>
          </a:bodyPr>
          <a:lstStyle/>
          <a:p>
            <a:pPr algn="just"/>
            <a:r>
              <a:rPr lang="pl-PL" sz="2200" kern="0" dirty="0">
                <a:solidFill>
                  <a:srgbClr val="4472C4"/>
                </a:solidFill>
              </a:rPr>
              <a:t>Wykresy i </a:t>
            </a:r>
            <a:r>
              <a:rPr lang="pl-PL" sz="2200" kern="0" dirty="0" err="1">
                <a:solidFill>
                  <a:srgbClr val="4472C4"/>
                </a:solidFill>
              </a:rPr>
              <a:t>dashboardy</a:t>
            </a:r>
            <a:r>
              <a:rPr lang="pl-PL" sz="2200" kern="0" dirty="0">
                <a:solidFill>
                  <a:srgbClr val="4472C4"/>
                </a:solidFill>
              </a:rPr>
              <a:t> </a:t>
            </a:r>
            <a:r>
              <a:rPr lang="pl-PL" sz="2200" kern="0" dirty="0"/>
              <a:t>są przejrzyste i skutecznie ułatwiają zrozumienie danych;</a:t>
            </a:r>
          </a:p>
          <a:p>
            <a:pPr algn="just"/>
            <a:r>
              <a:rPr lang="pl-PL" sz="2200" kern="0" dirty="0">
                <a:solidFill>
                  <a:srgbClr val="4472C4"/>
                </a:solidFill>
              </a:rPr>
              <a:t>Metody wizualizacji </a:t>
            </a:r>
            <a:r>
              <a:rPr lang="pl-PL" sz="2200" kern="0" dirty="0"/>
              <a:t>pomagają analizować dane i przekształcać je w informacje </a:t>
            </a:r>
            <a:br>
              <a:rPr lang="pl-PL" sz="2200" kern="0" dirty="0"/>
            </a:br>
            <a:r>
              <a:rPr lang="pl-PL" sz="2200" kern="0" dirty="0"/>
              <a:t>i wiedzę o biznesie;</a:t>
            </a:r>
          </a:p>
          <a:p>
            <a:pPr algn="just"/>
            <a:r>
              <a:rPr lang="pl-PL" sz="2200" kern="0" dirty="0"/>
              <a:t>Wszystkie rodzaje wizualizacji danych pozwalają na lepsze zrozumienie;</a:t>
            </a:r>
          </a:p>
          <a:p>
            <a:pPr algn="just"/>
            <a:r>
              <a:rPr lang="pl-PL" sz="2200" kern="0" dirty="0"/>
              <a:t>Wizualizacje pozwalają zwrócić uwagę na najważniejsze rzeczy, odchylenia </a:t>
            </a:r>
            <a:br>
              <a:rPr lang="pl-PL" sz="2200" kern="0" dirty="0"/>
            </a:br>
            <a:r>
              <a:rPr lang="pl-PL" sz="2200" kern="0" dirty="0"/>
              <a:t>i trendy;</a:t>
            </a:r>
          </a:p>
          <a:p>
            <a:pPr algn="just"/>
            <a:r>
              <a:rPr lang="pl-PL" sz="2200" kern="0" dirty="0"/>
              <a:t>Prezentowanie danych na wykresach, mapach i </a:t>
            </a:r>
            <a:r>
              <a:rPr lang="pl-PL" sz="2200" kern="0" dirty="0" err="1"/>
              <a:t>dashboardach</a:t>
            </a:r>
            <a:r>
              <a:rPr lang="pl-PL" sz="2200" kern="0" dirty="0"/>
              <a:t> przekształca dane w informacje, co może skutkować zbliżeniem się do wiedzy potrzebnej do podejmowania decyzji biznesowych.</a:t>
            </a:r>
          </a:p>
        </p:txBody>
      </p:sp>
    </p:spTree>
    <p:extLst>
      <p:ext uri="{BB962C8B-B14F-4D97-AF65-F5344CB8AC3E}">
        <p14:creationId xmlns:p14="http://schemas.microsoft.com/office/powerpoint/2010/main" val="1946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Wizualizacja danych - narzędzia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Tezel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Koskela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Tzortzopoulos</a:t>
            </a:r>
            <a:r>
              <a:rPr lang="pl-PL" sz="1200" dirty="0">
                <a:solidFill>
                  <a:srgbClr val="7F7F7F"/>
                </a:solidFill>
              </a:rPr>
              <a:t> (2009). The </a:t>
            </a:r>
            <a:r>
              <a:rPr lang="pl-PL" sz="1200" dirty="0" err="1">
                <a:solidFill>
                  <a:srgbClr val="7F7F7F"/>
                </a:solidFill>
              </a:rPr>
              <a:t>functions</a:t>
            </a:r>
            <a:r>
              <a:rPr lang="pl-PL" sz="1200" dirty="0">
                <a:solidFill>
                  <a:srgbClr val="7F7F7F"/>
                </a:solidFill>
              </a:rPr>
              <a:t> of </a:t>
            </a:r>
            <a:r>
              <a:rPr lang="pl-PL" sz="1200" dirty="0" err="1">
                <a:solidFill>
                  <a:srgbClr val="7F7F7F"/>
                </a:solidFill>
              </a:rPr>
              <a:t>visual</a:t>
            </a:r>
            <a:r>
              <a:rPr lang="pl-PL" sz="1200" dirty="0">
                <a:solidFill>
                  <a:srgbClr val="7F7F7F"/>
                </a:solidFill>
              </a:rPr>
              <a:t> management.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459627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49B85C73-374C-208F-8518-E229DEC6016D}"/>
              </a:ext>
            </a:extLst>
          </p:cNvPr>
          <p:cNvSpPr txBox="1"/>
          <p:nvPr/>
        </p:nvSpPr>
        <p:spPr>
          <a:xfrm>
            <a:off x="319087" y="3897746"/>
            <a:ext cx="11553826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metody wizualizacji danych rozwijają się wraz z rozwojem technologii, głównie narzędzi BI;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właśnie rozwój BI spopularyzował </a:t>
            </a:r>
            <a:r>
              <a:rPr lang="pl-PL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Dashboardy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które pozwalają użytkownikom analizować i monitorować dane w czasie rzeczywistym.</a:t>
            </a: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7835283" cy="49304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Istnieje wiele rodzajów wykresów, w tym:</a:t>
            </a:r>
          </a:p>
          <a:p>
            <a:pPr lvl="1" algn="just"/>
            <a:r>
              <a:rPr lang="pl-PL" dirty="0"/>
              <a:t>wykresy kolumnowe;</a:t>
            </a:r>
          </a:p>
          <a:p>
            <a:pPr lvl="1" algn="just"/>
            <a:r>
              <a:rPr lang="pl-PL" dirty="0"/>
              <a:t>wykresy słupkowe;</a:t>
            </a:r>
          </a:p>
          <a:p>
            <a:pPr lvl="1" algn="just"/>
            <a:r>
              <a:rPr lang="pl-PL" dirty="0"/>
              <a:t>wykresy liniowe;</a:t>
            </a:r>
          </a:p>
          <a:p>
            <a:pPr lvl="1" algn="just"/>
            <a:r>
              <a:rPr lang="pl-PL" dirty="0"/>
              <a:t>wykresy kołowe;</a:t>
            </a:r>
          </a:p>
          <a:p>
            <a:pPr lvl="1" algn="just"/>
            <a:r>
              <a:rPr lang="pl-PL" dirty="0"/>
              <a:t>wykresy obszarowe;</a:t>
            </a:r>
          </a:p>
          <a:p>
            <a:pPr lvl="1" algn="just"/>
            <a:r>
              <a:rPr lang="pl-PL" dirty="0"/>
              <a:t>wykresy giełdowe;</a:t>
            </a:r>
          </a:p>
          <a:p>
            <a:pPr lvl="1" algn="just"/>
            <a:r>
              <a:rPr lang="pl-PL" dirty="0"/>
              <a:t>wykresy powierzchniowe;</a:t>
            </a:r>
          </a:p>
          <a:p>
            <a:pPr lvl="1" algn="just"/>
            <a:r>
              <a:rPr lang="pl-PL" dirty="0"/>
              <a:t>wykresy radarowe;</a:t>
            </a:r>
          </a:p>
          <a:p>
            <a:pPr lvl="1" algn="just"/>
            <a:r>
              <a:rPr lang="pl-PL" dirty="0"/>
              <a:t>wykresy pączkowe;</a:t>
            </a:r>
          </a:p>
          <a:p>
            <a:pPr lvl="1" algn="just"/>
            <a:r>
              <a:rPr lang="pl-PL" dirty="0"/>
              <a:t>wykresy punktowe;</a:t>
            </a:r>
          </a:p>
          <a:p>
            <a:pPr lvl="1" algn="just"/>
            <a:r>
              <a:rPr lang="pl-PL" dirty="0"/>
              <a:t>wykresy lejkowe;</a:t>
            </a:r>
          </a:p>
          <a:p>
            <a:pPr lvl="1" algn="just"/>
            <a:r>
              <a:rPr lang="pl-PL" dirty="0"/>
              <a:t>wykresy rozrzutu;</a:t>
            </a:r>
          </a:p>
          <a:p>
            <a:pPr lvl="1" algn="just"/>
            <a:r>
              <a:rPr lang="pl-PL" dirty="0"/>
              <a:t>histogramy;</a:t>
            </a:r>
          </a:p>
          <a:p>
            <a:pPr lvl="1" algn="just"/>
            <a:r>
              <a:rPr lang="pl-PL" dirty="0"/>
              <a:t>mapy cieplne;</a:t>
            </a:r>
          </a:p>
          <a:p>
            <a:pPr lvl="1" algn="just"/>
            <a:r>
              <a:rPr lang="pl-PL" dirty="0"/>
              <a:t>mapy drzewa</a:t>
            </a:r>
            <a:r>
              <a:rPr lang="en-US" dirty="0"/>
              <a:t>.</a:t>
            </a:r>
            <a:endParaRPr lang="pl-PL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Wybór wykresu powinien być dostosowany do rodzaju analizowanych danych i uwarunkowany potrzebą przeprowadzanej analizy;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Wszystkie rodzaje wizualizacji danych pozwalają na ich lepsze zrozumienie;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Prezentowanie danych na wykresach, mapach i pulpitach nawigacyjnych przekształca dane w informacje, co może skutkować zbliżeniem się do wiedzy potrzebnej do podejmowania decyzji biznesowych.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Hansoti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881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7222" y="628226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Wykres kolumnowy</a:t>
            </a:r>
            <a:r>
              <a:rPr lang="pl-PL" baseline="0" dirty="0"/>
              <a:t> grupowany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14" y="6492874"/>
            <a:ext cx="4580467" cy="290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773625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64A2583-8C37-1D0A-D796-67A0CBC71395}"/>
              </a:ext>
            </a:extLst>
          </p:cNvPr>
          <p:cNvSpPr txBox="1"/>
          <p:nvPr/>
        </p:nvSpPr>
        <p:spPr>
          <a:xfrm>
            <a:off x="1235722" y="6042168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 zrobić to w MS Excel: Wstawianie -&gt; Wykres kolumnowy grupowany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2E0EBD4-D64A-40FC-87EC-A611155AC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19133"/>
              </p:ext>
            </p:extLst>
          </p:nvPr>
        </p:nvGraphicFramePr>
        <p:xfrm>
          <a:off x="815009" y="1636909"/>
          <a:ext cx="7288755" cy="387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60F06248-9D4F-EBD9-E6ED-3C5A656254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05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B55E64D4-F01E-407C-952C-376E614A5D02}"/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1270</Words>
  <Application>Microsoft Office PowerPoint</Application>
  <PresentationFormat>Panoramiczny</PresentationFormat>
  <Paragraphs>249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Motyw pakietu Office</vt:lpstr>
      <vt:lpstr>Zaawansowane wykorzystanie arkusza kalkulacyjnego do analizy danych logistycznych</vt:lpstr>
      <vt:lpstr>Agenda</vt:lpstr>
      <vt:lpstr>Wizualizacja danych</vt:lpstr>
      <vt:lpstr>Wizualizacja danych</vt:lpstr>
      <vt:lpstr>Wizualizacja danych - narzędzia</vt:lpstr>
      <vt:lpstr>Wykresy</vt:lpstr>
      <vt:lpstr>Wykresy</vt:lpstr>
      <vt:lpstr>Wykresy</vt:lpstr>
      <vt:lpstr>Wykres kolumnowy grupowany  </vt:lpstr>
      <vt:lpstr>Wykres kolumnowy skumulowany </vt:lpstr>
      <vt:lpstr>Wykres kołowy </vt:lpstr>
      <vt:lpstr>Wykres liniowy</vt:lpstr>
      <vt:lpstr>Wykres giełdowy</vt:lpstr>
      <vt:lpstr>Wykresy</vt:lpstr>
      <vt:lpstr>Wykres radarowy</vt:lpstr>
      <vt:lpstr>Histogram</vt:lpstr>
      <vt:lpstr>Wykres Pareto</vt:lpstr>
      <vt:lpstr>Mapa</vt:lpstr>
      <vt:lpstr>Wykresy kombi</vt:lpstr>
      <vt:lpstr>Dashboard</vt:lpstr>
      <vt:lpstr>Dashboard</vt:lpstr>
      <vt:lpstr>Dashboard – krok po kroku</vt:lpstr>
      <vt:lpstr>Dashboard - zastosowanie</vt:lpstr>
      <vt:lpstr>Dashboard</vt:lpstr>
      <vt:lpstr>Summary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41</cp:revision>
  <dcterms:created xsi:type="dcterms:W3CDTF">2023-07-06T12:09:08Z</dcterms:created>
  <dcterms:modified xsi:type="dcterms:W3CDTF">2025-04-03T13:00:46Z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