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1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6" r:id="rId30"/>
    <p:sldId id="263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BD8A6-94ED-4D25-92E6-F5BE6D56476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037A51-7F24-461C-A156-60F2BF33191C}">
      <dgm:prSet phldrT="[Tekst]"/>
      <dgm:spPr/>
      <dgm:t>
        <a:bodyPr/>
        <a:lstStyle/>
        <a:p>
          <a:r>
            <a:rPr lang="pl-PL" dirty="0"/>
            <a:t>Supply Chain Controlling</a:t>
          </a:r>
        </a:p>
      </dgm:t>
    </dgm:pt>
    <dgm:pt modelId="{0EE7B269-B1A6-4AC1-893D-36D27C268FA4}" type="parTrans" cxnId="{DACABC3F-E054-4F66-852A-342AB95237E8}">
      <dgm:prSet/>
      <dgm:spPr/>
      <dgm:t>
        <a:bodyPr/>
        <a:lstStyle/>
        <a:p>
          <a:endParaRPr lang="pl-PL"/>
        </a:p>
      </dgm:t>
    </dgm:pt>
    <dgm:pt modelId="{28072B9E-9512-49A6-A84E-8F0849AE9132}" type="sibTrans" cxnId="{DACABC3F-E054-4F66-852A-342AB95237E8}">
      <dgm:prSet/>
      <dgm:spPr/>
      <dgm:t>
        <a:bodyPr/>
        <a:lstStyle/>
        <a:p>
          <a:endParaRPr lang="pl-PL"/>
        </a:p>
      </dgm:t>
    </dgm:pt>
    <dgm:pt modelId="{04D47031-EF40-4BBD-A418-1734507BC837}">
      <dgm:prSet phldrT="[Tekst]"/>
      <dgm:spPr/>
      <dgm:t>
        <a:bodyPr/>
        <a:lstStyle/>
        <a:p>
          <a:r>
            <a:rPr lang="en-US" dirty="0"/>
            <a:t>data analysis</a:t>
          </a:r>
          <a:endParaRPr lang="pl-PL" dirty="0"/>
        </a:p>
      </dgm:t>
    </dgm:pt>
    <dgm:pt modelId="{61A529EF-955C-4954-8D3A-E3CD2B98B332}" type="parTrans" cxnId="{79BD4F44-1E9C-4C83-A1A7-C38EF014FE06}">
      <dgm:prSet/>
      <dgm:spPr/>
      <dgm:t>
        <a:bodyPr/>
        <a:lstStyle/>
        <a:p>
          <a:endParaRPr lang="pl-PL"/>
        </a:p>
      </dgm:t>
    </dgm:pt>
    <dgm:pt modelId="{8F9F0D3D-A4F6-4EF8-97D1-8DDD61F6D3E0}" type="sibTrans" cxnId="{79BD4F44-1E9C-4C83-A1A7-C38EF014FE06}">
      <dgm:prSet/>
      <dgm:spPr/>
      <dgm:t>
        <a:bodyPr/>
        <a:lstStyle/>
        <a:p>
          <a:endParaRPr lang="pl-PL"/>
        </a:p>
      </dgm:t>
    </dgm:pt>
    <dgm:pt modelId="{4DEE9D35-07C1-4316-B082-B87B34A5A4E9}">
      <dgm:prSet phldrT="[Tekst]"/>
      <dgm:spPr/>
      <dgm:t>
        <a:bodyPr/>
        <a:lstStyle/>
        <a:p>
          <a:r>
            <a:rPr lang="en-US" dirty="0"/>
            <a:t>forecasting</a:t>
          </a:r>
          <a:endParaRPr lang="pl-PL" dirty="0"/>
        </a:p>
      </dgm:t>
    </dgm:pt>
    <dgm:pt modelId="{8E7FD148-9AE1-4B14-952D-57151F580563}" type="parTrans" cxnId="{F51414C4-F696-47A2-BC29-55374821F7AE}">
      <dgm:prSet/>
      <dgm:spPr/>
      <dgm:t>
        <a:bodyPr/>
        <a:lstStyle/>
        <a:p>
          <a:endParaRPr lang="pl-PL"/>
        </a:p>
      </dgm:t>
    </dgm:pt>
    <dgm:pt modelId="{ACE97585-FE60-4363-9CAA-A721FD7E433B}" type="sibTrans" cxnId="{F51414C4-F696-47A2-BC29-55374821F7AE}">
      <dgm:prSet/>
      <dgm:spPr/>
      <dgm:t>
        <a:bodyPr/>
        <a:lstStyle/>
        <a:p>
          <a:endParaRPr lang="pl-PL"/>
        </a:p>
      </dgm:t>
    </dgm:pt>
    <dgm:pt modelId="{62406792-2ACE-4496-963A-89A0B4575498}">
      <dgm:prSet phldrT="[Tekst]"/>
      <dgm:spPr/>
      <dgm:t>
        <a:bodyPr/>
        <a:lstStyle/>
        <a:p>
          <a:r>
            <a:rPr lang="en-US" dirty="0"/>
            <a:t>performance monitoring</a:t>
          </a:r>
          <a:endParaRPr lang="pl-PL" dirty="0"/>
        </a:p>
      </dgm:t>
    </dgm:pt>
    <dgm:pt modelId="{7F40C393-0A62-4370-9ACE-5E43924511E4}" type="parTrans" cxnId="{4FBF09BD-0068-4DE8-BE10-A6A88983A60D}">
      <dgm:prSet/>
      <dgm:spPr/>
      <dgm:t>
        <a:bodyPr/>
        <a:lstStyle/>
        <a:p>
          <a:endParaRPr lang="pl-PL"/>
        </a:p>
      </dgm:t>
    </dgm:pt>
    <dgm:pt modelId="{0803F2FF-2DF0-4C41-9281-8F975E0B43B6}" type="sibTrans" cxnId="{4FBF09BD-0068-4DE8-BE10-A6A88983A60D}">
      <dgm:prSet/>
      <dgm:spPr/>
      <dgm:t>
        <a:bodyPr/>
        <a:lstStyle/>
        <a:p>
          <a:endParaRPr lang="pl-PL"/>
        </a:p>
      </dgm:t>
    </dgm:pt>
    <dgm:pt modelId="{BF14B202-014E-481E-B8BC-EA632F25F67A}">
      <dgm:prSet phldrT="[Tekst]"/>
      <dgm:spPr/>
      <dgm:t>
        <a:bodyPr/>
        <a:lstStyle/>
        <a:p>
          <a:r>
            <a:rPr lang="en-US"/>
            <a:t>corrective interventions</a:t>
          </a:r>
          <a:endParaRPr lang="pl-PL" dirty="0"/>
        </a:p>
      </dgm:t>
    </dgm:pt>
    <dgm:pt modelId="{00DFDB98-C72A-43CA-ABD7-36AE772C8F5C}" type="parTrans" cxnId="{93695BEF-A84A-40C6-ABD6-2AD951BB28A8}">
      <dgm:prSet/>
      <dgm:spPr/>
      <dgm:t>
        <a:bodyPr/>
        <a:lstStyle/>
        <a:p>
          <a:endParaRPr lang="pl-PL"/>
        </a:p>
      </dgm:t>
    </dgm:pt>
    <dgm:pt modelId="{AA83F4F9-E0AC-418F-A339-909F3C36DD25}" type="sibTrans" cxnId="{93695BEF-A84A-40C6-ABD6-2AD951BB28A8}">
      <dgm:prSet/>
      <dgm:spPr/>
      <dgm:t>
        <a:bodyPr/>
        <a:lstStyle/>
        <a:p>
          <a:endParaRPr lang="pl-PL"/>
        </a:p>
      </dgm:t>
    </dgm:pt>
    <dgm:pt modelId="{84CBFCB2-0BFD-4BC5-8800-1E6DD16BEFA7}" type="pres">
      <dgm:prSet presAssocID="{A3CBD8A6-94ED-4D25-92E6-F5BE6D5647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4A3DAA-BB5F-48D8-A45F-0525C7B82837}" type="pres">
      <dgm:prSet presAssocID="{86037A51-7F24-461C-A156-60F2BF33191C}" presName="root1" presStyleCnt="0"/>
      <dgm:spPr/>
    </dgm:pt>
    <dgm:pt modelId="{162DDE4C-FA50-4505-9B7B-174A0EF84772}" type="pres">
      <dgm:prSet presAssocID="{86037A51-7F24-461C-A156-60F2BF33191C}" presName="LevelOneTextNode" presStyleLbl="node0" presStyleIdx="0" presStyleCnt="1">
        <dgm:presLayoutVars>
          <dgm:chPref val="3"/>
        </dgm:presLayoutVars>
      </dgm:prSet>
      <dgm:spPr/>
    </dgm:pt>
    <dgm:pt modelId="{6414329C-CA8E-426A-82CD-6605F16C14F1}" type="pres">
      <dgm:prSet presAssocID="{86037A51-7F24-461C-A156-60F2BF33191C}" presName="level2hierChild" presStyleCnt="0"/>
      <dgm:spPr/>
    </dgm:pt>
    <dgm:pt modelId="{E429FD45-A81C-4ADE-9ECC-0D0183B1DA65}" type="pres">
      <dgm:prSet presAssocID="{61A529EF-955C-4954-8D3A-E3CD2B98B332}" presName="conn2-1" presStyleLbl="parChTrans1D2" presStyleIdx="0" presStyleCnt="4"/>
      <dgm:spPr/>
    </dgm:pt>
    <dgm:pt modelId="{1EDBDFBB-1076-4A9D-989F-D46A51191C24}" type="pres">
      <dgm:prSet presAssocID="{61A529EF-955C-4954-8D3A-E3CD2B98B332}" presName="connTx" presStyleLbl="parChTrans1D2" presStyleIdx="0" presStyleCnt="4"/>
      <dgm:spPr/>
    </dgm:pt>
    <dgm:pt modelId="{EC0C8974-2355-4F1B-93B2-E8BF4518CC1D}" type="pres">
      <dgm:prSet presAssocID="{04D47031-EF40-4BBD-A418-1734507BC837}" presName="root2" presStyleCnt="0"/>
      <dgm:spPr/>
    </dgm:pt>
    <dgm:pt modelId="{E29EB888-E589-42F0-844B-D4CDF57BC48C}" type="pres">
      <dgm:prSet presAssocID="{04D47031-EF40-4BBD-A418-1734507BC837}" presName="LevelTwoTextNode" presStyleLbl="node2" presStyleIdx="0" presStyleCnt="4">
        <dgm:presLayoutVars>
          <dgm:chPref val="3"/>
        </dgm:presLayoutVars>
      </dgm:prSet>
      <dgm:spPr/>
    </dgm:pt>
    <dgm:pt modelId="{2265901B-F9FD-4224-84DD-41F7F7D16C31}" type="pres">
      <dgm:prSet presAssocID="{04D47031-EF40-4BBD-A418-1734507BC837}" presName="level3hierChild" presStyleCnt="0"/>
      <dgm:spPr/>
    </dgm:pt>
    <dgm:pt modelId="{AC48DB26-CD48-4E97-B98A-AF91E8B514E5}" type="pres">
      <dgm:prSet presAssocID="{8E7FD148-9AE1-4B14-952D-57151F580563}" presName="conn2-1" presStyleLbl="parChTrans1D2" presStyleIdx="1" presStyleCnt="4"/>
      <dgm:spPr/>
    </dgm:pt>
    <dgm:pt modelId="{608D0435-92E4-4A1D-A91E-B319084A4C54}" type="pres">
      <dgm:prSet presAssocID="{8E7FD148-9AE1-4B14-952D-57151F580563}" presName="connTx" presStyleLbl="parChTrans1D2" presStyleIdx="1" presStyleCnt="4"/>
      <dgm:spPr/>
    </dgm:pt>
    <dgm:pt modelId="{056A77B0-FD06-4E1C-9E76-17DD618CFF12}" type="pres">
      <dgm:prSet presAssocID="{4DEE9D35-07C1-4316-B082-B87B34A5A4E9}" presName="root2" presStyleCnt="0"/>
      <dgm:spPr/>
    </dgm:pt>
    <dgm:pt modelId="{98154A11-4B43-4E89-84D9-A5FFC426FD18}" type="pres">
      <dgm:prSet presAssocID="{4DEE9D35-07C1-4316-B082-B87B34A5A4E9}" presName="LevelTwoTextNode" presStyleLbl="node2" presStyleIdx="1" presStyleCnt="4">
        <dgm:presLayoutVars>
          <dgm:chPref val="3"/>
        </dgm:presLayoutVars>
      </dgm:prSet>
      <dgm:spPr/>
    </dgm:pt>
    <dgm:pt modelId="{31F0D469-941F-4AA6-8F29-CB0045A76506}" type="pres">
      <dgm:prSet presAssocID="{4DEE9D35-07C1-4316-B082-B87B34A5A4E9}" presName="level3hierChild" presStyleCnt="0"/>
      <dgm:spPr/>
    </dgm:pt>
    <dgm:pt modelId="{82B998F3-5516-418B-8CEC-ED26A97A569E}" type="pres">
      <dgm:prSet presAssocID="{7F40C393-0A62-4370-9ACE-5E43924511E4}" presName="conn2-1" presStyleLbl="parChTrans1D2" presStyleIdx="2" presStyleCnt="4"/>
      <dgm:spPr/>
    </dgm:pt>
    <dgm:pt modelId="{8CDD8292-43DE-444E-9657-634D6C5E28CD}" type="pres">
      <dgm:prSet presAssocID="{7F40C393-0A62-4370-9ACE-5E43924511E4}" presName="connTx" presStyleLbl="parChTrans1D2" presStyleIdx="2" presStyleCnt="4"/>
      <dgm:spPr/>
    </dgm:pt>
    <dgm:pt modelId="{07894D4C-9965-4BBE-B0AC-ED0DDCFB893A}" type="pres">
      <dgm:prSet presAssocID="{62406792-2ACE-4496-963A-89A0B4575498}" presName="root2" presStyleCnt="0"/>
      <dgm:spPr/>
    </dgm:pt>
    <dgm:pt modelId="{F225F748-E2E2-48AD-9A83-2AC61A89F175}" type="pres">
      <dgm:prSet presAssocID="{62406792-2ACE-4496-963A-89A0B4575498}" presName="LevelTwoTextNode" presStyleLbl="node2" presStyleIdx="2" presStyleCnt="4">
        <dgm:presLayoutVars>
          <dgm:chPref val="3"/>
        </dgm:presLayoutVars>
      </dgm:prSet>
      <dgm:spPr/>
    </dgm:pt>
    <dgm:pt modelId="{AEDA7610-ED60-4031-ABAC-AD3A39F3BD0D}" type="pres">
      <dgm:prSet presAssocID="{62406792-2ACE-4496-963A-89A0B4575498}" presName="level3hierChild" presStyleCnt="0"/>
      <dgm:spPr/>
    </dgm:pt>
    <dgm:pt modelId="{4B165FD8-9D9F-4965-8CBD-7FAE474A7A73}" type="pres">
      <dgm:prSet presAssocID="{00DFDB98-C72A-43CA-ABD7-36AE772C8F5C}" presName="conn2-1" presStyleLbl="parChTrans1D2" presStyleIdx="3" presStyleCnt="4"/>
      <dgm:spPr/>
    </dgm:pt>
    <dgm:pt modelId="{9F28EF65-9553-434C-858A-A41855924149}" type="pres">
      <dgm:prSet presAssocID="{00DFDB98-C72A-43CA-ABD7-36AE772C8F5C}" presName="connTx" presStyleLbl="parChTrans1D2" presStyleIdx="3" presStyleCnt="4"/>
      <dgm:spPr/>
    </dgm:pt>
    <dgm:pt modelId="{A45927C3-D302-46CD-A848-CDFC8C8A4384}" type="pres">
      <dgm:prSet presAssocID="{BF14B202-014E-481E-B8BC-EA632F25F67A}" presName="root2" presStyleCnt="0"/>
      <dgm:spPr/>
    </dgm:pt>
    <dgm:pt modelId="{F3954B68-288B-409F-AD3C-1832C759F62A}" type="pres">
      <dgm:prSet presAssocID="{BF14B202-014E-481E-B8BC-EA632F25F67A}" presName="LevelTwoTextNode" presStyleLbl="node2" presStyleIdx="3" presStyleCnt="4">
        <dgm:presLayoutVars>
          <dgm:chPref val="3"/>
        </dgm:presLayoutVars>
      </dgm:prSet>
      <dgm:spPr/>
    </dgm:pt>
    <dgm:pt modelId="{12EE6A97-2B5A-4B11-BB45-B2045E2DD49C}" type="pres">
      <dgm:prSet presAssocID="{BF14B202-014E-481E-B8BC-EA632F25F67A}" presName="level3hierChild" presStyleCnt="0"/>
      <dgm:spPr/>
    </dgm:pt>
  </dgm:ptLst>
  <dgm:cxnLst>
    <dgm:cxn modelId="{9059A60C-8EDC-443B-A6C3-BBF0CDEE5FF7}" type="presOf" srcId="{86037A51-7F24-461C-A156-60F2BF33191C}" destId="{162DDE4C-FA50-4505-9B7B-174A0EF84772}" srcOrd="0" destOrd="0" presId="urn:microsoft.com/office/officeart/2008/layout/HorizontalMultiLevelHierarchy"/>
    <dgm:cxn modelId="{164A6314-B3DB-4E51-811E-396DCAD36855}" type="presOf" srcId="{BF14B202-014E-481E-B8BC-EA632F25F67A}" destId="{F3954B68-288B-409F-AD3C-1832C759F62A}" srcOrd="0" destOrd="0" presId="urn:microsoft.com/office/officeart/2008/layout/HorizontalMultiLevelHierarchy"/>
    <dgm:cxn modelId="{24E8AC27-3F68-498E-BBA9-5AEAC18D7CEE}" type="presOf" srcId="{04D47031-EF40-4BBD-A418-1734507BC837}" destId="{E29EB888-E589-42F0-844B-D4CDF57BC48C}" srcOrd="0" destOrd="0" presId="urn:microsoft.com/office/officeart/2008/layout/HorizontalMultiLevelHierarchy"/>
    <dgm:cxn modelId="{8D2F3534-971B-4EF1-9DE2-24AF9FE0A443}" type="presOf" srcId="{4DEE9D35-07C1-4316-B082-B87B34A5A4E9}" destId="{98154A11-4B43-4E89-84D9-A5FFC426FD18}" srcOrd="0" destOrd="0" presId="urn:microsoft.com/office/officeart/2008/layout/HorizontalMultiLevelHierarchy"/>
    <dgm:cxn modelId="{DACABC3F-E054-4F66-852A-342AB95237E8}" srcId="{A3CBD8A6-94ED-4D25-92E6-F5BE6D564769}" destId="{86037A51-7F24-461C-A156-60F2BF33191C}" srcOrd="0" destOrd="0" parTransId="{0EE7B269-B1A6-4AC1-893D-36D27C268FA4}" sibTransId="{28072B9E-9512-49A6-A84E-8F0849AE9132}"/>
    <dgm:cxn modelId="{59AD0262-E545-4304-A6D9-1A5D90F51E8A}" type="presOf" srcId="{8E7FD148-9AE1-4B14-952D-57151F580563}" destId="{AC48DB26-CD48-4E97-B98A-AF91E8B514E5}" srcOrd="0" destOrd="0" presId="urn:microsoft.com/office/officeart/2008/layout/HorizontalMultiLevelHierarchy"/>
    <dgm:cxn modelId="{42B2EB43-97D7-42C3-9DDA-F793FD627D22}" type="presOf" srcId="{00DFDB98-C72A-43CA-ABD7-36AE772C8F5C}" destId="{9F28EF65-9553-434C-858A-A41855924149}" srcOrd="1" destOrd="0" presId="urn:microsoft.com/office/officeart/2008/layout/HorizontalMultiLevelHierarchy"/>
    <dgm:cxn modelId="{79BD4F44-1E9C-4C83-A1A7-C38EF014FE06}" srcId="{86037A51-7F24-461C-A156-60F2BF33191C}" destId="{04D47031-EF40-4BBD-A418-1734507BC837}" srcOrd="0" destOrd="0" parTransId="{61A529EF-955C-4954-8D3A-E3CD2B98B332}" sibTransId="{8F9F0D3D-A4F6-4EF8-97D1-8DDD61F6D3E0}"/>
    <dgm:cxn modelId="{35566A49-CE39-4C07-9EE7-36436E2DB43B}" type="presOf" srcId="{61A529EF-955C-4954-8D3A-E3CD2B98B332}" destId="{1EDBDFBB-1076-4A9D-989F-D46A51191C24}" srcOrd="1" destOrd="0" presId="urn:microsoft.com/office/officeart/2008/layout/HorizontalMultiLevelHierarchy"/>
    <dgm:cxn modelId="{A0856D69-B581-4DF9-8758-1CC137B993DE}" type="presOf" srcId="{62406792-2ACE-4496-963A-89A0B4575498}" destId="{F225F748-E2E2-48AD-9A83-2AC61A89F175}" srcOrd="0" destOrd="0" presId="urn:microsoft.com/office/officeart/2008/layout/HorizontalMultiLevelHierarchy"/>
    <dgm:cxn modelId="{7484C66D-E17E-4DA4-8079-1F771CD9E558}" type="presOf" srcId="{7F40C393-0A62-4370-9ACE-5E43924511E4}" destId="{8CDD8292-43DE-444E-9657-634D6C5E28CD}" srcOrd="1" destOrd="0" presId="urn:microsoft.com/office/officeart/2008/layout/HorizontalMultiLevelHierarchy"/>
    <dgm:cxn modelId="{51C4024F-BABE-4451-B9A6-D24240E66739}" type="presOf" srcId="{7F40C393-0A62-4370-9ACE-5E43924511E4}" destId="{82B998F3-5516-418B-8CEC-ED26A97A569E}" srcOrd="0" destOrd="0" presId="urn:microsoft.com/office/officeart/2008/layout/HorizontalMultiLevelHierarchy"/>
    <dgm:cxn modelId="{BE12CE8A-ECC7-471B-91E2-5017FB6EAEB2}" type="presOf" srcId="{61A529EF-955C-4954-8D3A-E3CD2B98B332}" destId="{E429FD45-A81C-4ADE-9ECC-0D0183B1DA65}" srcOrd="0" destOrd="0" presId="urn:microsoft.com/office/officeart/2008/layout/HorizontalMultiLevelHierarchy"/>
    <dgm:cxn modelId="{4428DC96-D6DF-4231-B2ED-22C0E9B13897}" type="presOf" srcId="{A3CBD8A6-94ED-4D25-92E6-F5BE6D564769}" destId="{84CBFCB2-0BFD-4BC5-8800-1E6DD16BEFA7}" srcOrd="0" destOrd="0" presId="urn:microsoft.com/office/officeart/2008/layout/HorizontalMultiLevelHierarchy"/>
    <dgm:cxn modelId="{4FBF09BD-0068-4DE8-BE10-A6A88983A60D}" srcId="{86037A51-7F24-461C-A156-60F2BF33191C}" destId="{62406792-2ACE-4496-963A-89A0B4575498}" srcOrd="2" destOrd="0" parTransId="{7F40C393-0A62-4370-9ACE-5E43924511E4}" sibTransId="{0803F2FF-2DF0-4C41-9281-8F975E0B43B6}"/>
    <dgm:cxn modelId="{F51414C4-F696-47A2-BC29-55374821F7AE}" srcId="{86037A51-7F24-461C-A156-60F2BF33191C}" destId="{4DEE9D35-07C1-4316-B082-B87B34A5A4E9}" srcOrd="1" destOrd="0" parTransId="{8E7FD148-9AE1-4B14-952D-57151F580563}" sibTransId="{ACE97585-FE60-4363-9CAA-A721FD7E433B}"/>
    <dgm:cxn modelId="{F1C644CE-B9A7-4261-BEF3-BB9D8E9A324A}" type="presOf" srcId="{00DFDB98-C72A-43CA-ABD7-36AE772C8F5C}" destId="{4B165FD8-9D9F-4965-8CBD-7FAE474A7A73}" srcOrd="0" destOrd="0" presId="urn:microsoft.com/office/officeart/2008/layout/HorizontalMultiLevelHierarchy"/>
    <dgm:cxn modelId="{93695BEF-A84A-40C6-ABD6-2AD951BB28A8}" srcId="{86037A51-7F24-461C-A156-60F2BF33191C}" destId="{BF14B202-014E-481E-B8BC-EA632F25F67A}" srcOrd="3" destOrd="0" parTransId="{00DFDB98-C72A-43CA-ABD7-36AE772C8F5C}" sibTransId="{AA83F4F9-E0AC-418F-A339-909F3C36DD25}"/>
    <dgm:cxn modelId="{83A4FDF5-25B7-4D1E-BE97-CA505436E752}" type="presOf" srcId="{8E7FD148-9AE1-4B14-952D-57151F580563}" destId="{608D0435-92E4-4A1D-A91E-B319084A4C54}" srcOrd="1" destOrd="0" presId="urn:microsoft.com/office/officeart/2008/layout/HorizontalMultiLevelHierarchy"/>
    <dgm:cxn modelId="{5AC7A1D9-2C53-4368-9701-D9BA5D300888}" type="presParOf" srcId="{84CBFCB2-0BFD-4BC5-8800-1E6DD16BEFA7}" destId="{B64A3DAA-BB5F-48D8-A45F-0525C7B82837}" srcOrd="0" destOrd="0" presId="urn:microsoft.com/office/officeart/2008/layout/HorizontalMultiLevelHierarchy"/>
    <dgm:cxn modelId="{167222DC-C5AF-4300-9181-15371CF0EF93}" type="presParOf" srcId="{B64A3DAA-BB5F-48D8-A45F-0525C7B82837}" destId="{162DDE4C-FA50-4505-9B7B-174A0EF84772}" srcOrd="0" destOrd="0" presId="urn:microsoft.com/office/officeart/2008/layout/HorizontalMultiLevelHierarchy"/>
    <dgm:cxn modelId="{9763A439-42AB-4515-9E7C-7A31C1603EEF}" type="presParOf" srcId="{B64A3DAA-BB5F-48D8-A45F-0525C7B82837}" destId="{6414329C-CA8E-426A-82CD-6605F16C14F1}" srcOrd="1" destOrd="0" presId="urn:microsoft.com/office/officeart/2008/layout/HorizontalMultiLevelHierarchy"/>
    <dgm:cxn modelId="{CDE9726C-B71B-4D51-B44F-60A9D3B30370}" type="presParOf" srcId="{6414329C-CA8E-426A-82CD-6605F16C14F1}" destId="{E429FD45-A81C-4ADE-9ECC-0D0183B1DA65}" srcOrd="0" destOrd="0" presId="urn:microsoft.com/office/officeart/2008/layout/HorizontalMultiLevelHierarchy"/>
    <dgm:cxn modelId="{89B62C88-C6BA-4180-94BC-CDA755C8DF32}" type="presParOf" srcId="{E429FD45-A81C-4ADE-9ECC-0D0183B1DA65}" destId="{1EDBDFBB-1076-4A9D-989F-D46A51191C24}" srcOrd="0" destOrd="0" presId="urn:microsoft.com/office/officeart/2008/layout/HorizontalMultiLevelHierarchy"/>
    <dgm:cxn modelId="{01F69BA7-8FEE-4CE2-8717-29D6829D1BD8}" type="presParOf" srcId="{6414329C-CA8E-426A-82CD-6605F16C14F1}" destId="{EC0C8974-2355-4F1B-93B2-E8BF4518CC1D}" srcOrd="1" destOrd="0" presId="urn:microsoft.com/office/officeart/2008/layout/HorizontalMultiLevelHierarchy"/>
    <dgm:cxn modelId="{D1CA7F86-64E3-4617-AD54-E7B4F3BDA14F}" type="presParOf" srcId="{EC0C8974-2355-4F1B-93B2-E8BF4518CC1D}" destId="{E29EB888-E589-42F0-844B-D4CDF57BC48C}" srcOrd="0" destOrd="0" presId="urn:microsoft.com/office/officeart/2008/layout/HorizontalMultiLevelHierarchy"/>
    <dgm:cxn modelId="{311D058B-F66A-492F-B01F-4FDEAE490734}" type="presParOf" srcId="{EC0C8974-2355-4F1B-93B2-E8BF4518CC1D}" destId="{2265901B-F9FD-4224-84DD-41F7F7D16C31}" srcOrd="1" destOrd="0" presId="urn:microsoft.com/office/officeart/2008/layout/HorizontalMultiLevelHierarchy"/>
    <dgm:cxn modelId="{F686536A-8D8E-42F3-BAC1-8B3BE0348C75}" type="presParOf" srcId="{6414329C-CA8E-426A-82CD-6605F16C14F1}" destId="{AC48DB26-CD48-4E97-B98A-AF91E8B514E5}" srcOrd="2" destOrd="0" presId="urn:microsoft.com/office/officeart/2008/layout/HorizontalMultiLevelHierarchy"/>
    <dgm:cxn modelId="{E604119E-96B0-4F95-A66B-572CD64FC2BB}" type="presParOf" srcId="{AC48DB26-CD48-4E97-B98A-AF91E8B514E5}" destId="{608D0435-92E4-4A1D-A91E-B319084A4C54}" srcOrd="0" destOrd="0" presId="urn:microsoft.com/office/officeart/2008/layout/HorizontalMultiLevelHierarchy"/>
    <dgm:cxn modelId="{6B016297-1FAB-46DE-9F84-01E038798BB1}" type="presParOf" srcId="{6414329C-CA8E-426A-82CD-6605F16C14F1}" destId="{056A77B0-FD06-4E1C-9E76-17DD618CFF12}" srcOrd="3" destOrd="0" presId="urn:microsoft.com/office/officeart/2008/layout/HorizontalMultiLevelHierarchy"/>
    <dgm:cxn modelId="{FD9B1D7D-C3B9-411D-8537-9CDD5B24B7FB}" type="presParOf" srcId="{056A77B0-FD06-4E1C-9E76-17DD618CFF12}" destId="{98154A11-4B43-4E89-84D9-A5FFC426FD18}" srcOrd="0" destOrd="0" presId="urn:microsoft.com/office/officeart/2008/layout/HorizontalMultiLevelHierarchy"/>
    <dgm:cxn modelId="{6798502B-BF89-4443-9A74-81231EA34F93}" type="presParOf" srcId="{056A77B0-FD06-4E1C-9E76-17DD618CFF12}" destId="{31F0D469-941F-4AA6-8F29-CB0045A76506}" srcOrd="1" destOrd="0" presId="urn:microsoft.com/office/officeart/2008/layout/HorizontalMultiLevelHierarchy"/>
    <dgm:cxn modelId="{10704759-B1E8-4363-A120-DCF35F4E764D}" type="presParOf" srcId="{6414329C-CA8E-426A-82CD-6605F16C14F1}" destId="{82B998F3-5516-418B-8CEC-ED26A97A569E}" srcOrd="4" destOrd="0" presId="urn:microsoft.com/office/officeart/2008/layout/HorizontalMultiLevelHierarchy"/>
    <dgm:cxn modelId="{A526AF91-C06E-4E24-A0E9-D69BA67CA1C4}" type="presParOf" srcId="{82B998F3-5516-418B-8CEC-ED26A97A569E}" destId="{8CDD8292-43DE-444E-9657-634D6C5E28CD}" srcOrd="0" destOrd="0" presId="urn:microsoft.com/office/officeart/2008/layout/HorizontalMultiLevelHierarchy"/>
    <dgm:cxn modelId="{FA088FF9-3D9A-40B3-AC11-F179D1E6CD8F}" type="presParOf" srcId="{6414329C-CA8E-426A-82CD-6605F16C14F1}" destId="{07894D4C-9965-4BBE-B0AC-ED0DDCFB893A}" srcOrd="5" destOrd="0" presId="urn:microsoft.com/office/officeart/2008/layout/HorizontalMultiLevelHierarchy"/>
    <dgm:cxn modelId="{EA8F743C-B2F6-4B80-A3FC-ABD8B8C1F36D}" type="presParOf" srcId="{07894D4C-9965-4BBE-B0AC-ED0DDCFB893A}" destId="{F225F748-E2E2-48AD-9A83-2AC61A89F175}" srcOrd="0" destOrd="0" presId="urn:microsoft.com/office/officeart/2008/layout/HorizontalMultiLevelHierarchy"/>
    <dgm:cxn modelId="{CB4859C7-52EF-4EC3-8668-F90D20B83A06}" type="presParOf" srcId="{07894D4C-9965-4BBE-B0AC-ED0DDCFB893A}" destId="{AEDA7610-ED60-4031-ABAC-AD3A39F3BD0D}" srcOrd="1" destOrd="0" presId="urn:microsoft.com/office/officeart/2008/layout/HorizontalMultiLevelHierarchy"/>
    <dgm:cxn modelId="{7DCD224E-9680-40C2-AAD1-83161E83FDA1}" type="presParOf" srcId="{6414329C-CA8E-426A-82CD-6605F16C14F1}" destId="{4B165FD8-9D9F-4965-8CBD-7FAE474A7A73}" srcOrd="6" destOrd="0" presId="urn:microsoft.com/office/officeart/2008/layout/HorizontalMultiLevelHierarchy"/>
    <dgm:cxn modelId="{D4A83478-AF68-4B70-A7F6-7A53EFD9A071}" type="presParOf" srcId="{4B165FD8-9D9F-4965-8CBD-7FAE474A7A73}" destId="{9F28EF65-9553-434C-858A-A41855924149}" srcOrd="0" destOrd="0" presId="urn:microsoft.com/office/officeart/2008/layout/HorizontalMultiLevelHierarchy"/>
    <dgm:cxn modelId="{0A640504-202F-4A27-8904-8E11715861ED}" type="presParOf" srcId="{6414329C-CA8E-426A-82CD-6605F16C14F1}" destId="{A45927C3-D302-46CD-A848-CDFC8C8A4384}" srcOrd="7" destOrd="0" presId="urn:microsoft.com/office/officeart/2008/layout/HorizontalMultiLevelHierarchy"/>
    <dgm:cxn modelId="{4942929A-5C83-40B0-A664-E10C8FB353A7}" type="presParOf" srcId="{A45927C3-D302-46CD-A848-CDFC8C8A4384}" destId="{F3954B68-288B-409F-AD3C-1832C759F62A}" srcOrd="0" destOrd="0" presId="urn:microsoft.com/office/officeart/2008/layout/HorizontalMultiLevelHierarchy"/>
    <dgm:cxn modelId="{409FC0BF-7F75-48CC-B421-F6FBDB9D5264}" type="presParOf" srcId="{A45927C3-D302-46CD-A848-CDFC8C8A4384}" destId="{12EE6A97-2B5A-4B11-BB45-B2045E2DD4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 err="1"/>
            <a:t>Specific</a:t>
          </a:r>
          <a:endParaRPr lang="pl-PL" dirty="0"/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pl-PL" dirty="0" err="1"/>
            <a:t>Measurable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pl-PL" dirty="0" err="1"/>
            <a:t>Achivable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pl-PL" dirty="0"/>
            <a:t>Time-</a:t>
          </a:r>
          <a:r>
            <a:rPr lang="pl-PL" dirty="0" err="1"/>
            <a:t>bound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pl-PL" dirty="0" err="1"/>
            <a:t>Relevant</a:t>
          </a:r>
          <a:endParaRPr lang="pl-PL" dirty="0"/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 err="1"/>
            <a:t>Specific</a:t>
          </a:r>
          <a:endParaRPr lang="pl-PL" dirty="0"/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pl-PL" dirty="0" err="1"/>
            <a:t>Measurable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pl-PL" dirty="0" err="1"/>
            <a:t>Achivable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pl-PL" dirty="0"/>
            <a:t>Time-</a:t>
          </a:r>
          <a:r>
            <a:rPr lang="pl-PL" dirty="0" err="1"/>
            <a:t>bound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pl-PL" dirty="0" err="1"/>
            <a:t>Relevant</a:t>
          </a:r>
          <a:endParaRPr lang="pl-PL" dirty="0"/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5FD8-9D9F-4965-8CBD-7FAE474A7A73}">
      <dsp:nvSpPr>
        <dsp:cNvPr id="0" name=""/>
        <dsp:cNvSpPr/>
      </dsp:nvSpPr>
      <dsp:spPr>
        <a:xfrm>
          <a:off x="2345860" y="2256859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1608012"/>
              </a:lnTo>
              <a:lnTo>
                <a:pt x="562589" y="160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3018276"/>
        <a:ext cx="85179" cy="85179"/>
      </dsp:txXfrm>
    </dsp:sp>
    <dsp:sp modelId="{82B998F3-5516-418B-8CEC-ED26A97A569E}">
      <dsp:nvSpPr>
        <dsp:cNvPr id="0" name=""/>
        <dsp:cNvSpPr/>
      </dsp:nvSpPr>
      <dsp:spPr>
        <a:xfrm>
          <a:off x="2345860" y="2256859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536004"/>
              </a:lnTo>
              <a:lnTo>
                <a:pt x="562589" y="536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2505435"/>
        <a:ext cx="38852" cy="38852"/>
      </dsp:txXfrm>
    </dsp:sp>
    <dsp:sp modelId="{AC48DB26-CD48-4E97-B98A-AF91E8B514E5}">
      <dsp:nvSpPr>
        <dsp:cNvPr id="0" name=""/>
        <dsp:cNvSpPr/>
      </dsp:nvSpPr>
      <dsp:spPr>
        <a:xfrm>
          <a:off x="2345860" y="1720855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536004"/>
              </a:moveTo>
              <a:lnTo>
                <a:pt x="281294" y="536004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1969431"/>
        <a:ext cx="38852" cy="38852"/>
      </dsp:txXfrm>
    </dsp:sp>
    <dsp:sp modelId="{E429FD45-A81C-4ADE-9ECC-0D0183B1DA65}">
      <dsp:nvSpPr>
        <dsp:cNvPr id="0" name=""/>
        <dsp:cNvSpPr/>
      </dsp:nvSpPr>
      <dsp:spPr>
        <a:xfrm>
          <a:off x="2345860" y="648847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1608012"/>
              </a:moveTo>
              <a:lnTo>
                <a:pt x="281294" y="1608012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1410263"/>
        <a:ext cx="85179" cy="85179"/>
      </dsp:txXfrm>
    </dsp:sp>
    <dsp:sp modelId="{162DDE4C-FA50-4505-9B7B-174A0EF84772}">
      <dsp:nvSpPr>
        <dsp:cNvPr id="0" name=""/>
        <dsp:cNvSpPr/>
      </dsp:nvSpPr>
      <dsp:spPr>
        <a:xfrm rot="16200000">
          <a:off x="-339802" y="1828056"/>
          <a:ext cx="451371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Supply Chain Controlling</a:t>
          </a:r>
        </a:p>
      </dsp:txBody>
      <dsp:txXfrm>
        <a:off x="-339802" y="1828056"/>
        <a:ext cx="4513719" cy="857606"/>
      </dsp:txXfrm>
    </dsp:sp>
    <dsp:sp modelId="{E29EB888-E589-42F0-844B-D4CDF57BC48C}">
      <dsp:nvSpPr>
        <dsp:cNvPr id="0" name=""/>
        <dsp:cNvSpPr/>
      </dsp:nvSpPr>
      <dsp:spPr>
        <a:xfrm>
          <a:off x="2908450" y="220043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data analysis</a:t>
          </a:r>
          <a:endParaRPr lang="pl-PL" sz="2900" kern="1200" dirty="0"/>
        </a:p>
      </dsp:txBody>
      <dsp:txXfrm>
        <a:off x="2908450" y="220043"/>
        <a:ext cx="2812949" cy="857606"/>
      </dsp:txXfrm>
    </dsp:sp>
    <dsp:sp modelId="{98154A11-4B43-4E89-84D9-A5FFC426FD18}">
      <dsp:nvSpPr>
        <dsp:cNvPr id="0" name=""/>
        <dsp:cNvSpPr/>
      </dsp:nvSpPr>
      <dsp:spPr>
        <a:xfrm>
          <a:off x="2908450" y="1292052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forecasting</a:t>
          </a:r>
          <a:endParaRPr lang="pl-PL" sz="2900" kern="1200" dirty="0"/>
        </a:p>
      </dsp:txBody>
      <dsp:txXfrm>
        <a:off x="2908450" y="1292052"/>
        <a:ext cx="2812949" cy="857606"/>
      </dsp:txXfrm>
    </dsp:sp>
    <dsp:sp modelId="{F225F748-E2E2-48AD-9A83-2AC61A89F175}">
      <dsp:nvSpPr>
        <dsp:cNvPr id="0" name=""/>
        <dsp:cNvSpPr/>
      </dsp:nvSpPr>
      <dsp:spPr>
        <a:xfrm>
          <a:off x="2908450" y="2364060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performance monitoring</a:t>
          </a:r>
          <a:endParaRPr lang="pl-PL" sz="2900" kern="1200" dirty="0"/>
        </a:p>
      </dsp:txBody>
      <dsp:txXfrm>
        <a:off x="2908450" y="2364060"/>
        <a:ext cx="2812949" cy="857606"/>
      </dsp:txXfrm>
    </dsp:sp>
    <dsp:sp modelId="{F3954B68-288B-409F-AD3C-1832C759F62A}">
      <dsp:nvSpPr>
        <dsp:cNvPr id="0" name=""/>
        <dsp:cNvSpPr/>
      </dsp:nvSpPr>
      <dsp:spPr>
        <a:xfrm>
          <a:off x="2908450" y="3436068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corrective interventions</a:t>
          </a:r>
          <a:endParaRPr lang="pl-PL" sz="2900" kern="1200" dirty="0"/>
        </a:p>
      </dsp:txBody>
      <dsp:txXfrm>
        <a:off x="2908450" y="3436068"/>
        <a:ext cx="2812949" cy="85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/>
            <a:t>Specific</a:t>
          </a:r>
          <a:endParaRPr lang="pl-PL" sz="1100" kern="1200" dirty="0"/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/>
            <a:t>Measurable</a:t>
          </a:r>
          <a:endParaRPr lang="pl-PL" sz="11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/>
            <a:t>Achivable</a:t>
          </a:r>
          <a:endParaRPr lang="pl-PL" sz="11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Time-</a:t>
          </a:r>
          <a:r>
            <a:rPr lang="pl-PL" sz="1100" kern="1200" dirty="0" err="1"/>
            <a:t>bound</a:t>
          </a:r>
          <a:endParaRPr lang="pl-PL" sz="11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/>
            <a:t>Relevant</a:t>
          </a:r>
          <a:endParaRPr lang="pl-PL" sz="1100" kern="1200" dirty="0"/>
        </a:p>
      </dsp:txBody>
      <dsp:txXfrm>
        <a:off x="1131059" y="1251131"/>
        <a:ext cx="740577" cy="74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/>
            <a:t>Specific</a:t>
          </a:r>
          <a:endParaRPr lang="pl-PL" sz="1100" kern="1200" dirty="0"/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/>
            <a:t>Measurable</a:t>
          </a:r>
          <a:endParaRPr lang="pl-PL" sz="11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/>
            <a:t>Achivable</a:t>
          </a:r>
          <a:endParaRPr lang="pl-PL" sz="11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Time-</a:t>
          </a:r>
          <a:r>
            <a:rPr lang="pl-PL" sz="1100" kern="1200" dirty="0" err="1"/>
            <a:t>bound</a:t>
          </a:r>
          <a:endParaRPr lang="pl-PL" sz="11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/>
            <a:t>Relevant</a:t>
          </a:r>
          <a:endParaRPr lang="pl-PL" sz="1100" kern="1200" dirty="0"/>
        </a:p>
      </dsp:txBody>
      <dsp:txXfrm>
        <a:off x="1131059" y="1251131"/>
        <a:ext cx="740577" cy="74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Controlling in Supply Chain Management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Advanced using of spreadsheet to analyze logistics data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pl-PL" dirty="0"/>
              <a:t>Performance </a:t>
            </a:r>
            <a:r>
              <a:rPr lang="pl-PL" dirty="0" err="1"/>
              <a:t>Indicators</a:t>
            </a:r>
            <a:r>
              <a:rPr lang="pl-PL" dirty="0"/>
              <a:t> (KPI) in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8910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Key Performance Indicators (KPI)</a:t>
            </a:r>
            <a:r>
              <a:rPr lang="pl-PL" dirty="0"/>
              <a:t> – </a:t>
            </a:r>
            <a:r>
              <a:rPr lang="en-US" dirty="0"/>
              <a:t>financial and non-financial indicators used as measures in the processes of measuring the degree of achievement of the organization's goals.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2011; https://www.salesbook.com/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35C647-45BC-DA29-048D-5F3DBE7AF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161704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pl-PL" dirty="0"/>
              <a:t>Performance </a:t>
            </a:r>
            <a:r>
              <a:rPr lang="pl-PL" dirty="0" err="1"/>
              <a:t>Indicators</a:t>
            </a:r>
            <a:r>
              <a:rPr lang="pl-PL" dirty="0"/>
              <a:t> (KPI) in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395896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supply chain pillar</a:t>
            </a:r>
            <a:r>
              <a:rPr lang="pl-PL" sz="3200" dirty="0"/>
              <a:t>;</a:t>
            </a:r>
          </a:p>
          <a:p>
            <a:pPr algn="just"/>
            <a:endParaRPr lang="pl-PL" sz="3200" dirty="0"/>
          </a:p>
          <a:p>
            <a:pPr algn="just"/>
            <a:r>
              <a:rPr lang="en-US" sz="3200" dirty="0"/>
              <a:t>partner relationship pillar</a:t>
            </a:r>
            <a:r>
              <a:rPr lang="pl-PL" sz="3200" dirty="0"/>
              <a:t>;</a:t>
            </a:r>
          </a:p>
          <a:p>
            <a:pPr algn="just"/>
            <a:endParaRPr lang="pl-PL" sz="3200" dirty="0"/>
          </a:p>
          <a:p>
            <a:pPr algn="just"/>
            <a:r>
              <a:rPr lang="en-US" sz="3200" dirty="0"/>
              <a:t>individual economic entity in the supply chain pillar</a:t>
            </a:r>
            <a:r>
              <a:rPr lang="pl-PL" sz="3200" dirty="0"/>
              <a:t>.</a:t>
            </a:r>
            <a:endParaRPr lang="en-US" sz="3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87A42D-6071-EF51-14D4-D067EB96F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431807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pl-PL" dirty="0"/>
              <a:t>Performance </a:t>
            </a:r>
            <a:r>
              <a:rPr lang="pl-PL" dirty="0" err="1"/>
              <a:t>Indicators</a:t>
            </a:r>
            <a:r>
              <a:rPr lang="pl-PL" dirty="0"/>
              <a:t> (KPI) in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OTIF (On-Time In-Full) – measures the percentage of orders delivered to the customer on time and in full, according to their specifications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𝑂𝑇𝐼𝐹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𝑜𝑟𝑑𝑒𝑟𝑠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𝑑𝑒𝑙𝑖𝑣𝑒𝑟𝑒𝑑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𝑓𝑢𝑙𝑙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𝑜𝑟𝑑𝑒𝑟𝑠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eta la.,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8181070" y="3941451"/>
            <a:ext cx="35488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high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OTIF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indicates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inventory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management,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and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accuracy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order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acceptance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41977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pl-PL" dirty="0"/>
              <a:t>Performance </a:t>
            </a:r>
            <a:r>
              <a:rPr lang="pl-PL" dirty="0" err="1"/>
              <a:t>Indicators</a:t>
            </a:r>
            <a:r>
              <a:rPr lang="pl-PL" dirty="0"/>
              <a:t> (KPI) in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order processing time LT (Lead Time, Order Fulfillment Time) – measures the time from accepting an order to its delivery to the customer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𝑑𝑒𝑙𝑖𝑣𝑒𝑟𝑦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𝑑𝑎𝑡𝑒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𝑑𝑎𝑡𝑒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𝑎𝑐𝑐𝑒𝑝𝑡𝑎𝑛𝑐𝑒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𝑜𝑟𝑑𝑒𝑟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eta la.,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338927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time includes: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preparation time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time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time.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2238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5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pl-PL" dirty="0"/>
              <a:t>Performance </a:t>
            </a:r>
            <a:r>
              <a:rPr lang="pl-PL" dirty="0" err="1"/>
              <a:t>Indicators</a:t>
            </a:r>
            <a:r>
              <a:rPr lang="pl-PL" dirty="0"/>
              <a:t> (KPI) in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customer service level – measures an organization's ability to meet customer requirements, often defined as the percentage of orders fulfilled without errors</a:t>
            </a:r>
            <a:r>
              <a:rPr lang="pl-PL" sz="1800" dirty="0"/>
              <a:t>;</a:t>
            </a:r>
          </a:p>
          <a:p>
            <a:pPr algn="just"/>
            <a:r>
              <a:rPr lang="en-US" sz="1800" dirty="0"/>
              <a:t>the customer service level (CSL) from the point of view of a single product range can be considered: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probabilistically</a:t>
            </a:r>
            <a:r>
              <a:rPr lang="en-US" sz="1400" dirty="0"/>
              <a:t> – as the probability of no shortage occurring in stock in a given replenishment cycle</a:t>
            </a:r>
            <a:r>
              <a:rPr lang="pl-PL" sz="1400" dirty="0"/>
              <a:t> (PSL)</a:t>
            </a:r>
            <a:r>
              <a:rPr lang="en-US" sz="1400" dirty="0"/>
              <a:t>,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quantitatively</a:t>
            </a:r>
            <a:r>
              <a:rPr lang="en-US" sz="1400" dirty="0"/>
              <a:t> – as the degree of quantitative demand fulfilment</a:t>
            </a:r>
            <a:r>
              <a:rPr lang="pl-PL" sz="1400" dirty="0"/>
              <a:t> 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eta la.,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2017; </a:t>
            </a:r>
            <a:r>
              <a:rPr lang="en-US" sz="1200" dirty="0">
                <a:solidFill>
                  <a:srgbClr val="7F7F7F"/>
                </a:solidFill>
              </a:rPr>
              <a:t>Bowersox and Closs, 1996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en-US" sz="1200" dirty="0">
                <a:solidFill>
                  <a:srgbClr val="7F7F7F"/>
                </a:solidFill>
              </a:rPr>
              <a:t> 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9474343-AD06-D1E1-C9E3-F68E1142A243}"/>
              </a:ext>
            </a:extLst>
          </p:cNvPr>
          <p:cNvSpPr txBox="1"/>
          <p:nvPr/>
        </p:nvSpPr>
        <p:spPr>
          <a:xfrm>
            <a:off x="6481232" y="1618262"/>
            <a:ext cx="5556888" cy="457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probabilistic customer service level can be calculated from the formula: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= (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/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× 100%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where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– probabilistic service level,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number of inventory replenishment cycles during the examined period,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number of inventory replenishment cycles in which shortages were recorded during the examined period.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pl-PL" dirty="0"/>
              <a:t>Performance </a:t>
            </a:r>
            <a:r>
              <a:rPr lang="pl-PL" dirty="0" err="1"/>
              <a:t>Indicators</a:t>
            </a:r>
            <a:r>
              <a:rPr lang="pl-PL" dirty="0"/>
              <a:t> (KPI) in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customer service level – measures an organization's ability to meet customer requirements, often defined as the percentage of orders fulfilled without errors</a:t>
            </a:r>
            <a:r>
              <a:rPr lang="pl-PL" sz="1800" dirty="0"/>
              <a:t>;</a:t>
            </a:r>
          </a:p>
          <a:p>
            <a:pPr algn="just"/>
            <a:r>
              <a:rPr lang="en-US" sz="1800" dirty="0"/>
              <a:t>the customer service level (CSL) from the point of view of a single product range can be considered: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probabilistically</a:t>
            </a:r>
            <a:r>
              <a:rPr lang="en-US" sz="1400" dirty="0"/>
              <a:t> – as the probability of no shortage occurring in stock in a given replenishment cycle</a:t>
            </a:r>
            <a:r>
              <a:rPr lang="pl-PL" sz="1400" dirty="0"/>
              <a:t> (PSL)</a:t>
            </a:r>
            <a:r>
              <a:rPr lang="en-US" sz="1400" dirty="0"/>
              <a:t>,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quantitatively</a:t>
            </a:r>
            <a:r>
              <a:rPr lang="en-US" sz="1400" dirty="0"/>
              <a:t> – as the degree of quantitative demand fulfilment</a:t>
            </a:r>
            <a:r>
              <a:rPr lang="pl-PL" sz="1400" dirty="0"/>
              <a:t> 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eta la.,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2017; </a:t>
            </a:r>
            <a:r>
              <a:rPr lang="en-US" sz="1200" dirty="0">
                <a:solidFill>
                  <a:srgbClr val="7F7F7F"/>
                </a:solidFill>
              </a:rPr>
              <a:t>Bowersox and Closs, 1996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en-US" sz="1200" dirty="0">
                <a:solidFill>
                  <a:srgbClr val="7F7F7F"/>
                </a:solidFill>
              </a:rPr>
              <a:t> 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58D847A-28DE-5EF5-6780-BC39975B8BB0}"/>
              </a:ext>
            </a:extLst>
          </p:cNvPr>
          <p:cNvSpPr txBox="1"/>
          <p:nvPr/>
        </p:nvSpPr>
        <p:spPr>
          <a:xfrm>
            <a:off x="6596110" y="1621438"/>
            <a:ext cx="5040296" cy="332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 Fill Rate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calculated using the formula: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= (PR – NB) / PR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– 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 Fill Rate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– demand , total number of units ordered,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 – number of deficiencies.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pl-PL" dirty="0"/>
              <a:t>Performance </a:t>
            </a:r>
            <a:r>
              <a:rPr lang="pl-PL" dirty="0" err="1"/>
              <a:t>Indicators</a:t>
            </a:r>
            <a:r>
              <a:rPr lang="pl-PL" dirty="0"/>
              <a:t> (KPI) in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inventory availability rate (IA) – percentage of time that inventory is available to customers without delays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𝑑𝑎𝑦𝑠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𝑡h𝑎𝑡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𝑤𝑎𝑠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𝑎𝑣𝑎𝑖𝑙𝑎𝑏𝑙𝑒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𝑑𝑎𝑦𝑠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𝑝𝑒𝑟𝑖𝑜𝑑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  <a:p>
                <a:endParaRPr lang="pl-PL" sz="1800" dirty="0"/>
              </a:p>
              <a:p>
                <a:r>
                  <a:rPr lang="pl-PL" sz="1800" dirty="0"/>
                  <a:t>o</a:t>
                </a:r>
                <a:r>
                  <a:rPr lang="en-US" sz="1800" dirty="0"/>
                  <a:t>r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𝑎𝑣𝑎𝑖𝑙𝑎𝑏𝑙𝑒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𝑠𝑡𝑜𝑐𝑘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𝑑𝑒𝑠𝑖𝑟𝑒𝑑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eta la.,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348078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indicator measures the percentage of days or instances in which inventory was available for immediate fulfillment relative to the overall demand or number of days in a specified period.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F8A573E4-E8ED-AB30-9469-1E0DC36E2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4965293"/>
            <a:ext cx="670560" cy="5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pl-PL" dirty="0"/>
              <a:t>Performance </a:t>
            </a:r>
            <a:r>
              <a:rPr lang="pl-PL" dirty="0" err="1"/>
              <a:t>Indicators</a:t>
            </a:r>
            <a:r>
              <a:rPr lang="pl-PL" dirty="0"/>
              <a:t> (KPI) in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inventory turnover ratio (IT) – measures how often the company uses and replaces inventory in a given period, shows how efficiently the organization manages its resources and responds to market demand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𝑔𝑜𝑜𝑑𝑠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𝑠𝑜𝑙𝑑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𝑎𝑣𝑒𝑟𝑎𝑔𝑒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𝑙𝑒𝑣𝑒𝑙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eta la.,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83647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too high indicator may indicate a risk of inventory shortages.</a:t>
            </a:r>
            <a:endParaRPr lang="pl-PL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too low indicator may signify excessive inventory or poor sales.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pl-PL" dirty="0"/>
              <a:t>Performance </a:t>
            </a:r>
            <a:r>
              <a:rPr lang="pl-PL" dirty="0" err="1"/>
              <a:t>Indicators</a:t>
            </a:r>
            <a:r>
              <a:rPr lang="pl-PL" dirty="0"/>
              <a:t> (KPI) in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Rate of Return (</a:t>
                </a:r>
                <a:r>
                  <a:rPr lang="en-US" sz="1800" dirty="0" err="1"/>
                  <a:t>RoR</a:t>
                </a:r>
                <a:r>
                  <a:rPr lang="en-US" sz="1800" dirty="0"/>
                  <a:t>) – percentage of products returned by customers in relation to the total number of products sold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𝑅𝑜𝑅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𝑢𝑛𝑖𝑡𝑠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𝑟𝑒𝑡𝑢𝑟𝑛𝑒𝑑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𝑢𝑛𝑖𝑡𝑠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𝑠𝑜𝑙𝑑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eta la.,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30381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high rate of returns may indicate problems with product quality, discrepancies in descriptions, or improper fulfillment of customer expectations, which negatively affects their satisfaction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pl-PL" dirty="0"/>
              <a:t>Performance </a:t>
            </a:r>
            <a:r>
              <a:rPr lang="pl-PL" dirty="0" err="1"/>
              <a:t>Indicators</a:t>
            </a:r>
            <a:r>
              <a:rPr lang="pl-PL" dirty="0"/>
              <a:t> (KPI) in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supplier performance index (SPI) – assessing and monitoring supplier performance within the supply chain; determine how well suppliers meet established criteria, such as the quality of delivered products, on-time delivery, or the ability to complete orders without errors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𝑆𝑃𝐼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𝑝𝑜𝑖𝑛𝑡𝑠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𝑐𝑟𝑖𝑡𝑒𝑟𝑖𝑎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𝑚𝑎𝑥𝑖𝑚𝑢𝑚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𝑝𝑜𝑠𝑠𝑖𝑏𝑙𝑒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𝑝𝑜𝑖𝑛𝑡𝑠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et al.,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eta la.,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et al.,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2916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SPI is usually calculated based on several individual performance indicators, such as delivery quality, timeliness, and flexibility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concept of controlling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en-US" sz="2000" dirty="0"/>
              <a:t>objectives and scope of controlling in the supply chain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en-US" sz="2000" dirty="0"/>
              <a:t>basic Key Performance Indicators (KPIs) in the supply chain</a:t>
            </a:r>
            <a:r>
              <a:rPr lang="pl-PL" sz="2000" dirty="0"/>
              <a:t>.</a:t>
            </a:r>
            <a:endParaRPr lang="en-US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in SCM – </a:t>
            </a:r>
            <a:r>
              <a:rPr lang="pl-PL" dirty="0" err="1"/>
              <a:t>Example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Orders placed by customers and their planned delivery dates are presented in the table below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53241"/>
              </p:ext>
            </p:extLst>
          </p:nvPr>
        </p:nvGraphicFramePr>
        <p:xfrm>
          <a:off x="838199" y="1875347"/>
          <a:ext cx="5957902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20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672741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672741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Order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quantity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Planned delivery date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50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in SCM – E</a:t>
            </a:r>
            <a:r>
              <a:rPr lang="en-GB" dirty="0" err="1"/>
              <a:t>xample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The quantities delivered to the customer along with the actual delivery date are shown in the table below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87958"/>
              </p:ext>
            </p:extLst>
          </p:nvPr>
        </p:nvGraphicFramePr>
        <p:xfrm>
          <a:off x="838197" y="1875347"/>
          <a:ext cx="10924717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Order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quantity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Planned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delivery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</a:t>
                      </a:r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quantity</a:t>
                      </a:r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delivered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Actual delivery date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4F95415C-F9F4-50D4-B6DD-ADD903A10F22}"/>
              </a:ext>
            </a:extLst>
          </p:cNvPr>
          <p:cNvSpPr/>
          <p:nvPr/>
        </p:nvSpPr>
        <p:spPr>
          <a:xfrm>
            <a:off x="1784412" y="349260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data </a:t>
            </a:r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</a:t>
            </a:r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OTIF</a:t>
            </a:r>
          </a:p>
        </p:txBody>
      </p:sp>
    </p:spTree>
    <p:extLst>
      <p:ext uri="{BB962C8B-B14F-4D97-AF65-F5344CB8AC3E}">
        <p14:creationId xmlns:p14="http://schemas.microsoft.com/office/powerpoint/2010/main" val="321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in SCM – E</a:t>
            </a:r>
            <a:r>
              <a:rPr lang="en-GB" dirty="0" err="1"/>
              <a:t>xample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Verification of quantities delivered to the customer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/>
        </p:nvGraphicFramePr>
        <p:xfrm>
          <a:off x="838197" y="1875347"/>
          <a:ext cx="10924717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Order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quantity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Planned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delivery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</a:t>
                      </a:r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quantity</a:t>
                      </a:r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delivered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Actual delivery date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5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in SCM – E</a:t>
            </a:r>
            <a:r>
              <a:rPr lang="en-GB" dirty="0" err="1"/>
              <a:t>xample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Verification of quantities delivered to the customer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45321"/>
              </p:ext>
            </p:extLst>
          </p:nvPr>
        </p:nvGraphicFramePr>
        <p:xfrm>
          <a:off x="838197" y="1875347"/>
          <a:ext cx="10924717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Order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quantity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Planned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delivery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</a:t>
                      </a:r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quantity</a:t>
                      </a:r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delivered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Actual delivery date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1608666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6794705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46AF2D7-D0B4-DAD6-0519-5A779D7CDBC2}"/>
              </a:ext>
            </a:extLst>
          </p:cNvPr>
          <p:cNvSpPr/>
          <p:nvPr/>
        </p:nvSpPr>
        <p:spPr>
          <a:xfrm>
            <a:off x="1608666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98105EB-847D-F98F-0233-CB655FF81D46}"/>
              </a:ext>
            </a:extLst>
          </p:cNvPr>
          <p:cNvSpPr/>
          <p:nvPr/>
        </p:nvSpPr>
        <p:spPr>
          <a:xfrm>
            <a:off x="6794705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0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in SCM – E</a:t>
            </a:r>
            <a:r>
              <a:rPr lang="en-GB" dirty="0" err="1"/>
              <a:t>xample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1800" dirty="0"/>
              <a:t>Verification of delivery </a:t>
            </a:r>
            <a:r>
              <a:rPr lang="pl-PL" sz="1800" dirty="0" err="1"/>
              <a:t>dates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78213"/>
              </p:ext>
            </p:extLst>
          </p:nvPr>
        </p:nvGraphicFramePr>
        <p:xfrm>
          <a:off x="838197" y="1875347"/>
          <a:ext cx="10924717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Order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quantity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Planned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delivery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</a:t>
                      </a:r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quantity</a:t>
                      </a:r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delivered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Actual delivery date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3916860" y="2393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9102899" y="2393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467D41-01A0-9B9F-C798-FD72E906E779}"/>
              </a:ext>
            </a:extLst>
          </p:cNvPr>
          <p:cNvSpPr/>
          <p:nvPr/>
        </p:nvSpPr>
        <p:spPr>
          <a:xfrm>
            <a:off x="1359763" y="2801340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deliveries with incorrect quantity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C246A-7EE5-4BCF-37C4-A3AF277A53F3}"/>
              </a:ext>
            </a:extLst>
          </p:cNvPr>
          <p:cNvSpPr/>
          <p:nvPr/>
        </p:nvSpPr>
        <p:spPr>
          <a:xfrm>
            <a:off x="1359763" y="3797145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</a:t>
            </a:r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delayed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deliveries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BE915F8-354C-B124-81B2-C7A05DCC113B}"/>
              </a:ext>
            </a:extLst>
          </p:cNvPr>
          <p:cNvSpPr/>
          <p:nvPr/>
        </p:nvSpPr>
        <p:spPr>
          <a:xfrm>
            <a:off x="1359762" y="486697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number of incorrect deliveries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266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in SCM – </a:t>
            </a:r>
            <a:r>
              <a:rPr lang="pl-PL" dirty="0" err="1"/>
              <a:t>Example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57392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pl-PL" dirty="0"/>
              <a:t>OTIF </a:t>
            </a:r>
            <a:r>
              <a:rPr lang="pl-PL" dirty="0" err="1"/>
              <a:t>calculation</a:t>
            </a:r>
            <a:r>
              <a:rPr lang="pl-PL" dirty="0"/>
              <a:t>:</a:t>
            </a:r>
          </a:p>
          <a:p>
            <a:pPr lvl="1" algn="just"/>
            <a:r>
              <a:rPr lang="pl-PL" sz="2000" dirty="0"/>
              <a:t>Total numer of </a:t>
            </a:r>
            <a:r>
              <a:rPr lang="pl-PL" sz="2000" dirty="0" err="1"/>
              <a:t>orders</a:t>
            </a:r>
            <a:r>
              <a:rPr lang="pl-PL" sz="2000" dirty="0"/>
              <a:t> = 12</a:t>
            </a:r>
          </a:p>
          <a:p>
            <a:pPr lvl="1" algn="just"/>
            <a:endParaRPr lang="pl-PL" sz="2000" dirty="0"/>
          </a:p>
          <a:p>
            <a:pPr lvl="1" algn="just"/>
            <a:r>
              <a:rPr lang="pl-PL" sz="2000" dirty="0" err="1"/>
              <a:t>Number</a:t>
            </a:r>
            <a:r>
              <a:rPr lang="pl-PL" sz="2000" dirty="0"/>
              <a:t> of </a:t>
            </a:r>
            <a:r>
              <a:rPr lang="pl-PL" sz="2000" dirty="0" err="1"/>
              <a:t>orders</a:t>
            </a:r>
            <a:r>
              <a:rPr lang="pl-PL" sz="2000" dirty="0"/>
              <a:t> </a:t>
            </a:r>
            <a:r>
              <a:rPr lang="pl-PL" sz="2000" dirty="0" err="1"/>
              <a:t>delivered</a:t>
            </a:r>
            <a:r>
              <a:rPr lang="pl-PL" sz="2000" dirty="0"/>
              <a:t> on </a:t>
            </a:r>
            <a:r>
              <a:rPr lang="pl-PL" sz="2000" dirty="0" err="1"/>
              <a:t>time</a:t>
            </a:r>
            <a:r>
              <a:rPr lang="pl-PL" sz="2000" dirty="0"/>
              <a:t> and in </a:t>
            </a:r>
            <a:r>
              <a:rPr lang="pl-PL" sz="2000" dirty="0" err="1"/>
              <a:t>full</a:t>
            </a:r>
            <a:r>
              <a:rPr lang="pl-PL" sz="2000" dirty="0"/>
              <a:t> </a:t>
            </a:r>
            <a:r>
              <a:rPr lang="pl-PL" sz="2000" dirty="0" err="1"/>
              <a:t>quantity</a:t>
            </a:r>
            <a:r>
              <a:rPr lang="pl-PL" sz="2000" dirty="0"/>
              <a:t> = 12 – 3 = 9</a:t>
            </a:r>
          </a:p>
          <a:p>
            <a:pPr lvl="1" algn="just"/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/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𝑛𝑢𝑚𝑏𝑒𝑟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𝑜𝑟𝑑𝑒𝑟𝑠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𝑑𝑒𝑙𝑖𝑣𝑒𝑟𝑒𝑑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𝑓𝑢𝑙𝑙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𝑞𝑢𝑎𝑛𝑡𝑖𝑡𝑦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𝑛𝑢𝑚𝑏𝑒𝑟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𝑜𝑟𝑑𝑒𝑟𝑠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/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2399E5DD-14D1-66EB-A664-47891D33BB24}"/>
              </a:ext>
            </a:extLst>
          </p:cNvPr>
          <p:cNvCxnSpPr>
            <a:cxnSpLocks/>
          </p:cNvCxnSpPr>
          <p:nvPr/>
        </p:nvCxnSpPr>
        <p:spPr>
          <a:xfrm>
            <a:off x="1100831" y="2059619"/>
            <a:ext cx="4793942" cy="2877118"/>
          </a:xfrm>
          <a:prstGeom prst="bentConnector3">
            <a:avLst>
              <a:gd name="adj1" fmla="val -1555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E35EA008-0379-7162-0E7A-96C0335CFCEF}"/>
              </a:ext>
            </a:extLst>
          </p:cNvPr>
          <p:cNvCxnSpPr>
            <a:cxnSpLocks/>
          </p:cNvCxnSpPr>
          <p:nvPr/>
        </p:nvCxnSpPr>
        <p:spPr>
          <a:xfrm>
            <a:off x="1260629" y="2716567"/>
            <a:ext cx="4731798" cy="1736918"/>
          </a:xfrm>
          <a:prstGeom prst="bentConnector3">
            <a:avLst>
              <a:gd name="adj1" fmla="val -57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/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𝑶𝑻𝑰𝑭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7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/>
              <a:t>Controlling in the supply chain is the process of managing and optimizing financial, material, and informational flows throughout the supply chain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Key Performance Indicators (KPI) – financial and non-financial indicators used as measures in the processes of measuring the degree of achievement of the organization's goals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KPIs are used as indicators for controlling the implementation of processes in the supply chain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The OTIF indicator, as one of the most important indicators, is a tool that allows organizations to monitor and assess their effectiveness, efficiency and productivity in key areas of activity.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Concept</a:t>
            </a:r>
            <a:r>
              <a:rPr lang="pl-PL" dirty="0"/>
              <a:t> of controlling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Controlling </a:t>
            </a:r>
            <a:r>
              <a:rPr lang="en-US" dirty="0"/>
              <a:t>can be described as </a:t>
            </a:r>
            <a:r>
              <a:rPr lang="pl-PL" dirty="0"/>
              <a:t>”</a:t>
            </a:r>
            <a:r>
              <a:rPr lang="en-US" dirty="0"/>
              <a:t>a system of mutually agreed measures, principles, goals, methods, and techniques that serves the internal control and management of outcome-related objectives</a:t>
            </a:r>
            <a:r>
              <a:rPr lang="pl-PL" dirty="0"/>
              <a:t>”;</a:t>
            </a:r>
          </a:p>
          <a:p>
            <a:pPr algn="just"/>
            <a:endParaRPr lang="pl-PL" dirty="0"/>
          </a:p>
          <a:p>
            <a:pPr algn="just"/>
            <a:r>
              <a:rPr lang="en-US" dirty="0"/>
              <a:t>Controlling in the </a:t>
            </a:r>
            <a:r>
              <a:rPr lang="en-US" dirty="0">
                <a:solidFill>
                  <a:srgbClr val="1065AB"/>
                </a:solidFill>
              </a:rPr>
              <a:t>supply chain </a:t>
            </a:r>
            <a:r>
              <a:rPr lang="en-US" dirty="0"/>
              <a:t>is the process of managing and optimizing financial, material, and informational flows throughout the supply chain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Nowak, 2015;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Concept</a:t>
            </a:r>
            <a:r>
              <a:rPr lang="pl-PL" dirty="0"/>
              <a:t> of controlling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Cigolini</a:t>
            </a:r>
            <a:r>
              <a:rPr lang="pl-PL" sz="1200" dirty="0">
                <a:solidFill>
                  <a:srgbClr val="7F7F7F"/>
                </a:solidFill>
              </a:rPr>
              <a:t> et al., 2004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EE31D2-041D-C804-9439-3857D6178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514497"/>
              </p:ext>
            </p:extLst>
          </p:nvPr>
        </p:nvGraphicFramePr>
        <p:xfrm>
          <a:off x="0" y="1278672"/>
          <a:ext cx="7209654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AFE67DCA-4188-6230-DE84-AECD28E31689}"/>
              </a:ext>
            </a:extLst>
          </p:cNvPr>
          <p:cNvSpPr/>
          <p:nvPr/>
        </p:nvSpPr>
        <p:spPr>
          <a:xfrm>
            <a:off x="6096000" y="3036163"/>
            <a:ext cx="2210540" cy="9055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B4EEA27-045D-02D6-17A7-564A9BF81AB6}"/>
              </a:ext>
            </a:extLst>
          </p:cNvPr>
          <p:cNvSpPr txBox="1"/>
          <p:nvPr/>
        </p:nvSpPr>
        <p:spPr>
          <a:xfrm>
            <a:off x="8540318" y="3036163"/>
            <a:ext cx="31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ontinuous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adjustment of activities to changing market and operational conditions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Concept</a:t>
            </a:r>
            <a:r>
              <a:rPr lang="pl-PL" dirty="0"/>
              <a:t> of controlling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6396503"/>
            <a:ext cx="5289695" cy="238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Mazur et al., 2021,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 et al., 2020, </a:t>
            </a:r>
            <a:r>
              <a:rPr lang="pl-PL" sz="1200" dirty="0" err="1">
                <a:solidFill>
                  <a:srgbClr val="7F7F7F"/>
                </a:solidFill>
              </a:rPr>
              <a:t>Vollmuth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8196126-5C7F-7771-E393-691642A0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2834"/>
              </p:ext>
            </p:extLst>
          </p:nvPr>
        </p:nvGraphicFramePr>
        <p:xfrm>
          <a:off x="783207" y="1743278"/>
          <a:ext cx="10625586" cy="399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862">
                  <a:extLst>
                    <a:ext uri="{9D8B030D-6E8A-4147-A177-3AD203B41FA5}">
                      <a16:colId xmlns:a16="http://schemas.microsoft.com/office/drawing/2014/main" val="2681700093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2271514789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3364593022"/>
                    </a:ext>
                  </a:extLst>
                </a:gridCol>
              </a:tblGrid>
              <a:tr h="4119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/>
                        <a:t>Differentiating</a:t>
                      </a:r>
                      <a:r>
                        <a:rPr lang="pl-PL" sz="2000" dirty="0"/>
                        <a:t> </a:t>
                      </a:r>
                      <a:r>
                        <a:rPr lang="pl-PL" sz="2000" dirty="0" err="1"/>
                        <a:t>criterion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Controlling in </a:t>
                      </a:r>
                      <a:r>
                        <a:rPr lang="pl-PL" sz="2000" dirty="0" err="1"/>
                        <a:t>supply</a:t>
                      </a:r>
                      <a:r>
                        <a:rPr lang="pl-PL" sz="2000" dirty="0"/>
                        <a:t> </a:t>
                      </a:r>
                      <a:r>
                        <a:rPr lang="pl-PL" sz="2000" dirty="0" err="1"/>
                        <a:t>chain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Controlling in </a:t>
                      </a:r>
                      <a:r>
                        <a:rPr lang="pl-PL" sz="2000" dirty="0" err="1"/>
                        <a:t>enterprise</a:t>
                      </a:r>
                      <a:endParaRPr lang="pl-P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77989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pl-PL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includes the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and coordination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activities in many independent organizations that cooperate to produce and deliver products to the final recipient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focuses on the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processes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one organization, focusing on optimization and operational efficiency within the enterprise itself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728511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goal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strives to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optimize the entire process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suppliers to customers, focusing on the integration and synchronization of activities between various entities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focuses on achieving the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financial and operational goals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enterprise itself, such as profitability, operational efficiency and compliance with the budget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961906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of intervention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deals with aspects such as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 fulfillment time, logistics costs, quality of cooperation between partners and inventory management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level of the entire chain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focus on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controlling internal costs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analyzing the profitability of products or departments, and optimizing business processes within the company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832223"/>
                  </a:ext>
                </a:extLst>
              </a:tr>
              <a:tr h="67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 and methodologies used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often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uses advanced IT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systems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integrate data from various enterprises, such as ERP or SCM systems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use more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company-centric tools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systems that may not necessarily be integrated with external business partners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05590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2705BD-22E4-1999-991D-C3DF84841563}"/>
              </a:ext>
            </a:extLst>
          </p:cNvPr>
          <p:cNvSpPr txBox="1"/>
          <p:nvPr/>
        </p:nvSpPr>
        <p:spPr>
          <a:xfrm>
            <a:off x="702732" y="6134893"/>
            <a:ext cx="99740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1</a:t>
            </a:r>
            <a:r>
              <a:rPr lang="pl-P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Differences between controlling in the supply chain and in the enterprise </a:t>
            </a:r>
            <a:endParaRPr lang="pl-PL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Controlling feedback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feedback (feed-back) – </a:t>
            </a:r>
            <a:r>
              <a:rPr lang="en-US" dirty="0"/>
              <a:t>regulation that allows for identifying deviations in the plan-execution system and for taking appropriate corrective and preventive actions to avoid deviation from the set goal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feed-forward – </a:t>
            </a:r>
            <a:r>
              <a:rPr lang="en-US" dirty="0"/>
              <a:t>understood as control related to the use of forecasted quantities and information about past actions to determine what kind of actions should be taken in the future.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7879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 of </a:t>
            </a:r>
            <a:r>
              <a:rPr lang="pl-PL" dirty="0"/>
              <a:t>S</a:t>
            </a:r>
            <a:r>
              <a:rPr lang="en-US" dirty="0" err="1"/>
              <a:t>upply</a:t>
            </a:r>
            <a:r>
              <a:rPr lang="en-US" dirty="0"/>
              <a:t> </a:t>
            </a:r>
            <a:r>
              <a:rPr lang="pl-PL" dirty="0"/>
              <a:t>C</a:t>
            </a:r>
            <a:r>
              <a:rPr lang="en-US" dirty="0" err="1"/>
              <a:t>hain</a:t>
            </a:r>
            <a:r>
              <a:rPr lang="en-US" dirty="0"/>
              <a:t> </a:t>
            </a:r>
            <a:r>
              <a:rPr lang="pl-PL" dirty="0"/>
              <a:t>C</a:t>
            </a:r>
            <a:r>
              <a:rPr lang="en-US" dirty="0" err="1"/>
              <a:t>ontrolling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Increasing operational efficiency </a:t>
            </a:r>
            <a:r>
              <a:rPr lang="en-US" dirty="0"/>
              <a:t>through process analysis, workflow optimization, and waste minimization, which improves the overall performance of the supply chain</a:t>
            </a:r>
            <a:r>
              <a:rPr lang="pl-PL" dirty="0"/>
              <a:t>;</a:t>
            </a:r>
          </a:p>
          <a:p>
            <a:pPr algn="just"/>
            <a:r>
              <a:rPr lang="en-US" dirty="0">
                <a:solidFill>
                  <a:srgbClr val="1065AB"/>
                </a:solidFill>
              </a:rPr>
              <a:t>Cost reduction</a:t>
            </a:r>
            <a:r>
              <a:rPr lang="en-US" dirty="0"/>
              <a:t>, as controlling and continuous monitoring of costs within the supply chain help identify areas where savings can be achieved without compromising quality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Ensuring compliance and quality </a:t>
            </a:r>
            <a:r>
              <a:rPr lang="en-US" dirty="0"/>
              <a:t>by monitoring and ensuring adherence to regulations and quality standards throughout the supply chain</a:t>
            </a:r>
            <a:r>
              <a:rPr lang="pl-PL" dirty="0"/>
              <a:t>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 of </a:t>
            </a:r>
            <a:r>
              <a:rPr lang="pl-PL" dirty="0"/>
              <a:t>S</a:t>
            </a:r>
            <a:r>
              <a:rPr lang="en-US" dirty="0" err="1"/>
              <a:t>upply</a:t>
            </a:r>
            <a:r>
              <a:rPr lang="en-US" dirty="0"/>
              <a:t> </a:t>
            </a:r>
            <a:r>
              <a:rPr lang="pl-PL" dirty="0"/>
              <a:t>C</a:t>
            </a:r>
            <a:r>
              <a:rPr lang="en-US" dirty="0" err="1"/>
              <a:t>hain</a:t>
            </a:r>
            <a:r>
              <a:rPr lang="en-US" dirty="0"/>
              <a:t> </a:t>
            </a:r>
            <a:r>
              <a:rPr lang="pl-PL" dirty="0"/>
              <a:t>C</a:t>
            </a:r>
            <a:r>
              <a:rPr lang="en-US" dirty="0" err="1"/>
              <a:t>ontrolling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Improving collaboration between partners </a:t>
            </a:r>
            <a:r>
              <a:rPr lang="en-US" dirty="0"/>
              <a:t>through better planning, communication, and coordination of activities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Increasing the flexibility and resilience of the supply chain </a:t>
            </a:r>
            <a:r>
              <a:rPr lang="en-US" dirty="0"/>
              <a:t>by developing the ability to quickly adapt to market changes or operational environments and minimizing the risk of downtime or disruptions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Optimizing inventory management</a:t>
            </a:r>
            <a:r>
              <a:rPr lang="en-US" dirty="0"/>
              <a:t>, which balances the needs for cost reduction with requirements for product availability</a:t>
            </a:r>
            <a:r>
              <a:rPr lang="pl-PL" dirty="0"/>
              <a:t>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 of </a:t>
            </a:r>
            <a:r>
              <a:rPr lang="pl-PL" dirty="0"/>
              <a:t>S</a:t>
            </a:r>
            <a:r>
              <a:rPr lang="en-US" dirty="0" err="1"/>
              <a:t>upply</a:t>
            </a:r>
            <a:r>
              <a:rPr lang="en-US" dirty="0"/>
              <a:t> </a:t>
            </a:r>
            <a:r>
              <a:rPr lang="pl-PL" dirty="0"/>
              <a:t>C</a:t>
            </a:r>
            <a:r>
              <a:rPr lang="en-US" dirty="0" err="1"/>
              <a:t>hain</a:t>
            </a:r>
            <a:r>
              <a:rPr lang="en-US" dirty="0"/>
              <a:t> </a:t>
            </a:r>
            <a:r>
              <a:rPr lang="pl-PL" dirty="0"/>
              <a:t>C</a:t>
            </a:r>
            <a:r>
              <a:rPr lang="en-US" dirty="0" err="1"/>
              <a:t>ontrolling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Improving the decision-making process </a:t>
            </a:r>
            <a:r>
              <a:rPr lang="en-US" dirty="0"/>
              <a:t>by providing key data and analyses that support strategic and tactical management decisions;</a:t>
            </a:r>
          </a:p>
          <a:p>
            <a:pPr algn="just"/>
            <a:r>
              <a:rPr lang="en-US" dirty="0">
                <a:solidFill>
                  <a:srgbClr val="1065AB"/>
                </a:solidFill>
              </a:rPr>
              <a:t>Ensuring continuous improvement </a:t>
            </a:r>
            <a:r>
              <a:rPr lang="en-US" dirty="0"/>
              <a:t>by promoting a culture of continuous improvement within the supply chain through regular reviews, assessments, and process updates.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61548916-6BE2-4C2A-ACFF-94D639D37350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2455</Words>
  <Application>Microsoft Office PowerPoint</Application>
  <PresentationFormat>Panoramiczny</PresentationFormat>
  <Paragraphs>495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Motyw pakietu Office</vt:lpstr>
      <vt:lpstr>Advanced using of spreadsheet to analyze logistics data</vt:lpstr>
      <vt:lpstr>Agenda</vt:lpstr>
      <vt:lpstr>Concept of controlling</vt:lpstr>
      <vt:lpstr>Concept of controlling</vt:lpstr>
      <vt:lpstr>Concept of controlling</vt:lpstr>
      <vt:lpstr>Controlling feedback</vt:lpstr>
      <vt:lpstr>Key objectives of Supply Chain Controlling</vt:lpstr>
      <vt:lpstr>Key objectives of Supply Chain Controlling</vt:lpstr>
      <vt:lpstr>Key objectives of Supply Chain Controlling</vt:lpstr>
      <vt:lpstr>Key Performance Indicators (KPI) in SCM</vt:lpstr>
      <vt:lpstr>Key Performance Indicators (KPI) in SCM</vt:lpstr>
      <vt:lpstr>Key Performance Indicators (KPI) in SCM</vt:lpstr>
      <vt:lpstr>Key Performance Indicators (KPI) in SCM</vt:lpstr>
      <vt:lpstr>Key Performance Indicators (KPI) in SCM</vt:lpstr>
      <vt:lpstr>Key Performance Indicators (KPI) in SCM</vt:lpstr>
      <vt:lpstr>Key Performance Indicators (KPI) in SCM</vt:lpstr>
      <vt:lpstr>Key Performance Indicators (KPI) in SCM</vt:lpstr>
      <vt:lpstr>Key Performance Indicators (KPI) in SCM</vt:lpstr>
      <vt:lpstr>Key Performance Indicators (KPI) in SCM</vt:lpstr>
      <vt:lpstr>KPI in SCM – Example</vt:lpstr>
      <vt:lpstr>KPI in SCM – Example</vt:lpstr>
      <vt:lpstr>KPI in SCM – Example</vt:lpstr>
      <vt:lpstr>KPI in SCM – Example</vt:lpstr>
      <vt:lpstr>KPI in SCM – Example</vt:lpstr>
      <vt:lpstr>KPI in SCM – Example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36</cp:revision>
  <dcterms:created xsi:type="dcterms:W3CDTF">2023-07-06T12:09:08Z</dcterms:created>
  <dcterms:modified xsi:type="dcterms:W3CDTF">2024-04-21T16:55:54Z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